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5143500" type="screen16x9"/>
  <p:notesSz cx="6858000" cy="9144000"/>
  <p:embeddedFontLst>
    <p:embeddedFont>
      <p:font typeface="Caveat" charset="-52"/>
      <p:regular r:id="rId27"/>
      <p:bold r:id="rId28"/>
    </p:embeddedFont>
    <p:embeddedFont>
      <p:font typeface="Playfair Display" charset="-52"/>
      <p:regular r:id="rId29"/>
      <p:bold r:id="rId30"/>
      <p:italic r:id="rId31"/>
      <p:boldItalic r:id="rId32"/>
    </p:embeddedFont>
    <p:embeddedFont>
      <p:font typeface="Sitka Banner" pitchFamily="2" charset="0"/>
      <p:regular r:id="rId33"/>
      <p:bold r:id="rId34"/>
      <p:italic r:id="rId35"/>
      <p:boldItalic r:id="rId36"/>
    </p:embeddedFont>
    <p:embeddedFont>
      <p:font typeface="Oswald" charset="-52"/>
      <p:regular r:id="rId37"/>
      <p:bold r:id="rId38"/>
    </p:embeddedFont>
    <p:embeddedFont>
      <p:font typeface="Montserrat" charset="-52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9E14"/>
    <a:srgbClr val="159B15"/>
    <a:srgbClr val="CCFF99"/>
    <a:srgbClr val="18B484"/>
    <a:srgbClr val="99FF33"/>
    <a:srgbClr val="D4C50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 snapToGrid="0">
      <p:cViewPr varScale="1">
        <p:scale>
          <a:sx n="108" d="100"/>
          <a:sy n="108" d="100"/>
        </p:scale>
        <p:origin x="-27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6da35ec0e4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6da35ec0e4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428333" y="0"/>
            <a:ext cx="8455500" cy="214680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dirty="0" smtClean="0">
                <a:latin typeface="Times New Roman" pitchFamily="18" charset="0"/>
                <a:ea typeface="Caveat"/>
                <a:cs typeface="Times New Roman" pitchFamily="18" charset="0"/>
                <a:sym typeface="Caveat"/>
              </a:rPr>
              <a:t>Іван Франко</a:t>
            </a:r>
            <a:br>
              <a:rPr lang="uk-UA" sz="4800" dirty="0" smtClean="0">
                <a:latin typeface="Times New Roman" pitchFamily="18" charset="0"/>
                <a:ea typeface="Caveat"/>
                <a:cs typeface="Times New Roman" pitchFamily="18" charset="0"/>
                <a:sym typeface="Caveat"/>
              </a:rPr>
            </a:br>
            <a:r>
              <a:rPr lang="uk-UA" sz="4800" dirty="0" err="1" smtClean="0">
                <a:latin typeface="Times New Roman" pitchFamily="18" charset="0"/>
                <a:ea typeface="Caveat"/>
                <a:cs typeface="Times New Roman" pitchFamily="18" charset="0"/>
                <a:sym typeface="Caveat"/>
              </a:rPr>
              <a:t>“</a:t>
            </a:r>
            <a:r>
              <a:rPr lang="uk-UA" sz="4800" dirty="0" err="1" smtClean="0">
                <a:latin typeface="Times New Roman" pitchFamily="18" charset="0"/>
                <a:ea typeface="Caveat"/>
                <a:cs typeface="Times New Roman" pitchFamily="18" charset="0"/>
                <a:sym typeface="Caveat"/>
              </a:rPr>
              <a:t>Захар</a:t>
            </a:r>
            <a:r>
              <a:rPr lang="uk-UA" sz="4800" dirty="0" smtClean="0">
                <a:latin typeface="Times New Roman" pitchFamily="18" charset="0"/>
                <a:ea typeface="Caveat"/>
                <a:cs typeface="Times New Roman" pitchFamily="18" charset="0"/>
                <a:sym typeface="Caveat"/>
              </a:rPr>
              <a:t> </a:t>
            </a:r>
            <a:r>
              <a:rPr lang="uk-UA" sz="4800" dirty="0" err="1" smtClean="0">
                <a:latin typeface="Times New Roman" pitchFamily="18" charset="0"/>
                <a:ea typeface="Caveat"/>
                <a:cs typeface="Times New Roman" pitchFamily="18" charset="0"/>
                <a:sym typeface="Caveat"/>
              </a:rPr>
              <a:t>Беркут”</a:t>
            </a:r>
            <a:endParaRPr sz="6000" dirty="0">
              <a:latin typeface="Times New Roman" pitchFamily="18" charset="0"/>
              <a:ea typeface="Caveat"/>
              <a:cs typeface="Times New Roman" pitchFamily="18" charset="0"/>
              <a:sym typeface="Caveat"/>
            </a:endParaRPr>
          </a:p>
        </p:txBody>
      </p:sp>
      <p:sp>
        <p:nvSpPr>
          <p:cNvPr id="8198" name="AutoShape 6" descr="Видавництво: Цілком таємно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Видавництво: Цілком таємно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Видавництво: Цілком таємно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Новини України: 10 маловідомих фактів про Івана Фран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821" y="2342738"/>
            <a:ext cx="3531476" cy="2648608"/>
          </a:xfrm>
          <a:prstGeom prst="rect">
            <a:avLst/>
          </a:prstGeom>
          <a:noFill/>
        </p:spPr>
      </p:pic>
      <p:pic>
        <p:nvPicPr>
          <p:cNvPr id="4099" name="Picture 3" descr="C:\Users\Zver\Desktop\Ютуб\Іван Франко\images (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0592" y="2370904"/>
            <a:ext cx="4115332" cy="26215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Zver\Desktop\Ютуб\Іван Франко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530" y="2953078"/>
            <a:ext cx="2867025" cy="1885950"/>
          </a:xfrm>
          <a:prstGeom prst="rect">
            <a:avLst/>
          </a:prstGeom>
          <a:noFill/>
        </p:spPr>
      </p:pic>
      <p:pic>
        <p:nvPicPr>
          <p:cNvPr id="1028" name="Picture 4" descr="http://carpathians.eu/typo3temp/fl_realurl_image/tuhlja-gora-stremenis-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7762" y="3699696"/>
            <a:ext cx="1714500" cy="1095376"/>
          </a:xfrm>
          <a:prstGeom prst="rect">
            <a:avLst/>
          </a:prstGeom>
          <a:noFill/>
        </p:spPr>
      </p:pic>
      <p:pic>
        <p:nvPicPr>
          <p:cNvPr id="1030" name="Picture 6" descr="http://carpathians.eu/typo3temp/fl_realurl_image/tuhlja-01-921-bojky-3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51327" y="3668165"/>
            <a:ext cx="1714500" cy="1095376"/>
          </a:xfrm>
          <a:prstGeom prst="rect">
            <a:avLst/>
          </a:prstGeom>
          <a:noFill/>
        </p:spPr>
      </p:pic>
      <p:pic>
        <p:nvPicPr>
          <p:cNvPr id="1032" name="Picture 8" descr="http://carpathians.eu/typo3temp/fl_realurl_image/tuhlja-mlyn-vodnyj-e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4927" y="3694551"/>
            <a:ext cx="1714500" cy="1066801"/>
          </a:xfrm>
          <a:prstGeom prst="rect">
            <a:avLst/>
          </a:prstGeom>
          <a:noFill/>
        </p:spPr>
      </p:pic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Про село Тухля - Сколе - активний відпочинок в Карпатах.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8164" y="748862"/>
            <a:ext cx="2764222" cy="2073166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3111062" y="725213"/>
            <a:ext cx="5875283" cy="277473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Серед Карпатських гір, на Львівщині, у долині місцевої річки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розглялося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село із чудовою назвою – </a:t>
            </a:r>
            <a:r>
              <a:rPr lang="uk-UA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Тухля</a:t>
            </a:r>
            <a:endPara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Є дві версії назви: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Після того, як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побили в ущелині татарське військо, велика кількість загиблих почала через деякий час тхнути на багато кілометрів.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Багато віків тому, чиновники, переписуючи поселення Карпат та складаючи карту, побачили село та спитали у першого зустрічного, як називається. Чоловік недочув та відповів: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“Охляв”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(дуже стомився). А ті також недочули та записали –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Тухля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Zver\Desktop\Ютуб\Іван Франко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530" y="2953078"/>
            <a:ext cx="2867025" cy="1885950"/>
          </a:xfrm>
          <a:prstGeom prst="rect">
            <a:avLst/>
          </a:prstGeom>
          <a:noFill/>
        </p:spPr>
      </p:pic>
      <p:pic>
        <p:nvPicPr>
          <p:cNvPr id="1034" name="Picture 10" descr="http://carpathians.eu/typo3temp/fl_realurl_image/3-krynycja-8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2251" y="691219"/>
            <a:ext cx="1536589" cy="1603399"/>
          </a:xfrm>
          <a:prstGeom prst="rect">
            <a:avLst/>
          </a:prstGeom>
          <a:noFill/>
        </p:spPr>
      </p:pic>
      <p:pic>
        <p:nvPicPr>
          <p:cNvPr id="1036" name="Picture 12" descr="http://carpathians.eu/typo3temp/fl_realurl_image/4-krynycja-01-1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42582" y="737147"/>
            <a:ext cx="1126687" cy="1522885"/>
          </a:xfrm>
          <a:prstGeom prst="rect">
            <a:avLst/>
          </a:prstGeom>
          <a:noFill/>
        </p:spPr>
      </p:pic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69021" y="2368768"/>
            <a:ext cx="5875283" cy="277473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рська місцевість навколо селища і є тим місцем, де відбувалися події, описані Іваном Франком у повісті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“Захар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Беркут”</a:t>
            </a:r>
            <a:endPara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горі можна побачити постать Захара Беркута, який, за переказами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тухольців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тут похований. 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також тут лежить камінь, за допомогою якого неначебто перегородили шлях татарам в ущелині. 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Саме тоді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збагнули, що у єдності народу – велика сила. Ця думка й закладена в основу відомого всьому світові твору.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2" name="Picture 18" descr="Отдых в Карпатах — Тухля — Отдых в Карпатах — КАРПАТЫ.INFO ..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186" y="651642"/>
            <a:ext cx="2959432" cy="2112579"/>
          </a:xfrm>
          <a:prstGeom prst="rect">
            <a:avLst/>
          </a:prstGeom>
          <a:noFill/>
        </p:spPr>
      </p:pic>
      <p:pic>
        <p:nvPicPr>
          <p:cNvPr id="1044" name="Picture 20" descr="Села Східниця. Тухля. Урич. Подорожуємо у львівських Карпатах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9798" y="674032"/>
            <a:ext cx="2340384" cy="1554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31228" y="1881351"/>
            <a:ext cx="2806262" cy="138079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Львівським часописом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“Зоря”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було оголошено конкурс.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цьому ж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часописі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1883 році була надрукована повість.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374" y="734409"/>
            <a:ext cx="2564524" cy="8211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Повість написана восени 1882 року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31629" y="739664"/>
            <a:ext cx="2564524" cy="8211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Перекладена десятьма іноземними мовами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16719" y="1802524"/>
            <a:ext cx="2680138" cy="138079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 один з найуспішніших  творів української літератури. Більше 5000000 примірників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37739" y="723898"/>
            <a:ext cx="2564524" cy="8211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Перевидається протягом 137 років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10608" y="1839310"/>
            <a:ext cx="2680138" cy="138079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Перший переклад було зроблено вже за сім років, у  1889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0" name="Picture 8" descr="Zakhar Berkut (UKR paliturka, pershe vydnannia 1883 roky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011" y="3100551"/>
            <a:ext cx="1299920" cy="2053875"/>
          </a:xfrm>
          <a:prstGeom prst="rect">
            <a:avLst/>
          </a:prstGeom>
          <a:noFill/>
        </p:spPr>
      </p:pic>
      <p:sp>
        <p:nvSpPr>
          <p:cNvPr id="18442" name="AutoShape 10" descr="Чи знаєте ви, скількома мовами... - Ukrainian Film Distributio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4" name="Picture 12" descr="Нет описания фото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8110" y="3050081"/>
            <a:ext cx="2093418" cy="2093419"/>
          </a:xfrm>
          <a:prstGeom prst="rect">
            <a:avLst/>
          </a:prstGeom>
          <a:noFill/>
        </p:spPr>
      </p:pic>
      <p:pic>
        <p:nvPicPr>
          <p:cNvPr id="18446" name="Picture 14" descr="Специально к премьере фильма &quot;Захар Беркут&quot; Ощадбанк презентует ..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9398" y="3109748"/>
            <a:ext cx="2473339" cy="2033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61793" y="683172"/>
            <a:ext cx="4183118" cy="86184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1241 рік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6843" y="734409"/>
            <a:ext cx="2564524" cy="8211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Коли?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4140" y="1979885"/>
            <a:ext cx="2564524" cy="8211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Де?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77559" y="1960179"/>
            <a:ext cx="4183118" cy="86184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Україна (Русь). Карпати.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Тухля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51947" y="3372506"/>
            <a:ext cx="2564524" cy="8211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Що?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14345" y="3331779"/>
            <a:ext cx="4183118" cy="166063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Особливості життя Карпатської Русі у ХІІІ столітті.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Зіткнення сільської громади з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татаро-монгольськими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загонами та повна перемога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тухольців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7657" y="1386051"/>
            <a:ext cx="1975943" cy="6214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Рід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359574" y="1391306"/>
            <a:ext cx="1975943" cy="6214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Жанр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614043" y="1396562"/>
            <a:ext cx="1975943" cy="6214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63257" y="1354520"/>
            <a:ext cx="1975943" cy="6214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Ідея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2049517" y="704194"/>
            <a:ext cx="4939862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Аналіз твору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2" descr="Теорія літератури: поняття роду і жанру – Українська мова та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778" y="3401273"/>
            <a:ext cx="4051147" cy="157012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304799" y="2081047"/>
            <a:ext cx="1513489" cy="1303283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Епос</a:t>
            </a:r>
            <a:endParaRPr lang="ru-RU" sz="28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270234" y="2096812"/>
            <a:ext cx="1996965" cy="1303283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Історична повість</a:t>
            </a:r>
            <a:endParaRPr lang="ru-RU" sz="20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629806" y="2133598"/>
            <a:ext cx="1970690" cy="2701161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Оборона </a:t>
            </a:r>
            <a:r>
              <a:rPr lang="uk-UA" sz="18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тухольцями</a:t>
            </a:r>
            <a:r>
              <a:rPr lang="uk-UA" sz="18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своєї землі від монголо-татарської навали</a:t>
            </a:r>
            <a:endParaRPr lang="ru-RU" sz="18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6894785" y="2170384"/>
            <a:ext cx="2049518" cy="2701161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Возвеличення патріотизму, мужності, відданості.</a:t>
            </a:r>
          </a:p>
          <a:p>
            <a:pPr algn="ctr"/>
            <a:r>
              <a:rPr lang="uk-UA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Засудження зради та підступності</a:t>
            </a:r>
          </a:p>
          <a:p>
            <a:pPr algn="ctr"/>
            <a:endParaRPr lang="ru-RU" sz="16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7657" y="1386051"/>
            <a:ext cx="2501460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Основна думка твору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62911" y="2904797"/>
            <a:ext cx="2412123" cy="1614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Сила народу – в єдності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2049517" y="704194"/>
            <a:ext cx="4939862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Аналіз твору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15406" y="1435163"/>
            <a:ext cx="51343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Кождий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дбає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про себе, не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розуміючи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таким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робом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роздроблюються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ослаблюється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громада”. 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(“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Захар Беркут”)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Zver\Desktop\Ютуб\Іван Франко\1568810556-89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83116" y="2701369"/>
            <a:ext cx="4098658" cy="2305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215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5312" y="1386051"/>
            <a:ext cx="1587060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Епіграф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697" y="2757651"/>
            <a:ext cx="1797269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Дела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давно минувших </a:t>
            </a:r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дней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преданья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старин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глубокой…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А.С. Пушкин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«Руслан и Людмила»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Композиція твору. Сюжет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17230" y="1380796"/>
            <a:ext cx="1581805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349063" y="2689334"/>
            <a:ext cx="1797269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 та Мирослава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полюванні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Максим Беркут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рятує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Мирославу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ведмедиці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C:\Users\Zver\Desktop\Ютуб\Іван Франко\6218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7917" y="1309458"/>
            <a:ext cx="4356538" cy="1851528"/>
          </a:xfrm>
          <a:prstGeom prst="rect">
            <a:avLst/>
          </a:prstGeom>
          <a:noFill/>
        </p:spPr>
      </p:pic>
      <p:pic>
        <p:nvPicPr>
          <p:cNvPr id="22531" name="Picture 3" descr="C:\Users\Zver\Desktop\Ютуб\Іван Франко\f2819fb98c82af5136afa05be5d592bc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598" y="3223741"/>
            <a:ext cx="2948809" cy="1751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Композиція твору. Сюжет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45271" y="1365031"/>
            <a:ext cx="1555529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 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10251" y="1380797"/>
            <a:ext cx="1560784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ІІІ 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729656" y="2694590"/>
            <a:ext cx="1797269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Опис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Тухля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Максим просить боярина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віддати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Мирославу.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відмовляє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36676" y="2710355"/>
            <a:ext cx="1797269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Знайомство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читача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Захаром Беркутом.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Тухольська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рада. Громада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проганяє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Zver\Desktop\Ютуб\Іван Франко\zahar_barkut_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151" y="3014521"/>
            <a:ext cx="3354114" cy="1992344"/>
          </a:xfrm>
          <a:prstGeom prst="rect">
            <a:avLst/>
          </a:prstGeom>
          <a:noFill/>
        </p:spPr>
      </p:pic>
      <p:pic>
        <p:nvPicPr>
          <p:cNvPr id="23555" name="Picture 3" descr="C:\Users\Zver\Desktop\Ютуб\Іван Франко\00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192" y="1164021"/>
            <a:ext cx="3258207" cy="1751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5312" y="1386051"/>
            <a:ext cx="1587060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31228" y="2694589"/>
            <a:ext cx="1797269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Напад монголів. Максим у полоні. Зрада </a:t>
            </a:r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Тугара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Вовка. Мирослава намагається врятувати Максима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Композиція твору. Сюжет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17230" y="1380796"/>
            <a:ext cx="1581805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349063" y="2689334"/>
            <a:ext cx="1939158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пропонує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Захару Беркуту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обміняти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монголів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відмовляється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перегородили річку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C:\Users\Zver\Desktop\Ютуб\Іван Франко\621840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8492" y="1261241"/>
            <a:ext cx="4371066" cy="1857703"/>
          </a:xfrm>
          <a:prstGeom prst="rect">
            <a:avLst/>
          </a:prstGeom>
          <a:noFill/>
        </p:spPr>
      </p:pic>
      <p:pic>
        <p:nvPicPr>
          <p:cNvPr id="24579" name="Picture 3" descr="C:\Users\Zver\Desktop\Ютуб\Іван Франко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1236" y="3175437"/>
            <a:ext cx="3268061" cy="1830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Композиція твору. Сюжет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45271" y="1365031"/>
            <a:ext cx="1555529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10251" y="1380797"/>
            <a:ext cx="1560784" cy="11049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729656" y="2694590"/>
            <a:ext cx="1881351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розповідає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Вовку про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таємний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вихід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котловану.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Монголи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намагаються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зупинити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воду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36676" y="2710355"/>
            <a:ext cx="1797269" cy="18984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хоче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обміняти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Максима 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вільний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відхід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погоджуються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Монголи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гинуть. Захар Беркут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помирає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Users\Zver\Desktop\Ютуб\Іван Франко\unname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841" y="1389418"/>
            <a:ext cx="4246179" cy="1567437"/>
          </a:xfrm>
          <a:prstGeom prst="rect">
            <a:avLst/>
          </a:prstGeom>
          <a:noFill/>
        </p:spPr>
      </p:pic>
      <p:pic>
        <p:nvPicPr>
          <p:cNvPr id="25603" name="Picture 3" descr="C:\Users\Zver\Desktop\Ютуб\Іван Франко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7912" y="3085443"/>
            <a:ext cx="3373164" cy="18889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Композиція твору. Сюжет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2664" y="1533197"/>
            <a:ext cx="808245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Історична лінія</a:t>
            </a:r>
          </a:p>
          <a:p>
            <a:pPr algn="ctr"/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(протистояння </a:t>
            </a:r>
            <a:r>
              <a:rPr lang="uk-UA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тухольців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монголо-татарам)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93682" y="2932387"/>
            <a:ext cx="8098222" cy="8408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Лінія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кохання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(Максим і Мирослава)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76554" y="1543707"/>
            <a:ext cx="2722177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Основні персонажі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43449" y="2638098"/>
            <a:ext cx="2596055" cy="840827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Другорядні персонажі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2354317"/>
            <a:ext cx="1166648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/>
                </a:solidFill>
              </a:rPr>
              <a:t>Захар Беркут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40676" y="3400097"/>
            <a:ext cx="1166648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/>
                </a:solidFill>
              </a:rPr>
              <a:t>Максим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427889" y="3552497"/>
            <a:ext cx="1639613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/>
                </a:solidFill>
              </a:rPr>
              <a:t>Мирослава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146331" y="2706414"/>
            <a:ext cx="1166648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bg2"/>
                </a:solidFill>
              </a:rPr>
              <a:t>Тугар</a:t>
            </a:r>
            <a:r>
              <a:rPr lang="uk-UA" dirty="0" smtClean="0">
                <a:solidFill>
                  <a:schemeClr val="bg2"/>
                </a:solidFill>
              </a:rPr>
              <a:t> Вовк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918841" y="1723696"/>
            <a:ext cx="1282262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bg2"/>
                </a:solidFill>
              </a:rPr>
              <a:t>Бурунда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412828" y="3584028"/>
            <a:ext cx="1166648" cy="9144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/>
                </a:solidFill>
              </a:rPr>
              <a:t>Митько Вояк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364012" y="4229100"/>
            <a:ext cx="1644870" cy="9144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bg2"/>
                </a:solidFill>
              </a:rPr>
              <a:t>Тухольська</a:t>
            </a:r>
            <a:r>
              <a:rPr lang="uk-UA" dirty="0" smtClean="0">
                <a:solidFill>
                  <a:schemeClr val="bg2"/>
                </a:solidFill>
              </a:rPr>
              <a:t> громада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977352" y="3610304"/>
            <a:ext cx="1166648" cy="9144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bg2"/>
                </a:solidFill>
              </a:rPr>
              <a:t>Пета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2376029">
            <a:off x="602349" y="3119531"/>
            <a:ext cx="675213" cy="388883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/>
                </a:solidFill>
              </a:rPr>
              <a:t>син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27650" name="Picture 2" descr="Сердце PNG фото, красное сердеч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4414" y="3926119"/>
            <a:ext cx="586828" cy="509247"/>
          </a:xfrm>
          <a:prstGeom prst="rect">
            <a:avLst/>
          </a:prstGeom>
          <a:noFill/>
        </p:spPr>
      </p:pic>
      <p:sp>
        <p:nvSpPr>
          <p:cNvPr id="24" name="Стрелка вправо 23"/>
          <p:cNvSpPr/>
          <p:nvPr/>
        </p:nvSpPr>
        <p:spPr>
          <a:xfrm rot="19354972">
            <a:off x="3553916" y="3346276"/>
            <a:ext cx="883030" cy="388883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/>
                </a:solidFill>
              </a:rPr>
              <a:t>батько</a:t>
            </a:r>
            <a:endParaRPr lang="ru-R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Захар Беркут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60578" y="2217683"/>
            <a:ext cx="3983422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Знахар,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тухольський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ватажок. Все життя віддав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тухольській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громаді та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Тухольщині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Замолоду подорожував, учився три роки у монаха лікарської справи.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Волелюбний, чесний, добрий, досвідчений. Цінує традиції свого народу, служить його інтересам.</a:t>
            </a: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Мудрий. Патріот. Закликає всіх до </a:t>
            </a:r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згургтованості</a:t>
            </a:r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єдності в боротьбі з ворогом.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C:\Users\Zver\Desktop\Ютуб\Іван Франко\zahar_barkut_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24441"/>
            <a:ext cx="4914243" cy="29190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Захар Беркут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82814" y="2217683"/>
            <a:ext cx="4761186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…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сивий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як голуб,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звиш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90-літній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старець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найстарший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віком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цілій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тухольській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громаді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Батько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вісьмох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синів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…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Високий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ростом,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поважний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поставою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строгий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лицем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багатий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досвідом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життя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знанням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людей та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обставин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Захар Беркут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правдивим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образом тих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давніх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патріархів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батьків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провідників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цілого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народу, про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яких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говорять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нам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тисячолітні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пісні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перекази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C:\Users\Zver\Desktop\Ютуб\Іван Франко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920" y="2063477"/>
            <a:ext cx="4018728" cy="3025683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4382814" y="2217683"/>
            <a:ext cx="4761186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…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Дивувалися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громадяни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знанню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в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садівництві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більше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дивувалися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що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не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крився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знанням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але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радо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навчав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кождого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показував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заохочував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 … 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вже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найбільшим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добродієм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уважали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тухольці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Захара Беркута за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ліки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 Коли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було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настане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час,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між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зеленими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святами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а святом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Купайла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Захар Беркут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своїм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наймолодшим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сином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Максимом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іде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кілька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неділь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у гори за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зіллям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ліками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382814" y="2217683"/>
            <a:ext cx="4761186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Життя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лиш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доти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має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вартість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,— говорив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частенько,— доки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чоловік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може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помагати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іншим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 Коли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став для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інших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тягарем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хісна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не приносить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їм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ніякого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тоді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уже не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чоловік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завада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тоді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уже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жити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не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варт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 Хорони мене боже,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щоб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я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коли-небудь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мав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статися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тягарем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для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інших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їсти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ласкавий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хоч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як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заслужений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хліб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!”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слова — то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була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провідна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золота нитка в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життю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Захара Беркута. 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 Беркут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0716" y="2091559"/>
            <a:ext cx="3983422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Наймолодший син Захара. Наслідує його ідеї. Намагається бути в усьому схожий на батька. Закоханий у Мирославу – боярську дочку.</a:t>
            </a:r>
          </a:p>
          <a:p>
            <a:pPr algn="just"/>
            <a:endParaRPr lang="uk-UA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Мужній. Хоробрий, сильний. Патріот. Запальний. Розумний. Стратег.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C:\Users\Zver\Desktop\Ютуб\Іван Франко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9366" y="2400440"/>
            <a:ext cx="4556647" cy="1928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 Беркут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0716" y="2091559"/>
            <a:ext cx="3983422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Все у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нього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виходило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в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свій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час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своїм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місці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без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сумішки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сутолоки;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всюди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де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потрібно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всюди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вмів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зробити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лад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порядок.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Чи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то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між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своїми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товаришами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тухольцями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чи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між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боярами,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чи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між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їх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слугами, Максим Беркут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усюди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однаковий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спокійний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свобідний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в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рухах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словах,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мов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рівний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серед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рівних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 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5972" y="2075794"/>
            <a:ext cx="3983422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Товариші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поводились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ним так само, як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він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ними,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свобідно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несилувано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сміялись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жартували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ним, а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проте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виповнювали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його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розкази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точно,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швидко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так весело та радо,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немов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самі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без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розказу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були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в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тій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хвилі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зробили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те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саме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C:\Users\Zver\Desktop\Ютуб\Іван Франко\f2819fb98c82af5136afa05be5d592b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1793" y="2175799"/>
            <a:ext cx="4624552" cy="27469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56083" y="2091559"/>
            <a:ext cx="4335517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Боярин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якому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князь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Данило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Галицький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подарував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землі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Тухольщини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Вважає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себе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вищим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за громаду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хоче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нав’язати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нові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порядки.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Відмовляється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віддавати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Мирославу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заміж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за Максима,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бо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переконаний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що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простий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смерд не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гідний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боярської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дочки. Видав монголам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плани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руської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дружини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напередодні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битви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Калці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. та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знову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стає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зрадником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приводячи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монголів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до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Тухлі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1986" name="Picture 2" descr="C:\Users\Zver\Desktop\Ютуб\Іван Франко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643" y="2231314"/>
            <a:ext cx="4326166" cy="2571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Тугар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Вовк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56083" y="2091559"/>
            <a:ext cx="4335517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……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був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мужчина, як дуб.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Плечистий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підсадкуватий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грубими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обрисами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лиця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грубим,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чорним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i="1" dirty="0" err="1" smtClean="0">
                <a:solidFill>
                  <a:schemeClr val="accent5">
                    <a:lumMod val="50000"/>
                  </a:schemeClr>
                </a:solidFill>
              </a:rPr>
              <a:t>волоссям</a:t>
            </a:r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</a:rPr>
              <a:t>…</a:t>
            </a:r>
          </a:p>
          <a:p>
            <a:pPr algn="just"/>
            <a:endParaRPr lang="uk-UA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“…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вмирати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зрадником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хоч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би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тільки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в очах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зрадника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,— се страшно, се мука, се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гірше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самої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смерті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”.</a:t>
            </a:r>
          </a:p>
          <a:p>
            <a:pPr algn="just"/>
            <a:endParaRPr lang="uk-UA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uk-UA" sz="1600" i="1" dirty="0" smtClean="0">
                <a:solidFill>
                  <a:schemeClr val="accent5">
                    <a:lumMod val="50000"/>
                  </a:schemeClr>
                </a:solidFill>
              </a:rPr>
              <a:t>Для нього не було ідеалів. Він тільки боявся не загубити свої землі, владу та гроші…</a:t>
            </a:r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uk-UA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3010" name="Picture 2" descr="C:\Users\Zver\Desktop\Ютуб\Іван Франко\6218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206" y="2445099"/>
            <a:ext cx="4386216" cy="1864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Мирослава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56083" y="2091559"/>
            <a:ext cx="4335517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uk-UA" sz="1600" dirty="0" smtClean="0">
                <a:solidFill>
                  <a:schemeClr val="bg2"/>
                </a:solidFill>
              </a:rPr>
              <a:t>Дочка </a:t>
            </a:r>
            <a:r>
              <a:rPr lang="uk-UA" sz="1600" dirty="0" err="1" smtClean="0">
                <a:solidFill>
                  <a:schemeClr val="bg2"/>
                </a:solidFill>
              </a:rPr>
              <a:t>Тугара</a:t>
            </a:r>
            <a:r>
              <a:rPr lang="uk-UA" sz="1600" dirty="0" smtClean="0">
                <a:solidFill>
                  <a:schemeClr val="bg2"/>
                </a:solidFill>
              </a:rPr>
              <a:t> Вовка. Молода, вродлива. Ніжна, але рішуча та мужня. Не поділяє поглядів свого батька. Дуже переймається тим, що він зрадник. Сама не стає на шлях зрадництва.</a:t>
            </a:r>
          </a:p>
          <a:p>
            <a:pPr algn="just"/>
            <a:endParaRPr lang="uk-UA" sz="1600" dirty="0" smtClean="0">
              <a:solidFill>
                <a:schemeClr val="bg2"/>
              </a:solidFill>
            </a:endParaRPr>
          </a:p>
          <a:p>
            <a:pPr algn="just"/>
            <a:r>
              <a:rPr lang="uk-UA" sz="1600" dirty="0" smtClean="0">
                <a:solidFill>
                  <a:schemeClr val="bg2"/>
                </a:solidFill>
              </a:rPr>
              <a:t>Закохується в Максима. Допомагає йому у боротьбі з монголами та батьком. Підтримує Максима в усьому.</a:t>
            </a:r>
            <a:endParaRPr lang="ru-RU" sz="1600" dirty="0" smtClean="0">
              <a:solidFill>
                <a:schemeClr val="bg2"/>
              </a:solidFill>
            </a:endParaRPr>
          </a:p>
          <a:p>
            <a:pPr algn="just"/>
            <a:endParaRPr lang="uk-UA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034" name="Picture 2" descr="C:\Users\Zver\Desktop\Ютуб\Іван Франко\images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88" y="2358259"/>
            <a:ext cx="4307013" cy="2308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Мирослава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56083" y="2091559"/>
            <a:ext cx="4335517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…</a:t>
            </a:r>
            <a:r>
              <a:rPr lang="ru-RU" sz="1600" dirty="0" err="1" smtClean="0">
                <a:solidFill>
                  <a:srgbClr val="002060"/>
                </a:solidFill>
              </a:rPr>
              <a:t>була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дівчина</a:t>
            </a:r>
            <a:r>
              <a:rPr lang="ru-RU" sz="1600" dirty="0" smtClean="0">
                <a:solidFill>
                  <a:srgbClr val="002060"/>
                </a:solidFill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</a:rPr>
              <a:t>якої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пошукати</a:t>
            </a:r>
            <a:r>
              <a:rPr lang="ru-RU" sz="1600" dirty="0" smtClean="0">
                <a:solidFill>
                  <a:srgbClr val="002060"/>
                </a:solidFill>
              </a:rPr>
              <a:t>. Не </a:t>
            </a:r>
            <a:r>
              <a:rPr lang="ru-RU" sz="1600" dirty="0" err="1" smtClean="0">
                <a:solidFill>
                  <a:srgbClr val="002060"/>
                </a:solidFill>
              </a:rPr>
              <a:t>кажемо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вже</a:t>
            </a:r>
            <a:r>
              <a:rPr lang="ru-RU" sz="1600" dirty="0" smtClean="0">
                <a:solidFill>
                  <a:srgbClr val="002060"/>
                </a:solidFill>
              </a:rPr>
              <a:t> про </a:t>
            </a:r>
            <a:r>
              <a:rPr lang="ru-RU" sz="1600" dirty="0" err="1" smtClean="0">
                <a:solidFill>
                  <a:srgbClr val="002060"/>
                </a:solidFill>
              </a:rPr>
              <a:t>її</a:t>
            </a:r>
            <a:r>
              <a:rPr lang="ru-RU" sz="1600" dirty="0" smtClean="0">
                <a:solidFill>
                  <a:srgbClr val="002060"/>
                </a:solidFill>
              </a:rPr>
              <a:t> уроду </a:t>
            </a:r>
            <a:r>
              <a:rPr lang="ru-RU" sz="1600" dirty="0" err="1" smtClean="0">
                <a:solidFill>
                  <a:srgbClr val="002060"/>
                </a:solidFill>
              </a:rPr>
              <a:t>й</a:t>
            </a:r>
            <a:r>
              <a:rPr lang="ru-RU" sz="1600" dirty="0" smtClean="0">
                <a:solidFill>
                  <a:srgbClr val="002060"/>
                </a:solidFill>
              </a:rPr>
              <a:t> красу, </a:t>
            </a:r>
            <a:r>
              <a:rPr lang="ru-RU" sz="1600" dirty="0" err="1" smtClean="0">
                <a:solidFill>
                  <a:srgbClr val="002060"/>
                </a:solidFill>
              </a:rPr>
              <a:t>ані</a:t>
            </a:r>
            <a:r>
              <a:rPr lang="ru-RU" sz="1600" dirty="0" smtClean="0">
                <a:solidFill>
                  <a:srgbClr val="002060"/>
                </a:solidFill>
              </a:rPr>
              <a:t> про </a:t>
            </a:r>
            <a:r>
              <a:rPr lang="ru-RU" sz="1600" dirty="0" err="1" smtClean="0">
                <a:solidFill>
                  <a:srgbClr val="002060"/>
                </a:solidFill>
              </a:rPr>
              <a:t>її</a:t>
            </a:r>
            <a:r>
              <a:rPr lang="ru-RU" sz="1600" dirty="0" smtClean="0">
                <a:solidFill>
                  <a:srgbClr val="002060"/>
                </a:solidFill>
              </a:rPr>
              <a:t> добре </a:t>
            </a:r>
            <a:r>
              <a:rPr lang="ru-RU" sz="1600" dirty="0" err="1" smtClean="0">
                <a:solidFill>
                  <a:srgbClr val="002060"/>
                </a:solidFill>
              </a:rPr>
              <a:t>серце</a:t>
            </a:r>
            <a:r>
              <a:rPr lang="ru-RU" sz="1600" dirty="0" smtClean="0">
                <a:solidFill>
                  <a:srgbClr val="002060"/>
                </a:solidFill>
              </a:rPr>
              <a:t> — в </a:t>
            </a:r>
            <a:r>
              <a:rPr lang="ru-RU" sz="1600" dirty="0" err="1" smtClean="0">
                <a:solidFill>
                  <a:srgbClr val="002060"/>
                </a:solidFill>
              </a:rPr>
              <a:t>тім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згляді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багато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її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ровесниць</a:t>
            </a:r>
            <a:r>
              <a:rPr lang="ru-RU" sz="1600" dirty="0" smtClean="0">
                <a:solidFill>
                  <a:srgbClr val="002060"/>
                </a:solidFill>
              </a:rPr>
              <a:t> могло стати </a:t>
            </a:r>
            <a:r>
              <a:rPr lang="ru-RU" sz="1600" dirty="0" err="1" smtClean="0">
                <a:solidFill>
                  <a:srgbClr val="002060"/>
                </a:solidFill>
              </a:rPr>
              <a:t>з</a:t>
            </a:r>
            <a:r>
              <a:rPr lang="ru-RU" sz="1600" dirty="0" smtClean="0">
                <a:solidFill>
                  <a:srgbClr val="002060"/>
                </a:solidFill>
              </a:rPr>
              <a:t> нею </a:t>
            </a:r>
            <a:r>
              <a:rPr lang="ru-RU" sz="1600" dirty="0" err="1" smtClean="0">
                <a:solidFill>
                  <a:srgbClr val="002060"/>
                </a:solidFill>
              </a:rPr>
              <a:t>нарівні</a:t>
            </a:r>
            <a:r>
              <a:rPr lang="ru-RU" sz="1600" dirty="0" smtClean="0">
                <a:solidFill>
                  <a:srgbClr val="002060"/>
                </a:solidFill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</a:rPr>
              <a:t>хоч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і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небагато</a:t>
            </a:r>
            <a:r>
              <a:rPr lang="ru-RU" sz="1600" dirty="0" smtClean="0">
                <a:solidFill>
                  <a:srgbClr val="002060"/>
                </a:solidFill>
              </a:rPr>
              <a:t> могло </a:t>
            </a:r>
            <a:r>
              <a:rPr lang="ru-RU" sz="1600" dirty="0" err="1" smtClean="0">
                <a:solidFill>
                  <a:srgbClr val="002060"/>
                </a:solidFill>
              </a:rPr>
              <a:t>перевищити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її</a:t>
            </a:r>
            <a:r>
              <a:rPr lang="ru-RU" sz="1600" dirty="0" smtClean="0">
                <a:solidFill>
                  <a:srgbClr val="002060"/>
                </a:solidFill>
              </a:rPr>
              <a:t>. Але в </a:t>
            </a:r>
            <a:r>
              <a:rPr lang="ru-RU" sz="1600" dirty="0" err="1" smtClean="0">
                <a:solidFill>
                  <a:srgbClr val="002060"/>
                </a:solidFill>
              </a:rPr>
              <a:t>чім</a:t>
            </a:r>
            <a:r>
              <a:rPr lang="ru-RU" sz="1600" dirty="0" smtClean="0">
                <a:solidFill>
                  <a:srgbClr val="002060"/>
                </a:solidFill>
              </a:rPr>
              <a:t> не мала вона пари </a:t>
            </a:r>
            <a:r>
              <a:rPr lang="ru-RU" sz="1600" dirty="0" err="1" smtClean="0">
                <a:solidFill>
                  <a:srgbClr val="002060"/>
                </a:solidFill>
              </a:rPr>
              <a:t>між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своїми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ровесницями</a:t>
            </a:r>
            <a:r>
              <a:rPr lang="ru-RU" sz="1600" dirty="0" smtClean="0">
                <a:solidFill>
                  <a:srgbClr val="002060"/>
                </a:solidFill>
              </a:rPr>
              <a:t>, так се в </a:t>
            </a:r>
            <a:r>
              <a:rPr lang="ru-RU" sz="1600" dirty="0" err="1" smtClean="0">
                <a:solidFill>
                  <a:srgbClr val="002060"/>
                </a:solidFill>
              </a:rPr>
              <a:t>природній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свободі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свого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поводження</a:t>
            </a:r>
            <a:r>
              <a:rPr lang="ru-RU" sz="1600" dirty="0" smtClean="0">
                <a:solidFill>
                  <a:srgbClr val="002060"/>
                </a:solidFill>
              </a:rPr>
              <a:t>, </a:t>
            </a:r>
            <a:r>
              <a:rPr lang="ru-RU" sz="1600" dirty="0" err="1" smtClean="0">
                <a:solidFill>
                  <a:srgbClr val="002060"/>
                </a:solidFill>
              </a:rPr>
              <a:t>в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незвичайній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силі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мускулів</a:t>
            </a:r>
            <a:r>
              <a:rPr lang="ru-RU" sz="1600" dirty="0" smtClean="0">
                <a:solidFill>
                  <a:srgbClr val="002060"/>
                </a:solidFill>
              </a:rPr>
              <a:t>, у </a:t>
            </a:r>
            <a:r>
              <a:rPr lang="ru-RU" sz="1600" dirty="0" err="1" smtClean="0">
                <a:solidFill>
                  <a:srgbClr val="002060"/>
                </a:solidFill>
              </a:rPr>
              <a:t>смілості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й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рішучості</a:t>
            </a:r>
            <a:r>
              <a:rPr lang="ru-RU" sz="1600" dirty="0" smtClean="0">
                <a:solidFill>
                  <a:srgbClr val="002060"/>
                </a:solidFill>
              </a:rPr>
              <a:t>…</a:t>
            </a:r>
            <a:endParaRPr lang="uk-UA" sz="1600" dirty="0" smtClean="0">
              <a:solidFill>
                <a:srgbClr val="002060"/>
              </a:solidFill>
            </a:endParaRPr>
          </a:p>
          <a:p>
            <a:pPr algn="just"/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5058" name="Picture 2" descr="C:\Users\Zver\Desktop\Ютуб\Іван Франко\6218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697" y="2474266"/>
            <a:ext cx="4391778" cy="1866506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4661338" y="2086304"/>
            <a:ext cx="4482662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1600" i="1" dirty="0" smtClean="0">
                <a:solidFill>
                  <a:srgbClr val="002060"/>
                </a:solidFill>
              </a:rPr>
              <a:t>І </a:t>
            </a:r>
            <a:r>
              <a:rPr lang="ru-RU" sz="1600" i="1" dirty="0" err="1" smtClean="0">
                <a:solidFill>
                  <a:srgbClr val="002060"/>
                </a:solidFill>
              </a:rPr>
              <a:t>чим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більші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трудності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їй</a:t>
            </a:r>
            <a:r>
              <a:rPr lang="ru-RU" sz="1600" i="1" dirty="0" smtClean="0">
                <a:solidFill>
                  <a:srgbClr val="002060"/>
                </a:solidFill>
              </a:rPr>
              <a:t> приходилось </a:t>
            </a:r>
            <a:r>
              <a:rPr lang="ru-RU" sz="1600" i="1" dirty="0" err="1" smtClean="0">
                <a:solidFill>
                  <a:srgbClr val="002060"/>
                </a:solidFill>
              </a:rPr>
              <a:t>поборювати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тим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охітніше</a:t>
            </a:r>
            <a:r>
              <a:rPr lang="ru-RU" sz="1600" i="1" dirty="0" smtClean="0">
                <a:solidFill>
                  <a:srgbClr val="002060"/>
                </a:solidFill>
              </a:rPr>
              <a:t> бралась вона за </a:t>
            </a:r>
            <a:r>
              <a:rPr lang="ru-RU" sz="1600" i="1" dirty="0" err="1" smtClean="0">
                <a:solidFill>
                  <a:srgbClr val="002060"/>
                </a:solidFill>
              </a:rPr>
              <a:t>діло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тим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краще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проявлялася</a:t>
            </a:r>
            <a:r>
              <a:rPr lang="ru-RU" sz="1600" i="1" dirty="0" smtClean="0">
                <a:solidFill>
                  <a:srgbClr val="002060"/>
                </a:solidFill>
              </a:rPr>
              <a:t> сила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тіла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й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рішучого</a:t>
            </a:r>
            <a:r>
              <a:rPr lang="ru-RU" sz="1600" i="1" dirty="0" smtClean="0">
                <a:solidFill>
                  <a:srgbClr val="002060"/>
                </a:solidFill>
              </a:rPr>
              <a:t>, прямого характеру. Але попри все те Мирослава </a:t>
            </a:r>
            <a:r>
              <a:rPr lang="ru-RU" sz="1600" i="1" dirty="0" err="1" smtClean="0">
                <a:solidFill>
                  <a:srgbClr val="002060"/>
                </a:solidFill>
              </a:rPr>
              <a:t>ніколи</a:t>
            </a:r>
            <a:r>
              <a:rPr lang="ru-RU" sz="1600" i="1" dirty="0" smtClean="0">
                <a:solidFill>
                  <a:srgbClr val="002060"/>
                </a:solidFill>
              </a:rPr>
              <a:t> не переставала бути женщиною: </a:t>
            </a:r>
            <a:r>
              <a:rPr lang="ru-RU" sz="1600" i="1" dirty="0" err="1" smtClean="0">
                <a:solidFill>
                  <a:srgbClr val="002060"/>
                </a:solidFill>
              </a:rPr>
              <a:t>ніжною</a:t>
            </a:r>
            <a:r>
              <a:rPr lang="ru-RU" sz="1600" i="1" dirty="0" smtClean="0">
                <a:solidFill>
                  <a:srgbClr val="002060"/>
                </a:solidFill>
              </a:rPr>
              <a:t>, доброю, </a:t>
            </a:r>
            <a:r>
              <a:rPr lang="ru-RU" sz="1600" i="1" dirty="0" err="1" smtClean="0">
                <a:solidFill>
                  <a:srgbClr val="002060"/>
                </a:solidFill>
              </a:rPr>
              <a:t>з</a:t>
            </a:r>
            <a:r>
              <a:rPr lang="ru-RU" sz="1600" i="1" dirty="0" smtClean="0">
                <a:solidFill>
                  <a:srgbClr val="002060"/>
                </a:solidFill>
              </a:rPr>
              <a:t> живим </a:t>
            </a:r>
            <a:r>
              <a:rPr lang="ru-RU" sz="1600" i="1" dirty="0" err="1" smtClean="0">
                <a:solidFill>
                  <a:srgbClr val="002060"/>
                </a:solidFill>
              </a:rPr>
              <a:t>чуттям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скромним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стидливим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лицем</a:t>
            </a:r>
            <a:r>
              <a:rPr lang="ru-RU" sz="1600" i="1" dirty="0" smtClean="0">
                <a:solidFill>
                  <a:srgbClr val="002060"/>
                </a:solidFill>
              </a:rPr>
              <a:t>, а все те лучилось в </a:t>
            </a:r>
            <a:r>
              <a:rPr lang="ru-RU" sz="1600" i="1" dirty="0" err="1" smtClean="0">
                <a:solidFill>
                  <a:srgbClr val="002060"/>
                </a:solidFill>
              </a:rPr>
              <a:t>ній</a:t>
            </a:r>
            <a:r>
              <a:rPr lang="ru-RU" sz="1600" i="1" dirty="0" smtClean="0">
                <a:solidFill>
                  <a:srgbClr val="002060"/>
                </a:solidFill>
              </a:rPr>
              <a:t> у </a:t>
            </a:r>
            <a:r>
              <a:rPr lang="ru-RU" sz="1600" i="1" dirty="0" err="1" smtClean="0">
                <a:solidFill>
                  <a:srgbClr val="002060"/>
                </a:solidFill>
              </a:rPr>
              <a:t>таку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дивну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чаруючу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гармонію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що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хто</a:t>
            </a:r>
            <a:r>
              <a:rPr lang="ru-RU" sz="1600" i="1" dirty="0" smtClean="0">
                <a:solidFill>
                  <a:srgbClr val="002060"/>
                </a:solidFill>
              </a:rPr>
              <a:t> раз </a:t>
            </a:r>
            <a:r>
              <a:rPr lang="ru-RU" sz="1600" i="1" dirty="0" err="1" smtClean="0">
                <a:solidFill>
                  <a:srgbClr val="002060"/>
                </a:solidFill>
              </a:rPr>
              <a:t>бачив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чув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мову</a:t>
            </a:r>
            <a:r>
              <a:rPr lang="ru-RU" sz="1600" i="1" dirty="0" smtClean="0">
                <a:solidFill>
                  <a:srgbClr val="002060"/>
                </a:solidFill>
              </a:rPr>
              <a:t>,— той </a:t>
            </a:r>
            <a:r>
              <a:rPr lang="ru-RU" sz="1600" i="1" dirty="0" err="1" smtClean="0">
                <a:solidFill>
                  <a:srgbClr val="002060"/>
                </a:solidFill>
              </a:rPr>
              <a:t>довіку</a:t>
            </a:r>
            <a:r>
              <a:rPr lang="ru-RU" sz="1600" i="1" dirty="0" smtClean="0">
                <a:solidFill>
                  <a:srgbClr val="002060"/>
                </a:solidFill>
              </a:rPr>
              <a:t> не </a:t>
            </a:r>
            <a:r>
              <a:rPr lang="ru-RU" sz="1600" i="1" dirty="0" err="1" smtClean="0">
                <a:solidFill>
                  <a:srgbClr val="002060"/>
                </a:solidFill>
              </a:rPr>
              <a:t>міг</a:t>
            </a:r>
            <a:r>
              <a:rPr lang="ru-RU" sz="1600" i="1" dirty="0" smtClean="0">
                <a:solidFill>
                  <a:srgbClr val="002060"/>
                </a:solidFill>
              </a:rPr>
              <a:t> забути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лиця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 ходу, </a:t>
            </a:r>
            <a:r>
              <a:rPr lang="ru-RU" sz="1600" i="1" dirty="0" err="1" smtClean="0">
                <a:solidFill>
                  <a:srgbClr val="002060"/>
                </a:solidFill>
              </a:rPr>
              <a:t>її</a:t>
            </a:r>
            <a:r>
              <a:rPr lang="ru-RU" sz="1600" i="1" dirty="0" smtClean="0">
                <a:solidFill>
                  <a:srgbClr val="002060"/>
                </a:solidFill>
              </a:rPr>
              <a:t> голосу</a:t>
            </a:r>
            <a:r>
              <a:rPr lang="ru-RU" sz="1600" i="1" dirty="0" smtClean="0">
                <a:solidFill>
                  <a:srgbClr val="002060"/>
                </a:solidFill>
              </a:rPr>
              <a:t>…</a:t>
            </a:r>
          </a:p>
          <a:p>
            <a:pPr algn="just"/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61338" y="2081049"/>
            <a:ext cx="4482662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i="1" dirty="0" smtClean="0">
                <a:solidFill>
                  <a:srgbClr val="002060"/>
                </a:solidFill>
              </a:rPr>
              <a:t>…</a:t>
            </a:r>
            <a:r>
              <a:rPr lang="ru-RU" sz="1600" i="1" dirty="0" err="1" smtClean="0">
                <a:solidFill>
                  <a:srgbClr val="002060"/>
                </a:solidFill>
              </a:rPr>
              <a:t>поровень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з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найсильнішими</a:t>
            </a:r>
            <a:r>
              <a:rPr lang="ru-RU" sz="1600" i="1" dirty="0" smtClean="0">
                <a:solidFill>
                  <a:srgbClr val="002060"/>
                </a:solidFill>
              </a:rPr>
              <a:t> мужами </a:t>
            </a:r>
            <a:r>
              <a:rPr lang="ru-RU" sz="1600" i="1" dirty="0" err="1" smtClean="0">
                <a:solidFill>
                  <a:srgbClr val="002060"/>
                </a:solidFill>
              </a:rPr>
              <a:t>поборювала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всякі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трудності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утяжливої</a:t>
            </a:r>
            <a:r>
              <a:rPr lang="ru-RU" sz="1600" i="1" dirty="0" smtClean="0">
                <a:solidFill>
                  <a:srgbClr val="002060"/>
                </a:solidFill>
              </a:rPr>
              <a:t> дороги… легко </a:t>
            </a:r>
            <a:r>
              <a:rPr lang="ru-RU" sz="1600" i="1" dirty="0" err="1" smtClean="0">
                <a:solidFill>
                  <a:srgbClr val="002060"/>
                </a:solidFill>
              </a:rPr>
              <a:t>перескакувала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гнилі</a:t>
            </a:r>
            <a:r>
              <a:rPr lang="ru-RU" sz="1600" i="1" dirty="0" smtClean="0">
                <a:solidFill>
                  <a:srgbClr val="002060"/>
                </a:solidFill>
              </a:rPr>
              <a:t> ломи </a:t>
            </a:r>
            <a:r>
              <a:rPr lang="ru-RU" sz="1600" i="1" dirty="0" err="1" smtClean="0">
                <a:solidFill>
                  <a:srgbClr val="002060"/>
                </a:solidFill>
              </a:rPr>
              <a:t>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величезні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трами</a:t>
            </a:r>
            <a:r>
              <a:rPr lang="ru-RU" sz="1600" i="1" dirty="0" smtClean="0">
                <a:solidFill>
                  <a:srgbClr val="002060"/>
                </a:solidFill>
              </a:rPr>
              <a:t>… </a:t>
            </a:r>
            <a:r>
              <a:rPr lang="ru-RU" sz="1600" i="1" dirty="0" err="1" smtClean="0">
                <a:solidFill>
                  <a:srgbClr val="002060"/>
                </a:solidFill>
              </a:rPr>
              <a:t>певним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кроком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ішла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понад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урвища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горі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стрімкими</a:t>
            </a:r>
            <a:r>
              <a:rPr lang="ru-RU" sz="1600" i="1" dirty="0" smtClean="0">
                <a:solidFill>
                  <a:srgbClr val="002060"/>
                </a:solidFill>
              </a:rPr>
              <a:t> дебрями, </a:t>
            </a:r>
            <a:r>
              <a:rPr lang="ru-RU" sz="1600" i="1" dirty="0" err="1" smtClean="0">
                <a:solidFill>
                  <a:srgbClr val="002060"/>
                </a:solidFill>
              </a:rPr>
              <a:t>просковзувала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поміж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виверти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притім</a:t>
            </a:r>
            <a:r>
              <a:rPr lang="ru-RU" sz="1600" i="1" dirty="0" smtClean="0">
                <a:solidFill>
                  <a:srgbClr val="002060"/>
                </a:solidFill>
              </a:rPr>
              <a:t> так </a:t>
            </a:r>
            <a:r>
              <a:rPr lang="ru-RU" sz="1600" i="1" dirty="0" err="1" smtClean="0">
                <a:solidFill>
                  <a:srgbClr val="002060"/>
                </a:solidFill>
              </a:rPr>
              <a:t>безпечно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так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невтомимо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що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Максимові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здавалося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що</a:t>
            </a:r>
            <a:r>
              <a:rPr lang="ru-RU" sz="1600" i="1" dirty="0" smtClean="0">
                <a:solidFill>
                  <a:srgbClr val="002060"/>
                </a:solidFill>
              </a:rPr>
              <a:t> вона </a:t>
            </a:r>
            <a:r>
              <a:rPr lang="ru-RU" sz="1600" i="1" dirty="0" err="1" smtClean="0">
                <a:solidFill>
                  <a:srgbClr val="002060"/>
                </a:solidFill>
              </a:rPr>
              <a:t>хіба</a:t>
            </a:r>
            <a:r>
              <a:rPr lang="ru-RU" sz="1600" i="1" dirty="0" smtClean="0">
                <a:solidFill>
                  <a:srgbClr val="002060"/>
                </a:solidFill>
              </a:rPr>
              <a:t> на </a:t>
            </a:r>
            <a:r>
              <a:rPr lang="ru-RU" sz="1600" i="1" dirty="0" err="1" smtClean="0">
                <a:solidFill>
                  <a:srgbClr val="002060"/>
                </a:solidFill>
              </a:rPr>
              <a:t>яких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чудових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крилах</a:t>
            </a:r>
            <a:r>
              <a:rPr lang="ru-RU" sz="1600" i="1" dirty="0" smtClean="0">
                <a:solidFill>
                  <a:srgbClr val="002060"/>
                </a:solidFill>
              </a:rPr>
              <a:t> уноситься</a:t>
            </a:r>
            <a:r>
              <a:rPr lang="ru-RU" sz="1600" i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uk-UA" sz="1600" i="1" dirty="0" smtClean="0">
              <a:solidFill>
                <a:srgbClr val="002060"/>
              </a:solidFill>
            </a:endParaRPr>
          </a:p>
          <a:p>
            <a:pPr algn="just"/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4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Бурунда-бегадир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8167" y="2165131"/>
            <a:ext cx="4393323" cy="271167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dirty="0" err="1" smtClean="0">
                <a:solidFill>
                  <a:schemeClr val="bg2"/>
                </a:solidFill>
              </a:rPr>
              <a:t>Монгольський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smtClean="0">
                <a:solidFill>
                  <a:schemeClr val="bg2"/>
                </a:solidFill>
              </a:rPr>
              <a:t>командир, </a:t>
            </a:r>
            <a:r>
              <a:rPr lang="ru-RU" sz="1600" dirty="0" err="1" smtClean="0">
                <a:solidFill>
                  <a:schemeClr val="bg2"/>
                </a:solidFill>
              </a:rPr>
              <a:t>що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</a:rPr>
              <a:t>вирізняється</a:t>
            </a:r>
            <a:r>
              <a:rPr lang="ru-RU" sz="1600" dirty="0" smtClean="0">
                <a:solidFill>
                  <a:schemeClr val="bg2"/>
                </a:solidFill>
              </a:rPr>
              <a:t> силою та </a:t>
            </a:r>
            <a:r>
              <a:rPr lang="ru-RU" sz="1600" dirty="0" err="1" smtClean="0">
                <a:solidFill>
                  <a:schemeClr val="bg2"/>
                </a:solidFill>
              </a:rPr>
              <a:t>жорстокістю</a:t>
            </a:r>
            <a:r>
              <a:rPr lang="ru-RU" sz="1600" dirty="0" smtClean="0">
                <a:solidFill>
                  <a:schemeClr val="bg2"/>
                </a:solidFill>
              </a:rPr>
              <a:t>, а не </a:t>
            </a:r>
            <a:r>
              <a:rPr lang="ru-RU" sz="1600" dirty="0" err="1" smtClean="0">
                <a:solidFill>
                  <a:schemeClr val="bg2"/>
                </a:solidFill>
              </a:rPr>
              <a:t>воєнною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</a:rPr>
              <a:t>мудрістю</a:t>
            </a:r>
            <a:r>
              <a:rPr lang="ru-RU" sz="1600" dirty="0" smtClean="0">
                <a:solidFill>
                  <a:schemeClr val="bg2"/>
                </a:solidFill>
              </a:rPr>
              <a:t>. </a:t>
            </a:r>
            <a:r>
              <a:rPr lang="ru-RU" sz="1600" dirty="0" err="1" smtClean="0">
                <a:solidFill>
                  <a:schemeClr val="bg2"/>
                </a:solidFill>
              </a:rPr>
              <a:t>Веде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</a:rPr>
              <a:t>десятитисячне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</a:rPr>
              <a:t>військо</a:t>
            </a:r>
            <a:r>
              <a:rPr lang="ru-RU" sz="1600" dirty="0" smtClean="0">
                <a:solidFill>
                  <a:schemeClr val="bg2"/>
                </a:solidFill>
              </a:rPr>
              <a:t> на </a:t>
            </a:r>
            <a:r>
              <a:rPr lang="ru-RU" sz="1600" dirty="0" err="1" smtClean="0">
                <a:solidFill>
                  <a:schemeClr val="bg2"/>
                </a:solidFill>
              </a:rPr>
              <a:t>тухольський</a:t>
            </a:r>
            <a:r>
              <a:rPr lang="ru-RU" sz="1600" dirty="0" smtClean="0">
                <a:solidFill>
                  <a:schemeClr val="bg2"/>
                </a:solidFill>
              </a:rPr>
              <a:t> перевал</a:t>
            </a:r>
            <a:r>
              <a:rPr lang="ru-RU" sz="1600" dirty="0" smtClean="0">
                <a:solidFill>
                  <a:schemeClr val="bg2"/>
                </a:solidFill>
              </a:rPr>
              <a:t>.</a:t>
            </a:r>
          </a:p>
          <a:p>
            <a:pPr algn="just"/>
            <a:endParaRPr lang="uk-UA" sz="1600" i="1" dirty="0" smtClean="0">
              <a:solidFill>
                <a:schemeClr val="bg2"/>
              </a:solidFill>
            </a:endParaRPr>
          </a:p>
          <a:p>
            <a:pPr algn="just"/>
            <a:r>
              <a:rPr lang="uk-UA" sz="1600" dirty="0" smtClean="0">
                <a:solidFill>
                  <a:schemeClr val="bg2"/>
                </a:solidFill>
              </a:rPr>
              <a:t>Підступний, бо не стримав своєї обіцянки Максимові – не відпустив його з полону.</a:t>
            </a:r>
            <a:endParaRPr lang="uk-UA" sz="1600" dirty="0" smtClean="0">
              <a:solidFill>
                <a:schemeClr val="bg2"/>
              </a:solidFill>
            </a:endParaRPr>
          </a:p>
          <a:p>
            <a:pPr algn="just"/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46082" name="Picture 2" descr="C:\Users\Zver\Desktop\Ютуб\Іван Франко\6083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5778" y="2602664"/>
            <a:ext cx="4135821" cy="1742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Характеристика персонажів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359" y="1291459"/>
            <a:ext cx="4056993" cy="726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Бурунда-бегадир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6635" y="2217683"/>
            <a:ext cx="4614041" cy="29258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i="1" dirty="0" smtClean="0">
                <a:solidFill>
                  <a:srgbClr val="002060"/>
                </a:solidFill>
              </a:rPr>
              <a:t>…один </a:t>
            </a:r>
            <a:r>
              <a:rPr lang="ru-RU" sz="1600" i="1" dirty="0" err="1" smtClean="0">
                <a:solidFill>
                  <a:srgbClr val="002060"/>
                </a:solidFill>
              </a:rPr>
              <a:t>із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начальників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монгольських</a:t>
            </a:r>
            <a:r>
              <a:rPr lang="ru-RU" sz="1600" i="1" dirty="0" smtClean="0">
                <a:solidFill>
                  <a:srgbClr val="002060"/>
                </a:solidFill>
              </a:rPr>
              <a:t>, мужчина </a:t>
            </a:r>
            <a:r>
              <a:rPr lang="ru-RU" sz="1600" i="1" dirty="0" err="1" smtClean="0">
                <a:solidFill>
                  <a:srgbClr val="002060"/>
                </a:solidFill>
              </a:rPr>
              <a:t>величезного</a:t>
            </a:r>
            <a:r>
              <a:rPr lang="ru-RU" sz="1600" i="1" dirty="0" smtClean="0">
                <a:solidFill>
                  <a:srgbClr val="002060"/>
                </a:solidFill>
              </a:rPr>
              <a:t> росту </a:t>
            </a:r>
            <a:r>
              <a:rPr lang="ru-RU" sz="1600" i="1" dirty="0" err="1" smtClean="0">
                <a:solidFill>
                  <a:srgbClr val="002060"/>
                </a:solidFill>
              </a:rPr>
              <a:t>й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геркулесової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будови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тіла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з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лицем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темно-оливкової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барви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одітий</a:t>
            </a:r>
            <a:r>
              <a:rPr lang="ru-RU" sz="1600" i="1" dirty="0" smtClean="0">
                <a:solidFill>
                  <a:srgbClr val="002060"/>
                </a:solidFill>
              </a:rPr>
              <a:t> у </a:t>
            </a:r>
            <a:r>
              <a:rPr lang="ru-RU" sz="1600" i="1" dirty="0" err="1" smtClean="0">
                <a:solidFill>
                  <a:srgbClr val="002060"/>
                </a:solidFill>
              </a:rPr>
              <a:t>шкіру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степового</a:t>
            </a:r>
            <a:r>
              <a:rPr lang="ru-RU" sz="1600" i="1" dirty="0" smtClean="0">
                <a:solidFill>
                  <a:srgbClr val="002060"/>
                </a:solidFill>
              </a:rPr>
              <a:t> тигра, </a:t>
            </a:r>
            <a:r>
              <a:rPr lang="ru-RU" sz="1600" i="1" dirty="0" err="1" smtClean="0">
                <a:solidFill>
                  <a:srgbClr val="002060"/>
                </a:solidFill>
              </a:rPr>
              <a:t>що</a:t>
            </a:r>
            <a:r>
              <a:rPr lang="ru-RU" sz="1600" i="1" dirty="0" smtClean="0">
                <a:solidFill>
                  <a:srgbClr val="002060"/>
                </a:solidFill>
              </a:rPr>
              <a:t> все разом аж </a:t>
            </a:r>
            <a:r>
              <a:rPr lang="ru-RU" sz="1600" i="1" dirty="0" err="1" smtClean="0">
                <a:solidFill>
                  <a:srgbClr val="002060"/>
                </a:solidFill>
              </a:rPr>
              <a:t>надто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свідчило</a:t>
            </a:r>
            <a:r>
              <a:rPr lang="ru-RU" sz="1600" i="1" dirty="0" smtClean="0">
                <a:solidFill>
                  <a:srgbClr val="002060"/>
                </a:solidFill>
              </a:rPr>
              <a:t> про </a:t>
            </a:r>
            <a:r>
              <a:rPr lang="ru-RU" sz="1600" i="1" dirty="0" err="1" smtClean="0">
                <a:solidFill>
                  <a:srgbClr val="002060"/>
                </a:solidFill>
              </a:rPr>
              <a:t>його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походження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з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туркоманського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племені</a:t>
            </a:r>
            <a:r>
              <a:rPr lang="ru-RU" sz="1600" i="1" dirty="0" smtClean="0">
                <a:solidFill>
                  <a:srgbClr val="002060"/>
                </a:solidFill>
              </a:rPr>
              <a:t>. Се </a:t>
            </a:r>
            <a:r>
              <a:rPr lang="ru-RU" sz="1600" i="1" dirty="0" err="1" smtClean="0">
                <a:solidFill>
                  <a:srgbClr val="002060"/>
                </a:solidFill>
              </a:rPr>
              <a:t>був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страшний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безтямно-смілий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кровожадний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войовник</a:t>
            </a:r>
            <a:r>
              <a:rPr lang="ru-RU" sz="1600" i="1" dirty="0" smtClean="0">
                <a:solidFill>
                  <a:srgbClr val="002060"/>
                </a:solidFill>
              </a:rPr>
              <a:t>… </a:t>
            </a:r>
            <a:r>
              <a:rPr lang="ru-RU" sz="1600" i="1" dirty="0" err="1" smtClean="0">
                <a:solidFill>
                  <a:srgbClr val="002060"/>
                </a:solidFill>
              </a:rPr>
              <a:t>Монгольські</a:t>
            </a:r>
            <a:r>
              <a:rPr lang="ru-RU" sz="1600" i="1" dirty="0" smtClean="0">
                <a:solidFill>
                  <a:srgbClr val="002060"/>
                </a:solidFill>
              </a:rPr>
              <a:t> загони, </a:t>
            </a:r>
            <a:r>
              <a:rPr lang="ru-RU" sz="1600" i="1" dirty="0" err="1" smtClean="0">
                <a:solidFill>
                  <a:srgbClr val="002060"/>
                </a:solidFill>
              </a:rPr>
              <a:t>які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він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провадив</a:t>
            </a:r>
            <a:r>
              <a:rPr lang="ru-RU" sz="1600" i="1" dirty="0" smtClean="0">
                <a:solidFill>
                  <a:srgbClr val="002060"/>
                </a:solidFill>
              </a:rPr>
              <a:t>, лишали по </a:t>
            </a:r>
            <a:r>
              <a:rPr lang="ru-RU" sz="1600" i="1" dirty="0" err="1" smtClean="0">
                <a:solidFill>
                  <a:srgbClr val="002060"/>
                </a:solidFill>
              </a:rPr>
              <a:t>собі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найстрашнішу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руїну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найбільше</a:t>
            </a:r>
            <a:r>
              <a:rPr lang="ru-RU" sz="1600" i="1" dirty="0" smtClean="0">
                <a:solidFill>
                  <a:srgbClr val="002060"/>
                </a:solidFill>
              </a:rPr>
              <a:t> число </a:t>
            </a:r>
            <a:r>
              <a:rPr lang="ru-RU" sz="1600" i="1" dirty="0" err="1" smtClean="0">
                <a:solidFill>
                  <a:srgbClr val="002060"/>
                </a:solidFill>
              </a:rPr>
              <a:t>трупів</a:t>
            </a:r>
            <a:r>
              <a:rPr lang="ru-RU" sz="1600" i="1" dirty="0" smtClean="0">
                <a:solidFill>
                  <a:srgbClr val="002060"/>
                </a:solidFill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</a:rPr>
              <a:t>найширшу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ріку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пожеж</a:t>
            </a:r>
            <a:r>
              <a:rPr lang="ru-RU" sz="1600" i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uk-UA" sz="1600" i="1" dirty="0" smtClean="0">
              <a:solidFill>
                <a:srgbClr val="002060"/>
              </a:solidFill>
            </a:endParaRPr>
          </a:p>
          <a:p>
            <a:pPr algn="just"/>
            <a:endParaRPr lang="en-US" sz="1600" dirty="0">
              <a:solidFill>
                <a:srgbClr val="002060"/>
              </a:solidFill>
            </a:endParaRPr>
          </a:p>
        </p:txBody>
      </p:sp>
      <p:pic>
        <p:nvPicPr>
          <p:cNvPr id="47106" name="Picture 2" descr="C:\Users\Zver\Desktop\Ютуб\Іван Франко\unname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2115" y="2743200"/>
            <a:ext cx="3775842" cy="1393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0" y="2507"/>
            <a:ext cx="9144000" cy="55454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114300" indent="0">
              <a:buNone/>
            </a:pP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Іван Франко. Повість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“Захар</a:t>
            </a:r>
            <a:r>
              <a:rPr lang="uk-UA" sz="2400" b="1" dirty="0" smtClean="0">
                <a:solidFill>
                  <a:srgbClr val="FFFF00"/>
                </a:solidFill>
                <a:latin typeface="Sitka Banner" pitchFamily="2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Sitka Banner" pitchFamily="2" charset="0"/>
              </a:rPr>
              <a:t>Беркут”</a:t>
            </a:r>
            <a:endParaRPr lang="en-US" sz="2400" b="1" dirty="0">
              <a:solidFill>
                <a:srgbClr val="FFFF00"/>
              </a:solidFill>
              <a:latin typeface="Sitka Banner" pitchFamily="2" charset="0"/>
            </a:endParaRPr>
          </a:p>
        </p:txBody>
      </p:sp>
      <p:sp>
        <p:nvSpPr>
          <p:cNvPr id="1031" name="AutoShape 7" descr="Олесь Гончар: &quot;Росію погубить ненависть, яку вона розпалює в собі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Гончар, Олес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тухольщина карпа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Скачать фильм через торрент захар берку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87972" y="704194"/>
            <a:ext cx="6905297" cy="4729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Значення твору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2663" y="1585749"/>
            <a:ext cx="4939862" cy="2776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Зі століття у століття, від предків до потомків, від громади до громади передаються останні слова Захара Беркута, які є основною думкою повісті. </a:t>
            </a:r>
          </a:p>
          <a:p>
            <a:pPr algn="just"/>
            <a:endParaRPr lang="uk-UA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Захар Беркут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виголошує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пророчі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слова: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громадську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єдність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здобуто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перемогу, буде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втрачено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 —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лихі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настануть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для народу,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часом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відродиться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вона,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настануть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щасливі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відродження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38345" y="1450429"/>
            <a:ext cx="2963917" cy="110358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ru-RU" sz="1600" i="1" dirty="0" smtClean="0">
              <a:solidFill>
                <a:srgbClr val="00206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Гасло твору: </a:t>
            </a: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єдності - сила!</a:t>
            </a:r>
            <a:endPara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48130" name="Picture 2" descr="C:\Users\Zver\Desktop\Ютуб\Іван Франко\1568810556-89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8028" y="2820759"/>
            <a:ext cx="2939141" cy="16532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857034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11548</TotalTime>
  <Words>1667</Words>
  <Application>Microsoft Office PowerPoint</Application>
  <PresentationFormat>Экран (16:9)</PresentationFormat>
  <Paragraphs>173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Times New Roman</vt:lpstr>
      <vt:lpstr>Caveat</vt:lpstr>
      <vt:lpstr>Playfair Display</vt:lpstr>
      <vt:lpstr>Sitka Banner</vt:lpstr>
      <vt:lpstr>Oswald</vt:lpstr>
      <vt:lpstr>Montserrat</vt:lpstr>
      <vt:lpstr>Pop</vt:lpstr>
      <vt:lpstr>Іван Франко “Захар Беркут”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Майстер-клас з української мови і літератури</dc:title>
  <dc:creator>Катерина</dc:creator>
  <cp:lastModifiedBy>Zver</cp:lastModifiedBy>
  <cp:revision>201</cp:revision>
  <dcterms:modified xsi:type="dcterms:W3CDTF">2020-04-22T10:16:11Z</dcterms:modified>
</cp:coreProperties>
</file>