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біблія картинк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739"/>
          <a:stretch/>
        </p:blipFill>
        <p:spPr bwMode="auto">
          <a:xfrm>
            <a:off x="-396552" y="-531440"/>
            <a:ext cx="9865096" cy="73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40269" y="1484784"/>
            <a:ext cx="7772400" cy="1470025"/>
          </a:xfrm>
          <a:solidFill>
            <a:schemeClr val="accent6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ПЕРЕКЛАДНА ЛІТЕРАТУРА БІБЛІЯ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31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222299"/>
              </p:ext>
            </p:extLst>
          </p:nvPr>
        </p:nvGraphicFramePr>
        <p:xfrm>
          <a:off x="2483768" y="116632"/>
          <a:ext cx="6480720" cy="4213058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360933"/>
                <a:gridCol w="5119787"/>
              </a:tblGrid>
              <a:tr h="720081"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Теорія літератури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ru-RU" sz="1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04257">
                <a:tc>
                  <a:txBody>
                    <a:bodyPr/>
                    <a:lstStyle/>
                    <a:p>
                      <a:r>
                        <a:rPr lang="uk-UA" sz="1800" u="none" strike="noStrike" kern="1200" dirty="0" smtClean="0">
                          <a:effectLst/>
                        </a:rPr>
                        <a:t>Біблія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uk-UA" sz="1800" u="none" strike="noStrike" kern="1200" dirty="0" smtClean="0">
                          <a:effectLst/>
                        </a:rPr>
                        <a:t>Стародавній збірник духовних творів; унікальна пам’ятка світової культури та літератури. У біб­лійних книгах відтворені основи вчення про будову Всесвіту, міфологічні, морально-етичні, іс­торичні та культурні уявлення людства, що й сьогодні є предметом роздумів учених та джерелом натхнення для митців</a:t>
                      </a:r>
                      <a:endParaRPr lang="ru-RU" sz="1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008111">
                <a:tc>
                  <a:txBody>
                    <a:bodyPr/>
                    <a:lstStyle/>
                    <a:p>
                      <a:r>
                        <a:rPr lang="uk-UA" dirty="0" smtClean="0"/>
                        <a:t>Притча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uk-UA" sz="1800" u="none" strike="noStrike" kern="1200" dirty="0" smtClean="0">
                          <a:effectLst/>
                        </a:rPr>
                        <a:t>Жанр давньої літератури: невелике алегоричне оповідання повчального змісту; основними рисами схоже на байку. Притчі широко представлені в Біблії</a:t>
                      </a:r>
                      <a:endParaRPr lang="ru-RU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2" name="AutoShape 4" descr="Картинки по запросу притча і бібл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Картинки по запросу притча і бібл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2339752" cy="33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артинки по запросу притча і біблі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233975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Картинки по запросу притча і біблі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81128"/>
            <a:ext cx="3672408" cy="2276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Похожее изображ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581128"/>
            <a:ext cx="2592288" cy="21602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2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016447"/>
              </p:ext>
            </p:extLst>
          </p:nvPr>
        </p:nvGraphicFramePr>
        <p:xfrm>
          <a:off x="1728192" y="-1"/>
          <a:ext cx="7415808" cy="683624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31226"/>
                <a:gridCol w="6284582"/>
              </a:tblGrid>
              <a:tr h="148004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8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600" dirty="0" smtClean="0"/>
                        <a:t>Структура</a:t>
                      </a:r>
                      <a:r>
                        <a:rPr lang="uk-UA" sz="3600" baseline="0" dirty="0" smtClean="0"/>
                        <a:t> Біблії</a:t>
                      </a:r>
                      <a:endParaRPr lang="ru-RU" sz="3600" dirty="0" smtClean="0"/>
                    </a:p>
                    <a:p>
                      <a:pPr algn="ctr"/>
                      <a:endParaRPr lang="ru-RU" sz="3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5726">
                <a:tc gridSpan="2">
                  <a:txBody>
                    <a:bodyPr/>
                    <a:lstStyle/>
                    <a:p>
                      <a:pPr algn="l"/>
                      <a:r>
                        <a:rPr lang="uk-UA" sz="1600" b="1" kern="1200" dirty="0" smtClean="0">
                          <a:effectLst/>
                        </a:rPr>
                        <a:t>Біблія складається з двох частин </a:t>
                      </a:r>
                      <a:r>
                        <a:rPr lang="uk-UA" sz="1600" kern="1200" dirty="0" smtClean="0">
                          <a:effectLst/>
                        </a:rPr>
                        <a:t>— Старого та Нового Заповітів. Усього налічує 66 книг (39 — у Старому; Заповіті, 27 — у Новому). Тексти створювалися на трьох континентах сорока авторами упродовж півтори ти­сячі років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ru-RU" sz="1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51389"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effectLst/>
                        </a:rPr>
                        <a:t>1</a:t>
                      </a:r>
                      <a:r>
                        <a:rPr lang="uk-UA" sz="1600" b="1" kern="1200" dirty="0" smtClean="0">
                          <a:effectLst/>
                        </a:rPr>
                        <a:t>. Старий</a:t>
                      </a:r>
                      <a:r>
                        <a:rPr lang="uk-UA" sz="1600" b="1" kern="1200" baseline="0" dirty="0" smtClean="0">
                          <a:effectLst/>
                        </a:rPr>
                        <a:t> </a:t>
                      </a:r>
                      <a:r>
                        <a:rPr lang="uk-UA" sz="1600" b="1" kern="1200" dirty="0" smtClean="0">
                          <a:effectLst/>
                        </a:rPr>
                        <a:t>Заповіт —</a:t>
                      </a:r>
                      <a:endParaRPr lang="ru-RU" sz="1600" b="1" kern="1200" dirty="0" smtClean="0">
                        <a:effectLst/>
                      </a:endParaRPr>
                    </a:p>
                    <a:p>
                      <a:r>
                        <a:rPr lang="uk-UA" sz="1600" b="1" kern="1200" dirty="0" smtClean="0">
                          <a:effectLst/>
                        </a:rPr>
                        <a:t>4 блоки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Передісторія єврейських племен, прадавні часи (П’ятикнижжя Мойсееве).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Історія єврейського народу (Книга Суддів, Книга Царів, Книга Рут та ін.).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Літературні пам’ятки євреїв (книги навчальні, поетичні — Книга Йова, Псалми, Приповід­ки Соломонових, Пісня над піснями).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Передбачення майбутнього (книги пророків Ісаї, Єремії, Осії та ін.)</a:t>
                      </a:r>
                      <a:endParaRPr lang="ru-RU" sz="1600" b="0" i="1" u="none" strike="noStrike" spc="0" dirty="0">
                        <a:effectLst/>
                        <a:latin typeface="Times New Roman" pitchFamily="18" charset="0"/>
                        <a:ea typeface="Century Schoolbook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69083">
                <a:tc>
                  <a:txBody>
                    <a:bodyPr/>
                    <a:lstStyle/>
                    <a:p>
                      <a:r>
                        <a:rPr lang="uk-UA" sz="1600" u="none" strike="noStrike" kern="1200" dirty="0" smtClean="0">
                          <a:effectLst/>
                        </a:rPr>
                        <a:t>2</a:t>
                      </a:r>
                      <a:r>
                        <a:rPr lang="uk-UA" sz="1600" b="1" u="none" strike="noStrike" kern="1200" dirty="0" smtClean="0">
                          <a:effectLst/>
                        </a:rPr>
                        <a:t>. Новий </a:t>
                      </a:r>
                    </a:p>
                    <a:p>
                      <a:r>
                        <a:rPr lang="uk-UA" sz="1600" b="1" u="none" strike="noStrike" kern="1200" dirty="0" smtClean="0">
                          <a:effectLst/>
                        </a:rPr>
                        <a:t>Заповіт — </a:t>
                      </a:r>
                    </a:p>
                    <a:p>
                      <a:r>
                        <a:rPr lang="uk-UA" sz="1600" b="1" u="none" strike="noStrike" kern="1200" dirty="0" smtClean="0">
                          <a:effectLst/>
                        </a:rPr>
                        <a:t>4 блоки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Чотири Євангелія (від Матвія, від Марка, від Луки та від Івана). Це розповіді апостолів (учнів) про народження, життя, вчення, подвиги, смерть і воскресіння Ісуса Христа.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Діяння святих апостолів — розповідь про долю апостолів після вознесіння Спасителя, про перші християнські громади.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Послання святих апостолів Павла, Якова, Петра, Івана, Юди — ідеологічна частина, де розкривається суть християнського віровчення.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uk-UA" sz="1600" kern="1200" dirty="0" smtClean="0">
                          <a:effectLst/>
                        </a:rPr>
                        <a:t>Апокаліпсис (об’явлення) Івана Богослова — прикінцеве пророцтво майбутнього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5124" name="Picture 4" descr="Картинки по запросу біблія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" y="0"/>
            <a:ext cx="172819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артинки по запросу библия Старий Заве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9728"/>
            <a:ext cx="1744241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Картинки по запросу библия Старий Заве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" y="2564904"/>
            <a:ext cx="1728192" cy="191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12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4012300"/>
              </p:ext>
            </p:extLst>
          </p:nvPr>
        </p:nvGraphicFramePr>
        <p:xfrm>
          <a:off x="1691171" y="0"/>
          <a:ext cx="7452829" cy="46531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53653"/>
                <a:gridCol w="5499176"/>
              </a:tblGrid>
              <a:tr h="161421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2800" dirty="0" smtClean="0"/>
                    </a:p>
                    <a:p>
                      <a:pPr algn="ctr"/>
                      <a:r>
                        <a:rPr lang="uk-UA" sz="2800" kern="12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            Українські </a:t>
                      </a:r>
                      <a:r>
                        <a:rPr lang="uk-UA" sz="2800" kern="1200" dirty="0" smtClean="0">
                          <a:solidFill>
                            <a:schemeClr val="tx1"/>
                          </a:solidFill>
                          <a:effectLst/>
                        </a:rPr>
                        <a:t>переклади Біблії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endParaRPr lang="ru-RU" sz="2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0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Рік видання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Перекладачі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0043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effectLst/>
                        </a:rPr>
                        <a:t>1904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Пантелеймон Куліш, </a:t>
                      </a:r>
                      <a:endParaRPr lang="uk-UA" sz="28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effectLst/>
                        </a:rPr>
                        <a:t>Іван </a:t>
                      </a:r>
                      <a:r>
                        <a:rPr lang="uk-UA" sz="2800" dirty="0">
                          <a:effectLst/>
                        </a:rPr>
                        <a:t>Нечуй-Левицький, Іван Пулюй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022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1962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Іван Огієнко (Іларіон)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022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effectLst/>
                        </a:rPr>
                        <a:t>1963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Іван Хоменко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350" marR="635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3" name="Picture 2" descr="Картинки по запросу притча і біблі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0"/>
            <a:ext cx="2016224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Картинки по запросу Пантелеймон Куліш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9518" cy="195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019409"/>
            <a:ext cx="1547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Пантелеймон Куліш</a:t>
            </a:r>
            <a:endParaRPr lang="ru-RU" dirty="0"/>
          </a:p>
        </p:txBody>
      </p:sp>
      <p:pic>
        <p:nvPicPr>
          <p:cNvPr id="8196" name="Picture 4" descr="Картинки по запросу Іван Нечуй-Левицький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" y="2996952"/>
            <a:ext cx="1634269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695265"/>
            <a:ext cx="16916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Іван Нечуй-Левицький</a:t>
            </a:r>
            <a:endParaRPr lang="ru-RU" dirty="0"/>
          </a:p>
        </p:txBody>
      </p:sp>
      <p:pic>
        <p:nvPicPr>
          <p:cNvPr id="8198" name="Picture 6" descr="Картинки по запросу Іван Пулюй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914" y="4736467"/>
            <a:ext cx="1590675" cy="160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67915" y="6475452"/>
            <a:ext cx="15906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Іван </a:t>
            </a:r>
            <a:r>
              <a:rPr lang="uk-UA" dirty="0" smtClean="0"/>
              <a:t>Пулюй</a:t>
            </a:r>
            <a:endParaRPr lang="ru-RU" dirty="0"/>
          </a:p>
        </p:txBody>
      </p:sp>
      <p:pic>
        <p:nvPicPr>
          <p:cNvPr id="8200" name="Picture 8" descr="Картинки по запросу Іван Огієнко (Іларіон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488" y="4736467"/>
            <a:ext cx="1530750" cy="160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01603" y="6412626"/>
            <a:ext cx="2276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Іван Огієнко (Іларіон)</a:t>
            </a:r>
            <a:endParaRPr lang="ru-RU" dirty="0">
              <a:solidFill>
                <a:srgbClr val="000000"/>
              </a:solidFill>
              <a:latin typeface="Courier New"/>
              <a:ea typeface="Courier New"/>
            </a:endParaRPr>
          </a:p>
        </p:txBody>
      </p:sp>
      <p:pic>
        <p:nvPicPr>
          <p:cNvPr id="8202" name="Picture 10" descr="Картинки по запросу Іван Хоменко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32333"/>
            <a:ext cx="1651769" cy="160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48639" y="6408021"/>
            <a:ext cx="1497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Іван </a:t>
            </a:r>
            <a:r>
              <a:rPr lang="uk-UA" dirty="0" err="1"/>
              <a:t>Хоменко</a:t>
            </a:r>
            <a:endParaRPr lang="ru-RU" dirty="0">
              <a:solidFill>
                <a:srgbClr val="000000"/>
              </a:solidFill>
              <a:latin typeface="Courier New"/>
              <a:ea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76624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639491"/>
              </p:ext>
            </p:extLst>
          </p:nvPr>
        </p:nvGraphicFramePr>
        <p:xfrm>
          <a:off x="0" y="0"/>
          <a:ext cx="9144000" cy="68748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93818"/>
                <a:gridCol w="6650182"/>
              </a:tblGrid>
              <a:tr h="120964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8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dirty="0" smtClean="0">
                          <a:solidFill>
                            <a:schemeClr val="tx1"/>
                          </a:solidFill>
                        </a:rPr>
                        <a:t>Біблія</a:t>
                      </a:r>
                      <a:r>
                        <a:rPr lang="uk-UA" sz="2800" baseline="0" dirty="0" smtClean="0">
                          <a:solidFill>
                            <a:schemeClr val="tx1"/>
                          </a:solidFill>
                        </a:rPr>
                        <a:t> у творчості українських письменників</a:t>
                      </a:r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  <a:p>
                      <a:pPr algn="ctr"/>
                      <a:endParaRPr lang="ru-RU" sz="1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134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1" dirty="0" smtClean="0"/>
                        <a:t>Використання</a:t>
                      </a:r>
                      <a:r>
                        <a:rPr lang="uk-UA" sz="1800" b="1" i="1" baseline="0" dirty="0" smtClean="0"/>
                        <a:t> в літературі притчових сюжетів</a:t>
                      </a:r>
                      <a:endParaRPr lang="ru-RU" sz="1800" b="1" i="1" dirty="0" smtClean="0"/>
                    </a:p>
                    <a:p>
                      <a:pPr algn="ctr"/>
                      <a:endParaRPr lang="ru-RU" sz="1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02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 smtClean="0">
                          <a:effectLst/>
                        </a:rPr>
                        <a:t>Притча про сіяча</a:t>
                      </a:r>
                      <a:endParaRPr lang="ru-RU" sz="1600" b="1" dirty="0" smtClean="0">
                        <a:effectLst/>
                      </a:endParaRPr>
                    </a:p>
                    <a:p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Т. Шевченко, «Чигрине, Чигрине», «Не нарікаю я на Бога»;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П. Куліш, «Дума», «Старець», «Неньчина пісня»;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І. Федькович, «Нива», «Дикі думи» </a:t>
                      </a:r>
                      <a:endParaRPr lang="ru-RU" sz="1600" b="0" i="1" u="none" strike="noStrike" spc="0" dirty="0">
                        <a:effectLst/>
                        <a:latin typeface="Times New Roman" pitchFamily="18" charset="0"/>
                        <a:ea typeface="Century Schoolbook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3337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effectLst/>
                        </a:rPr>
                        <a:t>Притча про блудного сина, багача і бідного лицаря</a:t>
                      </a:r>
                      <a:endParaRPr lang="ru-RU" sz="1600" b="1" dirty="0" smtClean="0">
                        <a:effectLst/>
                      </a:endParaRPr>
                    </a:p>
                    <a:p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Т. Шевченко, «Притча про блудного сина»;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І. Франко, «Дума про Наума Везумовича», «Притча про терен»;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Леся Українка, «У пущі»;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П. Грабовський, «До сестри»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2197"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b="1" dirty="0" smtClean="0"/>
                        <a:t>Літературні твори на біблійні теми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26234"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Т. Шевченко, «Марія», «Давидові псалми», «Пророк», «Неофіти»;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Леся Українка, «На полі крові», «Вавілонський полон»;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І. Франко, «Мойсей», «Смерть Каїна»;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П. Тичина, «Весна» (про Всесвітній потоп);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М. Рильський, «Рукам трудящим слава» (про маслинову гілку);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М. Сингаївський, «Мечі та струни»;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У. Самчук, «Марія»;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І. Багряний, «Сад Гетсиманський»;</a:t>
                      </a:r>
                      <a:endParaRPr lang="ru-RU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uk-UA" sz="1600" kern="1200" dirty="0" smtClean="0">
                          <a:effectLst/>
                        </a:rPr>
                        <a:t>Л. Костенко, «Перш, ніж півень запіє», «Давидові псалми»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ru-RU" sz="16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86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9" name="Picture 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2506" r="5289" b="4257"/>
          <a:stretch/>
        </p:blipFill>
        <p:spPr bwMode="auto">
          <a:xfrm>
            <a:off x="-246881" y="-459432"/>
            <a:ext cx="9539411" cy="73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965112"/>
              </p:ext>
            </p:extLst>
          </p:nvPr>
        </p:nvGraphicFramePr>
        <p:xfrm>
          <a:off x="774278" y="312738"/>
          <a:ext cx="7378130" cy="56529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8130"/>
              </a:tblGrid>
              <a:tr h="344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Десять</a:t>
                      </a:r>
                      <a:r>
                        <a:rPr lang="uk-UA" sz="1800" baseline="0" dirty="0" smtClean="0"/>
                        <a:t> заповідей</a:t>
                      </a:r>
                      <a:endParaRPr lang="ru-RU" sz="18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57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kern="1200" dirty="0" smtClean="0">
                          <a:effectLst/>
                        </a:rPr>
                        <a:t>1.</a:t>
                      </a:r>
                      <a:r>
                        <a:rPr lang="uk-UA" sz="1600" kern="1200" baseline="0" dirty="0" smtClean="0">
                          <a:effectLst/>
                        </a:rPr>
                        <a:t> </a:t>
                      </a:r>
                      <a:r>
                        <a:rPr lang="uk-UA" sz="1600" kern="1200" dirty="0" smtClean="0">
                          <a:effectLst/>
                        </a:rPr>
                        <a:t>Хай не буде тобі інших богів передо Мною!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425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kern="1200" dirty="0" smtClean="0">
                          <a:effectLst/>
                        </a:rPr>
                        <a:t>2. Не роби собі різьби і всякої подоби з того, що на небі вгорі, і що на землі долі, і що в воді під землею. Не вклоняйся їм і не служи їм</a:t>
                      </a:r>
                      <a:r>
                        <a:rPr lang="uk-UA" sz="1600" kern="1200" baseline="0" dirty="0" smtClean="0">
                          <a:effectLst/>
                        </a:rPr>
                        <a:t> &lt;…&gt;.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966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kern="1200" dirty="0" smtClean="0">
                          <a:effectLst/>
                        </a:rPr>
                        <a:t>3. Не призивай Імення Господа, Бога твого, надаремно, бо не помилує Господь того, хто призиватиме Його Ймення надаремно.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195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kern="1200" dirty="0" smtClean="0">
                          <a:effectLst/>
                        </a:rPr>
                        <a:t>4. Пам’ятай день суботній, щоб святити його! Шість день працюй і роби всю працю свою, а день сьомий субота для Господа, Бога твого &lt;...&gt;. Бо шість день творив Господь небо та землю, море та все, що в них, а дня сьомого спочив тому поблагословив Господь день суботній і освятив його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54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kern="1200" dirty="0" smtClean="0">
                          <a:effectLst/>
                        </a:rPr>
                        <a:t>5. Шануй свого батька та матір свою, щоб довгі були твої дні на землі, яку Господь, Бог твій, дає тобі!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57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kern="1200" dirty="0" smtClean="0">
                          <a:effectLst/>
                        </a:rPr>
                        <a:t>6. Не вбивай!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57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u="none" strike="noStrike" kern="1200" dirty="0" smtClean="0">
                          <a:effectLst/>
                        </a:rPr>
                        <a:t>7. Не чини перелюбу!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57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u="none" strike="noStrike" kern="1200" dirty="0" smtClean="0">
                          <a:effectLst/>
                        </a:rPr>
                        <a:t>8. Не кради!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57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uk-UA" sz="1600" u="none" strike="noStrike" kern="1200" dirty="0" smtClean="0">
                          <a:effectLst/>
                        </a:rPr>
                        <a:t>9. Не свідкуй неправдиво на свого ближнього!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8990">
                <a:tc>
                  <a:txBody>
                    <a:bodyPr/>
                    <a:lstStyle/>
                    <a:p>
                      <a:pPr marL="63500" marR="63500" indent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uk-UA" sz="1600" dirty="0" smtClean="0">
                          <a:effectLst/>
                        </a:rPr>
                        <a:t>10. Не </a:t>
                      </a:r>
                      <a:r>
                        <a:rPr lang="uk-UA" sz="1600" dirty="0">
                          <a:effectLst/>
                        </a:rPr>
                        <a:t>жадай дому ближнього свого, не жадай жони ближнього свого, ані раба його, ані невільниці його, ані вола його, ані осла його, ані всього, що ближнього твого!</a:t>
                      </a:r>
                      <a:endParaRPr lang="ru-RU" sz="1600" dirty="0">
                        <a:effectLst/>
                        <a:latin typeface="Times New Roman" pitchFamily="18" charset="0"/>
                        <a:ea typeface="Century Schoolbook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AutoShape 4" descr="Картинки по запросу золотіе рамки для текс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Картинки по запросу золотіе рамки для текст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Картинки по запросу золотіе рамки для текст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Картинки по запросу золотіе рамки для текст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Картинки по запросу золотіе рамки для текста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11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743</Words>
  <Application>Microsoft Office PowerPoint</Application>
  <PresentationFormat>Экран (4:3)</PresentationFormat>
  <Paragraphs>71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ПЕРЕКЛАДНА ЛІТЕРАТУРА БІБЛІЯ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ПЕРЕКЛАДНА ЛІТЕРАТУРА БІБЛІЯ</dc:title>
  <dc:creator>AsRock</dc:creator>
  <cp:lastModifiedBy>Мадлена Валерьевна</cp:lastModifiedBy>
  <cp:revision>15</cp:revision>
  <dcterms:created xsi:type="dcterms:W3CDTF">2017-10-03T17:36:51Z</dcterms:created>
  <dcterms:modified xsi:type="dcterms:W3CDTF">2017-10-04T09:10:08Z</dcterms:modified>
</cp:coreProperties>
</file>