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57" r:id="rId3"/>
    <p:sldId id="258" r:id="rId4"/>
    <p:sldId id="259" r:id="rId5"/>
    <p:sldId id="275" r:id="rId6"/>
    <p:sldId id="260" r:id="rId7"/>
    <p:sldId id="261" r:id="rId8"/>
    <p:sldId id="256" r:id="rId9"/>
    <p:sldId id="262" r:id="rId10"/>
    <p:sldId id="264" r:id="rId11"/>
    <p:sldId id="265" r:id="rId12"/>
    <p:sldId id="269" r:id="rId13"/>
    <p:sldId id="266" r:id="rId14"/>
    <p:sldId id="267" r:id="rId15"/>
    <p:sldId id="268" r:id="rId16"/>
    <p:sldId id="276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34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1214422"/>
          </a:xfrm>
        </p:spPr>
        <p:txBody>
          <a:bodyPr>
            <a:noAutofit/>
          </a:bodyPr>
          <a:lstStyle/>
          <a:p>
            <a:r>
              <a:rPr lang="ru-RU" sz="6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briola" pitchFamily="82" charset="0"/>
                <a:cs typeface="Arabic Typesetting" pitchFamily="66" charset="-78"/>
              </a:rPr>
              <a:t>Українські</a:t>
            </a: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briola" pitchFamily="82" charset="0"/>
                <a:cs typeface="Arabic Typesetting" pitchFamily="66" charset="-78"/>
              </a:rPr>
              <a:t>     л</a:t>
            </a:r>
            <a:r>
              <a:rPr lang="uk-UA" sz="6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briola" pitchFamily="82" charset="0"/>
                <a:cs typeface="Arabic Typesetting" pitchFamily="66" charset="-78"/>
              </a:rPr>
              <a:t>ітописи</a:t>
            </a:r>
            <a:r>
              <a:rPr lang="uk-UA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briola" pitchFamily="82" charset="0"/>
                <a:cs typeface="Arabic Typesetting" pitchFamily="66" charset="-78"/>
              </a:rPr>
              <a:t> 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Gabriola" pitchFamily="82" charset="0"/>
              <a:cs typeface="Arabic Typesetting" pitchFamily="66" charset="-78"/>
            </a:endParaRPr>
          </a:p>
        </p:txBody>
      </p:sp>
      <p:pic>
        <p:nvPicPr>
          <p:cNvPr id="4" name="Содержимое 3" descr="hqdefault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14414" y="1428736"/>
            <a:ext cx="6542395" cy="4906796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5" name="TextBox 4"/>
          <p:cNvSpPr txBox="1"/>
          <p:nvPr/>
        </p:nvSpPr>
        <p:spPr>
          <a:xfrm>
            <a:off x="3643306" y="6429396"/>
            <a:ext cx="5357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>
                <a:latin typeface="Monotype Corsiva" pitchFamily="66" charset="0"/>
              </a:rPr>
              <a:t>Підготувала вчителька української літератури Шевченко І.В. ЗОШ № 25 </a:t>
            </a:r>
            <a:r>
              <a:rPr lang="uk-UA" sz="1200" dirty="0" err="1" smtClean="0">
                <a:latin typeface="Monotype Corsiva" pitchFamily="66" charset="0"/>
              </a:rPr>
              <a:t>м.Маріуполь</a:t>
            </a:r>
            <a:endParaRPr lang="ru-RU" sz="12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384"/>
          </a:xfrm>
        </p:spPr>
        <p:txBody>
          <a:bodyPr>
            <a:noAutofit/>
          </a:bodyPr>
          <a:lstStyle/>
          <a:p>
            <a:r>
              <a:rPr lang="uk-UA" sz="6000" i="1" dirty="0" smtClean="0">
                <a:solidFill>
                  <a:srgbClr val="00B050"/>
                </a:solidFill>
                <a:latin typeface="Monotype Corsiva" pitchFamily="66" charset="0"/>
                <a:cs typeface="Times New Roman" pitchFamily="18" charset="0"/>
              </a:rPr>
              <a:t>Літописи</a:t>
            </a:r>
            <a:endParaRPr lang="ru-RU" sz="6000" i="1" dirty="0">
              <a:solidFill>
                <a:srgbClr val="00B05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412776"/>
            <a:ext cx="4932040" cy="4896544"/>
          </a:xfrm>
        </p:spPr>
        <p:txBody>
          <a:bodyPr>
            <a:normAutofit lnSpcReduction="10000"/>
          </a:bodyPr>
          <a:lstStyle/>
          <a:p>
            <a:r>
              <a:rPr lang="uk-UA" sz="2400" dirty="0" smtClean="0"/>
              <a:t>Літопис – це хронологічний опис важливих історичних подій у часи Київської Русі й козацтва. Літописи є</a:t>
            </a:r>
            <a:r>
              <a:rPr lang="ru-RU" sz="2400" dirty="0" smtClean="0"/>
              <a:t> </a:t>
            </a:r>
            <a:r>
              <a:rPr lang="ru-RU" sz="2400" dirty="0" err="1" smtClean="0"/>
              <a:t>основним</a:t>
            </a:r>
            <a:r>
              <a:rPr lang="ru-RU" sz="2400" dirty="0" smtClean="0"/>
              <a:t> </a:t>
            </a:r>
            <a:r>
              <a:rPr lang="ru-RU" sz="2400" dirty="0" err="1" smtClean="0"/>
              <a:t>джерелом</a:t>
            </a:r>
            <a:r>
              <a:rPr lang="ru-RU" sz="2400" dirty="0" smtClean="0"/>
              <a:t> </a:t>
            </a:r>
            <a:r>
              <a:rPr lang="ru-RU" sz="2400" dirty="0" err="1" smtClean="0"/>
              <a:t>найдавнішої</a:t>
            </a:r>
            <a:r>
              <a:rPr lang="ru-RU" sz="2400" dirty="0" smtClean="0"/>
              <a:t> та </a:t>
            </a:r>
            <a:r>
              <a:rPr lang="ru-RU" sz="2400" dirty="0" err="1" smtClean="0"/>
              <a:t>середньовічної</a:t>
            </a:r>
            <a:r>
              <a:rPr lang="ru-RU" sz="2400" dirty="0" smtClean="0"/>
              <a:t> </a:t>
            </a:r>
            <a:r>
              <a:rPr lang="ru-RU" sz="2400" dirty="0" err="1" smtClean="0"/>
              <a:t>історії</a:t>
            </a:r>
            <a:r>
              <a:rPr lang="ru-RU" sz="2400" dirty="0" smtClean="0"/>
              <a:t> </a:t>
            </a:r>
            <a:r>
              <a:rPr lang="ru-RU" sz="2400" dirty="0" err="1" smtClean="0"/>
              <a:t>України</a:t>
            </a:r>
            <a:r>
              <a:rPr lang="ru-RU" sz="2400" dirty="0" smtClean="0"/>
              <a:t>.</a:t>
            </a:r>
            <a:r>
              <a:rPr lang="uk-UA" sz="2400" dirty="0" smtClean="0"/>
              <a:t> Поштовхом до літописання стали бурхливі події патріотичного характеру в Київській Русі, а також бажання знати минули своєї вітчизни, щоб повніше осмислити і зрозуміти її теперішнє.</a:t>
            </a:r>
            <a:endParaRPr lang="ru-RU" sz="2400" dirty="0"/>
          </a:p>
        </p:txBody>
      </p:sp>
      <p:pic>
        <p:nvPicPr>
          <p:cNvPr id="4" name="Рисунок 3" descr="літописи.jpg"/>
          <p:cNvPicPr>
            <a:picLocks noChangeAspect="1"/>
          </p:cNvPicPr>
          <p:nvPr/>
        </p:nvPicPr>
        <p:blipFill>
          <a:blip r:embed="rId2" cstate="print"/>
          <a:srcRect l="1274" r="4228"/>
          <a:stretch>
            <a:fillRect/>
          </a:stretch>
        </p:blipFill>
        <p:spPr>
          <a:xfrm>
            <a:off x="5004048" y="1571612"/>
            <a:ext cx="3869753" cy="459369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357166"/>
            <a:ext cx="8534400" cy="857256"/>
          </a:xfrm>
        </p:spPr>
        <p:txBody>
          <a:bodyPr>
            <a:noAutofit/>
          </a:bodyPr>
          <a:lstStyle/>
          <a:p>
            <a:r>
              <a:rPr lang="uk-UA" sz="6600" dirty="0" smtClean="0">
                <a:solidFill>
                  <a:srgbClr val="00B050"/>
                </a:solidFill>
                <a:latin typeface="Monotype Corsiva" pitchFamily="66" charset="0"/>
                <a:cs typeface="Times New Roman" pitchFamily="18" charset="0"/>
              </a:rPr>
              <a:t>Види літописів</a:t>
            </a:r>
            <a:endParaRPr lang="ru-RU" sz="6600" dirty="0">
              <a:solidFill>
                <a:srgbClr val="00B05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       </a:t>
            </a:r>
            <a:r>
              <a:rPr lang="ru-RU" dirty="0" err="1" smtClean="0"/>
              <a:t>Україна</a:t>
            </a:r>
            <a:r>
              <a:rPr lang="ru-RU" dirty="0" smtClean="0"/>
              <a:t> має </a:t>
            </a:r>
            <a:r>
              <a:rPr lang="ru-RU" dirty="0" err="1" smtClean="0"/>
              <a:t>давні</a:t>
            </a:r>
            <a:r>
              <a:rPr lang="ru-RU" dirty="0" smtClean="0"/>
              <a:t> </a:t>
            </a:r>
            <a:r>
              <a:rPr lang="ru-RU" dirty="0" err="1" smtClean="0"/>
              <a:t>власні</a:t>
            </a:r>
            <a:r>
              <a:rPr lang="ru-RU" dirty="0" smtClean="0"/>
              <a:t> </a:t>
            </a:r>
            <a:r>
              <a:rPr lang="ru-RU" dirty="0" err="1" smtClean="0"/>
              <a:t>літописні</a:t>
            </a:r>
            <a:r>
              <a:rPr lang="ru-RU" dirty="0" smtClean="0"/>
              <a:t> </a:t>
            </a:r>
            <a:r>
              <a:rPr lang="ru-RU" dirty="0" err="1" smtClean="0"/>
              <a:t>традиції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закладені</a:t>
            </a:r>
            <a:r>
              <a:rPr lang="ru-RU" dirty="0" smtClean="0"/>
              <a:t> </a:t>
            </a:r>
            <a:r>
              <a:rPr lang="ru-RU" dirty="0" err="1" smtClean="0"/>
              <a:t>ще</a:t>
            </a:r>
            <a:r>
              <a:rPr lang="ru-RU" dirty="0" smtClean="0"/>
              <a:t> на </a:t>
            </a:r>
            <a:r>
              <a:rPr lang="ru-RU" dirty="0" err="1" smtClean="0"/>
              <a:t>світанку</a:t>
            </a:r>
            <a:r>
              <a:rPr lang="ru-RU" dirty="0" smtClean="0"/>
              <a:t> </a:t>
            </a:r>
            <a:r>
              <a:rPr lang="ru-RU" dirty="0" err="1" smtClean="0"/>
              <a:t>виникнення</a:t>
            </a:r>
            <a:r>
              <a:rPr lang="ru-RU" dirty="0" smtClean="0"/>
              <a:t> </a:t>
            </a:r>
            <a:r>
              <a:rPr lang="ru-RU" dirty="0" err="1" smtClean="0"/>
              <a:t>писемності</a:t>
            </a:r>
            <a:r>
              <a:rPr lang="ru-RU" dirty="0" smtClean="0"/>
              <a:t> </a:t>
            </a:r>
            <a:r>
              <a:rPr lang="ru-RU" dirty="0" err="1" smtClean="0"/>
              <a:t>на</a:t>
            </a:r>
            <a:r>
              <a:rPr lang="ru-RU" dirty="0" smtClean="0"/>
              <a:t> </a:t>
            </a:r>
            <a:r>
              <a:rPr lang="ru-RU" dirty="0" err="1" smtClean="0"/>
              <a:t>Русі</a:t>
            </a:r>
            <a:r>
              <a:rPr lang="ru-RU" dirty="0" smtClean="0"/>
              <a:t>. </a:t>
            </a:r>
            <a:r>
              <a:rPr lang="ru-RU" dirty="0" err="1" smtClean="0"/>
              <a:t>Створювалися</a:t>
            </a:r>
            <a:r>
              <a:rPr lang="ru-RU" dirty="0" smtClean="0"/>
              <a:t> вони в </a:t>
            </a:r>
            <a:r>
              <a:rPr lang="ru-RU" dirty="0" err="1" smtClean="0"/>
              <a:t>Києві</a:t>
            </a:r>
            <a:r>
              <a:rPr lang="ru-RU" dirty="0" smtClean="0"/>
              <a:t>, </a:t>
            </a:r>
            <a:r>
              <a:rPr lang="ru-RU" dirty="0" err="1" smtClean="0"/>
              <a:t>Переяславі</a:t>
            </a:r>
            <a:r>
              <a:rPr lang="ru-RU" dirty="0" smtClean="0"/>
              <a:t>, </a:t>
            </a:r>
            <a:r>
              <a:rPr lang="ru-RU" dirty="0" err="1" smtClean="0"/>
              <a:t>Володимирі-Волинському</a:t>
            </a:r>
            <a:r>
              <a:rPr lang="ru-RU" dirty="0" smtClean="0"/>
              <a:t>, </a:t>
            </a:r>
            <a:r>
              <a:rPr lang="ru-RU" dirty="0" err="1" smtClean="0"/>
              <a:t>Галичі</a:t>
            </a:r>
            <a:r>
              <a:rPr lang="ru-RU" dirty="0" smtClean="0"/>
              <a:t>, </a:t>
            </a:r>
            <a:r>
              <a:rPr lang="ru-RU" dirty="0" err="1" smtClean="0"/>
              <a:t>Львові</a:t>
            </a:r>
            <a:r>
              <a:rPr lang="ru-RU" dirty="0" smtClean="0"/>
              <a:t>, </a:t>
            </a:r>
            <a:r>
              <a:rPr lang="ru-RU" dirty="0" err="1" smtClean="0"/>
              <a:t>Чернігові</a:t>
            </a:r>
            <a:r>
              <a:rPr lang="ru-RU" dirty="0" smtClean="0"/>
              <a:t> та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містах</a:t>
            </a:r>
            <a:r>
              <a:rPr lang="ru-RU" dirty="0" smtClean="0"/>
              <a:t>. При </a:t>
            </a:r>
            <a:r>
              <a:rPr lang="ru-RU" dirty="0" err="1" smtClean="0"/>
              <a:t>цьому</a:t>
            </a:r>
            <a:r>
              <a:rPr lang="ru-RU" dirty="0" smtClean="0"/>
              <a:t> в </a:t>
            </a:r>
            <a:r>
              <a:rPr lang="ru-RU" dirty="0" err="1" smtClean="0"/>
              <a:t>різні</a:t>
            </a:r>
            <a:r>
              <a:rPr lang="ru-RU" dirty="0" smtClean="0"/>
              <a:t> </a:t>
            </a:r>
            <a:r>
              <a:rPr lang="ru-RU" dirty="0" err="1" smtClean="0"/>
              <a:t>часи</a:t>
            </a:r>
            <a:r>
              <a:rPr lang="ru-RU" dirty="0" smtClean="0"/>
              <a:t> </a:t>
            </a:r>
            <a:r>
              <a:rPr lang="ru-RU" dirty="0" err="1" smtClean="0"/>
              <a:t>виникло</a:t>
            </a:r>
            <a:r>
              <a:rPr lang="ru-RU" dirty="0" smtClean="0"/>
              <a:t> </a:t>
            </a:r>
            <a:r>
              <a:rPr lang="ru-RU" dirty="0" err="1" smtClean="0"/>
              <a:t>кілька</a:t>
            </a:r>
            <a:r>
              <a:rPr lang="ru-RU" dirty="0" smtClean="0"/>
              <a:t> </a:t>
            </a:r>
            <a:r>
              <a:rPr lang="ru-RU" dirty="0" err="1" smtClean="0"/>
              <a:t>різновидів</a:t>
            </a:r>
            <a:r>
              <a:rPr lang="ru-RU" dirty="0" smtClean="0"/>
              <a:t> </a:t>
            </a:r>
            <a:r>
              <a:rPr lang="ru-RU" dirty="0" err="1" smtClean="0"/>
              <a:t>літописів</a:t>
            </a:r>
            <a:r>
              <a:rPr lang="ru-RU" dirty="0" smtClean="0"/>
              <a:t>:</a:t>
            </a:r>
          </a:p>
          <a:p>
            <a:pPr algn="just">
              <a:buNone/>
            </a:pPr>
            <a:r>
              <a:rPr lang="ru-RU" dirty="0" smtClean="0"/>
              <a:t>• </a:t>
            </a:r>
            <a:r>
              <a:rPr lang="ru-RU" b="1" dirty="0" err="1" smtClean="0"/>
              <a:t>княжі</a:t>
            </a:r>
            <a:r>
              <a:rPr lang="ru-RU" b="1" dirty="0" smtClean="0"/>
              <a:t> </a:t>
            </a:r>
            <a:r>
              <a:rPr lang="ru-RU" b="1" dirty="0" err="1" smtClean="0"/>
              <a:t>літописи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укладалися</a:t>
            </a:r>
            <a:r>
              <a:rPr lang="ru-RU" dirty="0" smtClean="0"/>
              <a:t>, як правило, у </a:t>
            </a:r>
            <a:r>
              <a:rPr lang="ru-RU" dirty="0" err="1" smtClean="0"/>
              <a:t>центрі</a:t>
            </a:r>
            <a:r>
              <a:rPr lang="ru-RU" dirty="0" smtClean="0"/>
              <a:t> </a:t>
            </a:r>
            <a:r>
              <a:rPr lang="ru-RU" dirty="0" err="1" smtClean="0"/>
              <a:t>князівств</a:t>
            </a:r>
            <a:r>
              <a:rPr lang="ru-RU" dirty="0" smtClean="0"/>
              <a:t>;</a:t>
            </a:r>
          </a:p>
          <a:p>
            <a:pPr algn="just">
              <a:buNone/>
            </a:pPr>
            <a:r>
              <a:rPr lang="ru-RU" dirty="0" smtClean="0"/>
              <a:t>• </a:t>
            </a:r>
            <a:r>
              <a:rPr lang="ru-RU" b="1" dirty="0" err="1" smtClean="0"/>
              <a:t>місцеві</a:t>
            </a:r>
            <a:r>
              <a:rPr lang="ru-RU" b="1" dirty="0" smtClean="0"/>
              <a:t> </a:t>
            </a:r>
            <a:r>
              <a:rPr lang="ru-RU" b="1" dirty="0" err="1" smtClean="0"/>
              <a:t>літописи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створювалися</a:t>
            </a:r>
            <a:r>
              <a:rPr lang="ru-RU" dirty="0" smtClean="0"/>
              <a:t> в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містах</a:t>
            </a:r>
            <a:r>
              <a:rPr lang="ru-RU" dirty="0" smtClean="0"/>
              <a:t> та </a:t>
            </a:r>
            <a:r>
              <a:rPr lang="ru-RU" dirty="0" err="1" smtClean="0"/>
              <a:t>монастирях</a:t>
            </a:r>
            <a:r>
              <a:rPr lang="ru-RU" dirty="0" smtClean="0"/>
              <a:t>;</a:t>
            </a:r>
          </a:p>
          <a:p>
            <a:pPr algn="just">
              <a:buNone/>
            </a:pPr>
            <a:r>
              <a:rPr lang="ru-RU" dirty="0" smtClean="0"/>
              <a:t>• </a:t>
            </a:r>
            <a:r>
              <a:rPr lang="ru-RU" b="1" dirty="0" err="1" smtClean="0"/>
              <a:t>козацькі</a:t>
            </a:r>
            <a:r>
              <a:rPr lang="ru-RU" b="1" dirty="0" smtClean="0"/>
              <a:t> </a:t>
            </a:r>
            <a:r>
              <a:rPr lang="ru-RU" b="1" dirty="0" err="1" smtClean="0"/>
              <a:t>літописи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виникли</a:t>
            </a:r>
            <a:r>
              <a:rPr lang="ru-RU" dirty="0" smtClean="0"/>
              <a:t> як </a:t>
            </a:r>
            <a:r>
              <a:rPr lang="ru-RU" dirty="0" err="1" smtClean="0"/>
              <a:t>своєрідні</a:t>
            </a:r>
            <a:r>
              <a:rPr lang="ru-RU" dirty="0" smtClean="0"/>
              <a:t> </a:t>
            </a:r>
            <a:r>
              <a:rPr lang="ru-RU" dirty="0" err="1" smtClean="0"/>
              <a:t>хроніки</a:t>
            </a:r>
            <a:r>
              <a:rPr lang="ru-RU" dirty="0" smtClean="0"/>
              <a:t> </a:t>
            </a:r>
            <a:r>
              <a:rPr lang="ru-RU" dirty="0" err="1" smtClean="0"/>
              <a:t>визвольних</a:t>
            </a:r>
            <a:r>
              <a:rPr lang="ru-RU" dirty="0" smtClean="0"/>
              <a:t> </a:t>
            </a:r>
            <a:r>
              <a:rPr lang="ru-RU" dirty="0" err="1" smtClean="0"/>
              <a:t>змагань</a:t>
            </a:r>
            <a:r>
              <a:rPr lang="ru-RU" dirty="0" smtClean="0"/>
              <a:t> </a:t>
            </a:r>
            <a:r>
              <a:rPr lang="ru-RU" dirty="0" err="1" smtClean="0"/>
              <a:t>козацтва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85822"/>
          </a:xfrm>
        </p:spPr>
        <p:txBody>
          <a:bodyPr>
            <a:noAutofit/>
          </a:bodyPr>
          <a:lstStyle/>
          <a:p>
            <a:r>
              <a:rPr lang="uk-UA" sz="6600" dirty="0" smtClean="0">
                <a:solidFill>
                  <a:srgbClr val="00B050"/>
                </a:solidFill>
                <a:latin typeface="Monotype Corsiva" pitchFamily="66" charset="0"/>
                <a:cs typeface="Times New Roman" pitchFamily="18" charset="0"/>
              </a:rPr>
              <a:t>Козацькі    літописи</a:t>
            </a:r>
            <a:endParaRPr lang="ru-RU" sz="6600" dirty="0">
              <a:solidFill>
                <a:srgbClr val="00B05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527048"/>
            <a:ext cx="4357686" cy="507030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          </a:t>
            </a:r>
            <a:r>
              <a:rPr lang="ru-RU" sz="2400" dirty="0" err="1" smtClean="0"/>
              <a:t>Унікальною</a:t>
            </a:r>
            <a:r>
              <a:rPr lang="ru-RU" sz="2400" dirty="0" smtClean="0"/>
              <a:t> </a:t>
            </a:r>
            <a:r>
              <a:rPr lang="ru-RU" sz="2400" dirty="0" err="1" smtClean="0"/>
              <a:t>сторінкою</a:t>
            </a:r>
            <a:r>
              <a:rPr lang="ru-RU" sz="2400" dirty="0" smtClean="0"/>
              <a:t> </a:t>
            </a:r>
            <a:r>
              <a:rPr lang="ru-RU" sz="2400" dirty="0" err="1" smtClean="0"/>
              <a:t>українського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літописання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b="1" dirty="0" err="1" smtClean="0"/>
              <a:t>козацькі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літописи</a:t>
            </a:r>
            <a:r>
              <a:rPr lang="ru-RU" sz="2400" b="1" dirty="0" smtClean="0"/>
              <a:t> </a:t>
            </a:r>
            <a:r>
              <a:rPr lang="en-US" sz="2400" dirty="0" smtClean="0"/>
              <a:t>XVII—XVIII </a:t>
            </a:r>
            <a:r>
              <a:rPr lang="ru-RU" sz="2400" dirty="0" smtClean="0"/>
              <a:t>ст. </a:t>
            </a:r>
            <a:r>
              <a:rPr lang="ru-RU" sz="2400" dirty="0" err="1" smtClean="0"/>
              <a:t>Їх</a:t>
            </a:r>
            <a:r>
              <a:rPr lang="ru-RU" sz="2400" dirty="0" smtClean="0"/>
              <a:t> </a:t>
            </a:r>
            <a:r>
              <a:rPr lang="ru-RU" sz="2400" dirty="0" err="1" smtClean="0"/>
              <a:t>поява</a:t>
            </a:r>
            <a:r>
              <a:rPr lang="ru-RU" sz="2400" dirty="0" smtClean="0"/>
              <a:t> </a:t>
            </a:r>
            <a:r>
              <a:rPr lang="ru-RU" sz="2400" dirty="0" err="1" smtClean="0"/>
              <a:t>була</a:t>
            </a:r>
            <a:r>
              <a:rPr lang="ru-RU" sz="2400" dirty="0" smtClean="0"/>
              <a:t> </a:t>
            </a:r>
            <a:r>
              <a:rPr lang="ru-RU" sz="2400" dirty="0" err="1" smtClean="0"/>
              <a:t>пов'язана</a:t>
            </a:r>
            <a:r>
              <a:rPr lang="ru-RU" sz="2400" dirty="0" smtClean="0"/>
              <a:t> </a:t>
            </a:r>
            <a:r>
              <a:rPr lang="ru-RU" sz="2400" dirty="0" err="1" smtClean="0"/>
              <a:t>із</a:t>
            </a:r>
            <a:r>
              <a:rPr lang="ru-RU" sz="2400" dirty="0" smtClean="0"/>
              <a:t> </a:t>
            </a:r>
            <a:r>
              <a:rPr lang="ru-RU" sz="2400" dirty="0" err="1" smtClean="0"/>
              <a:t>зростанням</a:t>
            </a:r>
            <a:r>
              <a:rPr lang="ru-RU" sz="2400" dirty="0" smtClean="0"/>
              <a:t> </a:t>
            </a:r>
            <a:r>
              <a:rPr lang="ru-RU" sz="2400" dirty="0" err="1" smtClean="0"/>
              <a:t>національної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самосвідомості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українського</a:t>
            </a:r>
            <a:r>
              <a:rPr lang="ru-RU" sz="2400" dirty="0" smtClean="0"/>
              <a:t> народу й </a:t>
            </a:r>
            <a:r>
              <a:rPr lang="ru-RU" sz="2400" dirty="0" err="1" smtClean="0"/>
              <a:t>розгортанням</a:t>
            </a:r>
            <a:r>
              <a:rPr lang="ru-RU" sz="2400" dirty="0" smtClean="0"/>
              <a:t> </a:t>
            </a:r>
            <a:r>
              <a:rPr lang="ru-RU" sz="2400" dirty="0" err="1" smtClean="0"/>
              <a:t>його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визвольної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боротьби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проти</a:t>
            </a:r>
            <a:r>
              <a:rPr lang="ru-RU" sz="2400" dirty="0" smtClean="0"/>
              <a:t> </a:t>
            </a:r>
            <a:r>
              <a:rPr lang="ru-RU" sz="2400" dirty="0" err="1" smtClean="0"/>
              <a:t>польського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панування</a:t>
            </a:r>
            <a:r>
              <a:rPr lang="ru-RU" sz="2400" dirty="0" smtClean="0"/>
              <a:t> на </a:t>
            </a:r>
            <a:r>
              <a:rPr lang="ru-RU" sz="2400" dirty="0" err="1" smtClean="0"/>
              <a:t>українських</a:t>
            </a:r>
            <a:r>
              <a:rPr lang="ru-RU" sz="2400" dirty="0" smtClean="0"/>
              <a:t> землях. </a:t>
            </a:r>
            <a:endParaRPr lang="uk-UA" sz="2400" dirty="0" smtClean="0"/>
          </a:p>
          <a:p>
            <a:pPr>
              <a:buNone/>
            </a:pPr>
            <a:endParaRPr lang="uk-UA" sz="2400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</p:txBody>
      </p:sp>
      <p:pic>
        <p:nvPicPr>
          <p:cNvPr id="4" name="Рисунок 3" descr="кл.jpeg"/>
          <p:cNvPicPr>
            <a:picLocks noChangeAspect="1"/>
          </p:cNvPicPr>
          <p:nvPr/>
        </p:nvPicPr>
        <p:blipFill>
          <a:blip r:embed="rId2" cstate="print"/>
          <a:srcRect l="483" t="1347" r="778" b="1661"/>
          <a:stretch>
            <a:fillRect/>
          </a:stretch>
        </p:blipFill>
        <p:spPr>
          <a:xfrm>
            <a:off x="4786314" y="1500174"/>
            <a:ext cx="4000528" cy="253107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5" name="Рисунок 4" descr="ллл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4143380"/>
            <a:ext cx="4000528" cy="237104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534400" cy="714380"/>
          </a:xfrm>
        </p:spPr>
        <p:txBody>
          <a:bodyPr>
            <a:noAutofit/>
          </a:bodyPr>
          <a:lstStyle/>
          <a:p>
            <a:r>
              <a:rPr lang="uk-UA" sz="6000" dirty="0" smtClean="0">
                <a:solidFill>
                  <a:srgbClr val="00B050"/>
                </a:solidFill>
                <a:latin typeface="Monotype Corsiva" pitchFamily="66" charset="0"/>
                <a:cs typeface="Times New Roman" pitchFamily="18" charset="0"/>
              </a:rPr>
              <a:t>Козацькі    літописи</a:t>
            </a:r>
            <a:endParaRPr lang="ru-RU" sz="6000" dirty="0"/>
          </a:p>
        </p:txBody>
      </p:sp>
      <p:pic>
        <p:nvPicPr>
          <p:cNvPr id="4" name="Содержимое 3" descr="hist-47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4282" y="1357298"/>
            <a:ext cx="6062191" cy="5214974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6" name="Прямоугольник 5"/>
          <p:cNvSpPr/>
          <p:nvPr/>
        </p:nvSpPr>
        <p:spPr>
          <a:xfrm>
            <a:off x="6429388" y="1500174"/>
            <a:ext cx="221457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Авторами </a:t>
            </a:r>
            <a:r>
              <a:rPr lang="ru-RU" sz="2400" dirty="0" err="1" smtClean="0"/>
              <a:t>літописів</a:t>
            </a:r>
            <a:r>
              <a:rPr lang="ru-RU" sz="2400" dirty="0" smtClean="0"/>
              <a:t> </a:t>
            </a:r>
            <a:r>
              <a:rPr lang="ru-RU" sz="2400" dirty="0" err="1" smtClean="0"/>
              <a:t>виступали</a:t>
            </a:r>
            <a:r>
              <a:rPr lang="ru-RU" sz="2400" dirty="0" smtClean="0"/>
              <a:t> </a:t>
            </a:r>
            <a:r>
              <a:rPr lang="ru-RU" sz="2400" dirty="0" err="1" smtClean="0"/>
              <a:t>найбільш</a:t>
            </a:r>
            <a:r>
              <a:rPr lang="ru-RU" sz="2400" dirty="0" smtClean="0"/>
              <a:t> </a:t>
            </a:r>
            <a:r>
              <a:rPr lang="ru-RU" sz="2400" dirty="0" err="1" smtClean="0"/>
              <a:t>освічені</a:t>
            </a:r>
            <a:r>
              <a:rPr lang="ru-RU" sz="2400" dirty="0" smtClean="0"/>
              <a:t> </a:t>
            </a:r>
            <a:r>
              <a:rPr lang="ru-RU" sz="2400" dirty="0" err="1" smtClean="0"/>
              <a:t>представники</a:t>
            </a:r>
            <a:r>
              <a:rPr lang="ru-RU" sz="2400" dirty="0" smtClean="0"/>
              <a:t> </a:t>
            </a:r>
            <a:r>
              <a:rPr lang="ru-RU" sz="2400" dirty="0" err="1" smtClean="0"/>
              <a:t>козацької</a:t>
            </a:r>
            <a:r>
              <a:rPr lang="ru-RU" sz="2400" dirty="0" smtClean="0"/>
              <a:t> </a:t>
            </a:r>
            <a:r>
              <a:rPr lang="ru-RU" sz="2400" dirty="0" err="1" smtClean="0"/>
              <a:t>старшини</a:t>
            </a:r>
            <a:r>
              <a:rPr lang="ru-RU" sz="2400" dirty="0" smtClean="0"/>
              <a:t>, </a:t>
            </a:r>
            <a:r>
              <a:rPr lang="ru-RU" sz="2400" dirty="0" err="1" smtClean="0"/>
              <a:t>причому</a:t>
            </a:r>
            <a:r>
              <a:rPr lang="ru-RU" sz="2400" dirty="0" smtClean="0"/>
              <a:t> </a:t>
            </a:r>
            <a:r>
              <a:rPr lang="ru-RU" sz="2400" dirty="0" err="1" smtClean="0"/>
              <a:t>прізвища</a:t>
            </a:r>
            <a:r>
              <a:rPr lang="ru-RU" sz="2400" dirty="0" smtClean="0"/>
              <a:t> </a:t>
            </a:r>
            <a:r>
              <a:rPr lang="ru-RU" sz="2400" dirty="0" err="1" smtClean="0"/>
              <a:t>деяких</a:t>
            </a:r>
            <a:r>
              <a:rPr lang="ru-RU" sz="2400" dirty="0" smtClean="0"/>
              <a:t> </a:t>
            </a:r>
            <a:r>
              <a:rPr lang="ru-RU" sz="2400" dirty="0" err="1" smtClean="0"/>
              <a:t>із</a:t>
            </a:r>
            <a:r>
              <a:rPr lang="ru-RU" sz="2400" dirty="0" smtClean="0"/>
              <a:t> них </a:t>
            </a:r>
            <a:r>
              <a:rPr lang="ru-RU" sz="2400" dirty="0" err="1" smtClean="0"/>
              <a:t>досі</a:t>
            </a:r>
            <a:r>
              <a:rPr lang="ru-RU" sz="2400" dirty="0" smtClean="0"/>
              <a:t> точно не </a:t>
            </a:r>
            <a:r>
              <a:rPr lang="ru-RU" sz="2400" dirty="0" err="1" smtClean="0"/>
              <a:t>встановлено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5400" dirty="0" smtClean="0">
                <a:solidFill>
                  <a:srgbClr val="00B050"/>
                </a:solidFill>
                <a:latin typeface="Monotype Corsiva" pitchFamily="66" charset="0"/>
              </a:rPr>
              <a:t>Княжі літописи</a:t>
            </a:r>
            <a:endParaRPr lang="ru-RU" sz="5400" dirty="0">
              <a:solidFill>
                <a:srgbClr val="00B05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07504" y="1340768"/>
            <a:ext cx="8750776" cy="4758280"/>
          </a:xfrm>
        </p:spPr>
        <p:txBody>
          <a:bodyPr>
            <a:normAutofit/>
          </a:bodyPr>
          <a:lstStyle/>
          <a:p>
            <a:pPr algn="just"/>
            <a:r>
              <a:rPr lang="ru-RU" sz="2500" dirty="0" smtClean="0"/>
              <a:t>         </a:t>
            </a:r>
            <a:r>
              <a:rPr lang="ru-RU" sz="2500" dirty="0" err="1" smtClean="0"/>
              <a:t>Серед</a:t>
            </a:r>
            <a:r>
              <a:rPr lang="ru-RU" sz="2500" dirty="0" smtClean="0"/>
              <a:t> </a:t>
            </a:r>
            <a:r>
              <a:rPr lang="ru-RU" sz="2500" dirty="0" err="1" smtClean="0"/>
              <a:t>найдавніших</a:t>
            </a:r>
            <a:r>
              <a:rPr lang="ru-RU" sz="2500" dirty="0" smtClean="0"/>
              <a:t> </a:t>
            </a:r>
            <a:r>
              <a:rPr lang="ru-RU" sz="2500" dirty="0" err="1" smtClean="0"/>
              <a:t>писемних</a:t>
            </a:r>
            <a:r>
              <a:rPr lang="ru-RU" sz="2500" dirty="0" smtClean="0"/>
              <a:t> </a:t>
            </a:r>
            <a:r>
              <a:rPr lang="ru-RU" sz="2500" dirty="0" err="1" smtClean="0"/>
              <a:t>джерел</a:t>
            </a:r>
            <a:r>
              <a:rPr lang="ru-RU" sz="2500" dirty="0" smtClean="0"/>
              <a:t> </a:t>
            </a:r>
            <a:r>
              <a:rPr lang="ru-RU" sz="2500" dirty="0" err="1" smtClean="0"/>
              <a:t>найбільшу</a:t>
            </a:r>
            <a:r>
              <a:rPr lang="ru-RU" sz="2500" dirty="0" smtClean="0"/>
              <a:t> </a:t>
            </a:r>
            <a:r>
              <a:rPr lang="ru-RU" sz="2500" dirty="0" err="1" smtClean="0"/>
              <a:t>цінність</a:t>
            </a:r>
            <a:r>
              <a:rPr lang="ru-RU" sz="2500" dirty="0" smtClean="0"/>
              <a:t> </a:t>
            </a:r>
            <a:r>
              <a:rPr lang="ru-RU" sz="2500" dirty="0" err="1" smtClean="0"/>
              <a:t>мають</a:t>
            </a:r>
            <a:r>
              <a:rPr lang="ru-RU" sz="2500" dirty="0" smtClean="0"/>
              <a:t> </a:t>
            </a:r>
            <a:r>
              <a:rPr lang="ru-RU" sz="2500" b="1" dirty="0" err="1" smtClean="0"/>
              <a:t>княжі</a:t>
            </a:r>
            <a:r>
              <a:rPr lang="ru-RU" sz="2500" b="1" dirty="0" smtClean="0"/>
              <a:t> </a:t>
            </a:r>
            <a:r>
              <a:rPr lang="ru-RU" sz="2500" b="1" dirty="0" err="1" smtClean="0"/>
              <a:t>літописи</a:t>
            </a:r>
            <a:r>
              <a:rPr lang="ru-RU" sz="2500" dirty="0" smtClean="0"/>
              <a:t>. Вони </a:t>
            </a:r>
            <a:r>
              <a:rPr lang="ru-RU" sz="2500" dirty="0" err="1" smtClean="0"/>
              <a:t>дають</a:t>
            </a:r>
            <a:r>
              <a:rPr lang="ru-RU" sz="2500" dirty="0" smtClean="0"/>
              <a:t> </a:t>
            </a:r>
            <a:r>
              <a:rPr lang="ru-RU" sz="2500" dirty="0" err="1" smtClean="0"/>
              <a:t>уявлення</a:t>
            </a:r>
            <a:r>
              <a:rPr lang="ru-RU" sz="2500" dirty="0" smtClean="0"/>
              <a:t> про </a:t>
            </a:r>
            <a:r>
              <a:rPr lang="ru-RU" sz="2500" dirty="0" err="1" smtClean="0"/>
              <a:t>політичне</a:t>
            </a:r>
            <a:r>
              <a:rPr lang="ru-RU" sz="2500" dirty="0" smtClean="0"/>
              <a:t> та </a:t>
            </a:r>
            <a:r>
              <a:rPr lang="ru-RU" sz="2500" dirty="0" err="1" smtClean="0"/>
              <a:t>релігійне</a:t>
            </a:r>
            <a:r>
              <a:rPr lang="ru-RU" sz="2500" dirty="0" smtClean="0"/>
              <a:t> </a:t>
            </a:r>
            <a:r>
              <a:rPr lang="ru-RU" sz="2500" dirty="0" err="1" smtClean="0"/>
              <a:t>життя</a:t>
            </a:r>
            <a:r>
              <a:rPr lang="ru-RU" sz="2500" dirty="0" smtClean="0"/>
              <a:t> в </a:t>
            </a:r>
            <a:r>
              <a:rPr lang="ru-RU" sz="2500" dirty="0" err="1" smtClean="0"/>
              <a:t>князівствах</a:t>
            </a:r>
            <a:r>
              <a:rPr lang="ru-RU" sz="2500" dirty="0" smtClean="0"/>
              <a:t>, у них </a:t>
            </a:r>
            <a:r>
              <a:rPr lang="ru-RU" sz="2500" dirty="0" err="1" smtClean="0"/>
              <a:t>наводяться</a:t>
            </a:r>
            <a:r>
              <a:rPr lang="ru-RU" sz="2500" dirty="0" smtClean="0"/>
              <a:t> </a:t>
            </a:r>
            <a:r>
              <a:rPr lang="ru-RU" sz="2500" dirty="0" err="1" smtClean="0"/>
              <a:t>біографічні</a:t>
            </a:r>
            <a:r>
              <a:rPr lang="ru-RU" sz="2500" dirty="0" smtClean="0"/>
              <a:t> </a:t>
            </a:r>
            <a:r>
              <a:rPr lang="ru-RU" sz="2500" dirty="0" err="1" smtClean="0"/>
              <a:t>відомості</a:t>
            </a:r>
            <a:r>
              <a:rPr lang="ru-RU" sz="2500" dirty="0" smtClean="0"/>
              <a:t> про </a:t>
            </a:r>
            <a:r>
              <a:rPr lang="ru-RU" sz="2500" dirty="0" err="1" smtClean="0"/>
              <a:t>київських</a:t>
            </a:r>
            <a:r>
              <a:rPr lang="ru-RU" sz="2500" dirty="0" smtClean="0"/>
              <a:t> та </a:t>
            </a:r>
            <a:r>
              <a:rPr lang="ru-RU" sz="2500" dirty="0" err="1" smtClean="0"/>
              <a:t>інших</a:t>
            </a:r>
            <a:r>
              <a:rPr lang="ru-RU" sz="2500" dirty="0" smtClean="0"/>
              <a:t> </a:t>
            </a:r>
            <a:r>
              <a:rPr lang="ru-RU" sz="2500" dirty="0" err="1" smtClean="0"/>
              <a:t>князів</a:t>
            </a:r>
            <a:r>
              <a:rPr lang="ru-RU" sz="2500" dirty="0" smtClean="0"/>
              <a:t>, </a:t>
            </a:r>
            <a:r>
              <a:rPr lang="ru-RU" sz="2500" dirty="0" err="1" smtClean="0"/>
              <a:t>їх</a:t>
            </a:r>
            <a:r>
              <a:rPr lang="ru-RU" sz="2500" dirty="0" smtClean="0"/>
              <a:t> походи, </a:t>
            </a:r>
            <a:r>
              <a:rPr lang="ru-RU" sz="2500" dirty="0" err="1" smtClean="0"/>
              <a:t>взаємовідносини</a:t>
            </a:r>
            <a:r>
              <a:rPr lang="ru-RU" sz="2500" dirty="0" smtClean="0"/>
              <a:t> </a:t>
            </a:r>
            <a:r>
              <a:rPr lang="ru-RU" sz="2500" dirty="0" err="1" smtClean="0"/>
              <a:t>із</a:t>
            </a:r>
            <a:r>
              <a:rPr lang="ru-RU" sz="2500" dirty="0" smtClean="0"/>
              <a:t> </a:t>
            </a:r>
            <a:r>
              <a:rPr lang="ru-RU" sz="2500" dirty="0" err="1" smtClean="0"/>
              <a:t>сусідніми</a:t>
            </a:r>
            <a:r>
              <a:rPr lang="ru-RU" sz="2500" dirty="0" smtClean="0"/>
              <a:t> державами </a:t>
            </a:r>
            <a:r>
              <a:rPr lang="ru-RU" sz="2500" dirty="0" err="1" smtClean="0"/>
              <a:t>тощо</a:t>
            </a:r>
            <a:r>
              <a:rPr lang="ru-RU" sz="2500" dirty="0" smtClean="0"/>
              <a:t>.</a:t>
            </a:r>
            <a:endParaRPr lang="ru-RU" sz="2500" dirty="0"/>
          </a:p>
        </p:txBody>
      </p:sp>
      <p:pic>
        <p:nvPicPr>
          <p:cNvPr id="4" name="Рисунок 3" descr="Літопи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7422" y="3857628"/>
            <a:ext cx="4788024" cy="269326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85822"/>
          </a:xfrm>
        </p:spPr>
        <p:txBody>
          <a:bodyPr>
            <a:noAutofit/>
          </a:bodyPr>
          <a:lstStyle/>
          <a:p>
            <a:r>
              <a:rPr lang="uk-UA" sz="6600" dirty="0" smtClean="0">
                <a:solidFill>
                  <a:srgbClr val="00B050"/>
                </a:solidFill>
                <a:latin typeface="Monotype Corsiva" pitchFamily="66" charset="0"/>
              </a:rPr>
              <a:t>Місцеві літописи</a:t>
            </a:r>
            <a:endParaRPr lang="ru-RU" sz="6600" dirty="0">
              <a:solidFill>
                <a:srgbClr val="00B05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527048"/>
            <a:ext cx="8784976" cy="4782272"/>
          </a:xfrm>
        </p:spPr>
        <p:txBody>
          <a:bodyPr/>
          <a:lstStyle/>
          <a:p>
            <a:r>
              <a:rPr lang="ru-RU" dirty="0" smtClean="0"/>
              <a:t> </a:t>
            </a:r>
            <a:r>
              <a:rPr lang="ru-RU" b="1" dirty="0" err="1" smtClean="0"/>
              <a:t>Місцеві</a:t>
            </a:r>
            <a:r>
              <a:rPr lang="ru-RU" b="1" dirty="0" smtClean="0"/>
              <a:t> </a:t>
            </a:r>
            <a:r>
              <a:rPr lang="ru-RU" b="1" dirty="0" err="1" smtClean="0"/>
              <a:t>літописи</a:t>
            </a:r>
            <a:r>
              <a:rPr lang="ru-RU" b="1" dirty="0" smtClean="0"/>
              <a:t> </a:t>
            </a:r>
            <a:r>
              <a:rPr lang="ru-RU" dirty="0" err="1" smtClean="0"/>
              <a:t>манастирів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церков</a:t>
            </a:r>
            <a:r>
              <a:rPr lang="ru-RU" dirty="0" smtClean="0"/>
              <a:t> </a:t>
            </a:r>
            <a:r>
              <a:rPr lang="ru-RU" dirty="0" err="1" smtClean="0"/>
              <a:t>записували</a:t>
            </a:r>
            <a:r>
              <a:rPr lang="ru-RU" dirty="0" smtClean="0"/>
              <a:t> </a:t>
            </a:r>
            <a:r>
              <a:rPr lang="ru-RU" dirty="0" err="1" smtClean="0"/>
              <a:t>приїзд</a:t>
            </a:r>
            <a:r>
              <a:rPr lang="ru-RU" dirty="0" smtClean="0"/>
              <a:t> князя, напади </a:t>
            </a:r>
            <a:r>
              <a:rPr lang="ru-RU" dirty="0" err="1" smtClean="0"/>
              <a:t>степовиків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Кожна</a:t>
            </a:r>
            <a:r>
              <a:rPr lang="ru-RU" dirty="0" smtClean="0"/>
              <a:t> </a:t>
            </a:r>
            <a:r>
              <a:rPr lang="ru-RU" dirty="0" err="1" smtClean="0"/>
              <a:t>така</a:t>
            </a:r>
            <a:r>
              <a:rPr lang="ru-RU" dirty="0" smtClean="0"/>
              <a:t> записка мала дату, </a:t>
            </a:r>
            <a:r>
              <a:rPr lang="ru-RU" dirty="0" err="1" smtClean="0"/>
              <a:t>найчастіше</a:t>
            </a:r>
            <a:r>
              <a:rPr lang="ru-RU" dirty="0" smtClean="0"/>
              <a:t> </a:t>
            </a:r>
            <a:r>
              <a:rPr lang="ru-RU" dirty="0" err="1" smtClean="0"/>
              <a:t>річну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ближчу</a:t>
            </a:r>
            <a:r>
              <a:rPr lang="ru-RU" dirty="0" smtClean="0"/>
              <a:t> (</a:t>
            </a:r>
            <a:r>
              <a:rPr lang="ru-RU" dirty="0" err="1" smtClean="0"/>
              <a:t>місяць</a:t>
            </a:r>
            <a:r>
              <a:rPr lang="ru-RU" dirty="0" smtClean="0"/>
              <a:t>, день, </a:t>
            </a:r>
            <a:r>
              <a:rPr lang="ru-RU" dirty="0" err="1" smtClean="0"/>
              <a:t>навіть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годину).</a:t>
            </a:r>
          </a:p>
          <a:p>
            <a:endParaRPr lang="ru-RU" dirty="0"/>
          </a:p>
        </p:txBody>
      </p:sp>
      <p:pic>
        <p:nvPicPr>
          <p:cNvPr id="4" name="Рисунок 3" descr="255490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3717032"/>
            <a:ext cx="4804586" cy="234066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714620"/>
            <a:ext cx="6400800" cy="3619108"/>
          </a:xfrm>
        </p:spPr>
        <p:txBody>
          <a:bodyPr/>
          <a:lstStyle/>
          <a:p>
            <a:endParaRPr lang="ru-RU" sz="1400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33488"/>
          </a:xfrm>
        </p:spPr>
        <p:txBody>
          <a:bodyPr>
            <a:normAutofit fontScale="90000"/>
          </a:bodyPr>
          <a:lstStyle/>
          <a:p>
            <a:r>
              <a:rPr lang="en-US" sz="49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uk-UA" sz="49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Повість минулих літ</a:t>
            </a:r>
            <a:r>
              <a:rPr lang="en-US" sz="49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uk-UA" sz="49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9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Нестор Літописець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00000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714620"/>
            <a:ext cx="6429420" cy="357190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85728"/>
            <a:ext cx="8534400" cy="107157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B050"/>
                </a:solidFill>
                <a:latin typeface="Monotype Corsiva" pitchFamily="66" charset="0"/>
              </a:rPr>
              <a:t>“</a:t>
            </a:r>
            <a:r>
              <a:rPr lang="uk-UA" sz="4000" dirty="0" smtClean="0">
                <a:solidFill>
                  <a:srgbClr val="00B050"/>
                </a:solidFill>
                <a:latin typeface="Monotype Corsiva" pitchFamily="66" charset="0"/>
              </a:rPr>
              <a:t>Повість минулих літ</a:t>
            </a:r>
            <a:r>
              <a:rPr lang="en-US" sz="4000" dirty="0" smtClean="0">
                <a:solidFill>
                  <a:srgbClr val="00B050"/>
                </a:solidFill>
                <a:latin typeface="Monotype Corsiva" pitchFamily="66" charset="0"/>
              </a:rPr>
              <a:t>”</a:t>
            </a:r>
            <a:r>
              <a:rPr lang="uk-UA" sz="4000" dirty="0" smtClean="0">
                <a:solidFill>
                  <a:srgbClr val="00B050"/>
                </a:solidFill>
                <a:latin typeface="Monotype Corsiva" pitchFamily="66" charset="0"/>
              </a:rPr>
              <a:t/>
            </a:r>
            <a:br>
              <a:rPr lang="uk-UA" sz="4000" dirty="0" smtClean="0">
                <a:solidFill>
                  <a:srgbClr val="00B050"/>
                </a:solidFill>
                <a:latin typeface="Monotype Corsiva" pitchFamily="66" charset="0"/>
              </a:rPr>
            </a:br>
            <a:r>
              <a:rPr lang="uk-UA" sz="4000" b="1" dirty="0" smtClean="0">
                <a:solidFill>
                  <a:srgbClr val="00B050"/>
                </a:solidFill>
                <a:latin typeface="Monotype Corsiva" pitchFamily="66" charset="0"/>
              </a:rPr>
              <a:t>Аналіз</a:t>
            </a:r>
            <a:endParaRPr lang="ru-RU" sz="4000" b="1" dirty="0">
              <a:solidFill>
                <a:srgbClr val="00B05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784976" cy="4824536"/>
          </a:xfrm>
        </p:spPr>
        <p:txBody>
          <a:bodyPr>
            <a:noAutofit/>
          </a:bodyPr>
          <a:lstStyle/>
          <a:p>
            <a:r>
              <a:rPr lang="ru-RU" sz="1600" b="1" dirty="0" smtClean="0"/>
              <a:t>Жанр:</a:t>
            </a:r>
            <a:r>
              <a:rPr lang="ru-RU" sz="1600" dirty="0" smtClean="0"/>
              <a:t> </a:t>
            </a:r>
            <a:r>
              <a:rPr lang="ru-RU" sz="1600" dirty="0" err="1" smtClean="0"/>
              <a:t>літопис</a:t>
            </a:r>
            <a:r>
              <a:rPr lang="ru-RU" sz="1600" dirty="0" smtClean="0"/>
              <a:t> ( </a:t>
            </a:r>
            <a:r>
              <a:rPr lang="ru-RU" sz="1600" dirty="0" err="1" smtClean="0"/>
              <a:t>хронологічний</a:t>
            </a:r>
            <a:r>
              <a:rPr lang="ru-RU" sz="1600" dirty="0" smtClean="0"/>
              <a:t> </a:t>
            </a:r>
            <a:r>
              <a:rPr lang="ru-RU" sz="1600" dirty="0" err="1" smtClean="0"/>
              <a:t>виклад</a:t>
            </a:r>
            <a:r>
              <a:rPr lang="ru-RU" sz="1600" dirty="0" smtClean="0"/>
              <a:t> </a:t>
            </a:r>
            <a:r>
              <a:rPr lang="ru-RU" sz="1600" dirty="0" err="1" smtClean="0"/>
              <a:t>важливих</a:t>
            </a:r>
            <a:r>
              <a:rPr lang="ru-RU" sz="1600" dirty="0" smtClean="0"/>
              <a:t> </a:t>
            </a:r>
            <a:r>
              <a:rPr lang="ru-RU" sz="1600" dirty="0" err="1" smtClean="0"/>
              <a:t>подій</a:t>
            </a:r>
            <a:r>
              <a:rPr lang="ru-RU" sz="1600" dirty="0" smtClean="0"/>
              <a:t> </a:t>
            </a:r>
            <a:r>
              <a:rPr lang="ru-RU" sz="1600" dirty="0" err="1" smtClean="0"/>
              <a:t>із</a:t>
            </a:r>
            <a:r>
              <a:rPr lang="ru-RU" sz="1600" dirty="0" smtClean="0"/>
              <a:t> </a:t>
            </a:r>
            <a:r>
              <a:rPr lang="ru-RU" sz="1600" dirty="0" err="1" smtClean="0"/>
              <a:t>історії</a:t>
            </a:r>
            <a:r>
              <a:rPr lang="ru-RU" sz="1600" dirty="0" smtClean="0"/>
              <a:t> </a:t>
            </a:r>
            <a:r>
              <a:rPr lang="ru-RU" sz="1600" dirty="0" err="1" smtClean="0"/>
              <a:t>Київської</a:t>
            </a:r>
            <a:r>
              <a:rPr lang="ru-RU" sz="1600" dirty="0" smtClean="0"/>
              <a:t> </a:t>
            </a:r>
            <a:r>
              <a:rPr lang="ru-RU" sz="1600" dirty="0" err="1" smtClean="0"/>
              <a:t>Русі</a:t>
            </a:r>
            <a:r>
              <a:rPr lang="ru-RU" sz="1600" dirty="0" smtClean="0"/>
              <a:t> ) </a:t>
            </a:r>
          </a:p>
          <a:p>
            <a:r>
              <a:rPr lang="ru-RU" sz="1600" b="1" dirty="0" smtClean="0"/>
              <a:t>Автор: </a:t>
            </a:r>
            <a:r>
              <a:rPr lang="ru-RU" sz="1600" dirty="0" smtClean="0"/>
              <a:t>Нестор </a:t>
            </a:r>
            <a:r>
              <a:rPr lang="ru-RU" sz="1600" dirty="0" err="1" smtClean="0"/>
              <a:t>Літописець</a:t>
            </a:r>
            <a:r>
              <a:rPr lang="ru-RU" sz="1600" dirty="0" smtClean="0"/>
              <a:t> ( </a:t>
            </a:r>
            <a:r>
              <a:rPr lang="ru-RU" sz="1600" dirty="0" err="1" smtClean="0"/>
              <a:t>чернець</a:t>
            </a:r>
            <a:r>
              <a:rPr lang="ru-RU" sz="1600" dirty="0" smtClean="0"/>
              <a:t> </a:t>
            </a:r>
            <a:r>
              <a:rPr lang="ru-RU" sz="1600" dirty="0" err="1" smtClean="0"/>
              <a:t>Києво</a:t>
            </a:r>
            <a:r>
              <a:rPr lang="ru-RU" sz="1600" dirty="0" smtClean="0"/>
              <a:t> - </a:t>
            </a:r>
            <a:r>
              <a:rPr lang="ru-RU" sz="1600" dirty="0" err="1" smtClean="0"/>
              <a:t>Печерського</a:t>
            </a:r>
            <a:r>
              <a:rPr lang="ru-RU" sz="1600" dirty="0" smtClean="0"/>
              <a:t> </a:t>
            </a:r>
            <a:r>
              <a:rPr lang="ru-RU" sz="1600" dirty="0" err="1" smtClean="0"/>
              <a:t>монастиря</a:t>
            </a:r>
            <a:r>
              <a:rPr lang="ru-RU" sz="1600" dirty="0" smtClean="0"/>
              <a:t>, </a:t>
            </a:r>
            <a:r>
              <a:rPr lang="ru-RU" sz="1600" dirty="0" err="1" smtClean="0"/>
              <a:t>бл</a:t>
            </a:r>
            <a:r>
              <a:rPr lang="ru-RU" sz="1600" dirty="0" smtClean="0"/>
              <a:t>. 1055-1113 ) </a:t>
            </a:r>
          </a:p>
          <a:p>
            <a:r>
              <a:rPr lang="ru-RU" sz="1600" b="1" dirty="0" err="1" smtClean="0"/>
              <a:t>Основні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мотиви</a:t>
            </a:r>
            <a:r>
              <a:rPr lang="ru-RU" sz="1600" b="1" dirty="0" smtClean="0"/>
              <a:t>:</a:t>
            </a:r>
            <a:r>
              <a:rPr lang="ru-RU" sz="1600" dirty="0" smtClean="0"/>
              <a:t> </a:t>
            </a:r>
            <a:r>
              <a:rPr lang="ru-RU" sz="1600" dirty="0" err="1" smtClean="0"/>
              <a:t>заклики</a:t>
            </a:r>
            <a:r>
              <a:rPr lang="ru-RU" sz="1600" dirty="0" smtClean="0"/>
              <a:t> до </a:t>
            </a:r>
            <a:r>
              <a:rPr lang="ru-RU" sz="1600" dirty="0" err="1" smtClean="0"/>
              <a:t>єдності</a:t>
            </a:r>
            <a:r>
              <a:rPr lang="ru-RU" sz="1600" dirty="0" smtClean="0"/>
              <a:t> </a:t>
            </a:r>
            <a:r>
              <a:rPr lang="ru-RU" sz="1600" dirty="0" err="1" smtClean="0"/>
              <a:t>Руської</a:t>
            </a:r>
            <a:r>
              <a:rPr lang="ru-RU" sz="1600" dirty="0" smtClean="0"/>
              <a:t> </a:t>
            </a:r>
            <a:r>
              <a:rPr lang="ru-RU" sz="1600" dirty="0" err="1" smtClean="0"/>
              <a:t>землі</a:t>
            </a:r>
            <a:r>
              <a:rPr lang="ru-RU" sz="1600" dirty="0" smtClean="0"/>
              <a:t>, </a:t>
            </a:r>
            <a:r>
              <a:rPr lang="ru-RU" sz="1600" dirty="0" err="1" smtClean="0"/>
              <a:t>любов</a:t>
            </a:r>
            <a:r>
              <a:rPr lang="ru-RU" sz="1600" dirty="0" smtClean="0"/>
              <a:t> </a:t>
            </a:r>
            <a:r>
              <a:rPr lang="ru-RU" sz="1600" dirty="0" err="1" smtClean="0"/>
              <a:t>до</a:t>
            </a:r>
            <a:r>
              <a:rPr lang="ru-RU" sz="1600" dirty="0" smtClean="0"/>
              <a:t> </a:t>
            </a:r>
            <a:r>
              <a:rPr lang="ru-RU" sz="1600" dirty="0" err="1" smtClean="0"/>
              <a:t>неї</a:t>
            </a:r>
            <a:r>
              <a:rPr lang="ru-RU" sz="1600" dirty="0" smtClean="0"/>
              <a:t>, </a:t>
            </a:r>
            <a:r>
              <a:rPr lang="ru-RU" sz="1600" dirty="0" err="1" smtClean="0"/>
              <a:t>занепокоєння</a:t>
            </a:r>
            <a:r>
              <a:rPr lang="ru-RU" sz="1600" dirty="0" smtClean="0"/>
              <a:t> через </a:t>
            </a:r>
            <a:r>
              <a:rPr lang="ru-RU" sz="1600" dirty="0" err="1" smtClean="0"/>
              <a:t>князівські</a:t>
            </a:r>
            <a:r>
              <a:rPr lang="ru-RU" sz="1600" dirty="0" smtClean="0"/>
              <a:t> </a:t>
            </a:r>
            <a:r>
              <a:rPr lang="ru-RU" sz="1600" dirty="0" err="1" smtClean="0"/>
              <a:t>усобиці</a:t>
            </a:r>
            <a:r>
              <a:rPr lang="ru-RU" sz="1600" dirty="0" smtClean="0"/>
              <a:t> та напади </a:t>
            </a:r>
            <a:r>
              <a:rPr lang="ru-RU" sz="1600" dirty="0" err="1" smtClean="0"/>
              <a:t>кочових</a:t>
            </a:r>
            <a:r>
              <a:rPr lang="ru-RU" sz="1600" dirty="0" smtClean="0"/>
              <a:t> </a:t>
            </a:r>
            <a:r>
              <a:rPr lang="ru-RU" sz="1600" dirty="0" err="1" smtClean="0"/>
              <a:t>народів</a:t>
            </a:r>
            <a:r>
              <a:rPr lang="ru-RU" sz="1600" dirty="0" smtClean="0"/>
              <a:t>. </a:t>
            </a:r>
          </a:p>
          <a:p>
            <a:r>
              <a:rPr lang="ru-RU" sz="1600" b="1" dirty="0" err="1" smtClean="0"/>
              <a:t>Особливості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літопису</a:t>
            </a:r>
            <a:r>
              <a:rPr lang="ru-RU" sz="1600" b="1" dirty="0" smtClean="0"/>
              <a:t>:</a:t>
            </a:r>
            <a:r>
              <a:rPr lang="ru-RU" sz="1600" dirty="0" smtClean="0"/>
              <a:t> Перший </a:t>
            </a:r>
            <a:r>
              <a:rPr lang="ru-RU" sz="1600" dirty="0" err="1" smtClean="0"/>
              <a:t>літописний</a:t>
            </a:r>
            <a:r>
              <a:rPr lang="ru-RU" sz="1600" dirty="0" smtClean="0"/>
              <a:t> </a:t>
            </a:r>
            <a:r>
              <a:rPr lang="ru-RU" sz="1600" dirty="0" err="1" smtClean="0"/>
              <a:t>твір</a:t>
            </a:r>
            <a:r>
              <a:rPr lang="ru-RU" sz="1600" dirty="0" smtClean="0"/>
              <a:t> про </a:t>
            </a:r>
            <a:r>
              <a:rPr lang="ru-RU" sz="1600" dirty="0" err="1" smtClean="0"/>
              <a:t>історію</a:t>
            </a:r>
            <a:r>
              <a:rPr lang="ru-RU" sz="1600" dirty="0" smtClean="0"/>
              <a:t> </a:t>
            </a:r>
            <a:r>
              <a:rPr lang="ru-RU" sz="1600" dirty="0" err="1" smtClean="0"/>
              <a:t>й</a:t>
            </a:r>
            <a:r>
              <a:rPr lang="ru-RU" sz="1600" dirty="0" smtClean="0"/>
              <a:t> </a:t>
            </a:r>
            <a:r>
              <a:rPr lang="ru-RU" sz="1600" dirty="0" err="1" smtClean="0"/>
              <a:t>витоки</a:t>
            </a:r>
            <a:r>
              <a:rPr lang="ru-RU" sz="1600" dirty="0" smtClean="0"/>
              <a:t> </a:t>
            </a:r>
            <a:r>
              <a:rPr lang="ru-RU" sz="1600" dirty="0" err="1" smtClean="0"/>
              <a:t>Київської</a:t>
            </a:r>
            <a:r>
              <a:rPr lang="ru-RU" sz="1600" dirty="0" smtClean="0"/>
              <a:t> </a:t>
            </a:r>
            <a:r>
              <a:rPr lang="ru-RU" sz="1600" dirty="0" err="1" smtClean="0"/>
              <a:t>держави</a:t>
            </a:r>
            <a:r>
              <a:rPr lang="ru-RU" sz="1600" dirty="0" smtClean="0"/>
              <a:t>, </a:t>
            </a:r>
            <a:r>
              <a:rPr lang="ru-RU" sz="1600" dirty="0" err="1" smtClean="0"/>
              <a:t>що</a:t>
            </a:r>
            <a:r>
              <a:rPr lang="ru-RU" sz="1600" dirty="0" smtClean="0"/>
              <a:t> </a:t>
            </a:r>
            <a:r>
              <a:rPr lang="ru-RU" sz="1600" dirty="0" err="1" smtClean="0"/>
              <a:t>зберігся</a:t>
            </a:r>
            <a:r>
              <a:rPr lang="ru-RU" sz="1600" dirty="0" smtClean="0"/>
              <a:t>. </a:t>
            </a:r>
            <a:r>
              <a:rPr lang="ru-RU" sz="1600" dirty="0" err="1" smtClean="0"/>
              <a:t>Літописець</a:t>
            </a:r>
            <a:r>
              <a:rPr lang="ru-RU" sz="1600" dirty="0" smtClean="0"/>
              <a:t> </a:t>
            </a:r>
            <a:r>
              <a:rPr lang="ru-RU" sz="1600" dirty="0" err="1" smtClean="0"/>
              <a:t>розповідає</a:t>
            </a:r>
            <a:r>
              <a:rPr lang="ru-RU" sz="1600" dirty="0" smtClean="0"/>
              <a:t> </a:t>
            </a:r>
            <a:r>
              <a:rPr lang="ru-RU" sz="1600" dirty="0" err="1" smtClean="0"/>
              <a:t>напівлегендарну</a:t>
            </a:r>
            <a:r>
              <a:rPr lang="ru-RU" sz="1600" dirty="0" smtClean="0"/>
              <a:t> </a:t>
            </a:r>
            <a:r>
              <a:rPr lang="ru-RU" sz="1600" dirty="0" err="1" smtClean="0"/>
              <a:t>версію</a:t>
            </a:r>
            <a:r>
              <a:rPr lang="ru-RU" sz="1600" dirty="0" smtClean="0"/>
              <a:t> </a:t>
            </a:r>
            <a:r>
              <a:rPr lang="ru-RU" sz="1600" dirty="0" err="1" smtClean="0"/>
              <a:t>заснування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Києва</a:t>
            </a:r>
            <a:r>
              <a:rPr lang="ru-RU" sz="1600" dirty="0" smtClean="0"/>
              <a:t>, про початки </a:t>
            </a:r>
            <a:r>
              <a:rPr lang="ru-RU" sz="1600" dirty="0" err="1" smtClean="0"/>
              <a:t>Київської</a:t>
            </a:r>
            <a:r>
              <a:rPr lang="ru-RU" sz="1600" dirty="0" smtClean="0"/>
              <a:t> </a:t>
            </a:r>
            <a:r>
              <a:rPr lang="ru-RU" sz="1600" dirty="0" err="1" smtClean="0"/>
              <a:t>держави</a:t>
            </a:r>
            <a:r>
              <a:rPr lang="ru-RU" sz="1600" dirty="0" smtClean="0"/>
              <a:t>, </a:t>
            </a:r>
            <a:r>
              <a:rPr lang="ru-RU" sz="1600" dirty="0" err="1" smtClean="0"/>
              <a:t>її</a:t>
            </a:r>
            <a:r>
              <a:rPr lang="ru-RU" sz="1600" dirty="0" smtClean="0"/>
              <a:t> перших </a:t>
            </a:r>
            <a:r>
              <a:rPr lang="ru-RU" sz="1600" dirty="0" err="1" smtClean="0"/>
              <a:t>князів</a:t>
            </a:r>
            <a:r>
              <a:rPr lang="ru-RU" sz="1600" dirty="0" smtClean="0"/>
              <a:t> </a:t>
            </a:r>
            <a:r>
              <a:rPr lang="ru-RU" sz="1600" dirty="0" err="1" smtClean="0"/>
              <a:t>тощо</a:t>
            </a:r>
            <a:r>
              <a:rPr lang="ru-RU" sz="1600" dirty="0" smtClean="0"/>
              <a:t> ; </a:t>
            </a:r>
            <a:r>
              <a:rPr lang="ru-RU" sz="1600" dirty="0" err="1" smtClean="0"/>
              <a:t>побудований</a:t>
            </a:r>
            <a:r>
              <a:rPr lang="ru-RU" sz="1600" dirty="0" smtClean="0"/>
              <a:t> на </a:t>
            </a:r>
            <a:r>
              <a:rPr lang="ru-RU" sz="1600" dirty="0" err="1" smtClean="0"/>
              <a:t>особистих</a:t>
            </a:r>
            <a:r>
              <a:rPr lang="ru-RU" sz="1600" dirty="0" smtClean="0"/>
              <a:t> </a:t>
            </a:r>
            <a:r>
              <a:rPr lang="ru-RU" sz="1600" dirty="0" err="1" smtClean="0"/>
              <a:t>спостереженнях</a:t>
            </a:r>
            <a:r>
              <a:rPr lang="ru-RU" sz="1600" dirty="0" smtClean="0"/>
              <a:t> автора </a:t>
            </a:r>
            <a:r>
              <a:rPr lang="ru-RU" sz="1600" dirty="0" err="1" smtClean="0"/>
              <a:t>й</a:t>
            </a:r>
            <a:r>
              <a:rPr lang="ru-RU" sz="1600" dirty="0" smtClean="0"/>
              <a:t> </a:t>
            </a:r>
            <a:r>
              <a:rPr lang="ru-RU" sz="1600" dirty="0" err="1" smtClean="0"/>
              <a:t>розповідях</a:t>
            </a:r>
            <a:r>
              <a:rPr lang="ru-RU" sz="1600" dirty="0" smtClean="0"/>
              <a:t>, </a:t>
            </a:r>
            <a:r>
              <a:rPr lang="ru-RU" sz="1600" dirty="0" err="1" smtClean="0"/>
              <a:t>які</a:t>
            </a:r>
            <a:r>
              <a:rPr lang="ru-RU" sz="1600" dirty="0" smtClean="0"/>
              <a:t> </a:t>
            </a:r>
            <a:r>
              <a:rPr lang="ru-RU" sz="1600" dirty="0" err="1" smtClean="0"/>
              <a:t>він</a:t>
            </a:r>
            <a:r>
              <a:rPr lang="ru-RU" sz="1600" dirty="0" smtClean="0"/>
              <a:t> </a:t>
            </a:r>
            <a:r>
              <a:rPr lang="ru-RU" sz="1600" dirty="0" err="1" smtClean="0"/>
              <a:t>почув</a:t>
            </a:r>
            <a:r>
              <a:rPr lang="ru-RU" sz="1600" dirty="0" smtClean="0"/>
              <a:t> ; </a:t>
            </a:r>
            <a:r>
              <a:rPr lang="ru-RU" sz="1600" dirty="0" err="1" smtClean="0"/>
              <a:t>містить</a:t>
            </a:r>
            <a:r>
              <a:rPr lang="ru-RU" sz="1600" dirty="0" smtClean="0"/>
              <a:t> не </a:t>
            </a:r>
            <a:r>
              <a:rPr lang="ru-RU" sz="1600" dirty="0" err="1" smtClean="0"/>
              <a:t>тільки</a:t>
            </a:r>
            <a:r>
              <a:rPr lang="ru-RU" sz="1600" dirty="0" smtClean="0"/>
              <a:t> </a:t>
            </a:r>
            <a:r>
              <a:rPr lang="ru-RU" sz="1600" dirty="0" err="1" smtClean="0"/>
              <a:t>розповідь</a:t>
            </a:r>
            <a:r>
              <a:rPr lang="ru-RU" sz="1600" dirty="0" smtClean="0"/>
              <a:t> про </a:t>
            </a:r>
            <a:r>
              <a:rPr lang="ru-RU" sz="1600" dirty="0" err="1" smtClean="0"/>
              <a:t>історичні</a:t>
            </a:r>
            <a:r>
              <a:rPr lang="ru-RU" sz="1600" dirty="0" smtClean="0"/>
              <a:t> </a:t>
            </a:r>
            <a:r>
              <a:rPr lang="ru-RU" sz="1600" dirty="0" err="1" smtClean="0"/>
              <a:t>події</a:t>
            </a:r>
            <a:r>
              <a:rPr lang="ru-RU" sz="1600" dirty="0" smtClean="0"/>
              <a:t>, </a:t>
            </a:r>
            <a:r>
              <a:rPr lang="ru-RU" sz="1600" dirty="0" err="1" smtClean="0"/>
              <a:t>але</a:t>
            </a:r>
            <a:r>
              <a:rPr lang="ru-RU" sz="1600" dirty="0" smtClean="0"/>
              <a:t> </a:t>
            </a:r>
            <a:r>
              <a:rPr lang="ru-RU" sz="1600" dirty="0" err="1" smtClean="0"/>
              <a:t>й</a:t>
            </a:r>
            <a:r>
              <a:rPr lang="ru-RU" sz="1600" dirty="0" smtClean="0"/>
              <a:t> </a:t>
            </a:r>
            <a:r>
              <a:rPr lang="ru-RU" sz="1600" dirty="0" err="1" smtClean="0"/>
              <a:t>оповідання</a:t>
            </a:r>
            <a:r>
              <a:rPr lang="ru-RU" sz="1600" dirty="0" smtClean="0"/>
              <a:t>, </a:t>
            </a:r>
            <a:r>
              <a:rPr lang="ru-RU" sz="1600" dirty="0" err="1" smtClean="0"/>
              <a:t>перекази</a:t>
            </a:r>
            <a:r>
              <a:rPr lang="ru-RU" sz="1600" dirty="0" smtClean="0"/>
              <a:t>, байки, </a:t>
            </a:r>
            <a:r>
              <a:rPr lang="ru-RU" sz="1600" dirty="0" err="1" smtClean="0"/>
              <a:t>використовує</a:t>
            </a:r>
            <a:r>
              <a:rPr lang="ru-RU" sz="1600" dirty="0" smtClean="0"/>
              <a:t> </a:t>
            </a:r>
            <a:r>
              <a:rPr lang="ru-RU" sz="1600" dirty="0" err="1" smtClean="0"/>
              <a:t>художні</a:t>
            </a:r>
            <a:r>
              <a:rPr lang="ru-RU" sz="1600" dirty="0" smtClean="0"/>
              <a:t> </a:t>
            </a:r>
            <a:r>
              <a:rPr lang="ru-RU" sz="1600" dirty="0" err="1" smtClean="0"/>
              <a:t>засоби</a:t>
            </a:r>
            <a:r>
              <a:rPr lang="ru-RU" sz="1600" dirty="0" smtClean="0"/>
              <a:t>, </a:t>
            </a:r>
            <a:r>
              <a:rPr lang="ru-RU" sz="1600" dirty="0" err="1" smtClean="0"/>
              <a:t>має</a:t>
            </a:r>
            <a:r>
              <a:rPr lang="ru-RU" sz="1600" dirty="0" smtClean="0"/>
              <a:t> </a:t>
            </a:r>
            <a:r>
              <a:rPr lang="ru-RU" sz="1600" dirty="0" err="1" smtClean="0"/>
              <a:t>художню</a:t>
            </a:r>
            <a:r>
              <a:rPr lang="ru-RU" sz="1600" dirty="0" smtClean="0"/>
              <a:t> </a:t>
            </a:r>
            <a:r>
              <a:rPr lang="ru-RU" sz="1600" dirty="0" err="1" smtClean="0"/>
              <a:t>цінність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4" name="Рисунок 3" descr="хжэ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4077072"/>
            <a:ext cx="6444208" cy="257768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00B050"/>
                </a:solidFill>
              </a:rPr>
              <a:t>“</a:t>
            </a:r>
            <a:r>
              <a:rPr lang="uk-UA" i="1" dirty="0" smtClean="0">
                <a:solidFill>
                  <a:srgbClr val="00B050"/>
                </a:solidFill>
              </a:rPr>
              <a:t>Повість минулих літ</a:t>
            </a:r>
            <a:r>
              <a:rPr lang="en-US" i="1" dirty="0" smtClean="0">
                <a:solidFill>
                  <a:srgbClr val="00B050"/>
                </a:solidFill>
              </a:rPr>
              <a:t>”</a:t>
            </a:r>
            <a:endParaRPr lang="ru-RU" i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484784"/>
            <a:ext cx="8784976" cy="525658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b="1" dirty="0" err="1" smtClean="0"/>
              <a:t>Повість</a:t>
            </a:r>
            <a:r>
              <a:rPr lang="ru-RU" b="1" dirty="0" smtClean="0"/>
              <a:t> </a:t>
            </a:r>
            <a:r>
              <a:rPr lang="ru-RU" b="1" dirty="0" err="1" smtClean="0"/>
              <a:t>временних</a:t>
            </a:r>
            <a:r>
              <a:rPr lang="ru-RU" b="1" dirty="0" smtClean="0"/>
              <a:t> </a:t>
            </a:r>
            <a:r>
              <a:rPr lang="ru-RU" b="1" dirty="0" err="1" smtClean="0"/>
              <a:t>літ</a:t>
            </a:r>
            <a:r>
              <a:rPr lang="ru-RU" b="1" dirty="0" smtClean="0"/>
              <a:t>,</a:t>
            </a:r>
            <a:r>
              <a:rPr lang="ru-RU" dirty="0" smtClean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b="1" dirty="0" err="1" smtClean="0"/>
              <a:t>Повість</a:t>
            </a:r>
            <a:r>
              <a:rPr lang="ru-RU" b="1" dirty="0" smtClean="0"/>
              <a:t> врем ' </a:t>
            </a:r>
            <a:r>
              <a:rPr lang="ru-RU" b="1" dirty="0" err="1" smtClean="0"/>
              <a:t>яних</a:t>
            </a:r>
            <a:r>
              <a:rPr lang="ru-RU" b="1" dirty="0" smtClean="0"/>
              <a:t> </a:t>
            </a:r>
            <a:r>
              <a:rPr lang="ru-RU" b="1" dirty="0" err="1" smtClean="0"/>
              <a:t>літ</a:t>
            </a:r>
            <a:r>
              <a:rPr lang="ru-RU" b="1" dirty="0" smtClean="0"/>
              <a:t>, </a:t>
            </a:r>
            <a:r>
              <a:rPr lang="ru-RU" b="1" dirty="0" err="1" smtClean="0"/>
              <a:t>Повість</a:t>
            </a:r>
            <a:r>
              <a:rPr lang="ru-RU" b="1" dirty="0" smtClean="0"/>
              <a:t> </a:t>
            </a:r>
            <a:r>
              <a:rPr lang="ru-RU" b="1" dirty="0" err="1" smtClean="0"/>
              <a:t>минулих</a:t>
            </a:r>
            <a:r>
              <a:rPr lang="ru-RU" b="1" dirty="0" smtClean="0"/>
              <a:t> </a:t>
            </a:r>
            <a:r>
              <a:rPr lang="ru-RU" b="1" dirty="0" err="1" smtClean="0"/>
              <a:t>літ</a:t>
            </a:r>
            <a:r>
              <a:rPr lang="ru-RU" b="1" dirty="0" smtClean="0"/>
              <a:t> </a:t>
            </a:r>
            <a:r>
              <a:rPr lang="ru-RU" dirty="0" smtClean="0"/>
              <a:t>- </a:t>
            </a:r>
            <a:r>
              <a:rPr lang="ru-RU" dirty="0" err="1" smtClean="0"/>
              <a:t>літописне</a:t>
            </a:r>
            <a:r>
              <a:rPr lang="ru-RU" dirty="0" smtClean="0"/>
              <a:t> </a:t>
            </a:r>
            <a:r>
              <a:rPr lang="ru-RU" dirty="0" err="1" smtClean="0"/>
              <a:t>зведення</a:t>
            </a:r>
            <a:r>
              <a:rPr lang="ru-RU" dirty="0" smtClean="0"/>
              <a:t>, </a:t>
            </a:r>
            <a:r>
              <a:rPr lang="ru-RU" dirty="0" err="1" smtClean="0"/>
              <a:t>складене</a:t>
            </a:r>
            <a:r>
              <a:rPr lang="ru-RU" dirty="0" smtClean="0"/>
              <a:t> в </a:t>
            </a:r>
            <a:r>
              <a:rPr lang="ru-RU" dirty="0" err="1" smtClean="0"/>
              <a:t>Києві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en-US" dirty="0" smtClean="0"/>
              <a:t>XI </a:t>
            </a:r>
            <a:r>
              <a:rPr lang="ru-RU" dirty="0" smtClean="0"/>
              <a:t>на початку </a:t>
            </a:r>
            <a:r>
              <a:rPr lang="en-US" dirty="0" smtClean="0"/>
              <a:t>XII </a:t>
            </a:r>
            <a:r>
              <a:rPr lang="ru-RU" dirty="0" err="1" smtClean="0"/>
              <a:t>століття</a:t>
            </a:r>
            <a:r>
              <a:rPr lang="ru-RU" dirty="0" smtClean="0"/>
              <a:t> Нестором та </a:t>
            </a:r>
            <a:r>
              <a:rPr lang="ru-RU" dirty="0" err="1" smtClean="0"/>
              <a:t>іншими</a:t>
            </a:r>
            <a:r>
              <a:rPr lang="ru-RU" dirty="0" smtClean="0"/>
              <a:t> </a:t>
            </a:r>
            <a:r>
              <a:rPr lang="ru-RU" dirty="0" err="1" smtClean="0"/>
              <a:t>літописцями</a:t>
            </a:r>
            <a:r>
              <a:rPr lang="ru-RU" dirty="0" smtClean="0"/>
              <a:t>. </a:t>
            </a:r>
            <a:r>
              <a:rPr lang="ru-RU" dirty="0" err="1" smtClean="0"/>
              <a:t>Найдавніша</a:t>
            </a:r>
            <a:r>
              <a:rPr lang="ru-RU" dirty="0" smtClean="0"/>
              <a:t> </a:t>
            </a:r>
            <a:r>
              <a:rPr lang="ru-RU" dirty="0" err="1" smtClean="0"/>
              <a:t>пам</a:t>
            </a:r>
            <a:r>
              <a:rPr lang="ru-RU" dirty="0" smtClean="0"/>
              <a:t> ' </a:t>
            </a:r>
            <a:r>
              <a:rPr lang="ru-RU" dirty="0" err="1" smtClean="0"/>
              <a:t>ятка</a:t>
            </a:r>
            <a:r>
              <a:rPr lang="ru-RU" dirty="0" smtClean="0"/>
              <a:t> </a:t>
            </a:r>
            <a:r>
              <a:rPr lang="ru-RU" dirty="0" err="1" smtClean="0"/>
              <a:t>історіографії</a:t>
            </a:r>
            <a:r>
              <a:rPr lang="ru-RU" dirty="0" smtClean="0"/>
              <a:t> та </a:t>
            </a:r>
            <a:r>
              <a:rPr lang="ru-RU" dirty="0" err="1" smtClean="0"/>
              <a:t>літератури</a:t>
            </a:r>
            <a:r>
              <a:rPr lang="ru-RU" dirty="0" smtClean="0"/>
              <a:t> </a:t>
            </a:r>
            <a:r>
              <a:rPr lang="ru-RU" dirty="0" err="1" smtClean="0"/>
              <a:t>українців</a:t>
            </a:r>
            <a:r>
              <a:rPr lang="ru-RU" dirty="0" smtClean="0"/>
              <a:t> </a:t>
            </a:r>
            <a:r>
              <a:rPr lang="ru-RU" dirty="0" err="1" smtClean="0"/>
              <a:t>віршований</a:t>
            </a:r>
            <a:r>
              <a:rPr lang="ru-RU" dirty="0" smtClean="0"/>
              <a:t> </a:t>
            </a:r>
            <a:r>
              <a:rPr lang="ru-RU" dirty="0" err="1" smtClean="0"/>
              <a:t>український</a:t>
            </a:r>
            <a:r>
              <a:rPr lang="ru-RU" dirty="0" smtClean="0"/>
              <a:t> </a:t>
            </a:r>
            <a:r>
              <a:rPr lang="ru-RU" dirty="0" err="1" smtClean="0"/>
              <a:t>епос</a:t>
            </a:r>
            <a:r>
              <a:rPr lang="ru-RU" dirty="0" smtClean="0"/>
              <a:t> </a:t>
            </a:r>
            <a:r>
              <a:rPr lang="ru-RU" dirty="0" err="1" smtClean="0"/>
              <a:t>періоду</a:t>
            </a:r>
            <a:r>
              <a:rPr lang="ru-RU" dirty="0" smtClean="0"/>
              <a:t> </a:t>
            </a:r>
            <a:r>
              <a:rPr lang="ru-RU" dirty="0" err="1" smtClean="0"/>
              <a:t>Київської</a:t>
            </a:r>
            <a:r>
              <a:rPr lang="ru-RU" dirty="0" smtClean="0"/>
              <a:t> </a:t>
            </a:r>
            <a:r>
              <a:rPr lang="ru-RU" dirty="0" err="1" smtClean="0"/>
              <a:t>Русі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pPr algn="just"/>
            <a:r>
              <a:rPr lang="ru-RU" b="1" dirty="0" err="1" smtClean="0"/>
              <a:t>Провідний</a:t>
            </a:r>
            <a:r>
              <a:rPr lang="ru-RU" b="1" dirty="0" smtClean="0"/>
              <a:t> мотив </a:t>
            </a:r>
            <a:r>
              <a:rPr lang="ru-RU" b="1" dirty="0" err="1" smtClean="0"/>
              <a:t>твору</a:t>
            </a:r>
            <a:r>
              <a:rPr lang="ru-RU" b="1" dirty="0" smtClean="0"/>
              <a:t> </a:t>
            </a:r>
            <a:r>
              <a:rPr lang="ru-RU" dirty="0" smtClean="0"/>
              <a:t>- </a:t>
            </a:r>
            <a:r>
              <a:rPr lang="ru-RU" dirty="0" err="1" smtClean="0"/>
              <a:t>захоплення</a:t>
            </a:r>
            <a:r>
              <a:rPr lang="ru-RU" dirty="0" smtClean="0"/>
              <a:t> </a:t>
            </a:r>
            <a:r>
              <a:rPr lang="ru-RU" dirty="0" err="1" smtClean="0"/>
              <a:t>героїчним</a:t>
            </a:r>
            <a:r>
              <a:rPr lang="ru-RU" dirty="0" smtClean="0"/>
              <a:t> </a:t>
            </a:r>
            <a:r>
              <a:rPr lang="ru-RU" dirty="0" err="1" smtClean="0"/>
              <a:t>минулим</a:t>
            </a:r>
            <a:r>
              <a:rPr lang="ru-RU" dirty="0" smtClean="0"/>
              <a:t> </a:t>
            </a:r>
            <a:r>
              <a:rPr lang="ru-RU" dirty="0" err="1" smtClean="0"/>
              <a:t>Київської</a:t>
            </a:r>
            <a:r>
              <a:rPr lang="ru-RU" dirty="0" smtClean="0"/>
              <a:t> </a:t>
            </a:r>
            <a:r>
              <a:rPr lang="ru-RU" dirty="0" err="1" smtClean="0"/>
              <a:t>Русі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глибокий</a:t>
            </a:r>
            <a:r>
              <a:rPr lang="ru-RU" dirty="0" smtClean="0"/>
              <a:t> </a:t>
            </a:r>
            <a:r>
              <a:rPr lang="ru-RU" dirty="0" err="1" smtClean="0"/>
              <a:t>сум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приводу княжих </a:t>
            </a:r>
            <a:r>
              <a:rPr lang="ru-RU" dirty="0" err="1" smtClean="0"/>
              <a:t>чвар</a:t>
            </a:r>
            <a:r>
              <a:rPr lang="ru-RU" dirty="0" smtClean="0"/>
              <a:t> та лиха, </a:t>
            </a:r>
            <a:r>
              <a:rPr lang="ru-RU" dirty="0" err="1" smtClean="0"/>
              <a:t>заподіяного</a:t>
            </a:r>
            <a:r>
              <a:rPr lang="ru-RU" dirty="0" smtClean="0"/>
              <a:t> </a:t>
            </a:r>
            <a:r>
              <a:rPr lang="ru-RU" dirty="0" err="1" smtClean="0"/>
              <a:t>набігами</a:t>
            </a:r>
            <a:r>
              <a:rPr lang="ru-RU" dirty="0" smtClean="0"/>
              <a:t> </a:t>
            </a:r>
            <a:r>
              <a:rPr lang="ru-RU" dirty="0" err="1" smtClean="0"/>
              <a:t>половців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pPr algn="just"/>
            <a:r>
              <a:rPr lang="ru-RU" b="1" dirty="0" smtClean="0"/>
              <a:t>«</a:t>
            </a:r>
            <a:r>
              <a:rPr lang="ru-RU" b="1" dirty="0" err="1" smtClean="0"/>
              <a:t>Повість</a:t>
            </a:r>
            <a:r>
              <a:rPr lang="ru-RU" b="1" dirty="0" smtClean="0"/>
              <a:t> врем ' </a:t>
            </a:r>
            <a:r>
              <a:rPr lang="ru-RU" b="1" dirty="0" err="1" smtClean="0"/>
              <a:t>яних</a:t>
            </a:r>
            <a:r>
              <a:rPr lang="ru-RU" b="1" dirty="0" smtClean="0"/>
              <a:t> </a:t>
            </a:r>
            <a:r>
              <a:rPr lang="ru-RU" b="1" dirty="0" err="1" smtClean="0"/>
              <a:t>літ</a:t>
            </a:r>
            <a:r>
              <a:rPr lang="ru-RU" b="1" dirty="0" smtClean="0"/>
              <a:t>» </a:t>
            </a:r>
            <a:r>
              <a:rPr lang="ru-RU" dirty="0" smtClean="0"/>
              <a:t>- перша в </a:t>
            </a:r>
            <a:r>
              <a:rPr lang="ru-RU" dirty="0" err="1" smtClean="0"/>
              <a:t>Київській</a:t>
            </a:r>
            <a:r>
              <a:rPr lang="ru-RU" dirty="0" smtClean="0"/>
              <a:t> </a:t>
            </a:r>
            <a:r>
              <a:rPr lang="ru-RU" dirty="0" err="1" smtClean="0"/>
              <a:t>Русі</a:t>
            </a:r>
            <a:r>
              <a:rPr lang="ru-RU" dirty="0" smtClean="0"/>
              <a:t> </a:t>
            </a:r>
            <a:r>
              <a:rPr lang="ru-RU" dirty="0" err="1" smtClean="0"/>
              <a:t>пам</a:t>
            </a:r>
            <a:r>
              <a:rPr lang="ru-RU" dirty="0" smtClean="0"/>
              <a:t> ' </a:t>
            </a:r>
            <a:r>
              <a:rPr lang="ru-RU" dirty="0" err="1" smtClean="0"/>
              <a:t>ятка</a:t>
            </a:r>
            <a:r>
              <a:rPr lang="ru-RU" dirty="0" smtClean="0"/>
              <a:t>, 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якій</a:t>
            </a:r>
            <a:r>
              <a:rPr lang="ru-RU" dirty="0" smtClean="0"/>
              <a:t> </a:t>
            </a:r>
            <a:r>
              <a:rPr lang="ru-RU" dirty="0" err="1" smtClean="0"/>
              <a:t>історія</a:t>
            </a:r>
            <a:r>
              <a:rPr lang="ru-RU" dirty="0" smtClean="0"/>
              <a:t> </a:t>
            </a:r>
            <a:r>
              <a:rPr lang="ru-RU" dirty="0" err="1" smtClean="0"/>
              <a:t>держави</a:t>
            </a:r>
            <a:r>
              <a:rPr lang="ru-RU" dirty="0" smtClean="0"/>
              <a:t> показана на широкому </a:t>
            </a:r>
            <a:r>
              <a:rPr lang="ru-RU" dirty="0" err="1" smtClean="0"/>
              <a:t>тлі</a:t>
            </a:r>
            <a:r>
              <a:rPr lang="ru-RU" dirty="0" smtClean="0"/>
              <a:t> </a:t>
            </a:r>
            <a:r>
              <a:rPr lang="ru-RU" dirty="0" err="1" smtClean="0"/>
              <a:t>світових</a:t>
            </a:r>
            <a:r>
              <a:rPr lang="ru-RU" dirty="0" smtClean="0"/>
              <a:t> </a:t>
            </a:r>
            <a:r>
              <a:rPr lang="ru-RU" dirty="0" err="1" smtClean="0"/>
              <a:t>подій</a:t>
            </a:r>
            <a:r>
              <a:rPr lang="ru-RU" dirty="0" smtClean="0"/>
              <a:t>. </a:t>
            </a:r>
            <a:r>
              <a:rPr lang="ru-RU" dirty="0" err="1" smtClean="0"/>
              <a:t>Висвітлює</a:t>
            </a:r>
            <a:r>
              <a:rPr lang="ru-RU" dirty="0" smtClean="0"/>
              <a:t> </a:t>
            </a:r>
            <a:r>
              <a:rPr lang="ru-RU" dirty="0" err="1" smtClean="0"/>
              <a:t>історію</a:t>
            </a:r>
            <a:r>
              <a:rPr lang="ru-RU" dirty="0" smtClean="0"/>
              <a:t> </a:t>
            </a:r>
            <a:r>
              <a:rPr lang="ru-RU" dirty="0" err="1" smtClean="0"/>
              <a:t>східних</a:t>
            </a:r>
            <a:r>
              <a:rPr lang="ru-RU" dirty="0" smtClean="0"/>
              <a:t> </a:t>
            </a:r>
            <a:r>
              <a:rPr lang="ru-RU" dirty="0" err="1" smtClean="0"/>
              <a:t>слов'ян</a:t>
            </a:r>
            <a:r>
              <a:rPr lang="ru-RU" dirty="0" smtClean="0"/>
              <a:t> та </a:t>
            </a:r>
            <a:r>
              <a:rPr lang="ru-RU" dirty="0" err="1" smtClean="0"/>
              <a:t>князівської</a:t>
            </a:r>
            <a:r>
              <a:rPr lang="ru-RU" dirty="0" smtClean="0"/>
              <a:t> </a:t>
            </a:r>
            <a:r>
              <a:rPr lang="ru-RU" dirty="0" err="1" smtClean="0"/>
              <a:t>влади</a:t>
            </a:r>
            <a:r>
              <a:rPr lang="ru-RU" dirty="0" smtClean="0"/>
              <a:t>, </a:t>
            </a:r>
            <a:r>
              <a:rPr lang="ru-RU" dirty="0" err="1" smtClean="0"/>
              <a:t>утвердження</a:t>
            </a:r>
            <a:r>
              <a:rPr lang="ru-RU" dirty="0" smtClean="0"/>
              <a:t> </a:t>
            </a:r>
            <a:r>
              <a:rPr lang="ru-RU" dirty="0" err="1" smtClean="0"/>
              <a:t>християнства</a:t>
            </a:r>
            <a:r>
              <a:rPr lang="ru-RU" dirty="0" smtClean="0"/>
              <a:t> на </a:t>
            </a:r>
            <a:r>
              <a:rPr lang="ru-RU" dirty="0" err="1" smtClean="0"/>
              <a:t>Русі</a:t>
            </a:r>
            <a:r>
              <a:rPr lang="ru-RU" dirty="0" smtClean="0"/>
              <a:t>,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 err="1" smtClean="0"/>
              <a:t>оповіді</a:t>
            </a:r>
            <a:r>
              <a:rPr lang="ru-RU" dirty="0" smtClean="0"/>
              <a:t> про </a:t>
            </a:r>
            <a:r>
              <a:rPr lang="ru-RU" dirty="0" err="1" smtClean="0"/>
              <a:t>виникнення</a:t>
            </a:r>
            <a:r>
              <a:rPr lang="ru-RU" dirty="0" smtClean="0"/>
              <a:t> слов ' </a:t>
            </a:r>
            <a:r>
              <a:rPr lang="ru-RU" dirty="0" err="1" smtClean="0"/>
              <a:t>янської</a:t>
            </a:r>
            <a:r>
              <a:rPr lang="ru-RU" dirty="0" smtClean="0"/>
              <a:t> </a:t>
            </a:r>
            <a:r>
              <a:rPr lang="ru-RU" dirty="0" err="1" smtClean="0"/>
              <a:t>писемності</a:t>
            </a:r>
            <a:r>
              <a:rPr lang="ru-RU" dirty="0" smtClean="0"/>
              <a:t>, </a:t>
            </a:r>
            <a:r>
              <a:rPr lang="ru-RU" dirty="0" err="1" smtClean="0"/>
              <a:t>відбиває</a:t>
            </a:r>
            <a:r>
              <a:rPr lang="ru-RU" dirty="0" smtClean="0"/>
              <a:t> </a:t>
            </a:r>
            <a:r>
              <a:rPr lang="ru-RU" dirty="0" err="1" smtClean="0"/>
              <a:t>настрої</a:t>
            </a:r>
            <a:r>
              <a:rPr lang="ru-RU" dirty="0" smtClean="0"/>
              <a:t> </a:t>
            </a:r>
            <a:r>
              <a:rPr lang="ru-RU" dirty="0" err="1" smtClean="0"/>
              <a:t>різних</a:t>
            </a:r>
            <a:r>
              <a:rPr lang="ru-RU" dirty="0" smtClean="0"/>
              <a:t> </a:t>
            </a:r>
            <a:r>
              <a:rPr lang="ru-RU" dirty="0" err="1" smtClean="0"/>
              <a:t>суспільних</a:t>
            </a:r>
            <a:r>
              <a:rPr lang="ru-RU" dirty="0" smtClean="0"/>
              <a:t> </a:t>
            </a:r>
            <a:r>
              <a:rPr lang="ru-RU" dirty="0" err="1" smtClean="0"/>
              <a:t>верств</a:t>
            </a:r>
            <a:r>
              <a:rPr lang="ru-RU" dirty="0" smtClean="0"/>
              <a:t>. Записи </a:t>
            </a:r>
            <a:r>
              <a:rPr lang="ru-RU" dirty="0" err="1" smtClean="0"/>
              <a:t>подаються</a:t>
            </a:r>
            <a:r>
              <a:rPr lang="ru-RU" dirty="0" smtClean="0"/>
              <a:t> </a:t>
            </a:r>
            <a:r>
              <a:rPr lang="ru-RU" dirty="0" err="1" smtClean="0"/>
              <a:t>порічно</a:t>
            </a:r>
            <a:r>
              <a:rPr lang="ru-RU" dirty="0" smtClean="0"/>
              <a:t>. </a:t>
            </a:r>
            <a:r>
              <a:rPr lang="ru-RU" dirty="0" err="1" smtClean="0"/>
              <a:t>Використано</a:t>
            </a:r>
            <a:r>
              <a:rPr lang="ru-RU" dirty="0" smtClean="0"/>
              <a:t> </a:t>
            </a:r>
            <a:r>
              <a:rPr lang="ru-RU" dirty="0" err="1" smtClean="0"/>
              <a:t>перекази</a:t>
            </a:r>
            <a:r>
              <a:rPr lang="ru-RU" dirty="0" smtClean="0"/>
              <a:t>, </a:t>
            </a:r>
            <a:r>
              <a:rPr lang="ru-RU" dirty="0" err="1" smtClean="0"/>
              <a:t>оповідання</a:t>
            </a:r>
            <a:r>
              <a:rPr lang="ru-RU" dirty="0" smtClean="0"/>
              <a:t>, </a:t>
            </a:r>
            <a:r>
              <a:rPr lang="ru-RU" dirty="0" err="1" smtClean="0"/>
              <a:t>повісті</a:t>
            </a:r>
            <a:r>
              <a:rPr lang="ru-RU" dirty="0" smtClean="0"/>
              <a:t>, </a:t>
            </a:r>
            <a:r>
              <a:rPr lang="ru-RU" dirty="0" err="1" smtClean="0"/>
              <a:t>легенди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00B050"/>
                </a:solidFill>
              </a:rPr>
              <a:t>“</a:t>
            </a:r>
            <a:r>
              <a:rPr lang="uk-UA" i="1" dirty="0" smtClean="0">
                <a:solidFill>
                  <a:srgbClr val="00B050"/>
                </a:solidFill>
              </a:rPr>
              <a:t>Повість минулих літ</a:t>
            </a:r>
            <a:r>
              <a:rPr lang="en-US" i="1" dirty="0" smtClean="0">
                <a:solidFill>
                  <a:srgbClr val="00B050"/>
                </a:solidFill>
              </a:rPr>
              <a:t>”</a:t>
            </a:r>
            <a:endParaRPr lang="ru-RU" i="1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щщщщ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500174"/>
            <a:ext cx="3600400" cy="5040561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5" name="Рисунок 4" descr="0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8437" y="1500174"/>
            <a:ext cx="4727723" cy="501074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00B050"/>
                </a:solidFill>
              </a:rPr>
              <a:t>“</a:t>
            </a:r>
            <a:r>
              <a:rPr lang="uk-UA" i="1" dirty="0" smtClean="0">
                <a:solidFill>
                  <a:srgbClr val="00B050"/>
                </a:solidFill>
              </a:rPr>
              <a:t>Повість минулих літ</a:t>
            </a:r>
            <a:r>
              <a:rPr lang="en-US" i="1" dirty="0" smtClean="0">
                <a:solidFill>
                  <a:srgbClr val="00B050"/>
                </a:solidFill>
              </a:rPr>
              <a:t>”</a:t>
            </a:r>
            <a:endParaRPr lang="ru-RU" i="1" dirty="0">
              <a:solidFill>
                <a:srgbClr val="00B050"/>
              </a:solidFill>
            </a:endParaRPr>
          </a:p>
        </p:txBody>
      </p:sp>
      <p:pic>
        <p:nvPicPr>
          <p:cNvPr id="5" name="Рисунок 4" descr="гггг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4876" y="4071942"/>
            <a:ext cx="3745053" cy="225101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7" name="Содержимое 6" descr="йййй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785786" y="4143380"/>
            <a:ext cx="3096344" cy="2226468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8" name="Рисунок 7" descr="ъъъъ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1500174"/>
            <a:ext cx="4680520" cy="252028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6" name="Прямоугольник 5"/>
          <p:cNvSpPr/>
          <p:nvPr/>
        </p:nvSpPr>
        <p:spPr>
          <a:xfrm>
            <a:off x="5357818" y="1643050"/>
            <a:ext cx="33575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latin typeface="Monotype Corsiva" pitchFamily="66" charset="0"/>
              </a:rPr>
              <a:t>«</a:t>
            </a:r>
            <a:r>
              <a:rPr lang="ru-RU" sz="3200" b="1" dirty="0" err="1" smtClean="0">
                <a:latin typeface="Monotype Corsiva" pitchFamily="66" charset="0"/>
              </a:rPr>
              <a:t>Повість</a:t>
            </a:r>
            <a:r>
              <a:rPr lang="ru-RU" sz="3200" b="1" dirty="0" smtClean="0">
                <a:latin typeface="Monotype Corsiva" pitchFamily="66" charset="0"/>
              </a:rPr>
              <a:t> </a:t>
            </a:r>
            <a:r>
              <a:rPr lang="ru-RU" sz="3200" b="1" dirty="0" err="1" smtClean="0">
                <a:latin typeface="Monotype Corsiva" pitchFamily="66" charset="0"/>
              </a:rPr>
              <a:t>врем'яних</a:t>
            </a:r>
            <a:r>
              <a:rPr lang="ru-RU" sz="3200" b="1" dirty="0" smtClean="0">
                <a:latin typeface="Monotype Corsiva" pitchFamily="66" charset="0"/>
              </a:rPr>
              <a:t> </a:t>
            </a:r>
            <a:r>
              <a:rPr lang="ru-RU" sz="3200" b="1" dirty="0" err="1" smtClean="0">
                <a:latin typeface="Monotype Corsiva" pitchFamily="66" charset="0"/>
              </a:rPr>
              <a:t>літ</a:t>
            </a:r>
            <a:r>
              <a:rPr lang="ru-RU" sz="3200" dirty="0" smtClean="0">
                <a:latin typeface="Monotype Corsiva" pitchFamily="66" charset="0"/>
              </a:rPr>
              <a:t>» </a:t>
            </a:r>
            <a:r>
              <a:rPr lang="ru-RU" sz="3200" dirty="0" err="1" smtClean="0">
                <a:latin typeface="Monotype Corsiva" pitchFamily="66" charset="0"/>
              </a:rPr>
              <a:t>було</a:t>
            </a:r>
            <a:r>
              <a:rPr lang="ru-RU" sz="3200" dirty="0" smtClean="0">
                <a:latin typeface="Monotype Corsiva" pitchFamily="66" charset="0"/>
              </a:rPr>
              <a:t> завершено </a:t>
            </a:r>
            <a:r>
              <a:rPr lang="ru-RU" sz="3200" dirty="0" err="1" smtClean="0">
                <a:latin typeface="Monotype Corsiva" pitchFamily="66" charset="0"/>
              </a:rPr>
              <a:t>близько</a:t>
            </a:r>
            <a:r>
              <a:rPr lang="ru-RU" sz="3200" dirty="0" smtClean="0">
                <a:latin typeface="Monotype Corsiva" pitchFamily="66" charset="0"/>
              </a:rPr>
              <a:t> 1113 року.</a:t>
            </a:r>
            <a:endParaRPr lang="ru-RU" sz="32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 smtClean="0">
                <a:solidFill>
                  <a:srgbClr val="00B050"/>
                </a:solidFill>
              </a:rPr>
              <a:t>Видання та переклади</a:t>
            </a:r>
            <a:endParaRPr lang="ru-RU" i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357298"/>
            <a:ext cx="8678768" cy="5500702"/>
          </a:xfrm>
        </p:spPr>
        <p:txBody>
          <a:bodyPr>
            <a:normAutofit/>
          </a:bodyPr>
          <a:lstStyle/>
          <a:p>
            <a:pPr algn="just"/>
            <a:r>
              <a:rPr lang="ru-RU" sz="2500" dirty="0" smtClean="0"/>
              <a:t> </a:t>
            </a:r>
            <a:r>
              <a:rPr lang="ru-RU" sz="2000" dirty="0" err="1" smtClean="0"/>
              <a:t>Перекладалася</a:t>
            </a:r>
            <a:r>
              <a:rPr lang="ru-RU" sz="2000" dirty="0" smtClean="0"/>
              <a:t> </a:t>
            </a:r>
            <a:r>
              <a:rPr lang="ru-RU" sz="2000" dirty="0" err="1" smtClean="0"/>
              <a:t>сучасною</a:t>
            </a:r>
            <a:r>
              <a:rPr lang="ru-RU" sz="2000" dirty="0" smtClean="0"/>
              <a:t> </a:t>
            </a:r>
            <a:r>
              <a:rPr lang="ru-RU" sz="2000" dirty="0" err="1" smtClean="0"/>
              <a:t>російською</a:t>
            </a:r>
            <a:r>
              <a:rPr lang="ru-RU" sz="2000" dirty="0" smtClean="0"/>
              <a:t> </a:t>
            </a:r>
            <a:r>
              <a:rPr lang="ru-RU" sz="2000" dirty="0" err="1" smtClean="0"/>
              <a:t>мовою</a:t>
            </a:r>
            <a:r>
              <a:rPr lang="ru-RU" sz="2000" dirty="0" smtClean="0"/>
              <a:t> Д. </a:t>
            </a:r>
            <a:r>
              <a:rPr lang="ru-RU" sz="2000" dirty="0" err="1" smtClean="0"/>
              <a:t>Лихачовим</a:t>
            </a:r>
            <a:r>
              <a:rPr lang="ru-RU" sz="2000" dirty="0" smtClean="0"/>
              <a:t> у </a:t>
            </a:r>
            <a:r>
              <a:rPr lang="ru-RU" sz="2000" dirty="0" err="1" smtClean="0"/>
              <a:t>співавторстві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Б. А. </a:t>
            </a:r>
            <a:r>
              <a:rPr lang="ru-RU" sz="2000" dirty="0" err="1" smtClean="0"/>
              <a:t>Романовим</a:t>
            </a:r>
            <a:r>
              <a:rPr lang="ru-RU" sz="2000" dirty="0" smtClean="0"/>
              <a:t> (1950), </a:t>
            </a:r>
            <a:r>
              <a:rPr lang="ru-RU" sz="2000" dirty="0" err="1" smtClean="0"/>
              <a:t>пізніше</a:t>
            </a:r>
            <a:r>
              <a:rPr lang="ru-RU" sz="2000" dirty="0" smtClean="0"/>
              <a:t> </a:t>
            </a:r>
            <a:r>
              <a:rPr lang="ru-RU" sz="2000" dirty="0" err="1" smtClean="0"/>
              <a:t>Лихачовим</a:t>
            </a:r>
            <a:r>
              <a:rPr lang="ru-RU" sz="2000" dirty="0" smtClean="0"/>
              <a:t> </a:t>
            </a:r>
            <a:r>
              <a:rPr lang="ru-RU" sz="2000" dirty="0" err="1" smtClean="0"/>
              <a:t>одноосібно</a:t>
            </a:r>
            <a:r>
              <a:rPr lang="ru-RU" sz="2000" dirty="0" smtClean="0"/>
              <a:t> (1978), О. В. </a:t>
            </a:r>
            <a:r>
              <a:rPr lang="ru-RU" sz="2000" dirty="0" err="1" smtClean="0"/>
              <a:t>Творогова</a:t>
            </a:r>
            <a:r>
              <a:rPr lang="ru-RU" sz="2000" dirty="0" smtClean="0"/>
              <a:t> (1997), А. Г. </a:t>
            </a:r>
            <a:r>
              <a:rPr lang="ru-RU" sz="2000" dirty="0" err="1" smtClean="0"/>
              <a:t>Кузьміним</a:t>
            </a:r>
            <a:r>
              <a:rPr lang="ru-RU" sz="2000" dirty="0" smtClean="0"/>
              <a:t> ;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</a:t>
            </a:r>
            <a:r>
              <a:rPr lang="ru-RU" sz="2000" dirty="0" err="1" smtClean="0"/>
              <a:t>французькою</a:t>
            </a:r>
            <a:r>
              <a:rPr lang="ru-RU" sz="2000" dirty="0" smtClean="0"/>
              <a:t> (1884), </a:t>
            </a:r>
            <a:r>
              <a:rPr lang="ru-RU" sz="2000" dirty="0" err="1" smtClean="0"/>
              <a:t>шведською</a:t>
            </a:r>
            <a:r>
              <a:rPr lang="ru-RU" sz="2000" dirty="0" smtClean="0"/>
              <a:t> (1919), </a:t>
            </a:r>
            <a:r>
              <a:rPr lang="ru-RU" sz="2000" dirty="0" err="1" smtClean="0"/>
              <a:t>німецькою</a:t>
            </a:r>
            <a:r>
              <a:rPr lang="ru-RU" sz="2000" dirty="0" smtClean="0"/>
              <a:t> (1931), </a:t>
            </a:r>
            <a:r>
              <a:rPr lang="ru-RU" sz="2000" dirty="0" err="1" smtClean="0"/>
              <a:t>румунською</a:t>
            </a:r>
            <a:r>
              <a:rPr lang="ru-RU" sz="2000" dirty="0" smtClean="0"/>
              <a:t> (1935), </a:t>
            </a:r>
            <a:r>
              <a:rPr lang="ru-RU" sz="2000" dirty="0" err="1" smtClean="0"/>
              <a:t>англійською</a:t>
            </a:r>
            <a:r>
              <a:rPr lang="ru-RU" sz="2000" dirty="0" smtClean="0"/>
              <a:t> (1953), </a:t>
            </a:r>
            <a:r>
              <a:rPr lang="ru-RU" sz="2000" dirty="0" err="1" smtClean="0"/>
              <a:t>чеською</a:t>
            </a:r>
            <a:r>
              <a:rPr lang="ru-RU" sz="2000" dirty="0" smtClean="0"/>
              <a:t> (1954), </a:t>
            </a:r>
            <a:r>
              <a:rPr lang="ru-RU" sz="2000" dirty="0" err="1" smtClean="0"/>
              <a:t>польською</a:t>
            </a:r>
            <a:r>
              <a:rPr lang="ru-RU" sz="2000" dirty="0" smtClean="0"/>
              <a:t> (1968), </a:t>
            </a:r>
            <a:r>
              <a:rPr lang="ru-RU" sz="2000" dirty="0" err="1" smtClean="0"/>
              <a:t>українською</a:t>
            </a:r>
            <a:r>
              <a:rPr lang="ru-RU" sz="2000" dirty="0" smtClean="0"/>
              <a:t> (1990) </a:t>
            </a:r>
            <a:r>
              <a:rPr lang="ru-RU" sz="2000" dirty="0" err="1" smtClean="0"/>
              <a:t>мовами</a:t>
            </a:r>
            <a:r>
              <a:rPr lang="ru-RU" sz="2000" dirty="0" smtClean="0"/>
              <a:t>.</a:t>
            </a:r>
          </a:p>
          <a:p>
            <a:endParaRPr lang="uk-UA" sz="2400" dirty="0" smtClean="0"/>
          </a:p>
          <a:p>
            <a:endParaRPr lang="uk-UA" sz="2400" dirty="0" smtClean="0"/>
          </a:p>
          <a:p>
            <a:endParaRPr lang="uk-UA" sz="2400" dirty="0" smtClean="0"/>
          </a:p>
          <a:p>
            <a:endParaRPr lang="uk-UA" sz="2400" dirty="0" smtClean="0"/>
          </a:p>
          <a:p>
            <a:endParaRPr lang="uk-UA" sz="2400" dirty="0" smtClean="0"/>
          </a:p>
          <a:p>
            <a:pPr>
              <a:buNone/>
            </a:pPr>
            <a:r>
              <a:rPr lang="uk-UA" sz="2000" dirty="0" smtClean="0"/>
              <a:t>  </a:t>
            </a:r>
            <a:endParaRPr lang="ru-RU" sz="2000" dirty="0"/>
          </a:p>
        </p:txBody>
      </p:sp>
      <p:pic>
        <p:nvPicPr>
          <p:cNvPr id="5" name="Рисунок 4" descr="783_6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38" y="3429000"/>
            <a:ext cx="4243863" cy="328614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7" name="Рисунок 6" descr="image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3429000"/>
            <a:ext cx="4249264" cy="328614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5400" i="1" dirty="0" smtClean="0">
                <a:solidFill>
                  <a:srgbClr val="00B050"/>
                </a:solidFill>
              </a:rPr>
              <a:t>Видання та переклади</a:t>
            </a:r>
            <a:endParaRPr lang="ru-RU" sz="5400" i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07504" y="1357298"/>
            <a:ext cx="8928992" cy="5240054"/>
          </a:xfrm>
        </p:spPr>
        <p:txBody>
          <a:bodyPr>
            <a:normAutofit/>
          </a:bodyPr>
          <a:lstStyle/>
          <a:p>
            <a:pPr algn="ctr"/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Перекладачі  пам’яток  української літературної спадщини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uk-UA" sz="2000" dirty="0" smtClean="0"/>
              <a:t>     Д. С. Лихачов         Б. А. Романов            А. Г. Кузьмін         О. В. </a:t>
            </a:r>
            <a:r>
              <a:rPr lang="uk-UA" sz="2000" dirty="0" err="1" smtClean="0"/>
              <a:t>Творогов</a:t>
            </a:r>
            <a:endParaRPr lang="ru-RU" sz="2000" dirty="0"/>
          </a:p>
        </p:txBody>
      </p:sp>
      <p:pic>
        <p:nvPicPr>
          <p:cNvPr id="4" name="Рисунок 3" descr="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2571744"/>
            <a:ext cx="1986067" cy="2904623"/>
          </a:xfrm>
          <a:prstGeom prst="rect">
            <a:avLst/>
          </a:prstGeom>
        </p:spPr>
      </p:pic>
      <p:pic>
        <p:nvPicPr>
          <p:cNvPr id="5" name="Рисунок 4" descr="зззз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71736" y="2571744"/>
            <a:ext cx="2083431" cy="2876243"/>
          </a:xfrm>
          <a:prstGeom prst="rect">
            <a:avLst/>
          </a:prstGeom>
        </p:spPr>
      </p:pic>
      <p:pic>
        <p:nvPicPr>
          <p:cNvPr id="6" name="Рисунок 5" descr="куз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2564904"/>
            <a:ext cx="1951417" cy="2859746"/>
          </a:xfrm>
          <a:prstGeom prst="rect">
            <a:avLst/>
          </a:prstGeom>
        </p:spPr>
      </p:pic>
      <p:pic>
        <p:nvPicPr>
          <p:cNvPr id="7" name="Рисунок 6" descr="творогов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58016" y="2571744"/>
            <a:ext cx="2054347" cy="28445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5400" i="1" dirty="0" smtClean="0">
                <a:solidFill>
                  <a:srgbClr val="00B050"/>
                </a:solidFill>
              </a:rPr>
              <a:t>Нестор Літописець</a:t>
            </a:r>
            <a:endParaRPr lang="ru-RU" sz="5400" i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00430" y="1527048"/>
            <a:ext cx="5286412" cy="5116662"/>
          </a:xfrm>
        </p:spPr>
        <p:txBody>
          <a:bodyPr>
            <a:normAutofit fontScale="92500"/>
          </a:bodyPr>
          <a:lstStyle/>
          <a:p>
            <a:pPr algn="just"/>
            <a:r>
              <a:rPr lang="ru-RU" b="1" dirty="0" smtClean="0"/>
              <a:t>Нестор </a:t>
            </a:r>
            <a:r>
              <a:rPr lang="ru-RU" b="1" dirty="0" err="1" smtClean="0"/>
              <a:t>Літописець</a:t>
            </a:r>
            <a:r>
              <a:rPr lang="ru-RU" b="1" dirty="0" smtClean="0"/>
              <a:t> ( </a:t>
            </a:r>
            <a:r>
              <a:rPr lang="ru-RU" b="1" dirty="0" err="1" smtClean="0"/>
              <a:t>близько</a:t>
            </a:r>
            <a:r>
              <a:rPr lang="ru-RU" b="1" dirty="0" smtClean="0"/>
              <a:t> 1056, </a:t>
            </a:r>
            <a:r>
              <a:rPr lang="ru-RU" b="1" dirty="0" err="1" smtClean="0"/>
              <a:t>Київ</a:t>
            </a:r>
            <a:r>
              <a:rPr lang="ru-RU" b="1" dirty="0" smtClean="0"/>
              <a:t> </a:t>
            </a:r>
            <a:r>
              <a:rPr lang="ru-RU" b="1" dirty="0" err="1" smtClean="0"/>
              <a:t>близько</a:t>
            </a:r>
            <a:r>
              <a:rPr lang="ru-RU" b="1" dirty="0" smtClean="0"/>
              <a:t> 1114, </a:t>
            </a:r>
            <a:r>
              <a:rPr lang="ru-RU" b="1" dirty="0" err="1" smtClean="0"/>
              <a:t>Київ</a:t>
            </a:r>
            <a:r>
              <a:rPr lang="ru-RU" b="1" dirty="0" smtClean="0"/>
              <a:t> )</a:t>
            </a:r>
            <a:r>
              <a:rPr lang="ru-RU" dirty="0" smtClean="0"/>
              <a:t> - </a:t>
            </a:r>
            <a:r>
              <a:rPr lang="ru-RU" dirty="0" err="1" smtClean="0"/>
              <a:t>київський</a:t>
            </a:r>
            <a:r>
              <a:rPr lang="ru-RU" dirty="0" smtClean="0"/>
              <a:t> </a:t>
            </a:r>
            <a:r>
              <a:rPr lang="ru-RU" dirty="0" err="1" smtClean="0"/>
              <a:t>літописець</a:t>
            </a:r>
            <a:r>
              <a:rPr lang="ru-RU" dirty="0" smtClean="0"/>
              <a:t> та </a:t>
            </a:r>
            <a:r>
              <a:rPr lang="ru-RU" dirty="0" err="1" smtClean="0"/>
              <a:t>письменник</a:t>
            </a:r>
            <a:r>
              <a:rPr lang="ru-RU" dirty="0" smtClean="0"/>
              <a:t> - </a:t>
            </a:r>
            <a:r>
              <a:rPr lang="ru-RU" dirty="0" err="1" smtClean="0"/>
              <a:t>агіограф</a:t>
            </a:r>
            <a:r>
              <a:rPr lang="ru-RU" dirty="0" smtClean="0"/>
              <a:t>. З 1073</a:t>
            </a:r>
            <a:r>
              <a:rPr lang="en-US" dirty="0" smtClean="0"/>
              <a:t> </a:t>
            </a:r>
            <a:r>
              <a:rPr lang="uk-UA" dirty="0" smtClean="0"/>
              <a:t>р.</a:t>
            </a:r>
            <a:r>
              <a:rPr lang="ru-RU" dirty="0" smtClean="0"/>
              <a:t> </a:t>
            </a:r>
            <a:r>
              <a:rPr lang="ru-RU" dirty="0" err="1" smtClean="0"/>
              <a:t>чернець</a:t>
            </a:r>
            <a:r>
              <a:rPr lang="ru-RU" dirty="0" smtClean="0"/>
              <a:t> </a:t>
            </a:r>
            <a:r>
              <a:rPr lang="ru-RU" dirty="0" err="1" smtClean="0"/>
              <a:t>Києво</a:t>
            </a:r>
            <a:r>
              <a:rPr lang="ru-RU" dirty="0" smtClean="0"/>
              <a:t> - </a:t>
            </a:r>
            <a:r>
              <a:rPr lang="ru-RU" dirty="0" err="1" smtClean="0"/>
              <a:t>Печерського</a:t>
            </a:r>
            <a:r>
              <a:rPr lang="ru-RU" dirty="0" smtClean="0"/>
              <a:t> </a:t>
            </a:r>
            <a:r>
              <a:rPr lang="ru-RU" dirty="0" err="1" smtClean="0"/>
              <a:t>монастиря</a:t>
            </a:r>
            <a:r>
              <a:rPr lang="ru-RU" dirty="0" smtClean="0"/>
              <a:t>. Автор «</a:t>
            </a:r>
            <a:r>
              <a:rPr lang="ru-RU" dirty="0" err="1" smtClean="0"/>
              <a:t>Житій</a:t>
            </a:r>
            <a:r>
              <a:rPr lang="ru-RU" dirty="0" smtClean="0"/>
              <a:t> </a:t>
            </a:r>
            <a:r>
              <a:rPr lang="ru-RU" dirty="0" err="1" smtClean="0"/>
              <a:t>святих</a:t>
            </a:r>
            <a:r>
              <a:rPr lang="ru-RU" dirty="0" smtClean="0"/>
              <a:t> </a:t>
            </a:r>
            <a:r>
              <a:rPr lang="ru-RU" dirty="0" err="1" smtClean="0"/>
              <a:t>князів</a:t>
            </a:r>
            <a:r>
              <a:rPr lang="ru-RU" dirty="0" smtClean="0"/>
              <a:t> Бориса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Гліба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Теодосія</a:t>
            </a:r>
            <a:r>
              <a:rPr lang="ru-RU" dirty="0" smtClean="0"/>
              <a:t> </a:t>
            </a:r>
            <a:r>
              <a:rPr lang="ru-RU" dirty="0" err="1" smtClean="0"/>
              <a:t>Печерського</a:t>
            </a:r>
            <a:r>
              <a:rPr lang="ru-RU" dirty="0" smtClean="0"/>
              <a:t>». </a:t>
            </a:r>
            <a:r>
              <a:rPr lang="ru-RU" dirty="0" err="1" smtClean="0"/>
              <a:t>Вважається</a:t>
            </a:r>
            <a:r>
              <a:rPr lang="ru-RU" dirty="0" smtClean="0"/>
              <a:t> </a:t>
            </a:r>
            <a:r>
              <a:rPr lang="ru-RU" dirty="0" err="1" smtClean="0"/>
              <a:t>упорядником</a:t>
            </a:r>
            <a:r>
              <a:rPr lang="ru-RU" dirty="0" smtClean="0"/>
              <a:t> (за </a:t>
            </a:r>
            <a:r>
              <a:rPr lang="ru-RU" dirty="0" err="1" smtClean="0"/>
              <a:t>іншою</a:t>
            </a:r>
            <a:r>
              <a:rPr lang="ru-RU" dirty="0" smtClean="0"/>
              <a:t> </a:t>
            </a:r>
            <a:r>
              <a:rPr lang="ru-RU" dirty="0" err="1" smtClean="0"/>
              <a:t>версією</a:t>
            </a:r>
            <a:r>
              <a:rPr lang="ru-RU" dirty="0" smtClean="0"/>
              <a:t> автором) «</a:t>
            </a:r>
            <a:r>
              <a:rPr lang="ru-RU" dirty="0" err="1" smtClean="0"/>
              <a:t>Повісті</a:t>
            </a:r>
            <a:r>
              <a:rPr lang="ru-RU" dirty="0" smtClean="0"/>
              <a:t> </a:t>
            </a:r>
            <a:r>
              <a:rPr lang="ru-RU" dirty="0" err="1" smtClean="0"/>
              <a:t>минулих</a:t>
            </a:r>
            <a:r>
              <a:rPr lang="ru-RU" dirty="0" smtClean="0"/>
              <a:t> </a:t>
            </a:r>
            <a:r>
              <a:rPr lang="ru-RU" dirty="0" err="1" smtClean="0"/>
              <a:t>літ</a:t>
            </a:r>
            <a:r>
              <a:rPr lang="ru-RU" dirty="0" smtClean="0"/>
              <a:t>». Помер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похований</a:t>
            </a:r>
            <a:r>
              <a:rPr lang="ru-RU" dirty="0" smtClean="0"/>
              <a:t> у </a:t>
            </a:r>
            <a:r>
              <a:rPr lang="ru-RU" dirty="0" err="1" smtClean="0"/>
              <a:t>Києво</a:t>
            </a:r>
            <a:r>
              <a:rPr lang="ru-RU" dirty="0" smtClean="0"/>
              <a:t> - </a:t>
            </a:r>
            <a:r>
              <a:rPr lang="ru-RU" dirty="0" err="1" smtClean="0"/>
              <a:t>Печерській</a:t>
            </a:r>
            <a:r>
              <a:rPr lang="ru-RU" dirty="0" smtClean="0"/>
              <a:t> </a:t>
            </a:r>
            <a:r>
              <a:rPr lang="ru-RU" dirty="0" err="1" smtClean="0"/>
              <a:t>лаврі</a:t>
            </a:r>
            <a:r>
              <a:rPr lang="ru-RU" dirty="0" smtClean="0"/>
              <a:t>.</a:t>
            </a:r>
          </a:p>
          <a:p>
            <a:endParaRPr lang="ru-RU" dirty="0" smtClean="0"/>
          </a:p>
        </p:txBody>
      </p:sp>
      <p:pic>
        <p:nvPicPr>
          <p:cNvPr id="4" name="Рисунок 3" descr="1447077628-91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571612"/>
            <a:ext cx="3286148" cy="478634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00070"/>
          </a:xfrm>
        </p:spPr>
        <p:txBody>
          <a:bodyPr>
            <a:normAutofit/>
          </a:bodyPr>
          <a:lstStyle/>
          <a:p>
            <a:r>
              <a:rPr lang="uk-UA" sz="3600" i="1" dirty="0" smtClean="0">
                <a:solidFill>
                  <a:srgbClr val="00B050"/>
                </a:solidFill>
              </a:rPr>
              <a:t>Нестор Літописець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85860"/>
            <a:ext cx="8786874" cy="164307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   </a:t>
            </a:r>
            <a:r>
              <a:rPr lang="ru-RU" sz="3000" dirty="0" smtClean="0">
                <a:latin typeface="Monotype Corsiva" pitchFamily="66" charset="0"/>
              </a:rPr>
              <a:t>У церковному </a:t>
            </a:r>
            <a:r>
              <a:rPr lang="ru-RU" sz="3000" dirty="0" err="1" smtClean="0">
                <a:latin typeface="Monotype Corsiva" pitchFamily="66" charset="0"/>
              </a:rPr>
              <a:t>календарі</a:t>
            </a:r>
            <a:r>
              <a:rPr lang="ru-RU" sz="3000" dirty="0" smtClean="0">
                <a:latin typeface="Monotype Corsiva" pitchFamily="66" charset="0"/>
              </a:rPr>
              <a:t> день </a:t>
            </a:r>
            <a:r>
              <a:rPr lang="ru-RU" sz="3000" dirty="0" err="1" smtClean="0">
                <a:latin typeface="Monotype Corsiva" pitchFamily="66" charset="0"/>
              </a:rPr>
              <a:t>вшанування</a:t>
            </a:r>
            <a:r>
              <a:rPr lang="ru-RU" sz="3000" dirty="0" smtClean="0">
                <a:latin typeface="Monotype Corsiva" pitchFamily="66" charset="0"/>
              </a:rPr>
              <a:t> </a:t>
            </a:r>
            <a:r>
              <a:rPr lang="ru-RU" sz="3000" dirty="0" err="1" smtClean="0">
                <a:latin typeface="Monotype Corsiva" pitchFamily="66" charset="0"/>
              </a:rPr>
              <a:t>пам</a:t>
            </a:r>
            <a:r>
              <a:rPr lang="ru-RU" sz="3000" dirty="0" smtClean="0">
                <a:latin typeface="Monotype Corsiva" pitchFamily="66" charset="0"/>
              </a:rPr>
              <a:t> ' </a:t>
            </a:r>
            <a:r>
              <a:rPr lang="ru-RU" sz="3000" dirty="0" err="1" smtClean="0">
                <a:latin typeface="Monotype Corsiva" pitchFamily="66" charset="0"/>
              </a:rPr>
              <a:t>яті</a:t>
            </a:r>
            <a:r>
              <a:rPr lang="ru-RU" sz="3000" dirty="0" smtClean="0">
                <a:latin typeface="Monotype Corsiva" pitchFamily="66" charset="0"/>
              </a:rPr>
              <a:t> Преподобного Нестора </a:t>
            </a:r>
            <a:r>
              <a:rPr lang="ru-RU" sz="3000" dirty="0" err="1" smtClean="0">
                <a:latin typeface="Monotype Corsiva" pitchFamily="66" charset="0"/>
              </a:rPr>
              <a:t>Літописця</a:t>
            </a:r>
            <a:r>
              <a:rPr lang="ru-RU" sz="3000" dirty="0" smtClean="0">
                <a:latin typeface="Monotype Corsiva" pitchFamily="66" charset="0"/>
              </a:rPr>
              <a:t> </a:t>
            </a:r>
            <a:r>
              <a:rPr lang="ru-RU" sz="3000" dirty="0" err="1" smtClean="0">
                <a:latin typeface="Monotype Corsiva" pitchFamily="66" charset="0"/>
              </a:rPr>
              <a:t>припадає</a:t>
            </a:r>
            <a:r>
              <a:rPr lang="ru-RU" sz="3000" dirty="0" smtClean="0">
                <a:latin typeface="Monotype Corsiva" pitchFamily="66" charset="0"/>
              </a:rPr>
              <a:t> на 9 листопада. </a:t>
            </a:r>
            <a:r>
              <a:rPr lang="ru-RU" sz="3000" dirty="0" err="1" smtClean="0">
                <a:latin typeface="Monotype Corsiva" pitchFamily="66" charset="0"/>
              </a:rPr>
              <a:t>Цього</a:t>
            </a:r>
            <a:r>
              <a:rPr lang="ru-RU" sz="3000" dirty="0" smtClean="0">
                <a:latin typeface="Monotype Corsiva" pitchFamily="66" charset="0"/>
              </a:rPr>
              <a:t> дня в </a:t>
            </a:r>
            <a:r>
              <a:rPr lang="ru-RU" sz="3000" dirty="0" err="1" smtClean="0">
                <a:latin typeface="Monotype Corsiva" pitchFamily="66" charset="0"/>
              </a:rPr>
              <a:t>Україні</a:t>
            </a:r>
            <a:r>
              <a:rPr lang="ru-RU" sz="3000" dirty="0" smtClean="0">
                <a:latin typeface="Monotype Corsiva" pitchFamily="66" charset="0"/>
              </a:rPr>
              <a:t>, </a:t>
            </a:r>
            <a:r>
              <a:rPr lang="ru-RU" sz="3000" dirty="0" err="1" smtClean="0">
                <a:latin typeface="Monotype Corsiva" pitchFamily="66" charset="0"/>
              </a:rPr>
              <a:t>починаючи</a:t>
            </a:r>
            <a:r>
              <a:rPr lang="ru-RU" sz="3000" dirty="0" smtClean="0">
                <a:latin typeface="Monotype Corsiva" pitchFamily="66" charset="0"/>
              </a:rPr>
              <a:t> з 1997, </a:t>
            </a:r>
            <a:r>
              <a:rPr lang="ru-RU" sz="3000" dirty="0" err="1" smtClean="0">
                <a:latin typeface="Monotype Corsiva" pitchFamily="66" charset="0"/>
              </a:rPr>
              <a:t>відзначають</a:t>
            </a:r>
            <a:r>
              <a:rPr lang="ru-RU" sz="3000" dirty="0" smtClean="0">
                <a:latin typeface="Monotype Corsiva" pitchFamily="66" charset="0"/>
              </a:rPr>
              <a:t> День </a:t>
            </a:r>
            <a:r>
              <a:rPr lang="ru-RU" sz="3000" dirty="0" err="1" smtClean="0">
                <a:latin typeface="Monotype Corsiva" pitchFamily="66" charset="0"/>
              </a:rPr>
              <a:t>української</a:t>
            </a:r>
            <a:r>
              <a:rPr lang="ru-RU" sz="3000" dirty="0" smtClean="0">
                <a:latin typeface="Monotype Corsiva" pitchFamily="66" charset="0"/>
              </a:rPr>
              <a:t> </a:t>
            </a:r>
            <a:r>
              <a:rPr lang="ru-RU" sz="3000" dirty="0" err="1" smtClean="0">
                <a:latin typeface="Monotype Corsiva" pitchFamily="66" charset="0"/>
              </a:rPr>
              <a:t>писемності</a:t>
            </a:r>
            <a:r>
              <a:rPr lang="ru-RU" sz="3000" dirty="0" smtClean="0">
                <a:latin typeface="Monotype Corsiva" pitchFamily="66" charset="0"/>
              </a:rPr>
              <a:t> та </a:t>
            </a:r>
            <a:r>
              <a:rPr lang="ru-RU" sz="3000" dirty="0" err="1" smtClean="0">
                <a:latin typeface="Monotype Corsiva" pitchFamily="66" charset="0"/>
              </a:rPr>
              <a:t>мови</a:t>
            </a:r>
            <a:r>
              <a:rPr lang="ru-RU" sz="3000" dirty="0" smtClean="0">
                <a:latin typeface="Monotype Corsiva" pitchFamily="66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 descr="9-lystopada-den-pamyati-nestora-litopystsya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2857496"/>
            <a:ext cx="5357850" cy="378933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00042"/>
            <a:ext cx="8534400" cy="928694"/>
          </a:xfrm>
        </p:spPr>
        <p:txBody>
          <a:bodyPr>
            <a:noAutofit/>
          </a:bodyPr>
          <a:lstStyle/>
          <a:p>
            <a:r>
              <a:rPr lang="uk-UA" sz="4400" dirty="0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Monotype Corsiva" pitchFamily="66" charset="0"/>
              </a:rPr>
              <a:t>Нестор Літописець</a:t>
            </a:r>
            <a:r>
              <a:rPr lang="uk-UA" sz="4400" dirty="0" smtClean="0">
                <a:solidFill>
                  <a:srgbClr val="00B050"/>
                </a:solidFill>
                <a:latin typeface="Monotype Corsiva" pitchFamily="66" charset="0"/>
              </a:rPr>
              <a:t/>
            </a:r>
            <a:br>
              <a:rPr lang="uk-UA" sz="4400" dirty="0" smtClean="0">
                <a:solidFill>
                  <a:srgbClr val="00B050"/>
                </a:solidFill>
                <a:latin typeface="Monotype Corsiva" pitchFamily="66" charset="0"/>
              </a:rPr>
            </a:br>
            <a:r>
              <a:rPr lang="uk-UA" sz="4400" dirty="0" smtClean="0">
                <a:solidFill>
                  <a:srgbClr val="00B050"/>
                </a:solidFill>
                <a:latin typeface="Monotype Corsiva" pitchFamily="66" charset="0"/>
              </a:rPr>
              <a:t>Життєпис</a:t>
            </a:r>
            <a:endParaRPr lang="ru-RU" sz="4400" dirty="0">
              <a:solidFill>
                <a:srgbClr val="00B05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868" y="1214422"/>
            <a:ext cx="5214974" cy="5143536"/>
          </a:xfrm>
        </p:spPr>
        <p:txBody>
          <a:bodyPr>
            <a:noAutofit/>
          </a:bodyPr>
          <a:lstStyle/>
          <a:p>
            <a:endParaRPr lang="ru-RU" sz="2400" dirty="0" smtClean="0"/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Справою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Нестора стала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книжна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справа,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складання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літописів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«Велика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буває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користь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учення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книжного, говорив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, книги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наказують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вчать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нас шляху до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розкаяння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бо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книжних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слів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набираємося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мудрості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стриманості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… Той,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читає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книги,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бесідує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з Богом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святими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мужами». </a:t>
            </a:r>
          </a:p>
          <a:p>
            <a:pPr algn="just"/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Преподобний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Нестор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мав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з богослов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Мав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виняткові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здібності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історії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літератури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досконало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володів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грецькою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мовою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endParaRPr lang="ru-RU" sz="2400" dirty="0" smtClean="0"/>
          </a:p>
        </p:txBody>
      </p:sp>
      <p:pic>
        <p:nvPicPr>
          <p:cNvPr id="4" name="Рисунок 3" descr="Нестор_літописецьж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500174"/>
            <a:ext cx="3246438" cy="485778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34400" cy="1096080"/>
          </a:xfrm>
        </p:spPr>
        <p:txBody>
          <a:bodyPr>
            <a:noAutofit/>
          </a:bodyPr>
          <a:lstStyle/>
          <a:p>
            <a:r>
              <a:rPr lang="uk-UA" sz="4400" b="1" dirty="0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Monotype Corsiva" pitchFamily="66" charset="0"/>
              </a:rPr>
              <a:t>Нестор Літописець</a:t>
            </a:r>
            <a:r>
              <a:rPr lang="uk-UA" sz="4400" dirty="0" smtClean="0">
                <a:solidFill>
                  <a:srgbClr val="00B050"/>
                </a:solidFill>
                <a:latin typeface="Monotype Corsiva" pitchFamily="66" charset="0"/>
              </a:rPr>
              <a:t/>
            </a:r>
            <a:br>
              <a:rPr lang="uk-UA" sz="4400" dirty="0" smtClean="0">
                <a:solidFill>
                  <a:srgbClr val="00B050"/>
                </a:solidFill>
                <a:latin typeface="Monotype Corsiva" pitchFamily="66" charset="0"/>
              </a:rPr>
            </a:br>
            <a:r>
              <a:rPr lang="uk-UA" sz="4400" dirty="0" smtClean="0">
                <a:solidFill>
                  <a:srgbClr val="00B050"/>
                </a:solidFill>
                <a:latin typeface="Monotype Corsiva" pitchFamily="66" charset="0"/>
              </a:rPr>
              <a:t>Життєпис</a:t>
            </a:r>
            <a:endParaRPr lang="ru-RU" sz="4400" dirty="0">
              <a:solidFill>
                <a:srgbClr val="00B05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714744" y="1412776"/>
            <a:ext cx="5143536" cy="4730868"/>
          </a:xfrm>
        </p:spPr>
        <p:txBody>
          <a:bodyPr>
            <a:noAutofit/>
          </a:bodyPr>
          <a:lstStyle/>
          <a:p>
            <a:pPr algn="just"/>
            <a:r>
              <a:rPr lang="ru-RU" sz="2200" dirty="0" err="1" smtClean="0"/>
              <a:t>Найвизначніший</a:t>
            </a:r>
            <a:r>
              <a:rPr lang="ru-RU" sz="2200" dirty="0" smtClean="0"/>
              <a:t> </a:t>
            </a:r>
            <a:r>
              <a:rPr lang="ru-RU" sz="2200" dirty="0" err="1" smtClean="0"/>
              <a:t>твір</a:t>
            </a:r>
            <a:r>
              <a:rPr lang="ru-RU" sz="2200" dirty="0" smtClean="0"/>
              <a:t> Нестора </a:t>
            </a:r>
            <a:r>
              <a:rPr lang="ru-RU" sz="2200" dirty="0" err="1" smtClean="0"/>
              <a:t>Літописця</a:t>
            </a:r>
            <a:r>
              <a:rPr lang="ru-RU" sz="2200" dirty="0" smtClean="0"/>
              <a:t> «</a:t>
            </a:r>
            <a:r>
              <a:rPr lang="ru-RU" sz="2200" dirty="0" err="1" smtClean="0"/>
              <a:t>Повість</a:t>
            </a:r>
            <a:r>
              <a:rPr lang="ru-RU" sz="2200" dirty="0" smtClean="0"/>
              <a:t> врем ' </a:t>
            </a:r>
            <a:r>
              <a:rPr lang="ru-RU" sz="2200" dirty="0" err="1" smtClean="0"/>
              <a:t>яних</a:t>
            </a:r>
            <a:r>
              <a:rPr lang="ru-RU" sz="2200" dirty="0" smtClean="0"/>
              <a:t> ( </a:t>
            </a:r>
            <a:r>
              <a:rPr lang="ru-RU" sz="2200" dirty="0" err="1" smtClean="0"/>
              <a:t>минулих</a:t>
            </a:r>
            <a:r>
              <a:rPr lang="ru-RU" sz="2200" dirty="0" smtClean="0"/>
              <a:t> ) </a:t>
            </a:r>
            <a:r>
              <a:rPr lang="ru-RU" sz="2200" dirty="0" err="1" smtClean="0"/>
              <a:t>літ</a:t>
            </a:r>
            <a:r>
              <a:rPr lang="ru-RU" sz="2200" dirty="0" smtClean="0"/>
              <a:t>». Цей </a:t>
            </a:r>
            <a:r>
              <a:rPr lang="ru-RU" sz="2200" dirty="0" err="1" smtClean="0"/>
              <a:t>твір</a:t>
            </a:r>
            <a:r>
              <a:rPr lang="ru-RU" sz="2200" dirty="0" smtClean="0"/>
              <a:t> </a:t>
            </a:r>
            <a:r>
              <a:rPr lang="ru-RU" sz="2200" dirty="0" err="1" smtClean="0"/>
              <a:t>складений</a:t>
            </a:r>
            <a:r>
              <a:rPr lang="ru-RU" sz="2200" dirty="0" smtClean="0"/>
              <a:t> на </a:t>
            </a:r>
            <a:r>
              <a:rPr lang="ru-RU" sz="2200" dirty="0" err="1" smtClean="0"/>
              <a:t>основі</a:t>
            </a:r>
            <a:r>
              <a:rPr lang="ru-RU" sz="2200" dirty="0" smtClean="0"/>
              <a:t> </a:t>
            </a:r>
            <a:r>
              <a:rPr lang="ru-RU" sz="2200" dirty="0" err="1" smtClean="0"/>
              <a:t>сучасних</a:t>
            </a:r>
            <a:r>
              <a:rPr lang="ru-RU" sz="2200" dirty="0" smtClean="0"/>
              <a:t> автору </a:t>
            </a:r>
            <a:r>
              <a:rPr lang="ru-RU" sz="2200" dirty="0" err="1" smtClean="0"/>
              <a:t>подій</a:t>
            </a:r>
            <a:r>
              <a:rPr lang="ru-RU" sz="2200" dirty="0" smtClean="0"/>
              <a:t> </a:t>
            </a:r>
            <a:r>
              <a:rPr lang="ru-RU" sz="2200" dirty="0" err="1" smtClean="0"/>
              <a:t>і</a:t>
            </a:r>
            <a:r>
              <a:rPr lang="ru-RU" sz="2200" dirty="0" smtClean="0"/>
              <a:t> </a:t>
            </a:r>
            <a:r>
              <a:rPr lang="ru-RU" sz="2200" dirty="0" err="1" smtClean="0"/>
              <a:t>архівних</a:t>
            </a:r>
            <a:r>
              <a:rPr lang="ru-RU" sz="2200" dirty="0" smtClean="0"/>
              <a:t> </a:t>
            </a:r>
            <a:r>
              <a:rPr lang="ru-RU" sz="2200" dirty="0" err="1" smtClean="0"/>
              <a:t>літописів</a:t>
            </a:r>
            <a:r>
              <a:rPr lang="ru-RU" sz="2200" dirty="0" smtClean="0"/>
              <a:t>, </a:t>
            </a:r>
            <a:r>
              <a:rPr lang="ru-RU" sz="2200" dirty="0" err="1" smtClean="0"/>
              <a:t>народних</a:t>
            </a:r>
            <a:r>
              <a:rPr lang="ru-RU" sz="2200" dirty="0" smtClean="0"/>
              <a:t> </a:t>
            </a:r>
            <a:r>
              <a:rPr lang="ru-RU" sz="2200" dirty="0" err="1" smtClean="0"/>
              <a:t>переказів</a:t>
            </a:r>
            <a:r>
              <a:rPr lang="ru-RU" sz="2200" dirty="0" smtClean="0"/>
              <a:t> та </a:t>
            </a:r>
            <a:r>
              <a:rPr lang="ru-RU" sz="2200" dirty="0" err="1" smtClean="0"/>
              <a:t>оповідань</a:t>
            </a:r>
            <a:r>
              <a:rPr lang="ru-RU" sz="2200" dirty="0" smtClean="0"/>
              <a:t>. Нестор - </a:t>
            </a:r>
            <a:r>
              <a:rPr lang="ru-RU" sz="2200" dirty="0" err="1" smtClean="0"/>
              <a:t>літописець</a:t>
            </a:r>
            <a:r>
              <a:rPr lang="ru-RU" sz="2200" dirty="0" smtClean="0"/>
              <a:t> у 1107 р. </a:t>
            </a:r>
            <a:r>
              <a:rPr lang="ru-RU" sz="2200" dirty="0" err="1" smtClean="0"/>
              <a:t>вирушає</a:t>
            </a:r>
            <a:r>
              <a:rPr lang="ru-RU" sz="2200" dirty="0" smtClean="0"/>
              <a:t> до </a:t>
            </a:r>
            <a:r>
              <a:rPr lang="ru-RU" sz="2200" dirty="0" err="1" smtClean="0"/>
              <a:t>Володимир</a:t>
            </a:r>
            <a:r>
              <a:rPr lang="ru-RU" sz="2200" dirty="0" smtClean="0"/>
              <a:t> - </a:t>
            </a:r>
            <a:r>
              <a:rPr lang="ru-RU" sz="2200" dirty="0" err="1" smtClean="0"/>
              <a:t>Волинського</a:t>
            </a:r>
            <a:r>
              <a:rPr lang="ru-RU" sz="2200" dirty="0" smtClean="0"/>
              <a:t> та у </a:t>
            </a:r>
            <a:r>
              <a:rPr lang="ru-RU" sz="2200" dirty="0" err="1" smtClean="0"/>
              <a:t>Зимненський</a:t>
            </a:r>
            <a:r>
              <a:rPr lang="ru-RU" sz="2200" dirty="0" smtClean="0"/>
              <a:t> </a:t>
            </a:r>
            <a:r>
              <a:rPr lang="ru-RU" sz="2200" dirty="0" err="1" smtClean="0"/>
              <a:t>і</a:t>
            </a:r>
            <a:r>
              <a:rPr lang="ru-RU" sz="2200" dirty="0" smtClean="0"/>
              <a:t> </a:t>
            </a:r>
            <a:r>
              <a:rPr lang="ru-RU" sz="2200" dirty="0" err="1" smtClean="0"/>
              <a:t>Святогірський</a:t>
            </a:r>
            <a:r>
              <a:rPr lang="ru-RU" sz="2200" dirty="0" smtClean="0"/>
              <a:t> </a:t>
            </a:r>
            <a:r>
              <a:rPr lang="ru-RU" sz="2200" dirty="0" err="1" smtClean="0"/>
              <a:t>монастирі</a:t>
            </a:r>
            <a:r>
              <a:rPr lang="ru-RU" sz="2200" dirty="0" smtClean="0"/>
              <a:t> на </a:t>
            </a:r>
            <a:r>
              <a:rPr lang="ru-RU" sz="2200" dirty="0" err="1" smtClean="0"/>
              <a:t>пошуки</a:t>
            </a:r>
            <a:r>
              <a:rPr lang="ru-RU" sz="2200" dirty="0" smtClean="0"/>
              <a:t> </a:t>
            </a:r>
            <a:r>
              <a:rPr lang="ru-RU" sz="2200" dirty="0" err="1" smtClean="0"/>
              <a:t>першоджерел</a:t>
            </a:r>
            <a:r>
              <a:rPr lang="ru-RU" sz="2200" dirty="0" smtClean="0"/>
              <a:t>. </a:t>
            </a:r>
            <a:r>
              <a:rPr lang="ru-RU" sz="2200" dirty="0" err="1" smtClean="0"/>
              <a:t>Унаслідок</a:t>
            </a:r>
            <a:r>
              <a:rPr lang="ru-RU" sz="2200" dirty="0" smtClean="0"/>
              <a:t> </a:t>
            </a:r>
            <a:r>
              <a:rPr lang="ru-RU" sz="2200" dirty="0" err="1" smtClean="0"/>
              <a:t>чого</a:t>
            </a:r>
            <a:r>
              <a:rPr lang="ru-RU" sz="2200" dirty="0" smtClean="0"/>
              <a:t> </a:t>
            </a:r>
            <a:r>
              <a:rPr lang="ru-RU" sz="2200" dirty="0" err="1" smtClean="0"/>
              <a:t>Волинський</a:t>
            </a:r>
            <a:r>
              <a:rPr lang="ru-RU" sz="2200" dirty="0" smtClean="0"/>
              <a:t> </a:t>
            </a:r>
            <a:r>
              <a:rPr lang="ru-RU" sz="2200" dirty="0" err="1" smtClean="0"/>
              <a:t>літопис</a:t>
            </a:r>
            <a:r>
              <a:rPr lang="ru-RU" sz="2200" dirty="0" smtClean="0"/>
              <a:t> </a:t>
            </a:r>
            <a:r>
              <a:rPr lang="ru-RU" sz="2200" dirty="0" err="1" smtClean="0"/>
              <a:t>було</a:t>
            </a:r>
            <a:r>
              <a:rPr lang="ru-RU" sz="2200" dirty="0" smtClean="0"/>
              <a:t> включено до « </a:t>
            </a:r>
            <a:r>
              <a:rPr lang="ru-RU" sz="2200" dirty="0" err="1" smtClean="0"/>
              <a:t>Повісті</a:t>
            </a:r>
            <a:r>
              <a:rPr lang="ru-RU" sz="2200" dirty="0" smtClean="0"/>
              <a:t> врем ' </a:t>
            </a:r>
            <a:r>
              <a:rPr lang="ru-RU" sz="2200" dirty="0" err="1" smtClean="0"/>
              <a:t>яних</a:t>
            </a:r>
            <a:r>
              <a:rPr lang="ru-RU" sz="2200" dirty="0" smtClean="0"/>
              <a:t> </a:t>
            </a:r>
            <a:r>
              <a:rPr lang="ru-RU" sz="2200" dirty="0" err="1" smtClean="0"/>
              <a:t>літ</a:t>
            </a:r>
            <a:r>
              <a:rPr lang="ru-RU" sz="2200" dirty="0" smtClean="0"/>
              <a:t> » </a:t>
            </a:r>
            <a:r>
              <a:rPr lang="ru-RU" sz="2200" dirty="0" err="1" smtClean="0"/>
              <a:t>майже</a:t>
            </a:r>
            <a:r>
              <a:rPr lang="ru-RU" sz="2200" dirty="0" smtClean="0"/>
              <a:t> в </a:t>
            </a:r>
            <a:r>
              <a:rPr lang="ru-RU" sz="2200" dirty="0" err="1" smtClean="0"/>
              <a:t>повному</a:t>
            </a:r>
            <a:r>
              <a:rPr lang="ru-RU" sz="2200" dirty="0" smtClean="0"/>
              <a:t> </a:t>
            </a:r>
            <a:r>
              <a:rPr lang="ru-RU" sz="2200" dirty="0" err="1" smtClean="0"/>
              <a:t>обсязі</a:t>
            </a:r>
            <a:r>
              <a:rPr lang="ru-RU" sz="2200" dirty="0" smtClean="0"/>
              <a:t>. </a:t>
            </a:r>
          </a:p>
          <a:p>
            <a:pPr algn="just"/>
            <a:endParaRPr lang="ru-RU" sz="2200" dirty="0" smtClean="0"/>
          </a:p>
          <a:p>
            <a:pPr algn="just"/>
            <a:endParaRPr lang="ru-RU" sz="2200" dirty="0" smtClean="0"/>
          </a:p>
          <a:p>
            <a:pPr algn="just"/>
            <a:endParaRPr lang="ru-RU" sz="2200" dirty="0" smtClean="0"/>
          </a:p>
          <a:p>
            <a:pPr algn="just"/>
            <a:endParaRPr lang="ru-RU" sz="2200" dirty="0"/>
          </a:p>
        </p:txBody>
      </p:sp>
      <p:pic>
        <p:nvPicPr>
          <p:cNvPr id="4" name="Рисунок 3" descr="===.jpg"/>
          <p:cNvPicPr>
            <a:picLocks noChangeAspect="1"/>
          </p:cNvPicPr>
          <p:nvPr/>
        </p:nvPicPr>
        <p:blipFill>
          <a:blip r:embed="rId2" cstate="print"/>
          <a:srcRect t="2958" b="2395"/>
          <a:stretch>
            <a:fillRect/>
          </a:stretch>
        </p:blipFill>
        <p:spPr>
          <a:xfrm>
            <a:off x="285720" y="1428736"/>
            <a:ext cx="3500462" cy="487235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6000" b="1" dirty="0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Monotype Corsiva" pitchFamily="66" charset="0"/>
              </a:rPr>
              <a:t>Нестор Літописець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00B050"/>
              </a:solidFill>
              <a:latin typeface="Monotype Corsiva" pitchFamily="66" charset="0"/>
            </a:endParaRPr>
          </a:p>
        </p:txBody>
      </p:sp>
      <p:pic>
        <p:nvPicPr>
          <p:cNvPr id="6" name="Рисунок 5" descr="pbRo5dwQU1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554" y="1500174"/>
            <a:ext cx="5500726" cy="485778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7" name="TextBox 6"/>
          <p:cNvSpPr txBox="1"/>
          <p:nvPr/>
        </p:nvSpPr>
        <p:spPr>
          <a:xfrm>
            <a:off x="214282" y="1500174"/>
            <a:ext cx="30718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ru-RU" dirty="0" err="1" smtClean="0"/>
              <a:t>Упокоївся</a:t>
            </a:r>
            <a:r>
              <a:rPr lang="ru-RU" dirty="0" smtClean="0"/>
              <a:t> </a:t>
            </a:r>
            <a:r>
              <a:rPr lang="ru-RU" dirty="0" err="1" smtClean="0"/>
              <a:t>преподобний</a:t>
            </a:r>
            <a:r>
              <a:rPr lang="ru-RU" dirty="0" smtClean="0"/>
              <a:t> Нестор - </a:t>
            </a:r>
            <a:r>
              <a:rPr lang="ru-RU" dirty="0" err="1" smtClean="0"/>
              <a:t>літописець</a:t>
            </a:r>
            <a:r>
              <a:rPr lang="ru-RU" dirty="0" smtClean="0"/>
              <a:t> </a:t>
            </a:r>
            <a:r>
              <a:rPr lang="ru-RU" dirty="0" err="1" smtClean="0"/>
              <a:t>імовірно</a:t>
            </a:r>
            <a:r>
              <a:rPr lang="ru-RU" dirty="0" smtClean="0"/>
              <a:t> у 1113 році. </a:t>
            </a:r>
            <a:r>
              <a:rPr lang="ru-RU" dirty="0" err="1" smtClean="0"/>
              <a:t>Житіє</a:t>
            </a:r>
            <a:r>
              <a:rPr lang="ru-RU" dirty="0" smtClean="0"/>
              <a:t> Нестора </a:t>
            </a:r>
            <a:r>
              <a:rPr lang="ru-RU" dirty="0" err="1" smtClean="0"/>
              <a:t>вперше</a:t>
            </a:r>
            <a:r>
              <a:rPr lang="ru-RU" dirty="0" smtClean="0"/>
              <a:t> з ' </a:t>
            </a:r>
            <a:r>
              <a:rPr lang="ru-RU" dirty="0" err="1" smtClean="0"/>
              <a:t>явилося</a:t>
            </a:r>
            <a:r>
              <a:rPr lang="ru-RU" dirty="0" smtClean="0"/>
              <a:t> у </a:t>
            </a:r>
            <a:r>
              <a:rPr lang="ru-RU" dirty="0" err="1" smtClean="0"/>
              <a:t>друкованому</a:t>
            </a:r>
            <a:r>
              <a:rPr lang="ru-RU" dirty="0" smtClean="0"/>
              <a:t> </a:t>
            </a:r>
            <a:r>
              <a:rPr lang="ru-RU" dirty="0" err="1" smtClean="0"/>
              <a:t>Києво</a:t>
            </a:r>
            <a:r>
              <a:rPr lang="ru-RU" dirty="0" smtClean="0"/>
              <a:t> - </a:t>
            </a:r>
            <a:r>
              <a:rPr lang="ru-RU" dirty="0" err="1" smtClean="0"/>
              <a:t>Печерському</a:t>
            </a:r>
            <a:r>
              <a:rPr lang="ru-RU" dirty="0" smtClean="0"/>
              <a:t> патерику </a:t>
            </a:r>
            <a:r>
              <a:rPr lang="ru-RU" dirty="0" err="1" smtClean="0"/>
              <a:t>від</a:t>
            </a:r>
            <a:r>
              <a:rPr lang="ru-RU" dirty="0" smtClean="0"/>
              <a:t> 1661.</a:t>
            </a:r>
          </a:p>
          <a:p>
            <a:endParaRPr lang="ru-RU" dirty="0"/>
          </a:p>
        </p:txBody>
      </p:sp>
      <p:pic>
        <p:nvPicPr>
          <p:cNvPr id="9" name="Содержимое 8" descr="unnamed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642910" y="3786190"/>
            <a:ext cx="2237438" cy="2399915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282</TotalTime>
  <Words>861</Words>
  <Application>Microsoft Office PowerPoint</Application>
  <PresentationFormat>Экран (4:3)</PresentationFormat>
  <Paragraphs>71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Официальная</vt:lpstr>
      <vt:lpstr>Українські     літописи </vt:lpstr>
      <vt:lpstr>Літописи</vt:lpstr>
      <vt:lpstr>Види літописів</vt:lpstr>
      <vt:lpstr>Козацькі    літописи</vt:lpstr>
      <vt:lpstr>Козацькі    літописи</vt:lpstr>
      <vt:lpstr>Княжі літописи</vt:lpstr>
      <vt:lpstr>Місцеві літописи</vt:lpstr>
      <vt:lpstr>“Повість минулих літ” Нестор Літописець</vt:lpstr>
      <vt:lpstr>“Повість минулих літ” Аналіз</vt:lpstr>
      <vt:lpstr>“Повість минулих літ”</vt:lpstr>
      <vt:lpstr>“Повість минулих літ”</vt:lpstr>
      <vt:lpstr>“Повість минулих літ”</vt:lpstr>
      <vt:lpstr>Видання та переклади</vt:lpstr>
      <vt:lpstr>Видання та переклади</vt:lpstr>
      <vt:lpstr>Нестор Літописець</vt:lpstr>
      <vt:lpstr>Нестор Літописець</vt:lpstr>
      <vt:lpstr>Нестор Літописець Життєпис</vt:lpstr>
      <vt:lpstr>Нестор Літописець Життєпис</vt:lpstr>
      <vt:lpstr>Нестор Літописець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“Повість минулих літ” Нестор Літописець</dc:title>
  <dc:creator>Костя</dc:creator>
  <cp:lastModifiedBy>schoolpc-2</cp:lastModifiedBy>
  <cp:revision>37</cp:revision>
  <dcterms:created xsi:type="dcterms:W3CDTF">2020-03-19T08:52:36Z</dcterms:created>
  <dcterms:modified xsi:type="dcterms:W3CDTF">2021-04-09T08:17:48Z</dcterms:modified>
</cp:coreProperties>
</file>