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Signature" charset="1" panose="00000000000000000000"/>
      <p:regular r:id="rId10"/>
    </p:embeddedFont>
    <p:embeddedFont>
      <p:font typeface="Anaktoria" charset="1" panose="02020602090805090A03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slides/slide1.xml" Type="http://schemas.openxmlformats.org/officeDocument/2006/relationships/slide"/><Relationship Id="rId13" Target="slides/slide2.xml" Type="http://schemas.openxmlformats.org/officeDocument/2006/relationships/slide"/><Relationship Id="rId14" Target="slides/slide3.xml" Type="http://schemas.openxmlformats.org/officeDocument/2006/relationships/slide"/><Relationship Id="rId15" Target="slides/slide4.xml" Type="http://schemas.openxmlformats.org/officeDocument/2006/relationships/slide"/><Relationship Id="rId16" Target="slides/slide5.xml" Type="http://schemas.openxmlformats.org/officeDocument/2006/relationships/slide"/><Relationship Id="rId17" Target="slides/slide6.xml" Type="http://schemas.openxmlformats.org/officeDocument/2006/relationships/slide"/><Relationship Id="rId18" Target="slides/slide7.xml" Type="http://schemas.openxmlformats.org/officeDocument/2006/relationships/slide"/><Relationship Id="rId19" Target="slides/slide8.xml" Type="http://schemas.openxmlformats.org/officeDocument/2006/relationships/slide"/><Relationship Id="rId2" Target="presProps.xml" Type="http://schemas.openxmlformats.org/officeDocument/2006/relationships/presProps"/><Relationship Id="rId20" Target="slides/slide9.xml" Type="http://schemas.openxmlformats.org/officeDocument/2006/relationships/slide"/><Relationship Id="rId21" Target="slides/slide10.xml" Type="http://schemas.openxmlformats.org/officeDocument/2006/relationships/slide"/><Relationship Id="rId22" Target="slides/slide11.xml" Type="http://schemas.openxmlformats.org/officeDocument/2006/relationships/slide"/><Relationship Id="rId23" Target="slides/slide12.xml" Type="http://schemas.openxmlformats.org/officeDocument/2006/relationships/slide"/><Relationship Id="rId24" Target="slides/slide13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png" Type="http://schemas.openxmlformats.org/officeDocument/2006/relationships/image"/><Relationship Id="rId11" Target="../media/image14.png" Type="http://schemas.openxmlformats.org/officeDocument/2006/relationships/image"/><Relationship Id="rId12" Target="../media/image15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Relationship Id="rId7" Target="../media/image10.png" Type="http://schemas.openxmlformats.org/officeDocument/2006/relationships/image"/><Relationship Id="rId8" Target="../media/image11.pn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Relationship Id="rId6" Target="../media/image1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9.pn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Relationship Id="rId8" Target="../media/image10.pn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9.pn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Relationship Id="rId8" Target="../media/image10.pn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9.pn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Relationship Id="rId8" Target="../media/image10.pn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9.pn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Relationship Id="rId8" Target="../media/image10.pn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9.pn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Relationship Id="rId8" Target="../media/image10.pn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9.pn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Relationship Id="rId8" Target="../media/image10.pn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6.png" Type="http://schemas.openxmlformats.org/officeDocument/2006/relationships/image"/><Relationship Id="rId5" Target="../media/image23.jpeg" Type="http://schemas.openxmlformats.org/officeDocument/2006/relationships/image"/><Relationship Id="rId6" Target="../media/image18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24.png" Type="http://schemas.openxmlformats.org/officeDocument/2006/relationships/image"/><Relationship Id="rId4" Target="../media/image14.png" Type="http://schemas.openxmlformats.org/officeDocument/2006/relationships/image"/><Relationship Id="rId5" Target="../media/image15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DBBA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00627" y="-74995"/>
            <a:ext cx="20689255" cy="10436990"/>
            <a:chOff x="0" y="0"/>
            <a:chExt cx="27585673" cy="13915987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1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3792837" cy="13915987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>
              <a:alphaModFix amt="1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3792837" y="0"/>
              <a:ext cx="13792837" cy="13915987"/>
            </a:xfrm>
            <a:prstGeom prst="rect">
              <a:avLst/>
            </a:prstGeom>
          </p:spPr>
        </p:pic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7937107" y="1511937"/>
            <a:ext cx="6696964" cy="7249758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rcRect l="0" t="0" r="0" b="25000"/>
          <a:stretch>
            <a:fillRect/>
          </a:stretch>
        </p:blipFill>
        <p:spPr>
          <a:xfrm flipH="false" flipV="false" rot="0">
            <a:off x="3483263" y="1598115"/>
            <a:ext cx="9852109" cy="6336725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1936318" y="2449629"/>
            <a:ext cx="3757370" cy="5485211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7"/>
          <a:srcRect l="0" t="0" r="51212" b="0"/>
          <a:stretch>
            <a:fillRect/>
          </a:stretch>
        </p:blipFill>
        <p:spPr>
          <a:xfrm flipH="false" flipV="false" rot="470995">
            <a:off x="12329236" y="6374875"/>
            <a:ext cx="2012272" cy="804291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8"/>
          <a:srcRect l="0" t="0" r="0" b="0"/>
          <a:stretch>
            <a:fillRect/>
          </a:stretch>
        </p:blipFill>
        <p:spPr>
          <a:xfrm flipH="false" flipV="false" rot="0">
            <a:off x="2594312" y="7094618"/>
            <a:ext cx="4717040" cy="1680445"/>
          </a:xfrm>
          <a:prstGeom prst="rect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3483263" y="3088324"/>
            <a:ext cx="9453133" cy="4222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97"/>
              </a:lnSpc>
            </a:pPr>
            <a:r>
              <a:rPr lang="en-US" sz="8121">
                <a:solidFill>
                  <a:srgbClr val="3B3B3B"/>
                </a:solidFill>
                <a:latin typeface="Signature"/>
              </a:rPr>
              <a:t>Складносурядне речення: його будова і засоби зв’язку між його частинами.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DBBA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00627" y="-74995"/>
            <a:ext cx="20689255" cy="10436990"/>
            <a:chOff x="0" y="0"/>
            <a:chExt cx="27585673" cy="13915987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3792837" cy="13915987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3792837" y="0"/>
              <a:ext cx="13792837" cy="13915987"/>
            </a:xfrm>
            <a:prstGeom prst="rect">
              <a:avLst/>
            </a:prstGeom>
          </p:spPr>
        </p:pic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rcRect l="0" t="24448" r="0" b="26660"/>
          <a:stretch>
            <a:fillRect/>
          </a:stretch>
        </p:blipFill>
        <p:spPr>
          <a:xfrm flipH="false" flipV="false" rot="0">
            <a:off x="2534271" y="1277062"/>
            <a:ext cx="12541247" cy="6637588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6580253" y="1665541"/>
            <a:ext cx="5127493" cy="916539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rcRect l="28388" t="0" r="0" b="0"/>
          <a:stretch>
            <a:fillRect/>
          </a:stretch>
        </p:blipFill>
        <p:spPr>
          <a:xfrm flipH="false" flipV="false" rot="-5325461">
            <a:off x="1103377" y="4778166"/>
            <a:ext cx="3671894" cy="730668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7"/>
          <a:srcRect l="0" t="0" r="0" b="0"/>
          <a:stretch>
            <a:fillRect/>
          </a:stretch>
        </p:blipFill>
        <p:spPr>
          <a:xfrm flipH="false" flipV="false" rot="0">
            <a:off x="7277100" y="7527151"/>
            <a:ext cx="5127493" cy="717849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8"/>
          <a:srcRect l="0" t="0" r="0" b="0"/>
          <a:stretch>
            <a:fillRect/>
          </a:stretch>
        </p:blipFill>
        <p:spPr>
          <a:xfrm flipH="false" flipV="false" rot="0">
            <a:off x="15075518" y="3300064"/>
            <a:ext cx="784923" cy="3394263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9"/>
          <a:srcRect l="0" t="0" r="0" b="0"/>
          <a:stretch>
            <a:fillRect/>
          </a:stretch>
        </p:blipFill>
        <p:spPr>
          <a:xfrm flipH="false" flipV="false" rot="0">
            <a:off x="4370070" y="455846"/>
            <a:ext cx="9875177" cy="2126234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10"/>
          <a:srcRect l="0" t="0" r="0" b="0"/>
          <a:stretch>
            <a:fillRect/>
          </a:stretch>
        </p:blipFill>
        <p:spPr>
          <a:xfrm flipH="false" flipV="false" rot="0">
            <a:off x="4716744" y="3300064"/>
            <a:ext cx="8176300" cy="5446026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1"/>
          <a:srcRect l="0" t="0" r="0" b="0"/>
          <a:stretch>
            <a:fillRect/>
          </a:stretch>
        </p:blipFill>
        <p:spPr>
          <a:xfrm flipH="false" flipV="false" rot="0">
            <a:off x="8804894" y="1789366"/>
            <a:ext cx="2171415" cy="2336856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2"/>
          <a:srcRect l="6186" t="0" r="6186" b="0"/>
          <a:stretch>
            <a:fillRect/>
          </a:stretch>
        </p:blipFill>
        <p:spPr>
          <a:xfrm flipH="false" flipV="false" rot="0">
            <a:off x="4716744" y="7914650"/>
            <a:ext cx="2604752" cy="22466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DBBA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00627" y="-74995"/>
            <a:ext cx="20689255" cy="10436990"/>
            <a:chOff x="0" y="0"/>
            <a:chExt cx="27585673" cy="13915987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1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3792837" cy="13915987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>
              <a:alphaModFix amt="1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3792837" y="0"/>
              <a:ext cx="13792837" cy="13915987"/>
            </a:xfrm>
            <a:prstGeom prst="rect">
              <a:avLst/>
            </a:prstGeom>
          </p:spPr>
        </p:pic>
      </p:grpSp>
      <p:sp>
        <p:nvSpPr>
          <p:cNvPr name="TextBox 5" id="5"/>
          <p:cNvSpPr txBox="true"/>
          <p:nvPr/>
        </p:nvSpPr>
        <p:spPr>
          <a:xfrm rot="0">
            <a:off x="1386914" y="3748405"/>
            <a:ext cx="7570388" cy="2742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80"/>
              </a:lnSpc>
            </a:pPr>
          </a:p>
          <a:p>
            <a:pPr algn="ctr">
              <a:lnSpc>
                <a:spcPts val="7280"/>
              </a:lnSpc>
            </a:pPr>
            <a:r>
              <a:rPr lang="en-US" sz="5600" u="sng">
                <a:solidFill>
                  <a:srgbClr val="3B3B3B"/>
                </a:solidFill>
                <a:latin typeface="Anaktoria"/>
              </a:rPr>
              <a:t>https://wordwall.net/ru/resource/24460560</a:t>
            </a:r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8543" t="0" r="8543" b="0"/>
          <a:stretch>
            <a:fillRect/>
          </a:stretch>
        </p:blipFill>
        <p:spPr>
          <a:xfrm flipH="false" flipV="false" rot="-5400000">
            <a:off x="7008316" y="906874"/>
            <a:ext cx="14086118" cy="8473251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12486703" y="1692522"/>
            <a:ext cx="4451762" cy="6901956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3344504" y="6239095"/>
            <a:ext cx="2228299" cy="1303710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4555636" y="1329937"/>
            <a:ext cx="3413760" cy="7905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9">
                <a:solidFill>
                  <a:srgbClr val="3B3B3B"/>
                </a:solidFill>
                <a:latin typeface="Arimo"/>
              </a:rPr>
              <a:t>Пригадаймо!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DBBA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00627" y="-74995"/>
            <a:ext cx="20689255" cy="10436990"/>
            <a:chOff x="0" y="0"/>
            <a:chExt cx="27585673" cy="13915987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3792837" cy="13915987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3792837" y="0"/>
              <a:ext cx="13792837" cy="13915987"/>
            </a:xfrm>
            <a:prstGeom prst="rect">
              <a:avLst/>
            </a:prstGeom>
          </p:spPr>
        </p:pic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rcRect l="0" t="24448" r="0" b="26660"/>
          <a:stretch>
            <a:fillRect/>
          </a:stretch>
        </p:blipFill>
        <p:spPr>
          <a:xfrm flipH="false" flipV="false" rot="0">
            <a:off x="4062154" y="2085711"/>
            <a:ext cx="11013364" cy="582894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rcRect l="0" t="46321" r="0" b="0"/>
          <a:stretch>
            <a:fillRect/>
          </a:stretch>
        </p:blipFill>
        <p:spPr>
          <a:xfrm flipH="false" flipV="false" rot="0">
            <a:off x="2686671" y="2496175"/>
            <a:ext cx="12914659" cy="52946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6580253" y="1665541"/>
            <a:ext cx="5127493" cy="916539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7"/>
          <a:srcRect l="28388" t="0" r="0" b="0"/>
          <a:stretch>
            <a:fillRect/>
          </a:stretch>
        </p:blipFill>
        <p:spPr>
          <a:xfrm flipH="false" flipV="false" rot="-5325461">
            <a:off x="1103377" y="4778166"/>
            <a:ext cx="3671894" cy="730668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8"/>
          <a:srcRect l="0" t="0" r="0" b="0"/>
          <a:stretch>
            <a:fillRect/>
          </a:stretch>
        </p:blipFill>
        <p:spPr>
          <a:xfrm flipH="false" flipV="false" rot="0">
            <a:off x="7277100" y="7527151"/>
            <a:ext cx="5127493" cy="717849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9"/>
          <a:srcRect l="0" t="0" r="0" b="0"/>
          <a:stretch>
            <a:fillRect/>
          </a:stretch>
        </p:blipFill>
        <p:spPr>
          <a:xfrm flipH="false" flipV="false" rot="0">
            <a:off x="15601329" y="3446368"/>
            <a:ext cx="784923" cy="3394263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10"/>
          <a:srcRect l="0" t="0" r="0" b="0"/>
          <a:stretch>
            <a:fillRect/>
          </a:stretch>
        </p:blipFill>
        <p:spPr>
          <a:xfrm flipH="false" flipV="false" rot="0">
            <a:off x="1162050" y="0"/>
            <a:ext cx="14439279" cy="108294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DBBA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2286000" y="0"/>
            <a:ext cx="14000186" cy="105001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DBBA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00627" y="-74995"/>
            <a:ext cx="20689255" cy="10436990"/>
            <a:chOff x="0" y="0"/>
            <a:chExt cx="27585673" cy="13915987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3792837" cy="13915987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3792837" y="0"/>
              <a:ext cx="13792837" cy="13915987"/>
            </a:xfrm>
            <a:prstGeom prst="rect">
              <a:avLst/>
            </a:prstGeom>
          </p:spPr>
        </p:pic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rcRect l="0" t="24448" r="0" b="26660"/>
          <a:stretch>
            <a:fillRect/>
          </a:stretch>
        </p:blipFill>
        <p:spPr>
          <a:xfrm flipH="false" flipV="false" rot="0">
            <a:off x="4062154" y="2085711"/>
            <a:ext cx="11013364" cy="582894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rcRect l="0" t="46321" r="0" b="0"/>
          <a:stretch>
            <a:fillRect/>
          </a:stretch>
        </p:blipFill>
        <p:spPr>
          <a:xfrm flipH="false" flipV="false" rot="0">
            <a:off x="1028700" y="1816453"/>
            <a:ext cx="14572629" cy="5974372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1769289" y="2019036"/>
            <a:ext cx="13306229" cy="5711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25"/>
              </a:lnSpc>
            </a:pPr>
            <a:r>
              <a:rPr lang="en-US" sz="5788">
                <a:solidFill>
                  <a:srgbClr val="3B3B3B"/>
                </a:solidFill>
                <a:latin typeface="Anaktoria"/>
              </a:rPr>
              <a:t>Спіймай помилку</a:t>
            </a:r>
          </a:p>
          <a:p>
            <a:pPr algn="ctr">
              <a:lnSpc>
                <a:spcPts val="7525"/>
              </a:lnSpc>
            </a:pPr>
            <a:r>
              <a:rPr lang="en-US" sz="1240">
                <a:solidFill>
                  <a:srgbClr val="3B3B3B"/>
                </a:solidFill>
                <a:latin typeface="Arimo"/>
              </a:rPr>
              <a:t>Мавп'ячий, кіслявий, пистливий. україна, українский, батьківщина, Вітчізна, радістний, півозера,  світлозелений, </a:t>
            </a:r>
          </a:p>
          <a:p>
            <a:pPr algn="ctr">
              <a:lnSpc>
                <a:spcPts val="7525"/>
              </a:lnSpc>
            </a:pPr>
            <a:r>
              <a:rPr lang="en-US" sz="1240">
                <a:solidFill>
                  <a:srgbClr val="3B3B3B"/>
                </a:solidFill>
                <a:latin typeface="Arimo"/>
              </a:rPr>
              <a:t>жовто-гарячий,  лється, бьє, пють, підвіконя, обличя. 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6580253" y="1358183"/>
            <a:ext cx="5127493" cy="916539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7"/>
          <a:srcRect l="28388" t="0" r="0" b="0"/>
          <a:stretch>
            <a:fillRect/>
          </a:stretch>
        </p:blipFill>
        <p:spPr>
          <a:xfrm flipH="false" flipV="false" rot="-5325461">
            <a:off x="-471711" y="4778166"/>
            <a:ext cx="3671894" cy="730668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rcRect l="0" t="0" r="0" b="0"/>
          <a:stretch>
            <a:fillRect/>
          </a:stretch>
        </p:blipFill>
        <p:spPr>
          <a:xfrm flipH="false" flipV="false" rot="0">
            <a:off x="7277100" y="7527151"/>
            <a:ext cx="5127493" cy="717849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rcRect l="0" t="0" r="0" b="0"/>
          <a:stretch>
            <a:fillRect/>
          </a:stretch>
        </p:blipFill>
        <p:spPr>
          <a:xfrm flipH="false" flipV="false" rot="0">
            <a:off x="15075518" y="3300064"/>
            <a:ext cx="784923" cy="339426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DBBA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00627" y="-74995"/>
            <a:ext cx="20689255" cy="10436990"/>
            <a:chOff x="0" y="0"/>
            <a:chExt cx="27585673" cy="13915987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3792837" cy="13915987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3792837" y="0"/>
              <a:ext cx="13792837" cy="13915987"/>
            </a:xfrm>
            <a:prstGeom prst="rect">
              <a:avLst/>
            </a:prstGeom>
          </p:spPr>
        </p:pic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rcRect l="0" t="24448" r="0" b="26660"/>
          <a:stretch>
            <a:fillRect/>
          </a:stretch>
        </p:blipFill>
        <p:spPr>
          <a:xfrm flipH="false" flipV="false" rot="0">
            <a:off x="3793401" y="3300064"/>
            <a:ext cx="11013364" cy="582894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rcRect l="0" t="46321" r="0" b="0"/>
          <a:stretch>
            <a:fillRect/>
          </a:stretch>
        </p:blipFill>
        <p:spPr>
          <a:xfrm flipH="false" flipV="false" rot="0">
            <a:off x="844843" y="858000"/>
            <a:ext cx="16910479" cy="6932826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1249896" y="2205387"/>
            <a:ext cx="16009404" cy="5761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5"/>
              </a:lnSpc>
            </a:pPr>
            <a:r>
              <a:rPr lang="en-US" sz="5500">
                <a:solidFill>
                  <a:srgbClr val="3B3B3B"/>
                </a:solidFill>
                <a:latin typeface="Anaktoria"/>
              </a:rPr>
              <a:t>Знайди складносурядне речення </a:t>
            </a:r>
          </a:p>
          <a:p>
            <a:pPr algn="ctr">
              <a:lnSpc>
                <a:spcPts val="4895"/>
              </a:lnSpc>
            </a:pPr>
            <a:r>
              <a:rPr lang="en-US" sz="5500">
                <a:solidFill>
                  <a:srgbClr val="3B3B3B"/>
                </a:solidFill>
                <a:latin typeface="Anaktoria"/>
              </a:rPr>
              <a:t>1.Сонце хилилось уже на захід і кривавим блиском обливало сніжні полонини (І.Франко). 2. Чи то настане нічка темна,чи то веселий день шумить (Л.Глібов). 3. Я нічого не міг зробити, весь час нездужав (М.Коцюбинскький). 4. Чайка летить, і кигиче вона за бурею (Б.Олійник). 5. Я дивився на тиху чарівну річку, на берег, на сурового кормчого діда (О.Довженко).</a:t>
            </a:r>
          </a:p>
          <a:p>
            <a:pPr algn="ctr">
              <a:lnSpc>
                <a:spcPts val="7280"/>
              </a:lnSpc>
            </a:pP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6580253" y="570430"/>
            <a:ext cx="5127493" cy="916539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7"/>
          <a:srcRect l="28388" t="0" r="0" b="0"/>
          <a:stretch>
            <a:fillRect/>
          </a:stretch>
        </p:blipFill>
        <p:spPr>
          <a:xfrm flipH="false" flipV="false" rot="-5325461">
            <a:off x="-991104" y="4778166"/>
            <a:ext cx="3671894" cy="730668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rcRect l="0" t="0" r="0" b="0"/>
          <a:stretch>
            <a:fillRect/>
          </a:stretch>
        </p:blipFill>
        <p:spPr>
          <a:xfrm flipH="false" flipV="false" rot="0">
            <a:off x="7142451" y="8899375"/>
            <a:ext cx="5127493" cy="717849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rcRect l="0" t="0" r="0" b="0"/>
          <a:stretch>
            <a:fillRect/>
          </a:stretch>
        </p:blipFill>
        <p:spPr>
          <a:xfrm flipH="false" flipV="false" rot="0">
            <a:off x="17259300" y="2983174"/>
            <a:ext cx="784923" cy="339426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DBBA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00627" y="-74995"/>
            <a:ext cx="20689255" cy="10436990"/>
            <a:chOff x="0" y="0"/>
            <a:chExt cx="27585673" cy="13915987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3792837" cy="13915987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3792837" y="0"/>
              <a:ext cx="13792837" cy="13915987"/>
            </a:xfrm>
            <a:prstGeom prst="rect">
              <a:avLst/>
            </a:prstGeom>
          </p:spPr>
        </p:pic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rcRect l="0" t="24448" r="0" b="26660"/>
          <a:stretch>
            <a:fillRect/>
          </a:stretch>
        </p:blipFill>
        <p:spPr>
          <a:xfrm flipH="false" flipV="false" rot="0">
            <a:off x="4062154" y="2085711"/>
            <a:ext cx="11013364" cy="582894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rcRect l="4351" t="46321" r="4351" b="0"/>
          <a:stretch>
            <a:fillRect/>
          </a:stretch>
        </p:blipFill>
        <p:spPr>
          <a:xfrm flipH="false" flipV="false" rot="0">
            <a:off x="-320890" y="661947"/>
            <a:ext cx="18370177" cy="8249105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0" y="1219200"/>
            <a:ext cx="17835813" cy="72230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42"/>
              </a:lnSpc>
            </a:pPr>
            <a:r>
              <a:rPr lang="en-US" sz="6026">
                <a:solidFill>
                  <a:srgbClr val="3B3B3B"/>
                </a:solidFill>
                <a:latin typeface="Anaktoria"/>
              </a:rPr>
              <a:t>Творче моделювання.</a:t>
            </a:r>
          </a:p>
          <a:p>
            <a:pPr algn="ctr">
              <a:lnSpc>
                <a:spcPts val="5242"/>
              </a:lnSpc>
            </a:pPr>
            <a:r>
              <a:rPr lang="en-US" sz="1291">
                <a:solidFill>
                  <a:srgbClr val="3B3B3B"/>
                </a:solidFill>
                <a:latin typeface="Arimo"/>
              </a:rPr>
              <a:t>— Змоделюйте складносурядні речення, дібравши першу частину.</a:t>
            </a:r>
          </a:p>
          <a:p>
            <a:pPr algn="ctr">
              <a:lnSpc>
                <a:spcPts val="5242"/>
              </a:lnSpc>
            </a:pPr>
            <a:r>
              <a:rPr lang="en-US" sz="1291">
                <a:solidFill>
                  <a:srgbClr val="3B3B3B"/>
                </a:solidFill>
                <a:latin typeface="Arimo"/>
              </a:rPr>
              <a:t>1.... та шумлять густі ліси. 2.... і солов’їний чується дзвінкий спів. 3.... й сонце на горизонті піднялося. 4. ... і весняне повітря на нас дихне теплом. 5. ... та калина гарна чекає холодів. 6. ... і туман стелився до річки. 7. ... та снилась їм чудова літня подорож. 8. ... і хлопці переможуть у змаганнях із футболу. 9.... і хочеться творити заради людства.</a:t>
            </a:r>
          </a:p>
          <a:p>
            <a:pPr algn="ctr">
              <a:lnSpc>
                <a:spcPts val="3013"/>
              </a:lnSpc>
            </a:pP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7005089" y="112161"/>
            <a:ext cx="5127493" cy="916539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7"/>
          <a:srcRect l="28388" t="0" r="0" b="0"/>
          <a:stretch>
            <a:fillRect/>
          </a:stretch>
        </p:blipFill>
        <p:spPr>
          <a:xfrm flipH="false" flipV="false" rot="-5325461">
            <a:off x="-1430894" y="1403107"/>
            <a:ext cx="3671894" cy="730668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rcRect l="0" t="0" r="0" b="0"/>
          <a:stretch>
            <a:fillRect/>
          </a:stretch>
        </p:blipFill>
        <p:spPr>
          <a:xfrm flipH="false" flipV="false" rot="0">
            <a:off x="6580253" y="8540451"/>
            <a:ext cx="5127493" cy="717849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rcRect l="0" t="0" r="0" b="0"/>
          <a:stretch>
            <a:fillRect/>
          </a:stretch>
        </p:blipFill>
        <p:spPr>
          <a:xfrm flipH="false" flipV="false" rot="0">
            <a:off x="17503077" y="4786499"/>
            <a:ext cx="784923" cy="339426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DBBA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00627" y="-74995"/>
            <a:ext cx="20689255" cy="10436990"/>
            <a:chOff x="0" y="0"/>
            <a:chExt cx="27585673" cy="13915987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3792837" cy="13915987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3792837" y="0"/>
              <a:ext cx="13792837" cy="13915987"/>
            </a:xfrm>
            <a:prstGeom prst="rect">
              <a:avLst/>
            </a:prstGeom>
          </p:spPr>
        </p:pic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rcRect l="0" t="24448" r="0" b="26660"/>
          <a:stretch>
            <a:fillRect/>
          </a:stretch>
        </p:blipFill>
        <p:spPr>
          <a:xfrm flipH="false" flipV="false" rot="0">
            <a:off x="4062154" y="2085711"/>
            <a:ext cx="11013364" cy="582894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rcRect l="0" t="46321" r="0" b="0"/>
          <a:stretch>
            <a:fillRect/>
          </a:stretch>
        </p:blipFill>
        <p:spPr>
          <a:xfrm flipH="false" flipV="false" rot="0">
            <a:off x="2686671" y="2496175"/>
            <a:ext cx="12914659" cy="5294650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2686671" y="2706791"/>
            <a:ext cx="13326170" cy="550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600">
                <a:solidFill>
                  <a:srgbClr val="3B3B3B"/>
                </a:solidFill>
                <a:latin typeface="Anaktoria"/>
              </a:rPr>
              <a:t>Творче конструювання.</a:t>
            </a:r>
          </a:p>
          <a:p>
            <a:pPr algn="ctr">
              <a:lnSpc>
                <a:spcPts val="7280"/>
              </a:lnSpc>
            </a:pPr>
            <a:r>
              <a:rPr lang="en-US" sz="1200">
                <a:solidFill>
                  <a:srgbClr val="3B3B3B"/>
                </a:solidFill>
                <a:latin typeface="Arimo"/>
              </a:rPr>
              <a:t> Розкажіть про цікавинки нашого села, використовуючи </a:t>
            </a:r>
          </a:p>
          <a:p>
            <a:pPr algn="ctr">
              <a:lnSpc>
                <a:spcPts val="7280"/>
              </a:lnSpc>
            </a:pPr>
            <a:r>
              <a:rPr lang="en-US" sz="1200">
                <a:solidFill>
                  <a:srgbClr val="3B3B3B"/>
                </a:solidFill>
                <a:latin typeface="Arimo"/>
              </a:rPr>
              <a:t> ССР та схеми.</a:t>
            </a:r>
          </a:p>
          <a:p>
            <a:pPr algn="ctr">
              <a:lnSpc>
                <a:spcPts val="7280"/>
              </a:lnSpc>
            </a:pPr>
            <a:r>
              <a:rPr lang="en-US" sz="1200">
                <a:solidFill>
                  <a:srgbClr val="3B3B3B"/>
                </a:solidFill>
                <a:latin typeface="Arimo"/>
              </a:rPr>
              <a:t>То [],то [  ].       [ ],проте [ ].        [ ] і   [  ]    . </a:t>
            </a:r>
          </a:p>
          <a:p>
            <a:pPr algn="ctr">
              <a:lnSpc>
                <a:spcPts val="7280"/>
              </a:lnSpc>
            </a:pP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6580253" y="1665541"/>
            <a:ext cx="5127493" cy="916539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7"/>
          <a:srcRect l="28388" t="0" r="0" b="0"/>
          <a:stretch>
            <a:fillRect/>
          </a:stretch>
        </p:blipFill>
        <p:spPr>
          <a:xfrm flipH="false" flipV="false" rot="-5325461">
            <a:off x="1103377" y="4778166"/>
            <a:ext cx="3671894" cy="730668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rcRect l="0" t="0" r="0" b="0"/>
          <a:stretch>
            <a:fillRect/>
          </a:stretch>
        </p:blipFill>
        <p:spPr>
          <a:xfrm flipH="false" flipV="false" rot="0">
            <a:off x="7277100" y="7527151"/>
            <a:ext cx="5127493" cy="717849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rcRect l="0" t="0" r="0" b="0"/>
          <a:stretch>
            <a:fillRect/>
          </a:stretch>
        </p:blipFill>
        <p:spPr>
          <a:xfrm flipH="false" flipV="false" rot="0">
            <a:off x="15075518" y="3300064"/>
            <a:ext cx="784923" cy="339426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DBBA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00627" y="-74995"/>
            <a:ext cx="20689255" cy="10436990"/>
            <a:chOff x="0" y="0"/>
            <a:chExt cx="27585673" cy="13915987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3792837" cy="13915987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3792837" y="0"/>
              <a:ext cx="13792837" cy="13915987"/>
            </a:xfrm>
            <a:prstGeom prst="rect">
              <a:avLst/>
            </a:prstGeom>
          </p:spPr>
        </p:pic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rcRect l="0" t="24448" r="0" b="26660"/>
          <a:stretch>
            <a:fillRect/>
          </a:stretch>
        </p:blipFill>
        <p:spPr>
          <a:xfrm flipH="false" flipV="false" rot="0">
            <a:off x="4062154" y="2085711"/>
            <a:ext cx="11013364" cy="582894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rcRect l="0" t="46321" r="0" b="0"/>
          <a:stretch>
            <a:fillRect/>
          </a:stretch>
        </p:blipFill>
        <p:spPr>
          <a:xfrm flipH="false" flipV="false" rot="0">
            <a:off x="-34105" y="1137510"/>
            <a:ext cx="17293405" cy="7089815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255544" y="866571"/>
            <a:ext cx="13829366" cy="7207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95"/>
              </a:lnSpc>
            </a:pPr>
            <a:r>
              <a:rPr lang="en-US" sz="6381">
                <a:solidFill>
                  <a:srgbClr val="3B3B3B"/>
                </a:solidFill>
                <a:latin typeface="Anaktoria"/>
              </a:rPr>
              <a:t>Синтаксичний розбір </a:t>
            </a:r>
          </a:p>
          <a:p>
            <a:pPr algn="ctr">
              <a:lnSpc>
                <a:spcPts val="8295"/>
              </a:lnSpc>
            </a:pPr>
            <a:r>
              <a:rPr lang="en-US" sz="6381">
                <a:solidFill>
                  <a:srgbClr val="3B3B3B"/>
                </a:solidFill>
                <a:latin typeface="Anaktoria"/>
              </a:rPr>
              <a:t>складносурядного речення</a:t>
            </a:r>
          </a:p>
          <a:p>
            <a:pPr>
              <a:lnSpc>
                <a:spcPts val="6735"/>
              </a:lnSpc>
            </a:pPr>
            <a:r>
              <a:rPr lang="en-US" sz="5181">
                <a:solidFill>
                  <a:srgbClr val="3B3B3B"/>
                </a:solidFill>
                <a:latin typeface="Anaktoria"/>
              </a:rPr>
              <a:t> 1)Був уже вечір, і над хащами парку </a:t>
            </a:r>
          </a:p>
          <a:p>
            <a:pPr>
              <a:lnSpc>
                <a:spcPts val="6735"/>
              </a:lnSpc>
            </a:pPr>
            <a:r>
              <a:rPr lang="en-US" sz="5181">
                <a:solidFill>
                  <a:srgbClr val="3B3B3B"/>
                </a:solidFill>
                <a:latin typeface="Anaktoria"/>
              </a:rPr>
              <a:t>сходив великий повний місяць (Ю. Смолич).</a:t>
            </a:r>
          </a:p>
          <a:p>
            <a:pPr>
              <a:lnSpc>
                <a:spcPts val="6735"/>
              </a:lnSpc>
            </a:pPr>
            <a:r>
              <a:rPr lang="en-US" sz="5181">
                <a:solidFill>
                  <a:srgbClr val="3B3B3B"/>
                </a:solidFill>
                <a:latin typeface="Anaktoria"/>
              </a:rPr>
              <a:t>2)Чи то солов’ї щебетали, чи капали роси з туманів, чи трави співали квіткам?</a:t>
            </a:r>
          </a:p>
          <a:p>
            <a:pPr>
              <a:lnSpc>
                <a:spcPts val="6735"/>
              </a:lnSpc>
            </a:pPr>
            <a:r>
              <a:rPr lang="en-US" sz="5181">
                <a:solidFill>
                  <a:srgbClr val="3B3B3B"/>
                </a:solidFill>
                <a:latin typeface="Anaktoria"/>
              </a:rPr>
              <a:t>3)Розумний розсудить, а дурний засудить (Нар. тв.).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6580253" y="112161"/>
            <a:ext cx="5127493" cy="916539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7"/>
          <a:srcRect l="28388" t="0" r="0" b="958"/>
          <a:stretch>
            <a:fillRect/>
          </a:stretch>
        </p:blipFill>
        <p:spPr>
          <a:xfrm flipH="false" flipV="false" rot="-5325461">
            <a:off x="-1434396" y="1216673"/>
            <a:ext cx="3671894" cy="723662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rcRect l="0" t="0" r="0" b="0"/>
          <a:stretch>
            <a:fillRect/>
          </a:stretch>
        </p:blipFill>
        <p:spPr>
          <a:xfrm flipH="false" flipV="false" rot="0">
            <a:off x="7330960" y="8227324"/>
            <a:ext cx="5127493" cy="717849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rcRect l="0" t="0" r="0" b="0"/>
          <a:stretch>
            <a:fillRect/>
          </a:stretch>
        </p:blipFill>
        <p:spPr>
          <a:xfrm flipH="false" flipV="false" rot="0">
            <a:off x="17259300" y="3151320"/>
            <a:ext cx="784923" cy="3394263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rcRect l="976" t="0" r="976" b="0"/>
          <a:stretch>
            <a:fillRect/>
          </a:stretch>
        </p:blipFill>
        <p:spPr>
          <a:xfrm flipH="false" flipV="false" rot="0">
            <a:off x="11275346" y="-74995"/>
            <a:ext cx="7209386" cy="551475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DBBA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00627" y="-74995"/>
            <a:ext cx="20689255" cy="10436990"/>
            <a:chOff x="0" y="0"/>
            <a:chExt cx="27585673" cy="13915987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1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3792837" cy="13915987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>
              <a:alphaModFix amt="1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3792837" y="0"/>
              <a:ext cx="13792837" cy="13915987"/>
            </a:xfrm>
            <a:prstGeom prst="rect">
              <a:avLst/>
            </a:prstGeom>
          </p:spPr>
        </p:pic>
      </p:grpSp>
      <p:sp>
        <p:nvSpPr>
          <p:cNvPr name="TextBox 5" id="5"/>
          <p:cNvSpPr txBox="true"/>
          <p:nvPr/>
        </p:nvSpPr>
        <p:spPr>
          <a:xfrm rot="0">
            <a:off x="261970" y="2123327"/>
            <a:ext cx="9693533" cy="5888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21"/>
              </a:lnSpc>
            </a:pPr>
            <a:r>
              <a:rPr lang="en-US" sz="7170">
                <a:solidFill>
                  <a:srgbClr val="3B3B3B"/>
                </a:solidFill>
                <a:latin typeface="Anaktoria"/>
              </a:rPr>
              <a:t>Що нового ви дізналися на уроці?</a:t>
            </a:r>
          </a:p>
          <a:p>
            <a:pPr algn="ctr">
              <a:lnSpc>
                <a:spcPts val="9321"/>
              </a:lnSpc>
            </a:pPr>
            <a:r>
              <a:rPr lang="en-US" sz="7170">
                <a:solidFill>
                  <a:srgbClr val="3B3B3B"/>
                </a:solidFill>
                <a:latin typeface="Anaktoria"/>
              </a:rPr>
              <a:t>Що вам вдалося найкраще на уроці?</a:t>
            </a:r>
          </a:p>
          <a:p>
            <a:pPr algn="ctr">
              <a:lnSpc>
                <a:spcPts val="9321"/>
              </a:lnSpc>
            </a:pPr>
            <a:r>
              <a:rPr lang="en-US" sz="7170">
                <a:solidFill>
                  <a:srgbClr val="3B3B3B"/>
                </a:solidFill>
                <a:latin typeface="Anaktoria"/>
              </a:rPr>
              <a:t>Що було найважчим?</a:t>
            </a:r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8543" t="0" r="8543" b="0"/>
          <a:stretch>
            <a:fillRect/>
          </a:stretch>
        </p:blipFill>
        <p:spPr>
          <a:xfrm flipH="false" flipV="false" rot="-5400000">
            <a:off x="7008316" y="906874"/>
            <a:ext cx="14086118" cy="8473251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5"/>
          <a:srcRect l="17749" t="82" r="0" b="82"/>
          <a:stretch>
            <a:fillRect/>
          </a:stretch>
        </p:blipFill>
        <p:spPr>
          <a:xfrm flipH="false" flipV="false" rot="0">
            <a:off x="11825493" y="2143374"/>
            <a:ext cx="5686252" cy="6901956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5283447" y="8393475"/>
            <a:ext cx="2228299" cy="130371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DBBA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5375180" y="4270050"/>
            <a:ext cx="8176300" cy="5446026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4186698" y="691086"/>
            <a:ext cx="9853091" cy="2194877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7911290" y="2277248"/>
            <a:ext cx="2171415" cy="2336856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10716698" y="2799006"/>
            <a:ext cx="3101946" cy="234449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DBBA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00627" y="-74995"/>
            <a:ext cx="20689255" cy="10436990"/>
            <a:chOff x="0" y="0"/>
            <a:chExt cx="27585673" cy="13915987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1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3792837" cy="13915987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>
              <a:alphaModFix amt="1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3792837" y="0"/>
              <a:ext cx="13792837" cy="13915987"/>
            </a:xfrm>
            <a:prstGeom prst="rect">
              <a:avLst/>
            </a:prstGeom>
          </p:spPr>
        </p:pic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7937107" y="1511937"/>
            <a:ext cx="6696964" cy="7249758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rcRect l="0" t="0" r="0" b="25000"/>
          <a:stretch>
            <a:fillRect/>
          </a:stretch>
        </p:blipFill>
        <p:spPr>
          <a:xfrm flipH="false" flipV="false" rot="0">
            <a:off x="3483263" y="1598115"/>
            <a:ext cx="9852109" cy="6336725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1936318" y="2449629"/>
            <a:ext cx="3757370" cy="5485211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7"/>
          <a:srcRect l="0" t="0" r="51212" b="0"/>
          <a:stretch>
            <a:fillRect/>
          </a:stretch>
        </p:blipFill>
        <p:spPr>
          <a:xfrm flipH="false" flipV="false" rot="470995">
            <a:off x="12329236" y="6374875"/>
            <a:ext cx="2012272" cy="804291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8"/>
          <a:srcRect l="0" t="0" r="0" b="0"/>
          <a:stretch>
            <a:fillRect/>
          </a:stretch>
        </p:blipFill>
        <p:spPr>
          <a:xfrm flipH="false" flipV="false" rot="0">
            <a:off x="2594312" y="7094618"/>
            <a:ext cx="4717040" cy="1680445"/>
          </a:xfrm>
          <a:prstGeom prst="rect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3882240" y="3693458"/>
            <a:ext cx="9076510" cy="3401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26"/>
              </a:lnSpc>
            </a:pPr>
            <a:r>
              <a:rPr lang="en-US" sz="13533">
                <a:solidFill>
                  <a:srgbClr val="3B3B3B"/>
                </a:solidFill>
                <a:latin typeface="Signature"/>
              </a:rPr>
              <a:t>Домашнє Завдання:</a:t>
            </a:r>
          </a:p>
          <a:p>
            <a:pPr algn="ctr">
              <a:lnSpc>
                <a:spcPts val="5132"/>
              </a:lnSpc>
            </a:pPr>
            <a:r>
              <a:rPr lang="en-US" sz="6415">
                <a:solidFill>
                  <a:srgbClr val="3B3B3B"/>
                </a:solidFill>
                <a:latin typeface="Signature"/>
              </a:rPr>
              <a:t>параграф 11, вправа124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DAEutA_YIu0</dc:identifier>
  <dcterms:modified xsi:type="dcterms:W3CDTF">2011-08-01T06:04:30Z</dcterms:modified>
  <cp:revision>1</cp:revision>
  <dc:title>Складносурядне речення; його будова і засоби зв’язку між його частинами.</dc:title>
</cp:coreProperties>
</file>