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5" r:id="rId7"/>
    <p:sldId id="260" r:id="rId8"/>
    <p:sldId id="264" r:id="rId9"/>
    <p:sldId id="261" r:id="rId10"/>
    <p:sldId id="262"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26D2613-CBA0-45FB-A8CC-CDDF028C3ADC}" type="datetimeFigureOut">
              <a:rPr lang="ru-RU" smtClean="0"/>
              <a:t>12.02.2020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3083601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6D2613-CBA0-45FB-A8CC-CDDF028C3ADC}" type="datetimeFigureOut">
              <a:rPr lang="ru-RU" smtClean="0"/>
              <a:t>12.02.2020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118351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26D2613-CBA0-45FB-A8CC-CDDF028C3ADC}" type="datetimeFigureOut">
              <a:rPr lang="ru-RU" smtClean="0"/>
              <a:t>12.02.2020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3855516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26D2613-CBA0-45FB-A8CC-CDDF028C3ADC}" type="datetimeFigureOut">
              <a:rPr lang="ru-RU" smtClean="0"/>
              <a:t>12.02.2020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1022751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26D2613-CBA0-45FB-A8CC-CDDF028C3ADC}" type="datetimeFigureOut">
              <a:rPr lang="ru-RU" smtClean="0"/>
              <a:t>12.02.2020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1562135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26D2613-CBA0-45FB-A8CC-CDDF028C3ADC}" type="datetimeFigureOut">
              <a:rPr lang="ru-RU" smtClean="0"/>
              <a:t>12.02.2020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3523239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26D2613-CBA0-45FB-A8CC-CDDF028C3ADC}" type="datetimeFigureOut">
              <a:rPr lang="ru-RU" smtClean="0"/>
              <a:t>12.02.2020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3268058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26D2613-CBA0-45FB-A8CC-CDDF028C3ADC}" type="datetimeFigureOut">
              <a:rPr lang="ru-RU" smtClean="0"/>
              <a:t>12.02.2020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533035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26D2613-CBA0-45FB-A8CC-CDDF028C3ADC}" type="datetimeFigureOut">
              <a:rPr lang="ru-RU" smtClean="0"/>
              <a:t>12.02.2020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3444793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6D2613-CBA0-45FB-A8CC-CDDF028C3ADC}" type="datetimeFigureOut">
              <a:rPr lang="ru-RU" smtClean="0"/>
              <a:t>12.02.2020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1176906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6D2613-CBA0-45FB-A8CC-CDDF028C3ADC}" type="datetimeFigureOut">
              <a:rPr lang="ru-RU" smtClean="0"/>
              <a:t>12.02.2020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DC47DB-3A0D-4591-881E-EE42C43F85E3}" type="slidenum">
              <a:rPr lang="ru-RU" smtClean="0"/>
              <a:t>‹#›</a:t>
            </a:fld>
            <a:endParaRPr lang="ru-RU"/>
          </a:p>
        </p:txBody>
      </p:sp>
    </p:spTree>
    <p:extLst>
      <p:ext uri="{BB962C8B-B14F-4D97-AF65-F5344CB8AC3E}">
        <p14:creationId xmlns:p14="http://schemas.microsoft.com/office/powerpoint/2010/main" val="1901853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6D2613-CBA0-45FB-A8CC-CDDF028C3ADC}" type="datetimeFigureOut">
              <a:rPr lang="ru-RU" smtClean="0"/>
              <a:t>12.02.2020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C47DB-3A0D-4591-881E-EE42C43F85E3}" type="slidenum">
              <a:rPr lang="ru-RU" smtClean="0"/>
              <a:t>‹#›</a:t>
            </a:fld>
            <a:endParaRPr lang="ru-RU"/>
          </a:p>
        </p:txBody>
      </p:sp>
    </p:spTree>
    <p:extLst>
      <p:ext uri="{BB962C8B-B14F-4D97-AF65-F5344CB8AC3E}">
        <p14:creationId xmlns:p14="http://schemas.microsoft.com/office/powerpoint/2010/main" val="1971789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p:txBody>
          <a:bodyPr/>
          <a:lstStyle/>
          <a:p>
            <a:r>
              <a:rPr lang="uk-UA" dirty="0" smtClean="0"/>
              <a:t>Презентація на тему</a:t>
            </a:r>
            <a:br>
              <a:rPr lang="uk-UA" dirty="0" smtClean="0"/>
            </a:br>
            <a:endParaRPr lang="ru-RU" dirty="0"/>
          </a:p>
        </p:txBody>
      </p:sp>
      <p:sp>
        <p:nvSpPr>
          <p:cNvPr id="3" name="Подзаголовок 2"/>
          <p:cNvSpPr>
            <a:spLocks noGrp="1"/>
          </p:cNvSpPr>
          <p:nvPr>
            <p:ph type="subTitle" idx="1"/>
          </p:nvPr>
        </p:nvSpPr>
        <p:spPr/>
        <p:txBody>
          <a:bodyPr/>
          <a:lstStyle/>
          <a:p>
            <a:r>
              <a:rPr lang="uk-UA" b="1" dirty="0" smtClean="0">
                <a:solidFill>
                  <a:schemeClr val="bg1">
                    <a:lumMod val="50000"/>
                  </a:schemeClr>
                </a:solidFill>
              </a:rPr>
              <a:t>Використання методів під час переказу</a:t>
            </a:r>
            <a:endParaRPr lang="ru-RU" b="1" dirty="0">
              <a:solidFill>
                <a:schemeClr val="bg1">
                  <a:lumMod val="50000"/>
                </a:schemeClr>
              </a:solidFill>
            </a:endParaRPr>
          </a:p>
        </p:txBody>
      </p:sp>
    </p:spTree>
    <p:extLst>
      <p:ext uri="{BB962C8B-B14F-4D97-AF65-F5344CB8AC3E}">
        <p14:creationId xmlns:p14="http://schemas.microsoft.com/office/powerpoint/2010/main" val="4208671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395536" y="1124744"/>
            <a:ext cx="8229600" cy="3816424"/>
          </a:xfrm>
        </p:spPr>
        <p:txBody>
          <a:bodyPr>
            <a:normAutofit fontScale="90000"/>
          </a:bodyPr>
          <a:lstStyle/>
          <a:p>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У </a:t>
            </a:r>
            <a:r>
              <a:rPr lang="ru-RU" sz="4000" dirty="0" err="1">
                <a:latin typeface="Times New Roman" pitchFamily="18" charset="0"/>
                <a:cs typeface="Times New Roman" pitchFamily="18" charset="0"/>
              </a:rPr>
              <a:t>загальноосвітніх</a:t>
            </a:r>
            <a:r>
              <a:rPr lang="ru-RU" sz="4000" dirty="0">
                <a:latin typeface="Times New Roman" pitchFamily="18" charset="0"/>
                <a:cs typeface="Times New Roman" pitchFamily="18" charset="0"/>
              </a:rPr>
              <a:t> школах </a:t>
            </a:r>
            <a:r>
              <a:rPr lang="ru-RU" sz="4000" dirty="0" err="1">
                <a:latin typeface="Times New Roman" pitchFamily="18" charset="0"/>
                <a:cs typeface="Times New Roman" pitchFamily="18" charset="0"/>
              </a:rPr>
              <a:t>застосовують</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різні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види</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усних</a:t>
            </a:r>
            <a:r>
              <a:rPr lang="ru-RU" sz="4000" dirty="0">
                <a:latin typeface="Times New Roman" pitchFamily="18" charset="0"/>
                <a:cs typeface="Times New Roman" pitchFamily="18" charset="0"/>
              </a:rPr>
              <a:t> та </a:t>
            </a:r>
            <a:r>
              <a:rPr lang="ru-RU" sz="4000" dirty="0" err="1">
                <a:latin typeface="Times New Roman" pitchFamily="18" charset="0"/>
                <a:cs typeface="Times New Roman" pitchFamily="18" charset="0"/>
              </a:rPr>
              <a:t>письмових</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переказів</a:t>
            </a:r>
            <a:r>
              <a:rPr lang="ru-RU" sz="4000" dirty="0">
                <a:latin typeface="Times New Roman" pitchFamily="18" charset="0"/>
                <a:cs typeface="Times New Roman" pitchFamily="18" charset="0"/>
              </a:rPr>
              <a:t>. В основу </a:t>
            </a:r>
            <a:r>
              <a:rPr lang="ru-RU" sz="4000" dirty="0" err="1">
                <a:latin typeface="Times New Roman" pitchFamily="18" charset="0"/>
                <a:cs typeface="Times New Roman" pitchFamily="18" charset="0"/>
              </a:rPr>
              <a:t>їх</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класифікації</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вчені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поклали</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чотири</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провідні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ознаки</a:t>
            </a:r>
            <a:r>
              <a:rPr lang="ru-RU" sz="4000" dirty="0">
                <a:latin typeface="Times New Roman" pitchFamily="18" charset="0"/>
                <a:cs typeface="Times New Roman" pitchFamily="18" charset="0"/>
              </a:rPr>
              <a:t>: </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а</a:t>
            </a:r>
            <a:r>
              <a:rPr lang="ru-RU" sz="4000" dirty="0">
                <a:latin typeface="Times New Roman" pitchFamily="18" charset="0"/>
                <a:cs typeface="Times New Roman" pitchFamily="18" charset="0"/>
              </a:rPr>
              <a:t>) характер текстового </a:t>
            </a:r>
            <a:r>
              <a:rPr lang="ru-RU" sz="4000" dirty="0" err="1">
                <a:latin typeface="Times New Roman" pitchFamily="18" charset="0"/>
                <a:cs typeface="Times New Roman" pitchFamily="18" charset="0"/>
              </a:rPr>
              <a:t>матеріалу</a:t>
            </a:r>
            <a:r>
              <a:rPr lang="ru-RU" sz="4000" dirty="0">
                <a:latin typeface="Times New Roman" pitchFamily="18" charset="0"/>
                <a:cs typeface="Times New Roman" pitchFamily="18" charset="0"/>
              </a:rPr>
              <a:t>; </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a:latin typeface="Times New Roman" pitchFamily="18" charset="0"/>
                <a:cs typeface="Times New Roman" pitchFamily="18" charset="0"/>
              </a:rPr>
              <a:t>б) </a:t>
            </a:r>
            <a:r>
              <a:rPr lang="ru-RU" sz="4000" dirty="0" err="1">
                <a:latin typeface="Times New Roman" pitchFamily="18" charset="0"/>
                <a:cs typeface="Times New Roman" pitchFamily="18" charset="0"/>
              </a:rPr>
              <a:t>спосіб</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передачі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змісту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a:latin typeface="Times New Roman" pitchFamily="18" charset="0"/>
                <a:cs typeface="Times New Roman" pitchFamily="18" charset="0"/>
              </a:rPr>
              <a:t>в) мету </a:t>
            </a:r>
            <a:r>
              <a:rPr lang="ru-RU" sz="4000" dirty="0" err="1">
                <a:latin typeface="Times New Roman" pitchFamily="18" charset="0"/>
                <a:cs typeface="Times New Roman" pitchFamily="18" charset="0"/>
              </a:rPr>
              <a:t>переказу</a:t>
            </a:r>
            <a:r>
              <a:rPr lang="ru-RU" sz="4000" dirty="0">
                <a:latin typeface="Times New Roman" pitchFamily="18" charset="0"/>
                <a:cs typeface="Times New Roman" pitchFamily="18" charset="0"/>
              </a:rPr>
              <a:t>; </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г</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місце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виконання</a:t>
            </a:r>
            <a:r>
              <a:rPr lang="ru-RU" sz="4000" dirty="0">
                <a:latin typeface="Times New Roman" pitchFamily="18" charset="0"/>
                <a:cs typeface="Times New Roman" pitchFamily="18" charset="0"/>
              </a:rPr>
              <a:t>.</a:t>
            </a:r>
            <a:endParaRPr lang="uk-UA" sz="4000" dirty="0"/>
          </a:p>
        </p:txBody>
      </p:sp>
    </p:spTree>
    <p:extLst>
      <p:ext uri="{BB962C8B-B14F-4D97-AF65-F5344CB8AC3E}">
        <p14:creationId xmlns:p14="http://schemas.microsoft.com/office/powerpoint/2010/main" val="125331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Заголовок 3"/>
          <p:cNvSpPr>
            <a:spLocks noGrp="1"/>
          </p:cNvSpPr>
          <p:nvPr>
            <p:ph type="title"/>
          </p:nvPr>
        </p:nvSpPr>
        <p:spPr>
          <a:xfrm>
            <a:off x="457200" y="607294"/>
            <a:ext cx="8229600" cy="6250706"/>
          </a:xfrm>
        </p:spPr>
        <p:txBody>
          <a:bodyPr>
            <a:normAutofit fontScale="90000"/>
          </a:bodyPr>
          <a:lstStyle/>
          <a:p>
            <a:r>
              <a:rPr lang="ru-RU" sz="2800" dirty="0" smtClean="0">
                <a:latin typeface="Times New Roman" pitchFamily="18" charset="0"/>
                <a:cs typeface="Times New Roman" pitchFamily="18" charset="0"/>
              </a:rPr>
              <a:t>У </a:t>
            </a:r>
            <a:r>
              <a:rPr lang="ru-RU" sz="2800" dirty="0" err="1" smtClean="0">
                <a:latin typeface="Times New Roman" pitchFamily="18" charset="0"/>
                <a:cs typeface="Times New Roman" pitchFamily="18" charset="0"/>
              </a:rPr>
              <a:t>загальній</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системі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творчих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робіт</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переказ</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посідає</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проміжне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місце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серед</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різних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видів</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творчих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вправ</a:t>
            </a:r>
            <a:r>
              <a:rPr lang="ru-RU" sz="2800" dirty="0" smtClean="0">
                <a:latin typeface="Times New Roman" pitchFamily="18" charset="0"/>
                <a:cs typeface="Times New Roman" pitchFamily="18" charset="0"/>
              </a:rPr>
              <a:t> і </a:t>
            </a:r>
            <a:r>
              <a:rPr lang="ru-RU" sz="2800" dirty="0" err="1" smtClean="0">
                <a:latin typeface="Times New Roman" pitchFamily="18" charset="0"/>
                <a:cs typeface="Times New Roman" pitchFamily="18" charset="0"/>
              </a:rPr>
              <a:t>власне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творчих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робіт</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Проте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поруч</a:t>
            </a:r>
            <a:r>
              <a:rPr lang="ru-RU" sz="2800" dirty="0" smtClean="0">
                <a:latin typeface="Times New Roman" pitchFamily="18" charset="0"/>
                <a:cs typeface="Times New Roman" pitchFamily="18" charset="0"/>
              </a:rPr>
              <a:t> з </a:t>
            </a:r>
            <a:r>
              <a:rPr lang="ru-RU" sz="2800" dirty="0" err="1" smtClean="0">
                <a:latin typeface="Times New Roman" pitchFamily="18" charset="0"/>
                <a:cs typeface="Times New Roman" pitchFamily="18" charset="0"/>
              </a:rPr>
              <a:t>іншими</a:t>
            </a:r>
            <a:r>
              <a:rPr lang="ru-RU" sz="2800" dirty="0" smtClean="0">
                <a:latin typeface="Times New Roman" pitchFamily="18" charset="0"/>
                <a:cs typeface="Times New Roman" pitchFamily="18" charset="0"/>
              </a:rPr>
              <a:t> видами </a:t>
            </a:r>
            <a:r>
              <a:rPr lang="ru-RU" sz="2800" dirty="0" err="1" smtClean="0">
                <a:latin typeface="Times New Roman" pitchFamily="18" charset="0"/>
                <a:cs typeface="Times New Roman" pitchFamily="18" charset="0"/>
              </a:rPr>
              <a:t>самостійних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робіт</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переказ</a:t>
            </a:r>
            <a:r>
              <a:rPr lang="ru-RU" sz="2800" dirty="0" smtClean="0">
                <a:latin typeface="Times New Roman" pitchFamily="18" charset="0"/>
                <a:cs typeface="Times New Roman" pitchFamily="18" charset="0"/>
              </a:rPr>
              <a:t> — </a:t>
            </a:r>
            <a:r>
              <a:rPr lang="ru-RU" sz="2800" dirty="0" err="1" smtClean="0">
                <a:latin typeface="Times New Roman" pitchFamily="18" charset="0"/>
                <a:cs typeface="Times New Roman" pitchFamily="18" charset="0"/>
              </a:rPr>
              <a:t>необхідний</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етап</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який</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учні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повинні</a:t>
            </a:r>
            <a:r>
              <a:rPr lang="ru-RU" sz="2800" dirty="0" smtClean="0">
                <a:latin typeface="Times New Roman" pitchFamily="18" charset="0"/>
                <a:cs typeface="Times New Roman" pitchFamily="18" charset="0"/>
              </a:rPr>
              <a:t> пройти, перш </a:t>
            </a:r>
            <a:r>
              <a:rPr lang="ru-RU" sz="2800" dirty="0" err="1" smtClean="0">
                <a:latin typeface="Times New Roman" pitchFamily="18" charset="0"/>
                <a:cs typeface="Times New Roman" pitchFamily="18" charset="0"/>
              </a:rPr>
              <a:t>ніж</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приступити</a:t>
            </a:r>
            <a:r>
              <a:rPr lang="ru-RU" sz="2800" dirty="0" smtClean="0">
                <a:latin typeface="Times New Roman" pitchFamily="18" charset="0"/>
                <a:cs typeface="Times New Roman" pitchFamily="18" charset="0"/>
              </a:rPr>
              <a:t> до </a:t>
            </a:r>
            <a:r>
              <a:rPr lang="ru-RU" sz="2800" dirty="0" err="1" smtClean="0">
                <a:latin typeface="Times New Roman" pitchFamily="18" charset="0"/>
                <a:cs typeface="Times New Roman" pitchFamily="18" charset="0"/>
              </a:rPr>
              <a:t>написання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твору</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Переказ</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розвиває</a:t>
            </a:r>
            <a:r>
              <a:rPr lang="ru-RU" sz="2800" dirty="0" smtClean="0">
                <a:latin typeface="Times New Roman" pitchFamily="18" charset="0"/>
                <a:cs typeface="Times New Roman" pitchFamily="18" charset="0"/>
              </a:rPr>
              <a:t> в </a:t>
            </a:r>
            <a:r>
              <a:rPr lang="ru-RU" sz="2800" dirty="0" err="1" smtClean="0">
                <a:latin typeface="Times New Roman" pitchFamily="18" charset="0"/>
                <a:cs typeface="Times New Roman" pitchFamily="18" charset="0"/>
              </a:rPr>
              <a:t>учнів</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логічне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мислення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уточнює</a:t>
            </a:r>
            <a:r>
              <a:rPr lang="ru-RU" sz="2800" dirty="0" smtClean="0">
                <a:latin typeface="Times New Roman" pitchFamily="18" charset="0"/>
                <a:cs typeface="Times New Roman" pitchFamily="18" charset="0"/>
              </a:rPr>
              <a:t> і </a:t>
            </a:r>
            <a:r>
              <a:rPr lang="ru-RU" sz="2800" dirty="0" err="1" smtClean="0">
                <a:latin typeface="Times New Roman" pitchFamily="18" charset="0"/>
                <a:cs typeface="Times New Roman" pitchFamily="18" charset="0"/>
              </a:rPr>
              <a:t>розширює</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словниковий</a:t>
            </a:r>
            <a:r>
              <a:rPr lang="ru-RU" sz="2800" dirty="0" smtClean="0">
                <a:latin typeface="Times New Roman" pitchFamily="18" charset="0"/>
                <a:cs typeface="Times New Roman" pitchFamily="18" charset="0"/>
              </a:rPr>
              <a:t> запас, </a:t>
            </a:r>
            <a:r>
              <a:rPr lang="ru-RU" sz="2800" dirty="0" err="1" smtClean="0">
                <a:latin typeface="Times New Roman" pitchFamily="18" charset="0"/>
                <a:cs typeface="Times New Roman" pitchFamily="18" charset="0"/>
              </a:rPr>
              <a:t>активізує</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його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сприяє</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закріпленню</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граматичних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знань</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синтаксичних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конструкцій</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правописних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навичок</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Крім</a:t>
            </a:r>
            <a:r>
              <a:rPr lang="ru-RU" sz="2800" dirty="0" smtClean="0">
                <a:latin typeface="Times New Roman" pitchFamily="18" charset="0"/>
                <a:cs typeface="Times New Roman" pitchFamily="18" charset="0"/>
              </a:rPr>
              <a:t> того, </a:t>
            </a:r>
            <a:r>
              <a:rPr lang="ru-RU" sz="2800" dirty="0" err="1" smtClean="0">
                <a:latin typeface="Times New Roman" pitchFamily="18" charset="0"/>
                <a:cs typeface="Times New Roman" pitchFamily="18" charset="0"/>
              </a:rPr>
              <a:t>переказ</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художнього</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твору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чи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статті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збуджує</a:t>
            </a:r>
            <a:r>
              <a:rPr lang="ru-RU" sz="2800" dirty="0" smtClean="0">
                <a:latin typeface="Times New Roman" pitchFamily="18" charset="0"/>
                <a:cs typeface="Times New Roman" pitchFamily="18" charset="0"/>
              </a:rPr>
              <a:t> в </a:t>
            </a:r>
            <a:r>
              <a:rPr lang="ru-RU" sz="2800" dirty="0" err="1" smtClean="0">
                <a:latin typeface="Times New Roman" pitchFamily="18" charset="0"/>
                <a:cs typeface="Times New Roman" pitchFamily="18" charset="0"/>
              </a:rPr>
              <a:t>учнів</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певні</a:t>
            </a:r>
            <a:r>
              <a:rPr lang="ru-RU" sz="2800" dirty="0" smtClean="0">
                <a:latin typeface="Times New Roman" pitchFamily="18" charset="0"/>
                <a:cs typeface="Times New Roman" pitchFamily="18" charset="0"/>
              </a:rPr>
              <a:t> думки, </a:t>
            </a:r>
            <a:r>
              <a:rPr lang="ru-RU" sz="2800" dirty="0" err="1" smtClean="0">
                <a:latin typeface="Times New Roman" pitchFamily="18" charset="0"/>
                <a:cs typeface="Times New Roman" pitchFamily="18" charset="0"/>
              </a:rPr>
              <a:t>викликає</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відповідні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настрої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почуття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розширює</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їхні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знання</a:t>
            </a:r>
            <a:r>
              <a:rPr lang="ru-RU" sz="2800" dirty="0" smtClean="0">
                <a:latin typeface="Times New Roman" pitchFamily="18" charset="0"/>
                <a:cs typeface="Times New Roman" pitchFamily="18" charset="0"/>
              </a:rPr>
              <a:t> про </a:t>
            </a:r>
            <a:r>
              <a:rPr lang="ru-RU" sz="2800" dirty="0" err="1" smtClean="0">
                <a:latin typeface="Times New Roman" pitchFamily="18" charset="0"/>
                <a:cs typeface="Times New Roman" pitchFamily="18" charset="0"/>
              </a:rPr>
              <a:t>навколишній</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світ</a:t>
            </a:r>
            <a:r>
              <a:rPr lang="ru-RU" sz="2800" dirty="0" smtClean="0">
                <a:latin typeface="Times New Roman" pitchFamily="18" charset="0"/>
                <a:cs typeface="Times New Roman" pitchFamily="18" charset="0"/>
              </a:rPr>
              <a:t>.</a:t>
            </a:r>
            <a:br>
              <a:rPr lang="ru-RU" sz="28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337069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7549"/>
            <a:ext cx="9001000" cy="6768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6322714"/>
          </a:xfrm>
        </p:spPr>
        <p:txBody>
          <a:bodyPr>
            <a:normAutofit/>
          </a:bodyPr>
          <a:lstStyle/>
          <a:p>
            <a:r>
              <a:rPr lang="ru-RU" sz="1600" dirty="0" smtClean="0">
                <a:latin typeface="Times New Roman" pitchFamily="18" charset="0"/>
                <a:cs typeface="Times New Roman" pitchFamily="18" charset="0"/>
              </a:rPr>
              <a:t>За типом </a:t>
            </a:r>
            <a:r>
              <a:rPr lang="ru-RU" sz="1600" dirty="0" err="1" smtClean="0">
                <a:latin typeface="Times New Roman" pitchFamily="18" charset="0"/>
                <a:cs typeface="Times New Roman" pitchFamily="18" charset="0"/>
              </a:rPr>
              <a:t>мовлення</a:t>
            </a:r>
            <a:r>
              <a:rPr lang="ru-RU" sz="1600" dirty="0" smtClean="0">
                <a:latin typeface="Times New Roman" pitchFamily="18" charset="0"/>
                <a:cs typeface="Times New Roman" pitchFamily="18" charset="0"/>
              </a:rPr>
              <a:t> (характером текстового </a:t>
            </a:r>
            <a:r>
              <a:rPr lang="ru-RU" sz="1600" dirty="0" err="1" smtClean="0">
                <a:latin typeface="Times New Roman" pitchFamily="18" charset="0"/>
                <a:cs typeface="Times New Roman" pitchFamily="18" charset="0"/>
              </a:rPr>
              <a:t>матеріалу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перекази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можуть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виступати</a:t>
            </a:r>
            <a:r>
              <a:rPr lang="ru-RU" sz="1600" dirty="0" smtClean="0">
                <a:latin typeface="Times New Roman" pitchFamily="18" charset="0"/>
                <a:cs typeface="Times New Roman" pitchFamily="18" charset="0"/>
              </a:rPr>
              <a:t> у </a:t>
            </a:r>
            <a:r>
              <a:rPr lang="ru-RU" sz="1600" dirty="0" err="1" smtClean="0">
                <a:latin typeface="Times New Roman" pitchFamily="18" charset="0"/>
                <a:cs typeface="Times New Roman" pitchFamily="18" charset="0"/>
              </a:rPr>
              <a:t>вигляді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розповідей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описів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роздумів</a:t>
            </a: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b="1" dirty="0" err="1" smtClean="0">
                <a:latin typeface="Times New Roman" pitchFamily="18" charset="0"/>
                <a:cs typeface="Times New Roman" pitchFamily="18" charset="0"/>
              </a:rPr>
              <a:t>Перекази-розповіді</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це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перекази</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яких</a:t>
            </a:r>
            <a:r>
              <a:rPr lang="ru-RU" sz="1600" dirty="0" smtClean="0">
                <a:latin typeface="Times New Roman" pitchFamily="18" charset="0"/>
                <a:cs typeface="Times New Roman" pitchFamily="18" charset="0"/>
              </a:rPr>
              <a:t> описано одну </a:t>
            </a:r>
            <a:r>
              <a:rPr lang="ru-RU" sz="1600" dirty="0" err="1" smtClean="0">
                <a:latin typeface="Times New Roman" pitchFamily="18" charset="0"/>
                <a:cs typeface="Times New Roman" pitchFamily="18" charset="0"/>
              </a:rPr>
              <a:t>або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кілька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подій</a:t>
            </a:r>
            <a:r>
              <a:rPr lang="ru-RU" sz="1600" dirty="0" smtClean="0">
                <a:latin typeface="Times New Roman" pitchFamily="18" charset="0"/>
                <a:cs typeface="Times New Roman" pitchFamily="18" charset="0"/>
              </a:rPr>
              <a:t>. Для </a:t>
            </a:r>
            <a:r>
              <a:rPr lang="ru-RU" sz="1600" dirty="0" err="1" smtClean="0">
                <a:latin typeface="Times New Roman" pitchFamily="18" charset="0"/>
                <a:cs typeface="Times New Roman" pitchFamily="18" charset="0"/>
              </a:rPr>
              <a:t>розповідей</a:t>
            </a:r>
            <a:r>
              <a:rPr lang="ru-RU" sz="1600" dirty="0" smtClean="0">
                <a:latin typeface="Times New Roman" pitchFamily="18" charset="0"/>
                <a:cs typeface="Times New Roman" pitchFamily="18" charset="0"/>
              </a:rPr>
              <a:t> характерна </a:t>
            </a:r>
            <a:r>
              <a:rPr lang="ru-RU" sz="1600" dirty="0" err="1" smtClean="0">
                <a:latin typeface="Times New Roman" pitchFamily="18" charset="0"/>
                <a:cs typeface="Times New Roman" pitchFamily="18" charset="0"/>
              </a:rPr>
              <a:t>часова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логічна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послідовність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викладу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явищ</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Діти</a:t>
            </a:r>
            <a:r>
              <a:rPr lang="ru-RU" sz="1600" dirty="0" smtClean="0">
                <a:latin typeface="Times New Roman" pitchFamily="18" charset="0"/>
                <a:cs typeface="Times New Roman" pitchFamily="18" charset="0"/>
              </a:rPr>
              <a:t> без </a:t>
            </a:r>
            <a:r>
              <a:rPr lang="ru-RU" sz="1600" dirty="0" err="1" smtClean="0">
                <a:latin typeface="Times New Roman" pitchFamily="18" charset="0"/>
                <a:cs typeface="Times New Roman" pitchFamily="18" charset="0"/>
              </a:rPr>
              <a:t>особливих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труднощів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засвоюють</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відтворюють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зміст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оповідань</a:t>
            </a:r>
            <a:r>
              <a:rPr lang="ru-RU" sz="1600" dirty="0" smtClean="0">
                <a:latin typeface="Times New Roman" pitchFamily="18" charset="0"/>
                <a:cs typeface="Times New Roman" pitchFamily="18" charset="0"/>
              </a:rPr>
              <a:t>.</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b="1" dirty="0" err="1" smtClean="0">
                <a:latin typeface="Times New Roman" pitchFamily="18" charset="0"/>
                <a:cs typeface="Times New Roman" pitchFamily="18" charset="0"/>
              </a:rPr>
              <a:t>Перекази</a:t>
            </a:r>
            <a:r>
              <a:rPr lang="ru-RU" sz="1600" b="1" dirty="0" smtClean="0">
                <a:latin typeface="Times New Roman" pitchFamily="18" charset="0"/>
                <a:cs typeface="Times New Roman" pitchFamily="18" charset="0"/>
              </a:rPr>
              <a:t>-описи</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це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перекази</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яких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викладено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зовнішню</a:t>
            </a:r>
            <a:r>
              <a:rPr lang="ru-RU" sz="1600" dirty="0" smtClean="0">
                <a:latin typeface="Times New Roman" pitchFamily="18" charset="0"/>
                <a:cs typeface="Times New Roman" pitchFamily="18" charset="0"/>
              </a:rPr>
              <a:t> характеристику одного </a:t>
            </a:r>
            <a:r>
              <a:rPr lang="ru-RU" sz="1600" dirty="0" err="1" smtClean="0">
                <a:latin typeface="Times New Roman" pitchFamily="18" charset="0"/>
                <a:cs typeface="Times New Roman" pitchFamily="18" charset="0"/>
              </a:rPr>
              <a:t>чи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кількох</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предметів</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Між</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окремими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частинами</a:t>
            </a:r>
            <a:r>
              <a:rPr lang="ru-RU" sz="1600" dirty="0" smtClean="0">
                <a:latin typeface="Times New Roman" pitchFamily="18" charset="0"/>
                <a:cs typeface="Times New Roman" pitchFamily="18" charset="0"/>
              </a:rPr>
              <a:t> в </a:t>
            </a:r>
            <a:r>
              <a:rPr lang="ru-RU" sz="1600" dirty="0" err="1" smtClean="0">
                <a:latin typeface="Times New Roman" pitchFamily="18" charset="0"/>
                <a:cs typeface="Times New Roman" pitchFamily="18" charset="0"/>
              </a:rPr>
              <a:t>описі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наявні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просторові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зв’язки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які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сприймаються</a:t>
            </a:r>
            <a:r>
              <a:rPr lang="ru-RU" sz="1600" dirty="0" smtClean="0">
                <a:latin typeface="Times New Roman" pitchFamily="18" charset="0"/>
                <a:cs typeface="Times New Roman" pitchFamily="18" charset="0"/>
              </a:rPr>
              <a:t> і </a:t>
            </a:r>
            <a:r>
              <a:rPr lang="ru-RU" sz="1600" dirty="0" err="1" smtClean="0">
                <a:latin typeface="Times New Roman" pitchFamily="18" charset="0"/>
                <a:cs typeface="Times New Roman" pitchFamily="18" charset="0"/>
              </a:rPr>
              <a:t>засвоюються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учнями</a:t>
            </a:r>
            <a:r>
              <a:rPr lang="ru-RU" sz="1600" dirty="0" smtClean="0">
                <a:latin typeface="Times New Roman" pitchFamily="18" charset="0"/>
                <a:cs typeface="Times New Roman" pitchFamily="18" charset="0"/>
              </a:rPr>
              <a:t> з </a:t>
            </a:r>
            <a:r>
              <a:rPr lang="ru-RU" sz="1600" dirty="0" err="1" smtClean="0">
                <a:latin typeface="Times New Roman" pitchFamily="18" charset="0"/>
                <a:cs typeface="Times New Roman" pitchFamily="18" charset="0"/>
              </a:rPr>
              <a:t>більшими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зусиллями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ніж</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часові</a:t>
            </a: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b="1" dirty="0" err="1" smtClean="0">
                <a:latin typeface="Times New Roman" pitchFamily="18" charset="0"/>
                <a:cs typeface="Times New Roman" pitchFamily="18" charset="0"/>
              </a:rPr>
              <a:t>Перекази-роздуми</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це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перекази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міркувань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щодо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подій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явищ</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предметів</a:t>
            </a:r>
            <a:r>
              <a:rPr lang="ru-RU" sz="1600" dirty="0" smtClean="0">
                <a:latin typeface="Times New Roman" pitchFamily="18" charset="0"/>
                <a:cs typeface="Times New Roman" pitchFamily="18" charset="0"/>
              </a:rPr>
              <a:t>. Вони не </a:t>
            </a:r>
            <a:r>
              <a:rPr lang="ru-RU" sz="1600" dirty="0" err="1" smtClean="0">
                <a:latin typeface="Times New Roman" pitchFamily="18" charset="0"/>
                <a:cs typeface="Times New Roman" pitchFamily="18" charset="0"/>
              </a:rPr>
              <a:t>тільки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сприяють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розвиткові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мови</a:t>
            </a:r>
            <a:r>
              <a:rPr lang="ru-RU" sz="1600" dirty="0" smtClean="0">
                <a:latin typeface="Times New Roman" pitchFamily="18" charset="0"/>
                <a:cs typeface="Times New Roman" pitchFamily="18" charset="0"/>
              </a:rPr>
              <a:t>, а й </a:t>
            </a:r>
            <a:r>
              <a:rPr lang="ru-RU" sz="1600" dirty="0" err="1" smtClean="0">
                <a:latin typeface="Times New Roman" pitchFamily="18" charset="0"/>
                <a:cs typeface="Times New Roman" pitchFamily="18" charset="0"/>
              </a:rPr>
              <a:t>дають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учням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можливість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проявити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самостійність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допомагають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учителеві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з'ясувати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що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цікавить</a:t>
            </a:r>
            <a:r>
              <a:rPr lang="ru-RU" sz="1600" dirty="0" smtClean="0">
                <a:latin typeface="Times New Roman" pitchFamily="18" charset="0"/>
                <a:cs typeface="Times New Roman" pitchFamily="18" charset="0"/>
              </a:rPr>
              <a:t> та </a:t>
            </a:r>
            <a:r>
              <a:rPr lang="ru-RU" sz="1600" dirty="0" err="1" smtClean="0">
                <a:latin typeface="Times New Roman" pitchFamily="18" charset="0"/>
                <a:cs typeface="Times New Roman" pitchFamily="18" charset="0"/>
              </a:rPr>
              <a:t>хвилює</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учнів</a:t>
            </a:r>
            <a:r>
              <a:rPr lang="ru-RU" sz="1600" dirty="0" smtClean="0">
                <a:latin typeface="Times New Roman" pitchFamily="18" charset="0"/>
                <a:cs typeface="Times New Roman" pitchFamily="18" charset="0"/>
              </a:rPr>
              <a:t> у тому </a:t>
            </a:r>
            <a:r>
              <a:rPr lang="ru-RU" sz="1600" dirty="0" err="1" smtClean="0">
                <a:latin typeface="Times New Roman" pitchFamily="18" charset="0"/>
                <a:cs typeface="Times New Roman" pitchFamily="18" charset="0"/>
              </a:rPr>
              <a:t>чи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іншому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уривку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якими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людськими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якостями</a:t>
            </a:r>
            <a:r>
              <a:rPr lang="ru-RU" sz="1600" dirty="0" smtClean="0">
                <a:latin typeface="Times New Roman" pitchFamily="18" charset="0"/>
                <a:cs typeface="Times New Roman" pitchFamily="18" charset="0"/>
              </a:rPr>
              <a:t> вони </a:t>
            </a:r>
            <a:r>
              <a:rPr lang="ru-RU" sz="1600" dirty="0" err="1" smtClean="0">
                <a:latin typeface="Times New Roman" pitchFamily="18" charset="0"/>
                <a:cs typeface="Times New Roman" pitchFamily="18" charset="0"/>
              </a:rPr>
              <a:t>бажають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оволодіти</a:t>
            </a:r>
            <a:r>
              <a:rPr lang="ru-RU" sz="1600" dirty="0" smtClean="0">
                <a:latin typeface="Times New Roman" pitchFamily="18" charset="0"/>
                <a:cs typeface="Times New Roman" pitchFamily="18" charset="0"/>
              </a:rPr>
              <a:t>.</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175223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7549"/>
            <a:ext cx="9001000" cy="6768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6178698"/>
          </a:xfrm>
        </p:spPr>
        <p:txBody>
          <a:bodyPr>
            <a:noAutofit/>
          </a:bodyPr>
          <a:lstStyle/>
          <a:p>
            <a:r>
              <a:rPr lang="ru-RU" sz="2000" b="1" dirty="0" err="1" smtClean="0">
                <a:latin typeface="Times New Roman" pitchFamily="18" charset="0"/>
                <a:cs typeface="Times New Roman" pitchFamily="18" charset="0"/>
              </a:rPr>
              <a:t>Завдання</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стислого</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переказу</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навчити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учнів</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висловлювати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свої</a:t>
            </a:r>
            <a:r>
              <a:rPr lang="ru-RU" sz="2000" dirty="0" smtClean="0">
                <a:latin typeface="Times New Roman" pitchFamily="18" charset="0"/>
                <a:cs typeface="Times New Roman" pitchFamily="18" charset="0"/>
              </a:rPr>
              <a:t> думки та </a:t>
            </a:r>
            <a:r>
              <a:rPr lang="ru-RU" sz="2000" dirty="0" err="1" smtClean="0">
                <a:latin typeface="Times New Roman" pitchFamily="18" charset="0"/>
                <a:cs typeface="Times New Roman" pitchFamily="18" charset="0"/>
              </a:rPr>
              <a:t>почуття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стисло</a:t>
            </a:r>
            <a:r>
              <a:rPr lang="ru-RU" sz="2000" dirty="0" smtClean="0">
                <a:latin typeface="Times New Roman" pitchFamily="18" charset="0"/>
                <a:cs typeface="Times New Roman" pitchFamily="18" charset="0"/>
              </a:rPr>
              <a:t> і </a:t>
            </a:r>
            <a:r>
              <a:rPr lang="ru-RU" sz="2000" dirty="0" err="1" smtClean="0">
                <a:latin typeface="Times New Roman" pitchFamily="18" charset="0"/>
                <a:cs typeface="Times New Roman" pitchFamily="18" charset="0"/>
              </a:rPr>
              <a:t>чітко</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Під</a:t>
            </a: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час </a:t>
            </a:r>
            <a:r>
              <a:rPr lang="ru-RU" sz="2000" dirty="0" err="1" smtClean="0">
                <a:latin typeface="Times New Roman" pitchFamily="18" charset="0"/>
                <a:cs typeface="Times New Roman" pitchFamily="18" charset="0"/>
              </a:rPr>
              <a:t>виконання</a:t>
            </a:r>
            <a:r>
              <a:rPr lang="ru-RU" sz="2000" dirty="0" smtClean="0">
                <a:latin typeface="Times New Roman" pitchFamily="18" charset="0"/>
                <a:cs typeface="Times New Roman" pitchFamily="18" charset="0"/>
              </a:rPr>
              <a:t> такого </a:t>
            </a:r>
            <a:r>
              <a:rPr lang="ru-RU" sz="2000" dirty="0" err="1" smtClean="0">
                <a:latin typeface="Times New Roman" pitchFamily="18" charset="0"/>
                <a:cs typeface="Times New Roman" pitchFamily="18" charset="0"/>
              </a:rPr>
              <a:t>переказу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учні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вдаються</a:t>
            </a:r>
            <a:r>
              <a:rPr lang="ru-RU" sz="2000" dirty="0" smtClean="0">
                <a:latin typeface="Times New Roman" pitchFamily="18" charset="0"/>
                <a:cs typeface="Times New Roman" pitchFamily="18" charset="0"/>
              </a:rPr>
              <a:t> до </a:t>
            </a:r>
            <a:r>
              <a:rPr lang="ru-RU" sz="2000" dirty="0" err="1" smtClean="0">
                <a:latin typeface="Times New Roman" pitchFamily="18" charset="0"/>
                <a:cs typeface="Times New Roman" pitchFamily="18" charset="0"/>
              </a:rPr>
              <a:t>аналізу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обмірковують</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з'ясовують</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що</a:t>
            </a:r>
            <a:r>
              <a:rPr lang="ru-RU" sz="2000" dirty="0" smtClean="0">
                <a:latin typeface="Times New Roman" pitchFamily="18" charset="0"/>
                <a:cs typeface="Times New Roman" pitchFamily="18" charset="0"/>
              </a:rPr>
              <a:t> головне в </a:t>
            </a:r>
            <a:r>
              <a:rPr lang="ru-RU" sz="2000" dirty="0" err="1" smtClean="0">
                <a:latin typeface="Times New Roman" pitchFamily="18" charset="0"/>
                <a:cs typeface="Times New Roman" pitchFamily="18" charset="0"/>
              </a:rPr>
              <a:t>тексті</a:t>
            </a:r>
            <a:r>
              <a:rPr lang="ru-RU" sz="2000" dirty="0" smtClean="0">
                <a:latin typeface="Times New Roman" pitchFamily="18" charset="0"/>
                <a:cs typeface="Times New Roman" pitchFamily="18" charset="0"/>
              </a:rPr>
              <a:t>, а </a:t>
            </a:r>
            <a:r>
              <a:rPr lang="ru-RU" sz="2000" dirty="0" err="1" smtClean="0">
                <a:latin typeface="Times New Roman" pitchFamily="18" charset="0"/>
                <a:cs typeface="Times New Roman" pitchFamily="18" charset="0"/>
              </a:rPr>
              <a:t>що</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другорядне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Така</a:t>
            </a:r>
            <a:r>
              <a:rPr lang="ru-RU" sz="2000" dirty="0" smtClean="0">
                <a:latin typeface="Times New Roman" pitchFamily="18" charset="0"/>
                <a:cs typeface="Times New Roman" pitchFamily="18" charset="0"/>
              </a:rPr>
              <a:t> робота </a:t>
            </a:r>
            <a:r>
              <a:rPr lang="ru-RU" sz="2000" dirty="0" err="1" smtClean="0">
                <a:latin typeface="Times New Roman" pitchFamily="18" charset="0"/>
                <a:cs typeface="Times New Roman" pitchFamily="18" charset="0"/>
              </a:rPr>
              <a:t>розвиває</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логічне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мислення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прищеплює</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навички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стислої</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виразної</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мови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виробляє</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вміння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узагальнити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матеріал</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Головна мета </a:t>
            </a:r>
            <a:r>
              <a:rPr lang="ru-RU" sz="2000" b="1" dirty="0" err="1" smtClean="0">
                <a:latin typeface="Times New Roman" pitchFamily="18" charset="0"/>
                <a:cs typeface="Times New Roman" pitchFamily="18" charset="0"/>
              </a:rPr>
              <a:t>вибіркового</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переказу</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навчити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учнів</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відбирати</a:t>
            </a:r>
            <a:r>
              <a:rPr lang="ru-RU" sz="2000" dirty="0" smtClean="0">
                <a:latin typeface="Times New Roman" pitchFamily="18" charset="0"/>
                <a:cs typeface="Times New Roman" pitchFamily="18" charset="0"/>
              </a:rPr>
              <a:t> з тексту </a:t>
            </a:r>
            <a:r>
              <a:rPr lang="ru-RU" sz="2000" dirty="0" err="1" smtClean="0">
                <a:latin typeface="Times New Roman" pitchFamily="18" charset="0"/>
                <a:cs typeface="Times New Roman" pitchFamily="18" charset="0"/>
              </a:rPr>
              <a:t>найістотніше</a:t>
            </a:r>
            <a:r>
              <a:rPr lang="ru-RU" sz="2000" dirty="0" smtClean="0">
                <a:latin typeface="Times New Roman" pitchFamily="18" charset="0"/>
                <a:cs typeface="Times New Roman" pitchFamily="18" charset="0"/>
              </a:rPr>
              <a:t> з того </a:t>
            </a:r>
            <a:r>
              <a:rPr lang="ru-RU" sz="2000" dirty="0" err="1" smtClean="0">
                <a:latin typeface="Times New Roman" pitchFamily="18" charset="0"/>
                <a:cs typeface="Times New Roman" pitchFamily="18" charset="0"/>
              </a:rPr>
              <a:t>чи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іншого</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питання</a:t>
            </a: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err="1" smtClean="0">
                <a:latin typeface="Times New Roman" pitchFamily="18" charset="0"/>
                <a:cs typeface="Times New Roman" pitchFamily="18" charset="0"/>
              </a:rPr>
              <a:t>Стислий</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переказ</a:t>
            </a:r>
            <a:r>
              <a:rPr lang="ru-RU" sz="2000" b="1"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вимагає</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вміння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стисло</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передати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зміст</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твору</a:t>
            </a:r>
            <a:r>
              <a:rPr lang="ru-RU" sz="2000" dirty="0" smtClean="0">
                <a:latin typeface="Times New Roman" pitchFamily="18" charset="0"/>
                <a:cs typeface="Times New Roman" pitchFamily="18" charset="0"/>
              </a:rPr>
              <a:t>, а </a:t>
            </a:r>
            <a:r>
              <a:rPr lang="ru-RU" sz="2000" dirty="0" err="1" smtClean="0">
                <a:latin typeface="Times New Roman" pitchFamily="18" charset="0"/>
                <a:cs typeface="Times New Roman" pitchFamily="18" charset="0"/>
              </a:rPr>
              <a:t>вибірковий</a:t>
            </a:r>
            <a:r>
              <a:rPr lang="ru-RU" sz="2000" dirty="0" smtClean="0">
                <a:latin typeface="Times New Roman" pitchFamily="18" charset="0"/>
                <a:cs typeface="Times New Roman" pitchFamily="18" charset="0"/>
              </a:rPr>
              <a:t> — </a:t>
            </a:r>
            <a:r>
              <a:rPr lang="ru-RU" sz="2000" dirty="0" err="1" smtClean="0">
                <a:latin typeface="Times New Roman" pitchFamily="18" charset="0"/>
                <a:cs typeface="Times New Roman" pitchFamily="18" charset="0"/>
              </a:rPr>
              <a:t>лише</a:t>
            </a:r>
            <a:r>
              <a:rPr lang="ru-RU" sz="2000" dirty="0" smtClean="0">
                <a:latin typeface="Times New Roman" pitchFamily="18" charset="0"/>
                <a:cs typeface="Times New Roman" pitchFamily="18" charset="0"/>
              </a:rPr>
              <a:t> те, </a:t>
            </a:r>
            <a:r>
              <a:rPr lang="ru-RU" sz="2000" dirty="0" err="1" smtClean="0">
                <a:latin typeface="Times New Roman" pitchFamily="18" charset="0"/>
                <a:cs typeface="Times New Roman" pitchFamily="18" charset="0"/>
              </a:rPr>
              <a:t>що</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стосується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певної</a:t>
            </a:r>
            <a:r>
              <a:rPr lang="ru-RU" sz="2000" dirty="0" smtClean="0">
                <a:latin typeface="Times New Roman" pitchFamily="18" charset="0"/>
                <a:cs typeface="Times New Roman" pitchFamily="18" charset="0"/>
              </a:rPr>
              <a:t> особи, </a:t>
            </a:r>
            <a:r>
              <a:rPr lang="ru-RU" sz="2000" dirty="0" err="1" smtClean="0">
                <a:latin typeface="Times New Roman" pitchFamily="18" charset="0"/>
                <a:cs typeface="Times New Roman" pitchFamily="18" charset="0"/>
              </a:rPr>
              <a:t>події</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тощо</a:t>
            </a:r>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94142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47"/>
            <a:ext cx="9143999" cy="6884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251520" y="1484784"/>
            <a:ext cx="8229600" cy="1143000"/>
          </a:xfrm>
        </p:spPr>
        <p:txBody>
          <a:bodyPr>
            <a:noAutofit/>
          </a:bodyPr>
          <a:lstStyle/>
          <a:p>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ru-RU" sz="2400" dirty="0" err="1" smtClean="0">
                <a:latin typeface="Times New Roman" pitchFamily="18" charset="0"/>
                <a:cs typeface="Times New Roman" pitchFamily="18" charset="0"/>
              </a:rPr>
              <a:t>Залежно</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від</a:t>
            </a:r>
            <a:r>
              <a:rPr lang="ru-RU" sz="2400" dirty="0">
                <a:latin typeface="Times New Roman" pitchFamily="18" charset="0"/>
                <a:cs typeface="Times New Roman" pitchFamily="18" charset="0"/>
              </a:rPr>
              <a:t> того, як </a:t>
            </a:r>
            <a:r>
              <a:rPr lang="ru-RU" sz="2400" dirty="0" err="1">
                <a:latin typeface="Times New Roman" pitchFamily="18" charset="0"/>
                <a:cs typeface="Times New Roman" pitchFamily="18" charset="0"/>
              </a:rPr>
              <a:t>опрацьовується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учнями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зміст</a:t>
            </a:r>
            <a:r>
              <a:rPr lang="ru-RU" sz="2400" dirty="0">
                <a:latin typeface="Times New Roman" pitchFamily="18" charset="0"/>
                <a:cs typeface="Times New Roman" pitchFamily="18" charset="0"/>
              </a:rPr>
              <a:t> і </a:t>
            </a:r>
            <a:r>
              <a:rPr lang="ru-RU" sz="2400" dirty="0" err="1">
                <a:latin typeface="Times New Roman" pitchFamily="18" charset="0"/>
                <a:cs typeface="Times New Roman" pitchFamily="18" charset="0"/>
              </a:rPr>
              <a:t>виклад</a:t>
            </a:r>
            <a:r>
              <a:rPr lang="ru-RU" sz="2400" dirty="0">
                <a:latin typeface="Times New Roman" pitchFamily="18" charset="0"/>
                <a:cs typeface="Times New Roman" pitchFamily="18" charset="0"/>
              </a:rPr>
              <a:t> тексту, </a:t>
            </a:r>
            <a:r>
              <a:rPr lang="ru-RU" sz="2400" dirty="0" err="1">
                <a:latin typeface="Times New Roman" pitchFamily="18" charset="0"/>
                <a:cs typeface="Times New Roman" pitchFamily="18" charset="0"/>
              </a:rPr>
              <a:t>перекази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бувають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докладні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детальні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стислі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вибіркові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творчі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перекази-переклади</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ru-RU" sz="2400" b="1" dirty="0" err="1">
                <a:latin typeface="Times New Roman" pitchFamily="18" charset="0"/>
                <a:cs typeface="Times New Roman" pitchFamily="18" charset="0"/>
              </a:rPr>
              <a:t>Докладні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перекази</a:t>
            </a:r>
            <a:r>
              <a:rPr lang="ru-RU" sz="2400" b="1" dirty="0">
                <a:latin typeface="Times New Roman" pitchFamily="18" charset="0"/>
                <a:cs typeface="Times New Roman" pitchFamily="18" charset="0"/>
              </a:rPr>
              <a:t> </a:t>
            </a:r>
            <a:r>
              <a:rPr lang="ru-RU" sz="2400" dirty="0" err="1">
                <a:latin typeface="Times New Roman" pitchFamily="18" charset="0"/>
                <a:cs typeface="Times New Roman" pitchFamily="18" charset="0"/>
              </a:rPr>
              <a:t>ставлять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своєю</a:t>
            </a:r>
            <a:r>
              <a:rPr lang="ru-RU" sz="2400" dirty="0">
                <a:latin typeface="Times New Roman" pitchFamily="18" charset="0"/>
                <a:cs typeface="Times New Roman" pitchFamily="18" charset="0"/>
              </a:rPr>
              <a:t> метою </a:t>
            </a:r>
            <a:r>
              <a:rPr lang="ru-RU" sz="2400" dirty="0" err="1">
                <a:latin typeface="Times New Roman" pitchFamily="18" charset="0"/>
                <a:cs typeface="Times New Roman" pitchFamily="18" charset="0"/>
              </a:rPr>
              <a:t>передавати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зміст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оповідання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уривка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епізоду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повністю</a:t>
            </a:r>
            <a:r>
              <a:rPr lang="ru-RU" sz="2400" dirty="0">
                <a:latin typeface="Times New Roman" pitchFamily="18" charset="0"/>
                <a:cs typeface="Times New Roman" pitchFamily="18" charset="0"/>
              </a:rPr>
              <a:t> (без пропуску </a:t>
            </a:r>
            <a:r>
              <a:rPr lang="ru-RU" sz="2400" dirty="0" err="1">
                <a:latin typeface="Times New Roman" pitchFamily="18" charset="0"/>
                <a:cs typeface="Times New Roman" pitchFamily="18" charset="0"/>
              </a:rPr>
              <a:t>окремих</a:t>
            </a:r>
            <a:r>
              <a:rPr lang="ru-RU" sz="2400" dirty="0">
                <a:latin typeface="Times New Roman" pitchFamily="18" charset="0"/>
                <a:cs typeface="Times New Roman" pitchFamily="18" charset="0"/>
              </a:rPr>
              <a:t> деталей), </a:t>
            </a:r>
            <a:r>
              <a:rPr lang="ru-RU" sz="2400" dirty="0" err="1">
                <a:latin typeface="Times New Roman" pitchFamily="18" charset="0"/>
                <a:cs typeface="Times New Roman" pitchFamily="18" charset="0"/>
              </a:rPr>
              <a:t>послідовно</a:t>
            </a:r>
            <a:r>
              <a:rPr lang="ru-RU" sz="2400" dirty="0">
                <a:latin typeface="Times New Roman" pitchFamily="18" charset="0"/>
                <a:cs typeface="Times New Roman" pitchFamily="18" charset="0"/>
              </a:rPr>
              <a:t> (не </a:t>
            </a:r>
            <a:r>
              <a:rPr lang="ru-RU" sz="2400" dirty="0" err="1">
                <a:latin typeface="Times New Roman" pitchFamily="18" charset="0"/>
                <a:cs typeface="Times New Roman" pitchFamily="18" charset="0"/>
              </a:rPr>
              <a:t>порушуючи</a:t>
            </a:r>
            <a:r>
              <a:rPr lang="ru-RU" sz="2400" dirty="0">
                <a:latin typeface="Times New Roman" pitchFamily="18" charset="0"/>
                <a:cs typeface="Times New Roman" pitchFamily="18" charset="0"/>
              </a:rPr>
              <a:t> порядку </a:t>
            </a:r>
            <a:r>
              <a:rPr lang="ru-RU" sz="2400" dirty="0" err="1">
                <a:latin typeface="Times New Roman" pitchFamily="18" charset="0"/>
                <a:cs typeface="Times New Roman" pitchFamily="18" charset="0"/>
              </a:rPr>
              <a:t>дій</a:t>
            </a:r>
            <a:r>
              <a:rPr lang="ru-RU" sz="2400" dirty="0">
                <a:latin typeface="Times New Roman" pitchFamily="18" charset="0"/>
                <a:cs typeface="Times New Roman" pitchFamily="18" charset="0"/>
              </a:rPr>
              <a:t>) і правильно (точно </a:t>
            </a:r>
            <a:r>
              <a:rPr lang="ru-RU" sz="2400" dirty="0" err="1">
                <a:latin typeface="Times New Roman" pitchFamily="18" charset="0"/>
                <a:cs typeface="Times New Roman" pitchFamily="18" charset="0"/>
              </a:rPr>
              <a:t>називаючи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імена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факти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окремі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назви</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err="1" smtClean="0">
                <a:latin typeface="Times New Roman" pitchFamily="18" charset="0"/>
                <a:cs typeface="Times New Roman" pitchFamily="18" charset="0"/>
              </a:rPr>
              <a:t>Цей</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вид </a:t>
            </a:r>
            <a:r>
              <a:rPr lang="ru-RU" sz="2400" dirty="0" err="1">
                <a:latin typeface="Times New Roman" pitchFamily="18" charset="0"/>
                <a:cs typeface="Times New Roman" pitchFamily="18" charset="0"/>
              </a:rPr>
              <a:t>переказів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привчає</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учнів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уважно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слухати</a:t>
            </a:r>
            <a:r>
              <a:rPr lang="ru-RU" sz="2400" dirty="0">
                <a:latin typeface="Times New Roman" pitchFamily="18" charset="0"/>
                <a:cs typeface="Times New Roman" pitchFamily="18" charset="0"/>
              </a:rPr>
              <a:t> текст, </a:t>
            </a:r>
            <a:r>
              <a:rPr lang="ru-RU" sz="2400" dirty="0" err="1">
                <a:latin typeface="Times New Roman" pitchFamily="18" charset="0"/>
                <a:cs typeface="Times New Roman" pitchFamily="18" charset="0"/>
              </a:rPr>
              <a:t>намагатися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запам'ятати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деталі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назви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чітко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уяснити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місця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твору</a:t>
            </a:r>
            <a:r>
              <a:rPr lang="ru-RU" sz="2400" dirty="0">
                <a:latin typeface="Times New Roman" pitchFamily="18" charset="0"/>
                <a:cs typeface="Times New Roman" pitchFamily="18" charset="0"/>
              </a:rPr>
              <a:t>. Для </a:t>
            </a:r>
            <a:r>
              <a:rPr lang="ru-RU" sz="2400" dirty="0" err="1">
                <a:latin typeface="Times New Roman" pitchFamily="18" charset="0"/>
                <a:cs typeface="Times New Roman" pitchFamily="18" charset="0"/>
              </a:rPr>
              <a:t>детальних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переказів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добирають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оповідання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або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окремі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епізоди</a:t>
            </a:r>
            <a:r>
              <a:rPr lang="ru-RU" sz="2400" dirty="0">
                <a:latin typeface="Times New Roman" pitchFamily="18" charset="0"/>
                <a:cs typeface="Times New Roman" pitchFamily="18" charset="0"/>
              </a:rPr>
              <a:t> з </a:t>
            </a:r>
            <a:r>
              <a:rPr lang="ru-RU" sz="2400" dirty="0" err="1">
                <a:latin typeface="Times New Roman" pitchFamily="18" charset="0"/>
                <a:cs typeface="Times New Roman" pitchFamily="18" charset="0"/>
              </a:rPr>
              <a:t>творів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носять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закінчений</a:t>
            </a:r>
            <a:r>
              <a:rPr lang="ru-RU" sz="2400" dirty="0">
                <a:latin typeface="Times New Roman" pitchFamily="18" charset="0"/>
                <a:cs typeface="Times New Roman" pitchFamily="18" charset="0"/>
              </a:rPr>
              <a:t> характер.</a:t>
            </a:r>
            <a:endParaRPr lang="uk-UA" sz="2400" dirty="0"/>
          </a:p>
        </p:txBody>
      </p:sp>
    </p:spTree>
    <p:extLst>
      <p:ext uri="{BB962C8B-B14F-4D97-AF65-F5344CB8AC3E}">
        <p14:creationId xmlns:p14="http://schemas.microsoft.com/office/powerpoint/2010/main" val="2899399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45"/>
            <a:ext cx="9144000" cy="6862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6178698"/>
          </a:xfrm>
        </p:spPr>
        <p:txBody>
          <a:bodyPr>
            <a:noAutofit/>
          </a:bodyPr>
          <a:lstStyle/>
          <a:p>
            <a:r>
              <a:rPr lang="ru-RU" sz="2400" dirty="0" err="1" smtClean="0">
                <a:latin typeface="Times New Roman" pitchFamily="18" charset="0"/>
                <a:cs typeface="Times New Roman" pitchFamily="18" charset="0"/>
              </a:rPr>
              <a:t>Важливе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значення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має</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добір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текстів</a:t>
            </a:r>
            <a:r>
              <a:rPr lang="ru-RU" sz="2400" dirty="0" smtClean="0">
                <a:latin typeface="Times New Roman" pitchFamily="18" charset="0"/>
                <a:cs typeface="Times New Roman" pitchFamily="18" charset="0"/>
              </a:rPr>
              <a:t> для </a:t>
            </a:r>
            <a:r>
              <a:rPr lang="ru-RU" sz="2400" dirty="0" err="1" smtClean="0">
                <a:latin typeface="Times New Roman" pitchFamily="18" charset="0"/>
                <a:cs typeface="Times New Roman" pitchFamily="18" charset="0"/>
              </a:rPr>
              <a:t>переказів</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Тексти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слід</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брати</a:t>
            </a:r>
            <a:r>
              <a:rPr lang="ru-RU" sz="2400" dirty="0" smtClean="0">
                <a:latin typeface="Times New Roman" pitchFamily="18" charset="0"/>
                <a:cs typeface="Times New Roman" pitchFamily="18" charset="0"/>
              </a:rPr>
              <a:t> з </a:t>
            </a:r>
            <a:r>
              <a:rPr lang="ru-RU" sz="2400" dirty="0" err="1" smtClean="0">
                <a:latin typeface="Times New Roman" pitchFamily="18" charset="0"/>
                <a:cs typeface="Times New Roman" pitchFamily="18" charset="0"/>
              </a:rPr>
              <a:t>творів</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художньої</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літератури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дитячих</a:t>
            </a:r>
            <a:r>
              <a:rPr lang="ru-RU" sz="2400" dirty="0" smtClean="0">
                <a:latin typeface="Times New Roman" pitchFamily="18" charset="0"/>
                <a:cs typeface="Times New Roman" pitchFamily="18" charset="0"/>
              </a:rPr>
              <a:t> газет та </a:t>
            </a:r>
            <a:r>
              <a:rPr lang="ru-RU" sz="2400" dirty="0" err="1" smtClean="0">
                <a:latin typeface="Times New Roman" pitchFamily="18" charset="0"/>
                <a:cs typeface="Times New Roman" pitchFamily="18" charset="0"/>
              </a:rPr>
              <a:t>журналів</a:t>
            </a:r>
            <a:r>
              <a:rPr lang="ru-RU" sz="2400" dirty="0" smtClean="0">
                <a:latin typeface="Times New Roman" pitchFamily="18" charset="0"/>
                <a:cs typeface="Times New Roman" pitchFamily="18" charset="0"/>
              </a:rPr>
              <a:t>.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В </a:t>
            </a:r>
            <a:r>
              <a:rPr lang="ru-RU" sz="2400" dirty="0" err="1" smtClean="0">
                <a:latin typeface="Times New Roman" pitchFamily="18" charset="0"/>
                <a:cs typeface="Times New Roman" pitchFamily="18" charset="0"/>
              </a:rPr>
              <a:t>останні</a:t>
            </a:r>
            <a:r>
              <a:rPr lang="ru-RU" sz="2400" dirty="0" smtClean="0">
                <a:latin typeface="Times New Roman" pitchFamily="18" charset="0"/>
                <a:cs typeface="Times New Roman" pitchFamily="18" charset="0"/>
              </a:rPr>
              <a:t> роки </a:t>
            </a:r>
            <a:r>
              <a:rPr lang="ru-RU" sz="2400" dirty="0" err="1" smtClean="0">
                <a:latin typeface="Times New Roman" pitchFamily="18" charset="0"/>
                <a:cs typeface="Times New Roman" pitchFamily="18" charset="0"/>
              </a:rPr>
              <a:t>досить</a:t>
            </a:r>
            <a:r>
              <a:rPr lang="ru-RU" sz="2400" dirty="0" smtClean="0">
                <a:latin typeface="Times New Roman" pitchFamily="18" charset="0"/>
                <a:cs typeface="Times New Roman" pitchFamily="18" charset="0"/>
              </a:rPr>
              <a:t> великого </a:t>
            </a:r>
            <a:r>
              <a:rPr lang="ru-RU" sz="2400" dirty="0" err="1" smtClean="0">
                <a:latin typeface="Times New Roman" pitchFamily="18" charset="0"/>
                <a:cs typeface="Times New Roman" pitchFamily="18" charset="0"/>
              </a:rPr>
              <a:t>поширення</a:t>
            </a:r>
            <a:r>
              <a:rPr lang="ru-RU" sz="2400" dirty="0" smtClean="0">
                <a:latin typeface="Times New Roman" pitchFamily="18" charset="0"/>
                <a:cs typeface="Times New Roman" pitchFamily="18" charset="0"/>
              </a:rPr>
              <a:t> в </a:t>
            </a:r>
            <a:r>
              <a:rPr lang="ru-RU" sz="2400" dirty="0" err="1" smtClean="0">
                <a:latin typeface="Times New Roman" pitchFamily="18" charset="0"/>
                <a:cs typeface="Times New Roman" pitchFamily="18" charset="0"/>
              </a:rPr>
              <a:t>практиці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роботи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вчителів</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набуло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написання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переказу</a:t>
            </a:r>
            <a:r>
              <a:rPr lang="ru-RU" sz="2400" dirty="0" smtClean="0">
                <a:latin typeface="Times New Roman" pitchFamily="18" charset="0"/>
                <a:cs typeface="Times New Roman" pitchFamily="18" charset="0"/>
              </a:rPr>
              <a:t> за </a:t>
            </a:r>
            <a:r>
              <a:rPr lang="ru-RU" sz="2400" dirty="0" err="1" smtClean="0">
                <a:latin typeface="Times New Roman" pitchFamily="18" charset="0"/>
                <a:cs typeface="Times New Roman" pitchFamily="18" charset="0"/>
              </a:rPr>
              <a:t>змістом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кінофільму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мультфільму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телепередачі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Подібні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перекази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доцільно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писати</a:t>
            </a:r>
            <a:r>
              <a:rPr lang="ru-RU" sz="2400" dirty="0" smtClean="0">
                <a:latin typeface="Times New Roman" pitchFamily="18" charset="0"/>
                <a:cs typeface="Times New Roman" pitchFamily="18" charset="0"/>
              </a:rPr>
              <a:t> через день-два </a:t>
            </a:r>
            <a:r>
              <a:rPr lang="ru-RU" sz="2400" dirty="0" err="1" smtClean="0">
                <a:latin typeface="Times New Roman" pitchFamily="18" charset="0"/>
                <a:cs typeface="Times New Roman" pitchFamily="18" charset="0"/>
              </a:rPr>
              <a:t>після</a:t>
            </a:r>
            <a:r>
              <a:rPr lang="ru-RU" sz="2400" dirty="0" smtClean="0">
                <a:latin typeface="Times New Roman" pitchFamily="18" charset="0"/>
                <a:cs typeface="Times New Roman" pitchFamily="18" charset="0"/>
              </a:rPr>
              <a:t> перегляду </a:t>
            </a:r>
            <a:r>
              <a:rPr lang="ru-RU" sz="2400" dirty="0" err="1" smtClean="0">
                <a:latin typeface="Times New Roman" pitchFamily="18" charset="0"/>
                <a:cs typeface="Times New Roman" pitchFamily="18" charset="0"/>
              </a:rPr>
              <a:t>кінофільму</a:t>
            </a:r>
            <a:r>
              <a:rPr lang="ru-RU" sz="2400" dirty="0" smtClean="0">
                <a:latin typeface="Times New Roman" pitchFamily="18" charset="0"/>
                <a:cs typeface="Times New Roman" pitchFamily="18" charset="0"/>
              </a:rPr>
              <a:t> (спектаклю). </a:t>
            </a:r>
            <a:r>
              <a:rPr lang="ru-RU" sz="2400" dirty="0" smtClean="0">
                <a:latin typeface="Times New Roman" pitchFamily="18" charset="0"/>
                <a:cs typeface="Times New Roman" pitchFamily="18" charset="0"/>
              </a:rPr>
              <a:t>До </a:t>
            </a:r>
            <a:r>
              <a:rPr lang="ru-RU" sz="2400" dirty="0" smtClean="0">
                <a:latin typeface="Times New Roman" pitchFamily="18" charset="0"/>
                <a:cs typeface="Times New Roman" pitchFamily="18" charset="0"/>
              </a:rPr>
              <a:t>перегляду </a:t>
            </a:r>
            <a:r>
              <a:rPr lang="ru-RU" sz="2400" dirty="0" err="1" smtClean="0">
                <a:latin typeface="Times New Roman" pitchFamily="18" charset="0"/>
                <a:cs typeface="Times New Roman" pitchFamily="18" charset="0"/>
              </a:rPr>
              <a:t>кінофільму</a:t>
            </a:r>
            <a:r>
              <a:rPr lang="ru-RU" sz="2400" dirty="0" smtClean="0">
                <a:latin typeface="Times New Roman" pitchFamily="18" charset="0"/>
                <a:cs typeface="Times New Roman" pitchFamily="18" charset="0"/>
              </a:rPr>
              <a:t>, не </a:t>
            </a:r>
            <a:r>
              <a:rPr lang="ru-RU" sz="2400" dirty="0" err="1" smtClean="0">
                <a:latin typeface="Times New Roman" pitchFamily="18" charset="0"/>
                <a:cs typeface="Times New Roman" pitchFamily="18" charset="0"/>
              </a:rPr>
              <a:t>розкриваючи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його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змісту</a:t>
            </a:r>
            <a:r>
              <a:rPr lang="ru-RU" sz="2400" dirty="0" smtClean="0">
                <a:latin typeface="Times New Roman" pitchFamily="18" charset="0"/>
                <a:cs typeface="Times New Roman" pitchFamily="18" charset="0"/>
              </a:rPr>
              <a:t>, учитель </a:t>
            </a:r>
            <a:r>
              <a:rPr lang="ru-RU" sz="2400" dirty="0" err="1" smtClean="0">
                <a:latin typeface="Times New Roman" pitchFamily="18" charset="0"/>
                <a:cs typeface="Times New Roman" pitchFamily="18" charset="0"/>
              </a:rPr>
              <a:t>вказує</a:t>
            </a:r>
            <a:r>
              <a:rPr lang="ru-RU" sz="2400" dirty="0" smtClean="0">
                <a:latin typeface="Times New Roman" pitchFamily="18" charset="0"/>
                <a:cs typeface="Times New Roman" pitchFamily="18" charset="0"/>
              </a:rPr>
              <a:t> тему, </a:t>
            </a:r>
            <a:r>
              <a:rPr lang="ru-RU" sz="2400" dirty="0" err="1" smtClean="0">
                <a:latin typeface="Times New Roman" pitchFamily="18" charset="0"/>
                <a:cs typeface="Times New Roman" pitchFamily="18" charset="0"/>
              </a:rPr>
              <a:t>якщо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необхідно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ідею</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скеровує</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увагу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учнів</a:t>
            </a:r>
            <a:r>
              <a:rPr lang="ru-RU" sz="2400" dirty="0" smtClean="0">
                <a:latin typeface="Times New Roman" pitchFamily="18" charset="0"/>
                <a:cs typeface="Times New Roman" pitchFamily="18" charset="0"/>
              </a:rPr>
              <a:t> на </a:t>
            </a:r>
            <a:r>
              <a:rPr lang="ru-RU" sz="2400" dirty="0" err="1" smtClean="0">
                <a:latin typeface="Times New Roman" pitchFamily="18" charset="0"/>
                <a:cs typeface="Times New Roman" pitchFamily="18" charset="0"/>
              </a:rPr>
              <a:t>позитивні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моменти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тобто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готує</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школярів</a:t>
            </a:r>
            <a:r>
              <a:rPr lang="ru-RU" sz="2400" dirty="0" smtClean="0">
                <a:latin typeface="Times New Roman" pitchFamily="18" charset="0"/>
                <a:cs typeface="Times New Roman" pitchFamily="18" charset="0"/>
              </a:rPr>
              <a:t> до правильного </a:t>
            </a:r>
            <a:r>
              <a:rPr lang="ru-RU" sz="2400" dirty="0" err="1" smtClean="0">
                <a:latin typeface="Times New Roman" pitchFamily="18" charset="0"/>
                <a:cs typeface="Times New Roman" pitchFamily="18" charset="0"/>
              </a:rPr>
              <a:t>сприймання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змісту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кінофільму</a:t>
            </a:r>
            <a:r>
              <a:rPr lang="ru-RU" sz="2800" dirty="0">
                <a:latin typeface="Times New Roman" pitchFamily="18" charset="0"/>
                <a:cs typeface="Times New Roman" pitchFamily="18" charset="0"/>
              </a:rPr>
              <a:t>.</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852258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358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46990" y="1124744"/>
            <a:ext cx="8229600" cy="3744416"/>
          </a:xfrm>
        </p:spPr>
        <p:txBody>
          <a:bodyPr>
            <a:noAutofit/>
          </a:bodyPr>
          <a:lstStyle/>
          <a:p>
            <a:r>
              <a:rPr lang="ru-RU" sz="3600" dirty="0"/>
              <a:t>За метою та методикою </a:t>
            </a:r>
            <a:r>
              <a:rPr lang="ru-RU" sz="3600" dirty="0" err="1"/>
              <a:t>проведення</a:t>
            </a:r>
            <a:r>
              <a:rPr lang="ru-RU" sz="3600" dirty="0"/>
              <a:t> </a:t>
            </a:r>
            <a:r>
              <a:rPr lang="ru-RU" sz="3600" dirty="0" err="1"/>
              <a:t>перекази</a:t>
            </a:r>
            <a:r>
              <a:rPr lang="ru-RU" sz="3600" dirty="0"/>
              <a:t> </a:t>
            </a:r>
            <a:r>
              <a:rPr lang="ru-RU" sz="3600" dirty="0" err="1"/>
              <a:t>поділяються</a:t>
            </a:r>
            <a:r>
              <a:rPr lang="ru-RU" sz="3600" dirty="0"/>
              <a:t> на </a:t>
            </a:r>
            <a:r>
              <a:rPr lang="ru-RU" sz="3600" dirty="0" err="1"/>
              <a:t>навчальні</a:t>
            </a:r>
            <a:r>
              <a:rPr lang="ru-RU" sz="3600" dirty="0"/>
              <a:t> та </a:t>
            </a:r>
            <a:r>
              <a:rPr lang="ru-RU" sz="3600" dirty="0" err="1"/>
              <a:t>контрольні</a:t>
            </a:r>
            <a:r>
              <a:rPr lang="ru-RU" sz="3600" dirty="0"/>
              <a:t>. </a:t>
            </a:r>
            <a:r>
              <a:rPr lang="ru-RU" sz="3600" dirty="0" smtClean="0"/>
              <a:t/>
            </a:r>
            <a:br>
              <a:rPr lang="ru-RU" sz="3600" dirty="0" smtClean="0"/>
            </a:br>
            <a:r>
              <a:rPr lang="ru-RU" sz="3600" b="1" dirty="0" smtClean="0"/>
              <a:t>Мета </a:t>
            </a:r>
            <a:r>
              <a:rPr lang="ru-RU" sz="3600" b="1" dirty="0" err="1"/>
              <a:t>навчальних</a:t>
            </a:r>
            <a:r>
              <a:rPr lang="ru-RU" sz="3600" b="1" dirty="0"/>
              <a:t> </a:t>
            </a:r>
            <a:r>
              <a:rPr lang="ru-RU" sz="3600" dirty="0"/>
              <a:t>— </a:t>
            </a:r>
            <a:r>
              <a:rPr lang="ru-RU" sz="3600" dirty="0" err="1"/>
              <a:t>прищепити</a:t>
            </a:r>
            <a:r>
              <a:rPr lang="ru-RU" sz="3600" dirty="0"/>
              <a:t> </a:t>
            </a:r>
            <a:r>
              <a:rPr lang="ru-RU" sz="3600" dirty="0" err="1"/>
              <a:t>учням</a:t>
            </a:r>
            <a:r>
              <a:rPr lang="ru-RU" sz="3600" dirty="0"/>
              <a:t> </a:t>
            </a:r>
            <a:r>
              <a:rPr lang="ru-RU" sz="3600" dirty="0" err="1"/>
              <a:t>уміння</a:t>
            </a:r>
            <a:r>
              <a:rPr lang="ru-RU" sz="3600" dirty="0"/>
              <a:t> </a:t>
            </a:r>
            <a:r>
              <a:rPr lang="ru-RU" sz="3600" dirty="0" err="1"/>
              <a:t>виконувати</a:t>
            </a:r>
            <a:r>
              <a:rPr lang="ru-RU" sz="3600" dirty="0"/>
              <a:t> той </a:t>
            </a:r>
            <a:r>
              <a:rPr lang="ru-RU" sz="3600" dirty="0" err="1"/>
              <a:t>чи</a:t>
            </a:r>
            <a:r>
              <a:rPr lang="ru-RU" sz="3600" dirty="0"/>
              <a:t> </a:t>
            </a:r>
            <a:r>
              <a:rPr lang="ru-RU" sz="3600" dirty="0" err="1"/>
              <a:t>інший</a:t>
            </a:r>
            <a:r>
              <a:rPr lang="ru-RU" sz="3600" dirty="0"/>
              <a:t> вид </a:t>
            </a:r>
            <a:r>
              <a:rPr lang="ru-RU" sz="3600" dirty="0" err="1"/>
              <a:t>переказів</a:t>
            </a:r>
            <a:r>
              <a:rPr lang="ru-RU" sz="3600" dirty="0"/>
              <a:t>, </a:t>
            </a:r>
            <a:r>
              <a:rPr lang="ru-RU" sz="3600" b="1" dirty="0"/>
              <a:t>мета </a:t>
            </a:r>
            <a:r>
              <a:rPr lang="ru-RU" sz="3600" b="1" dirty="0" err="1"/>
              <a:t>контрольних</a:t>
            </a:r>
            <a:r>
              <a:rPr lang="ru-RU" sz="3600" b="1" dirty="0"/>
              <a:t> </a:t>
            </a:r>
            <a:r>
              <a:rPr lang="ru-RU" sz="3600" dirty="0"/>
              <a:t>— </a:t>
            </a:r>
            <a:r>
              <a:rPr lang="ru-RU" sz="3600" dirty="0" err="1"/>
              <a:t>перевірити</a:t>
            </a:r>
            <a:r>
              <a:rPr lang="ru-RU" sz="3600" dirty="0"/>
              <a:t>, як </a:t>
            </a:r>
            <a:r>
              <a:rPr lang="ru-RU" sz="3600" dirty="0" err="1"/>
              <a:t>учні</a:t>
            </a:r>
            <a:r>
              <a:rPr lang="ru-RU" sz="3600" dirty="0"/>
              <a:t> </a:t>
            </a:r>
            <a:r>
              <a:rPr lang="ru-RU" sz="3600" dirty="0" err="1"/>
              <a:t>оволоділи</a:t>
            </a:r>
            <a:r>
              <a:rPr lang="ru-RU" sz="3600" dirty="0"/>
              <a:t> </a:t>
            </a:r>
            <a:r>
              <a:rPr lang="ru-RU" sz="3600" dirty="0" err="1"/>
              <a:t>навичками</a:t>
            </a:r>
            <a:r>
              <a:rPr lang="ru-RU" sz="3600" dirty="0"/>
              <a:t> </a:t>
            </a:r>
            <a:r>
              <a:rPr lang="ru-RU" sz="3600" dirty="0" err="1"/>
              <a:t>письмового</a:t>
            </a:r>
            <a:r>
              <a:rPr lang="ru-RU" sz="3600" dirty="0"/>
              <a:t> </a:t>
            </a:r>
            <a:r>
              <a:rPr lang="ru-RU" sz="3600" dirty="0" err="1"/>
              <a:t>викладу</a:t>
            </a:r>
            <a:r>
              <a:rPr lang="ru-RU" sz="3600" dirty="0"/>
              <a:t> </a:t>
            </a:r>
            <a:r>
              <a:rPr lang="ru-RU" sz="3600" dirty="0" err="1"/>
              <a:t>прослуханого</a:t>
            </a:r>
            <a:r>
              <a:rPr lang="ru-RU" sz="3600" dirty="0"/>
              <a:t> тексту.</a:t>
            </a:r>
            <a:endParaRPr lang="uk-UA" sz="3600" dirty="0"/>
          </a:p>
        </p:txBody>
      </p:sp>
    </p:spTree>
    <p:extLst>
      <p:ext uri="{BB962C8B-B14F-4D97-AF65-F5344CB8AC3E}">
        <p14:creationId xmlns:p14="http://schemas.microsoft.com/office/powerpoint/2010/main" val="1072864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0783" cy="6852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6394722"/>
          </a:xfrm>
        </p:spPr>
        <p:txBody>
          <a:bodyPr>
            <a:noAutofit/>
          </a:bodyPr>
          <a:lstStyle/>
          <a:p>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ru-RU" sz="2400" dirty="0" err="1" smtClean="0">
                <a:latin typeface="Times New Roman" pitchFamily="18" charset="0"/>
                <a:cs typeface="Times New Roman" pitchFamily="18" charset="0"/>
              </a:rPr>
              <a:t>Залежно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від</a:t>
            </a:r>
            <a:r>
              <a:rPr lang="ru-RU" sz="2400" dirty="0" smtClean="0">
                <a:latin typeface="Times New Roman" pitchFamily="18" charset="0"/>
                <a:cs typeface="Times New Roman" pitchFamily="18" charset="0"/>
              </a:rPr>
              <a:t> виду </a:t>
            </a:r>
            <a:r>
              <a:rPr lang="ru-RU" sz="2400" dirty="0" err="1" smtClean="0">
                <a:latin typeface="Times New Roman" pitchFamily="18" charset="0"/>
                <a:cs typeface="Times New Roman" pitchFamily="18" charset="0"/>
              </a:rPr>
              <a:t>переказу</a:t>
            </a:r>
            <a:r>
              <a:rPr lang="ru-RU" sz="2400" dirty="0" smtClean="0">
                <a:latin typeface="Times New Roman" pitchFamily="18" charset="0"/>
                <a:cs typeface="Times New Roman" pitchFamily="18" charset="0"/>
              </a:rPr>
              <a:t> в </a:t>
            </a:r>
            <a:r>
              <a:rPr lang="ru-RU" sz="2400" dirty="0" err="1" smtClean="0">
                <a:latin typeface="Times New Roman" pitchFamily="18" charset="0"/>
                <a:cs typeface="Times New Roman" pitchFamily="18" charset="0"/>
              </a:rPr>
              <a:t>проведенні</a:t>
            </a:r>
            <a:r>
              <a:rPr lang="ru-RU" sz="2400" dirty="0" smtClean="0">
                <a:latin typeface="Times New Roman" pitchFamily="18" charset="0"/>
                <a:cs typeface="Times New Roman" pitchFamily="18" charset="0"/>
              </a:rPr>
              <a:t> кожного уроку є, </a:t>
            </a:r>
            <a:r>
              <a:rPr lang="ru-RU" sz="2400" dirty="0" err="1" smtClean="0">
                <a:latin typeface="Times New Roman" pitchFamily="18" charset="0"/>
                <a:cs typeface="Times New Roman" pitchFamily="18" charset="0"/>
              </a:rPr>
              <a:t>звичайно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свої</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особливості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Проте</a:t>
            </a:r>
            <a:r>
              <a:rPr lang="ru-RU" sz="2400" dirty="0" smtClean="0">
                <a:latin typeface="Times New Roman" pitchFamily="18" charset="0"/>
                <a:cs typeface="Times New Roman" pitchFamily="18" charset="0"/>
              </a:rPr>
              <a:t> для </a:t>
            </a:r>
            <a:r>
              <a:rPr lang="ru-RU" sz="2400" dirty="0" err="1" smtClean="0">
                <a:latin typeface="Times New Roman" pitchFamily="18" charset="0"/>
                <a:cs typeface="Times New Roman" pitchFamily="18" charset="0"/>
              </a:rPr>
              <a:t>навчальних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переказів</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можна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намітити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такі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основні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етапи</a:t>
            </a: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вступна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бесіда</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читання</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тексту;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a:latin typeface="Times New Roman" pitchFamily="18" charset="0"/>
                <a:cs typeface="Times New Roman" pitchFamily="18" charset="0"/>
              </a:rPr>
              <a:t>б</a:t>
            </a:r>
            <a:r>
              <a:rPr lang="ru-RU" sz="2800" dirty="0" err="1" smtClean="0">
                <a:latin typeface="Times New Roman" pitchFamily="18" charset="0"/>
                <a:cs typeface="Times New Roman" pitchFamily="18" charset="0"/>
              </a:rPr>
              <a:t>есіда</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за </a:t>
            </a:r>
            <a:r>
              <a:rPr lang="ru-RU" sz="2800" dirty="0" err="1" smtClean="0">
                <a:latin typeface="Times New Roman" pitchFamily="18" charset="0"/>
                <a:cs typeface="Times New Roman" pitchFamily="18" charset="0"/>
              </a:rPr>
              <a:t>змістом</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прочитаного</a:t>
            </a:r>
            <a:r>
              <a:rPr lang="ru-RU" sz="2800" dirty="0" smtClean="0">
                <a:latin typeface="Times New Roman" pitchFamily="18" charset="0"/>
                <a:cs typeface="Times New Roman" pitchFamily="18" charset="0"/>
              </a:rPr>
              <a:t> та </a:t>
            </a:r>
            <a:r>
              <a:rPr lang="ru-RU" sz="2800" dirty="0" err="1" smtClean="0">
                <a:latin typeface="Times New Roman" pitchFamily="18" charset="0"/>
                <a:cs typeface="Times New Roman" pitchFamily="18" charset="0"/>
              </a:rPr>
              <a:t>словниково-фразеологічна</a:t>
            </a:r>
            <a:r>
              <a:rPr lang="ru-RU" sz="2800" dirty="0" smtClean="0">
                <a:latin typeface="Times New Roman" pitchFamily="18" charset="0"/>
                <a:cs typeface="Times New Roman" pitchFamily="18" charset="0"/>
              </a:rPr>
              <a:t> робота;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робота </a:t>
            </a:r>
            <a:r>
              <a:rPr lang="ru-RU" sz="2800" dirty="0" smtClean="0">
                <a:latin typeface="Times New Roman" pitchFamily="18" charset="0"/>
                <a:cs typeface="Times New Roman" pitchFamily="18" charset="0"/>
              </a:rPr>
              <a:t>над планом;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усне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переказування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прочитаного</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написання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переказу</a:t>
            </a:r>
            <a:r>
              <a:rPr lang="ru-RU" sz="2800" dirty="0" smtClean="0">
                <a:latin typeface="Times New Roman" pitchFamily="18" charset="0"/>
                <a:cs typeface="Times New Roman" pitchFamily="18" charset="0"/>
              </a:rPr>
              <a:t> в </a:t>
            </a:r>
            <a:r>
              <a:rPr lang="ru-RU" sz="2800" dirty="0" err="1" smtClean="0">
                <a:latin typeface="Times New Roman" pitchFamily="18" charset="0"/>
                <a:cs typeface="Times New Roman" pitchFamily="18" charset="0"/>
              </a:rPr>
              <a:t>чорновому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варіанті</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переписування</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переказу</a:t>
            </a:r>
            <a:r>
              <a:rPr lang="ru-RU" sz="2800" dirty="0" smtClean="0">
                <a:latin typeface="Times New Roman" pitchFamily="18" charset="0"/>
                <a:cs typeface="Times New Roman" pitchFamily="18" charset="0"/>
              </a:rPr>
              <a:t> начисто;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перевірка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робіт</a:t>
            </a:r>
            <a:r>
              <a:rPr lang="ru-RU" sz="2800" dirty="0" smtClean="0">
                <a:latin typeface="Times New Roman" pitchFamily="18" charset="0"/>
                <a:cs typeface="Times New Roman" pitchFamily="18" charset="0"/>
              </a:rPr>
              <a:t> учителем;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аналіз</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переказів</a:t>
            </a:r>
            <a:r>
              <a:rPr lang="ru-RU" sz="2800" dirty="0" smtClean="0">
                <a:latin typeface="Times New Roman" pitchFamily="18" charset="0"/>
                <a:cs typeface="Times New Roman" pitchFamily="18" charset="0"/>
              </a:rPr>
              <a:t>.</a:t>
            </a:r>
            <a:br>
              <a:rPr lang="ru-RU" sz="28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761264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6178698"/>
          </a:xfrm>
        </p:spPr>
        <p:txBody>
          <a:bodyPr>
            <a:noAutofit/>
          </a:bodyPr>
          <a:lstStyle/>
          <a:p>
            <a:r>
              <a:rPr lang="ru-RU" sz="1800" dirty="0" err="1" smtClean="0">
                <a:latin typeface="Times New Roman" pitchFamily="18" charset="0"/>
                <a:cs typeface="Times New Roman" pitchFamily="18" charset="0"/>
              </a:rPr>
              <a:t>Після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уроків</a:t>
            </a:r>
            <a:r>
              <a:rPr lang="ru-RU" sz="1800" dirty="0" smtClean="0">
                <a:latin typeface="Times New Roman" pitchFamily="18" charset="0"/>
                <a:cs typeface="Times New Roman" pitchFamily="18" charset="0"/>
              </a:rPr>
              <a:t> учитель </a:t>
            </a:r>
            <a:r>
              <a:rPr lang="ru-RU" sz="1800" dirty="0" err="1" smtClean="0">
                <a:latin typeface="Times New Roman" pitchFamily="18" charset="0"/>
                <a:cs typeface="Times New Roman" pitchFamily="18" charset="0"/>
              </a:rPr>
              <a:t>перевіряє</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учнівські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перекази</a:t>
            </a:r>
            <a:r>
              <a:rPr lang="ru-RU" sz="1800" dirty="0" smtClean="0">
                <a:latin typeface="Times New Roman" pitchFamily="18" charset="0"/>
                <a:cs typeface="Times New Roman" pitchFamily="18" charset="0"/>
              </a:rPr>
              <a:t> і </a:t>
            </a:r>
            <a:r>
              <a:rPr lang="ru-RU" sz="1800" dirty="0" err="1" smtClean="0">
                <a:latin typeface="Times New Roman" pitchFamily="18" charset="0"/>
                <a:cs typeface="Times New Roman" pitchFamily="18" charset="0"/>
              </a:rPr>
              <a:t>наступний</a:t>
            </a:r>
            <a:r>
              <a:rPr lang="ru-RU" sz="1800" dirty="0" smtClean="0">
                <a:latin typeface="Times New Roman" pitchFamily="18" charset="0"/>
                <a:cs typeface="Times New Roman" pitchFamily="18" charset="0"/>
              </a:rPr>
              <a:t> урок </a:t>
            </a:r>
            <a:r>
              <a:rPr lang="ru-RU" sz="1800" dirty="0" err="1" smtClean="0">
                <a:latin typeface="Times New Roman" pitchFamily="18" charset="0"/>
                <a:cs typeface="Times New Roman" pitchFamily="18" charset="0"/>
              </a:rPr>
              <a:t>присвячує</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аналізу</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доопрацюванню</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учнями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своїх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переказів</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err="1" smtClean="0">
                <a:latin typeface="Times New Roman" pitchFamily="18" charset="0"/>
                <a:cs typeface="Times New Roman" pitchFamily="18" charset="0"/>
              </a:rPr>
              <a:t>Оскільки</a:t>
            </a:r>
            <a:r>
              <a:rPr lang="ru-RU" sz="1800" dirty="0" smtClean="0">
                <a:latin typeface="Times New Roman" pitchFamily="18" charset="0"/>
                <a:cs typeface="Times New Roman" pitchFamily="18" charset="0"/>
              </a:rPr>
              <a:t> на </a:t>
            </a:r>
            <a:r>
              <a:rPr lang="ru-RU" sz="1800" dirty="0" err="1" smtClean="0">
                <a:latin typeface="Times New Roman" pitchFamily="18" charset="0"/>
                <a:cs typeface="Times New Roman" pitchFamily="18" charset="0"/>
              </a:rPr>
              <a:t>проведення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навчальних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переказів</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відводиться</a:t>
            </a:r>
            <a:r>
              <a:rPr lang="ru-RU" sz="1800" dirty="0" smtClean="0">
                <a:latin typeface="Times New Roman" pitchFamily="18" charset="0"/>
                <a:cs typeface="Times New Roman" pitchFamily="18" charset="0"/>
              </a:rPr>
              <a:t> два уроки, </a:t>
            </a:r>
            <a:r>
              <a:rPr lang="ru-RU" sz="1800" dirty="0" err="1" smtClean="0">
                <a:latin typeface="Times New Roman" pitchFamily="18" charset="0"/>
                <a:cs typeface="Times New Roman" pitchFamily="18" charset="0"/>
              </a:rPr>
              <a:t>доцільно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підготовчу</a:t>
            </a:r>
            <a:r>
              <a:rPr lang="ru-RU" sz="1800" dirty="0" smtClean="0">
                <a:latin typeface="Times New Roman" pitchFamily="18" charset="0"/>
                <a:cs typeface="Times New Roman" pitchFamily="18" charset="0"/>
              </a:rPr>
              <a:t> роботу провести на одному </a:t>
            </a:r>
            <a:r>
              <a:rPr lang="ru-RU" sz="1800" dirty="0" err="1" smtClean="0">
                <a:latin typeface="Times New Roman" pitchFamily="18" charset="0"/>
                <a:cs typeface="Times New Roman" pitchFamily="18" charset="0"/>
              </a:rPr>
              <a:t>уроці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щоб</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другий</a:t>
            </a:r>
            <a:r>
              <a:rPr lang="ru-RU" sz="1800" dirty="0" smtClean="0">
                <a:latin typeface="Times New Roman" pitchFamily="18" charset="0"/>
                <a:cs typeface="Times New Roman" pitchFamily="18" charset="0"/>
              </a:rPr>
              <a:t> урок </a:t>
            </a:r>
            <a:r>
              <a:rPr lang="ru-RU" sz="1800" dirty="0" err="1" smtClean="0">
                <a:latin typeface="Times New Roman" pitchFamily="18" charset="0"/>
                <a:cs typeface="Times New Roman" pitchFamily="18" charset="0"/>
              </a:rPr>
              <a:t>повністю</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залишився</a:t>
            </a:r>
            <a:r>
              <a:rPr lang="ru-RU" sz="1800" dirty="0" smtClean="0">
                <a:latin typeface="Times New Roman" pitchFamily="18" charset="0"/>
                <a:cs typeface="Times New Roman" pitchFamily="18" charset="0"/>
              </a:rPr>
              <a:t> для </a:t>
            </a:r>
            <a:r>
              <a:rPr lang="ru-RU" sz="1800" dirty="0" err="1" smtClean="0">
                <a:latin typeface="Times New Roman" pitchFamily="18" charset="0"/>
                <a:cs typeface="Times New Roman" pitchFamily="18" charset="0"/>
              </a:rPr>
              <a:t>оформлення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переказу</a:t>
            </a:r>
            <a:r>
              <a:rPr lang="ru-RU" sz="1800" dirty="0" smtClean="0">
                <a:latin typeface="Times New Roman" pitchFamily="18" charset="0"/>
                <a:cs typeface="Times New Roman" pitchFamily="18" charset="0"/>
              </a:rPr>
              <a:t>.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err="1" smtClean="0">
                <a:latin typeface="Times New Roman" pitchFamily="18" charset="0"/>
                <a:cs typeface="Times New Roman" pitchFamily="18" charset="0"/>
              </a:rPr>
              <a:t>Контрольні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перекази</a:t>
            </a:r>
            <a:r>
              <a:rPr lang="ru-RU" sz="1800" dirty="0" smtClean="0">
                <a:latin typeface="Times New Roman" pitchFamily="18" charset="0"/>
                <a:cs typeface="Times New Roman" pitchFamily="18" charset="0"/>
              </a:rPr>
              <a:t>, як правило, </a:t>
            </a:r>
            <a:r>
              <a:rPr lang="ru-RU" sz="1800" dirty="0" err="1" smtClean="0">
                <a:latin typeface="Times New Roman" pitchFamily="18" charset="0"/>
                <a:cs typeface="Times New Roman" pitchFamily="18" charset="0"/>
              </a:rPr>
              <a:t>проводяться</a:t>
            </a:r>
            <a:r>
              <a:rPr lang="ru-RU" sz="1800" dirty="0" smtClean="0">
                <a:latin typeface="Times New Roman" pitchFamily="18" charset="0"/>
                <a:cs typeface="Times New Roman" pitchFamily="18" charset="0"/>
              </a:rPr>
              <a:t> так: </a:t>
            </a:r>
            <a:r>
              <a:rPr lang="ru-RU" sz="1800" dirty="0" err="1" smtClean="0">
                <a:latin typeface="Times New Roman" pitchFamily="18" charset="0"/>
                <a:cs typeface="Times New Roman" pitchFamily="18" charset="0"/>
              </a:rPr>
              <a:t>після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невеличкої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вступної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бесіди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читається</a:t>
            </a:r>
            <a:r>
              <a:rPr lang="ru-RU" sz="1800" dirty="0" smtClean="0">
                <a:latin typeface="Times New Roman" pitchFamily="18" charset="0"/>
                <a:cs typeface="Times New Roman" pitchFamily="18" charset="0"/>
              </a:rPr>
              <a:t> текст </a:t>
            </a:r>
            <a:r>
              <a:rPr lang="ru-RU" sz="1800" dirty="0" err="1" smtClean="0">
                <a:latin typeface="Times New Roman" pitchFamily="18" charset="0"/>
                <a:cs typeface="Times New Roman" pitchFamily="18" charset="0"/>
              </a:rPr>
              <a:t>переказу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пояснюються</a:t>
            </a:r>
            <a:r>
              <a:rPr lang="ru-RU" sz="1800" dirty="0" smtClean="0">
                <a:latin typeface="Times New Roman" pitchFamily="18" charset="0"/>
                <a:cs typeface="Times New Roman" pitchFamily="18" charset="0"/>
              </a:rPr>
              <a:t> і </a:t>
            </a:r>
            <a:r>
              <a:rPr lang="ru-RU" sz="1800" dirty="0" err="1" smtClean="0">
                <a:latin typeface="Times New Roman" pitchFamily="18" charset="0"/>
                <a:cs typeface="Times New Roman" pitchFamily="18" charset="0"/>
              </a:rPr>
              <a:t>виписуються</a:t>
            </a:r>
            <a:r>
              <a:rPr lang="ru-RU" sz="1800" dirty="0" smtClean="0">
                <a:latin typeface="Times New Roman" pitchFamily="18" charset="0"/>
                <a:cs typeface="Times New Roman" pitchFamily="18" charset="0"/>
              </a:rPr>
              <a:t> на </a:t>
            </a:r>
            <a:r>
              <a:rPr lang="ru-RU" sz="1800" dirty="0" err="1" smtClean="0">
                <a:latin typeface="Times New Roman" pitchFamily="18" charset="0"/>
                <a:cs typeface="Times New Roman" pitchFamily="18" charset="0"/>
              </a:rPr>
              <a:t>дошці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нові</a:t>
            </a:r>
            <a:r>
              <a:rPr lang="ru-RU" sz="1800" dirty="0" smtClean="0">
                <a:latin typeface="Times New Roman" pitchFamily="18" charset="0"/>
                <a:cs typeface="Times New Roman" pitchFamily="18" charset="0"/>
              </a:rPr>
              <a:t> і </a:t>
            </a:r>
            <a:r>
              <a:rPr lang="ru-RU" sz="1800" dirty="0" err="1" smtClean="0">
                <a:latin typeface="Times New Roman" pitchFamily="18" charset="0"/>
                <a:cs typeface="Times New Roman" pitchFamily="18" charset="0"/>
              </a:rPr>
              <a:t>маловідомі</a:t>
            </a:r>
            <a:r>
              <a:rPr lang="ru-RU" sz="1800" dirty="0" smtClean="0">
                <a:latin typeface="Times New Roman" pitchFamily="18" charset="0"/>
                <a:cs typeface="Times New Roman" pitchFamily="18" charset="0"/>
              </a:rPr>
              <a:t> слова; проводиться робота над планом;  </a:t>
            </a:r>
            <a:r>
              <a:rPr lang="ru-RU" sz="1800" dirty="0" err="1" smtClean="0">
                <a:latin typeface="Times New Roman" pitchFamily="18" charset="0"/>
                <a:cs typeface="Times New Roman" pitchFamily="18" charset="0"/>
              </a:rPr>
              <a:t>повторне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читання</a:t>
            </a:r>
            <a:r>
              <a:rPr lang="ru-RU" sz="1800" dirty="0" smtClean="0">
                <a:latin typeface="Times New Roman" pitchFamily="18" charset="0"/>
                <a:cs typeface="Times New Roman" pitchFamily="18" charset="0"/>
              </a:rPr>
              <a:t> тексту в </a:t>
            </a:r>
            <a:r>
              <a:rPr lang="ru-RU" sz="1800" dirty="0" err="1" smtClean="0">
                <a:latin typeface="Times New Roman" pitchFamily="18" charset="0"/>
                <a:cs typeface="Times New Roman" pitchFamily="18" charset="0"/>
              </a:rPr>
              <a:t>цілому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написання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учнями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переказу</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err="1" smtClean="0">
                <a:latin typeface="Times New Roman" pitchFamily="18" charset="0"/>
                <a:cs typeface="Times New Roman" pitchFamily="18" charset="0"/>
              </a:rPr>
              <a:t>Отже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переказ</a:t>
            </a:r>
            <a:r>
              <a:rPr lang="ru-RU" sz="1800" dirty="0" smtClean="0">
                <a:latin typeface="Times New Roman" pitchFamily="18" charset="0"/>
                <a:cs typeface="Times New Roman" pitchFamily="18" charset="0"/>
              </a:rPr>
              <a:t> як вид </a:t>
            </a:r>
            <a:r>
              <a:rPr lang="ru-RU" sz="1800" dirty="0" err="1" smtClean="0">
                <a:latin typeface="Times New Roman" pitchFamily="18" charset="0"/>
                <a:cs typeface="Times New Roman" pitchFamily="18" charset="0"/>
              </a:rPr>
              <a:t>письмової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роботи</a:t>
            </a:r>
            <a:r>
              <a:rPr lang="ru-RU" sz="1800" dirty="0" smtClean="0">
                <a:latin typeface="Times New Roman" pitchFamily="18" charset="0"/>
                <a:cs typeface="Times New Roman" pitchFamily="18" charset="0"/>
              </a:rPr>
              <a:t> — </a:t>
            </a:r>
            <a:r>
              <a:rPr lang="ru-RU" sz="1800" dirty="0" err="1" smtClean="0">
                <a:latin typeface="Times New Roman" pitchFamily="18" charset="0"/>
                <a:cs typeface="Times New Roman" pitchFamily="18" charset="0"/>
              </a:rPr>
              <a:t>надійний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засіб</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розвитку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логічного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мислення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піднесення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грамотності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учнів</a:t>
            </a:r>
            <a:r>
              <a:rPr lang="ru-RU" sz="1800" dirty="0" smtClean="0">
                <a:latin typeface="Times New Roman" pitchFamily="18" charset="0"/>
                <a:cs typeface="Times New Roman" pitchFamily="18" charset="0"/>
              </a:rPr>
              <a:t> і </a:t>
            </a:r>
            <a:r>
              <a:rPr lang="ru-RU" sz="1800" dirty="0" err="1" smtClean="0">
                <a:latin typeface="Times New Roman" pitchFamily="18" charset="0"/>
                <a:cs typeface="Times New Roman" pitchFamily="18" charset="0"/>
              </a:rPr>
              <a:t>необхідний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етап</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який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повинні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діти</a:t>
            </a:r>
            <a:r>
              <a:rPr lang="ru-RU" sz="1800" dirty="0" smtClean="0">
                <a:latin typeface="Times New Roman" pitchFamily="18" charset="0"/>
                <a:cs typeface="Times New Roman" pitchFamily="18" charset="0"/>
              </a:rPr>
              <a:t> пройти, перш </a:t>
            </a:r>
            <a:r>
              <a:rPr lang="ru-RU" sz="1800" dirty="0" err="1" smtClean="0">
                <a:latin typeface="Times New Roman" pitchFamily="18" charset="0"/>
                <a:cs typeface="Times New Roman" pitchFamily="18" charset="0"/>
              </a:rPr>
              <a:t>ніж</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приступити</a:t>
            </a:r>
            <a:r>
              <a:rPr lang="ru-RU" sz="1800" dirty="0" smtClean="0">
                <a:latin typeface="Times New Roman" pitchFamily="18" charset="0"/>
                <a:cs typeface="Times New Roman" pitchFamily="18" charset="0"/>
              </a:rPr>
              <a:t> до </a:t>
            </a:r>
            <a:r>
              <a:rPr lang="ru-RU" sz="1800" dirty="0" err="1" smtClean="0">
                <a:latin typeface="Times New Roman" pitchFamily="18" charset="0"/>
                <a:cs typeface="Times New Roman" pitchFamily="18" charset="0"/>
              </a:rPr>
              <a:t>написання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власне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творчої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роботи</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212873760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151</Words>
  <Application>Microsoft Office PowerPoint</Application>
  <PresentationFormat>Экран (4:3)</PresentationFormat>
  <Paragraphs>11</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Презентація на тему </vt:lpstr>
      <vt:lpstr> У загальноосвітніх школах застосовують різні види усних та письмових переказів. В основу їх класифікації вчені поклали чотири провідні ознаки:  а) характер текстового матеріалу;   б) спосіб передачі змісту;  в) мету переказу;  г) місце виконання.</vt:lpstr>
      <vt:lpstr>У загальній системі творчих робіт переказ посідає проміжне місце серед різних видів творчих вправ і власне творчих робіт.  Проте поруч з іншими видами самостійних робіт переказ — необхідний етап, який учні повинні пройти, перш ніж приступити до написання твору.   Переказ розвиває в учнів логічне мислення; уточнює і розширює словниковий запас, активізує його; сприяє закріпленню граматичних знань, синтаксичних конструкцій, правописних навичок. Крім того, переказ художнього твору чи статті збуджує в учнів певні думки, викликає відповідні настрої, почуття, розширює їхні знання про навколишній світ.  </vt:lpstr>
      <vt:lpstr>За типом мовлення (характером текстового матеріалу) перекази можуть виступати у вигляді розповідей, описів, роздумів.   Перекази-розповіді — це перекази, в яких описано одну або кілька подій. Для розповідей характерна часова логічна послідовність викладу явищ. Діти без особливих труднощів засвоюють і відтворюють зміст оповідань.  Перекази-описи — це перекази, в яких викладено зовнішню характеристику одного чи кількох предметів. Між окремими частинами в описі наявні просторові зв’язки, які сприймаються і засвоюються учнями з більшими зусиллями, ніж часові.   Перекази-роздуми — це перекази міркувань щодо подій, явищ, предметів. Вони не тільки сприяють розвиткові мови, а й дають учням можливість проявити самостійність, допомагають учителеві з'ясувати, що цікавить та хвилює учнів у тому чи іншому уривку, якими людськими якостями вони бажають оволодіти.  </vt:lpstr>
      <vt:lpstr>Завдання стислого переказу — навчити учнів висловлювати свої думки та почуття стисло і чітко. Під час виконання такого переказу учні вдаються до аналізу, обмірковують, з'ясовують, що головне в тексті, а що другорядне. Така робота розвиває логічне мислення, прищеплює навички стислої виразної мови,   виробляє  вміння узагальнити матеріал.  Головна мета вибіркового переказу — навчити учнів відбирати з тексту найістотніше з того чи іншого питання.   Стислий переказ вимагає вміння стисло передати зміст твору, а вибірковий — лише те, що стосується певної особи, події тощо. </vt:lpstr>
      <vt:lpstr>    Залежно від того, як опрацьовується учнями зміст і виклад тексту, перекази бувають: докладні (детальні), стислі, вибіркові, творчі, перекази-переклади.   Докладні перекази ставлять своєю метою передавати зміст оповідання, уривка чи епізоду повністю (без пропуску окремих деталей), послідовно (не порушуючи порядку дій) і правильно (точно називаючи імена, факти, окремі назви).   Цей вид переказів привчає учнів уважно слухати текст, намагатися запам'ятати деталі, назви, чітко уяснити всі місця твору. Для детальних переказів добирають оповідання або окремі епізоди з творів, які носять закінчений характер.</vt:lpstr>
      <vt:lpstr>Важливе значення має добір текстів для переказів. Тексти слід брати з творів художньої літератури, дитячих газет та журналів.  В останні роки досить великого поширення в практиці роботи вчителів набуло написання переказу за змістом кінофільму, мультфільму, телепередачі. Подібні перекази доцільно писати через день-два після перегляду кінофільму (спектаклю). До перегляду кінофільму, не розкриваючи його змісту, учитель вказує тему, якщо необхідно, ідею, скеровує увагу учнів на позитивні моменти, тобто готує школярів до правильного сприймання змісту кінофільму. </vt:lpstr>
      <vt:lpstr>За метою та методикою проведення перекази поділяються на навчальні та контрольні.  Мета навчальних — прищепити учням уміння виконувати той чи інший вид переказів, мета контрольних — перевірити, як учні оволоділи навичками письмового викладу прослуханого тексту.</vt:lpstr>
      <vt:lpstr>  Залежно від виду переказу в проведенні кожного уроку є, звичайно, свої особливості. Проте для навчальних переказів можна намітити такі основні етапи:   вступна бесіда;  читання тексту;  бесіда за змістом прочитаного та словниково-фразеологічна робота;  робота над планом;  усне переказування прочитаного;  написання переказу в чорновому варіанті;  переписування переказу начисто;  перевірка робіт учителем;  аналіз переказів.  </vt:lpstr>
      <vt:lpstr>Після уроків учитель перевіряє учнівські перекази і наступний урок присвячує аналізу та доопрацюванню учнями своїх переказів.  Оскільки на проведення навчальних переказів відводиться два уроки, доцільно підготовчу роботу провести на одному уроці, щоб другий урок повністю залишився для оформлення переказу.   Контрольні перекази, як правило, проводяться так: після невеличкої вступної бесіди читається текст переказу; пояснюються і виписуються на дошці нові і маловідомі слова; проводиться робота над планом;  повторне читання тексту в цілому; написання учнями переказу.  Отже, переказ як вид письмової роботи — надійний засіб розвитку логічного мислення, піднесення грамотності учнів і необхідний етап, який повинні діти пройти, перш ніж приступити до написання власне творчої роботи.</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на тему</dc:title>
  <dc:creator>Home</dc:creator>
  <cp:lastModifiedBy>PPCUser</cp:lastModifiedBy>
  <cp:revision>6</cp:revision>
  <dcterms:created xsi:type="dcterms:W3CDTF">2014-04-28T18:59:51Z</dcterms:created>
  <dcterms:modified xsi:type="dcterms:W3CDTF">2020-02-12T15:52:11Z</dcterms:modified>
</cp:coreProperties>
</file>