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6" r:id="rId4"/>
    <p:sldId id="258" r:id="rId5"/>
    <p:sldId id="259" r:id="rId6"/>
    <p:sldId id="268" r:id="rId7"/>
    <p:sldId id="260" r:id="rId8"/>
    <p:sldId id="261" r:id="rId9"/>
    <p:sldId id="262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CC"/>
    <a:srgbClr val="FFFF66"/>
    <a:srgbClr val="F3FF8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8" autoAdjust="0"/>
    <p:restoredTop sz="94638" autoAdjust="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6A41C-B1AE-4713-9DC5-6BFD48E4995F}" type="datetimeFigureOut">
              <a:rPr lang="uk-UA" smtClean="0"/>
              <a:pPr/>
              <a:t>14.02.2016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19D25-3A32-4E9F-8C69-30D438BB506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357158" y="1142984"/>
            <a:ext cx="8429684" cy="385765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229600" cy="1143008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Однозначні </a:t>
            </a:r>
            <a:r>
              <a:rPr lang="uk-UA" sz="6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uk-UA" sz="6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багатозначні слова</a:t>
            </a:r>
            <a:endParaRPr lang="uk-UA" sz="6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0" y="0"/>
            <a:ext cx="8786874" cy="178595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8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Повторення вивченого</a:t>
            </a:r>
            <a:endParaRPr lang="uk-UA" sz="6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643050"/>
            <a:ext cx="8429684" cy="500066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“Відшукай</a:t>
            </a:r>
            <a:r>
              <a:rPr lang="uk-UA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орфограми”</a:t>
            </a:r>
            <a:endParaRPr lang="uk-UA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Навесні вдягається, восени роздягається.</a:t>
            </a:r>
          </a:p>
          <a:p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Стоїть верба серед села, розпустила гілля в кожне подвір’я.</a:t>
            </a:r>
          </a:p>
          <a:p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небі ластівка летить, з вітром листя шелестить, воду п’є лелека. Сонце палить. Спека. Яка пора?</a:t>
            </a:r>
            <a:endParaRPr lang="uk-UA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688" y="0"/>
            <a:ext cx="8858312" cy="185738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500034" y="214290"/>
            <a:ext cx="82296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Повторення вивченого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643050"/>
            <a:ext cx="8429684" cy="500066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“Не</a:t>
            </a:r>
            <a:r>
              <a:rPr lang="uk-UA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помилися”</a:t>
            </a:r>
            <a:endParaRPr lang="uk-UA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Доберіть відповідники до слів іншомовного походження</a:t>
            </a:r>
          </a:p>
          <a:p>
            <a:endParaRPr lang="uk-UA" sz="32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Журнал, тираж, резонанс, бар’єр, азарт, девіз, п’єдестал, пейзаж, візит, бюст.</a:t>
            </a:r>
          </a:p>
          <a:p>
            <a:endParaRPr lang="uk-UA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Довідка:</a:t>
            </a:r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часопис, наклад, перепона, гасло, підніжжя, розголос, краєвид, погруддя, відвідини, девіз.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357158" y="1142984"/>
            <a:ext cx="8429684" cy="385765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229600" cy="1143008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Однозначні й багатозначні слова</a:t>
            </a:r>
            <a:endParaRPr lang="uk-UA" sz="6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71451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Лінгвістичне спостереження</a:t>
            </a:r>
            <a:endParaRPr lang="uk-UA" sz="4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928802"/>
            <a:ext cx="8286808" cy="4572032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Золота обручка – золоте серце, </a:t>
            </a:r>
          </a:p>
          <a:p>
            <a:r>
              <a:rPr lang="uk-UA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золоте листя</a:t>
            </a:r>
          </a:p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://www.3carata.com.ua/media/catalog/product/cache/2/image/800x/9df78eab33525d08d6e5fb8d27136e95/3/_/3___3.png"/>
          <p:cNvPicPr>
            <a:picLocks noChangeAspect="1" noChangeArrowheads="1"/>
          </p:cNvPicPr>
          <p:nvPr/>
        </p:nvPicPr>
        <p:blipFill>
          <a:blip r:embed="rId4" cstate="print"/>
          <a:srcRect l="11111" t="5556" r="16667" b="16667"/>
          <a:stretch>
            <a:fillRect/>
          </a:stretch>
        </p:blipFill>
        <p:spPr bwMode="auto">
          <a:xfrm>
            <a:off x="785786" y="3786190"/>
            <a:ext cx="2214578" cy="2384930"/>
          </a:xfrm>
          <a:prstGeom prst="rect">
            <a:avLst/>
          </a:prstGeom>
          <a:noFill/>
        </p:spPr>
      </p:pic>
      <p:pic>
        <p:nvPicPr>
          <p:cNvPr id="14340" name="Picture 4" descr="http://vidradnyi.com/wp-content/uploads/2013/10/zhovte-lysty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3857628"/>
            <a:ext cx="2981295" cy="2235971"/>
          </a:xfrm>
          <a:prstGeom prst="rect">
            <a:avLst/>
          </a:prstGeom>
          <a:noFill/>
        </p:spPr>
      </p:pic>
      <p:pic>
        <p:nvPicPr>
          <p:cNvPr id="14342" name="Picture 6" descr="http://www.meria.sumy.ua/uploads/old/archive/events/teach_chil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3857628"/>
            <a:ext cx="2286001" cy="228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71451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Теоретичний матеріал</a:t>
            </a:r>
            <a:endParaRPr lang="uk-UA" sz="4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357298"/>
            <a:ext cx="8715436" cy="5143536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500174"/>
            <a:ext cx="8429684" cy="2143140"/>
          </a:xfrm>
          <a:prstGeom prst="rect">
            <a:avLst/>
          </a:prstGeom>
          <a:solidFill>
            <a:srgbClr val="FFFF0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Однозначні слова – це слова, які мають одне лексичне значення.</a:t>
            </a:r>
          </a:p>
          <a:p>
            <a:r>
              <a:rPr lang="uk-UA" sz="36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Наприклад: 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телефон, алгебра, каструля</a:t>
            </a:r>
          </a:p>
          <a:p>
            <a:pPr algn="just"/>
            <a:endParaRPr lang="uk-UA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000504"/>
            <a:ext cx="8429684" cy="2143140"/>
          </a:xfrm>
          <a:prstGeom prst="rect">
            <a:avLst/>
          </a:prstGeom>
          <a:solidFill>
            <a:srgbClr val="FFFF0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Багатозначні слова – це слова, які мають два і більше лексичних значення.</a:t>
            </a:r>
          </a:p>
          <a:p>
            <a:r>
              <a:rPr lang="uk-UA" sz="36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Наприклад: 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крило, летіти, веселий</a:t>
            </a:r>
          </a:p>
          <a:p>
            <a:pPr algn="just"/>
            <a:endParaRPr lang="uk-UA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71451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Проблемне завдання</a:t>
            </a:r>
            <a:endParaRPr lang="uk-UA" sz="4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500174"/>
            <a:ext cx="8286808" cy="5143536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Прочитати вірш. Доведіть, що повторюване слово – багатозначне</a:t>
            </a:r>
          </a:p>
          <a:p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Ось 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сонечко грає промінням на річці.</a:t>
            </a:r>
          </a:p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Сніг грає на сонці і сріблом іскриться.</a:t>
            </a:r>
          </a:p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граю в футбол, а сусід грає в </a:t>
            </a:r>
            <a:r>
              <a:rPr lang="uk-UA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“Кено”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Матуся теж грає в театрі на сцені.</a:t>
            </a:r>
          </a:p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оркестрі татусь грає на контрабасі.</a:t>
            </a:r>
          </a:p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Дідусь і онук грають в гру на терасі.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71451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Диктант </a:t>
            </a:r>
            <a:r>
              <a:rPr lang="uk-UA" sz="48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“Мовчанка”</a:t>
            </a:r>
            <a:endParaRPr lang="uk-UA" sz="4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357298"/>
            <a:ext cx="8286808" cy="5286412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6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Із  кожним словом записати словосполучення.</a:t>
            </a:r>
          </a:p>
          <a:p>
            <a:endParaRPr lang="uk-UA" sz="36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КОРІНЬ </a:t>
            </a:r>
            <a:endParaRPr lang="uk-UA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ВИШНЯ</a:t>
            </a:r>
            <a:endParaRPr lang="uk-UA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НІС</a:t>
            </a:r>
            <a:endParaRPr lang="uk-UA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 якому значенні вживаються подані слова у словосполученнях?</a:t>
            </a:r>
          </a:p>
          <a:p>
            <a:endParaRPr lang="uk-UA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214290"/>
            <a:ext cx="8429684" cy="171451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Закріплення вивченого</a:t>
            </a:r>
            <a:endParaRPr lang="uk-UA" sz="4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928802"/>
            <a:ext cx="8286808" cy="4572032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Пояснити значення повторюваного слова</a:t>
            </a:r>
          </a:p>
          <a:p>
            <a:endParaRPr lang="uk-UA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Свіжий вітер, свіжий хліб, свіжий комірець, свіжа сорочка, свіже повітря, свіжа ідея.</a:t>
            </a:r>
            <a:endParaRPr lang="uk-U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42873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Тест</a:t>
            </a:r>
            <a:endParaRPr lang="uk-UA" sz="4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85860"/>
            <a:ext cx="8286808" cy="5214974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1428736"/>
            <a:ext cx="7715304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якому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рядку слова у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словосполученнях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ужиті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тільки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прямому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значенні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усміхнене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сонце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ляпає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язиком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гострий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погляд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рожевий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шовк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водити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 руку,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краяти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серце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усміхнені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холодне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повітря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дзвонити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телефону.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57161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sz="48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“Лексичне</a:t>
            </a:r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8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джерело”</a:t>
            </a:r>
            <a:endParaRPr lang="uk-UA" sz="4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357298"/>
            <a:ext cx="8858312" cy="5286412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Відгадай, про  кого або про що </a:t>
            </a:r>
            <a:r>
              <a:rPr lang="uk-UA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йдеться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4282" y="2357430"/>
            <a:ext cx="878687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  <a:tab pos="269875" algn="l"/>
              </a:tabLst>
            </a:pPr>
            <a:r>
              <a:rPr kumimoji="0" lang="uk-UA" sz="3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Свіжий, смачний, священний, батьківський, пшеничний, пухкий, рум’яний, білий, чорний - … </a:t>
            </a:r>
            <a:endParaRPr kumimoji="0" lang="uk-UA" sz="3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42844" y="3929066"/>
            <a:ext cx="88583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  <a:tab pos="269875" algn="l"/>
              </a:tabLst>
            </a:pPr>
            <a:r>
              <a:rPr kumimoji="0" lang="uk-UA" sz="3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Важка, легка, людська, натхненна, приємна, щоденна, сумлінна, улюблена, чесна, корисна, копітка, титанічна - … </a:t>
            </a:r>
            <a:endParaRPr kumimoji="0" lang="uk-UA" sz="3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50017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Творче завдання</a:t>
            </a:r>
            <a:endParaRPr lang="uk-UA" sz="4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357298"/>
            <a:ext cx="8858312" cy="5286412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поданих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словосполучень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дібрати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словосполучення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слова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значенням</a:t>
            </a:r>
            <a:endParaRPr lang="ru-RU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endParaRPr lang="uk-UA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57158" y="3214686"/>
            <a:ext cx="84296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Зразок :</a:t>
            </a:r>
            <a:r>
              <a:rPr kumimoji="0" lang="uk-UA" sz="32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золота  обручка - золота  осінь.</a:t>
            </a:r>
            <a:endParaRPr kumimoji="0" lang="uk-UA" sz="3200" b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42844" y="414338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57224" y="4000504"/>
          <a:ext cx="7572428" cy="2429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214"/>
                <a:gridCol w="3786214"/>
              </a:tblGrid>
              <a:tr h="509607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rgbClr val="008000"/>
                          </a:solidFill>
                        </a:rPr>
                        <a:t>І варіант</a:t>
                      </a:r>
                      <a:endParaRPr lang="uk-UA" sz="2400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8000"/>
                          </a:solidFill>
                        </a:rPr>
                        <a:t>ІІ варіант</a:t>
                      </a:r>
                      <a:endParaRPr lang="uk-UA" sz="24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633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Солодке  печиво.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Гострий  ніж.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Усміхається  дівчина.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Літній день</a:t>
                      </a:r>
                    </a:p>
                    <a:p>
                      <a:endParaRPr lang="uk-UA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Танцюють  діти.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Залізне  ліжко.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Чиста дошка</a:t>
                      </a:r>
                    </a:p>
                    <a:p>
                      <a:r>
                        <a:rPr lang="uk-UA" sz="2400" i="0" dirty="0" smtClean="0"/>
                        <a:t>Ведмежий жир</a:t>
                      </a:r>
                      <a:endParaRPr lang="uk-UA" sz="2400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6.radikal.ru/i152/1106/90/c314a8711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http://i35.beon.ru/22/93/199322/45/9672245/0.jpeg"/>
          <p:cNvPicPr>
            <a:picLocks noChangeAspect="1" noChangeArrowheads="1"/>
          </p:cNvPicPr>
          <p:nvPr/>
        </p:nvPicPr>
        <p:blipFill>
          <a:blip r:embed="rId3"/>
          <a:srcRect l="72501" b="76001"/>
          <a:stretch>
            <a:fillRect/>
          </a:stretch>
        </p:blipFill>
        <p:spPr bwMode="auto">
          <a:xfrm>
            <a:off x="285720" y="0"/>
            <a:ext cx="8429684" cy="150017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8581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Рефлексія</a:t>
            </a:r>
            <a:endParaRPr lang="uk-UA" sz="4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928802"/>
            <a:ext cx="8858312" cy="4143404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знаю…</a:t>
            </a:r>
          </a:p>
          <a:p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вмію …</a:t>
            </a:r>
          </a:p>
          <a:p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навчився (навчилась)…</a:t>
            </a:r>
          </a:p>
          <a:p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Мені було цікаво…   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42844" y="414338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444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Однозначні  й багатозначні слова</vt:lpstr>
      <vt:lpstr>Повторення вивченого</vt:lpstr>
      <vt:lpstr>Слайд 3</vt:lpstr>
      <vt:lpstr>Однозначні й багатозначні слова</vt:lpstr>
      <vt:lpstr>Лінгвістичне спостереження</vt:lpstr>
      <vt:lpstr>Теоретичний матеріал</vt:lpstr>
      <vt:lpstr>Проблемне завдання</vt:lpstr>
      <vt:lpstr>Диктант “Мовчанка”</vt:lpstr>
      <vt:lpstr>Закріплення вивченого</vt:lpstr>
      <vt:lpstr>Тест</vt:lpstr>
      <vt:lpstr>Гра “Лексичне джерело”</vt:lpstr>
      <vt:lpstr>Творче завдання</vt:lpstr>
      <vt:lpstr>Рефлексія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вивченого</dc:title>
  <dc:creator>Ольга</dc:creator>
  <cp:lastModifiedBy>Ольга</cp:lastModifiedBy>
  <cp:revision>13</cp:revision>
  <dcterms:created xsi:type="dcterms:W3CDTF">2016-02-14T12:30:07Z</dcterms:created>
  <dcterms:modified xsi:type="dcterms:W3CDTF">2016-02-14T16:57:24Z</dcterms:modified>
</cp:coreProperties>
</file>