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sldIdLst>
    <p:sldId id="256" r:id="rId2"/>
    <p:sldId id="257" r:id="rId3"/>
    <p:sldId id="259" r:id="rId4"/>
    <p:sldId id="260" r:id="rId5"/>
    <p:sldId id="261" r:id="rId6"/>
    <p:sldId id="263" r:id="rId7"/>
    <p:sldId id="264" r:id="rId8"/>
    <p:sldId id="266" r:id="rId9"/>
    <p:sldId id="262" r:id="rId10"/>
    <p:sldId id="265" r:id="rId11"/>
    <p:sldId id="267" r:id="rId12"/>
    <p:sldId id="268" r:id="rId13"/>
    <p:sldId id="269" r:id="rId14"/>
    <p:sldId id="270" r:id="rId15"/>
    <p:sldId id="274" r:id="rId16"/>
    <p:sldId id="271" r:id="rId17"/>
    <p:sldId id="272" r:id="rId18"/>
    <p:sldId id="273" r:id="rId19"/>
    <p:sldId id="258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073" autoAdjust="0"/>
  </p:normalViewPr>
  <p:slideViewPr>
    <p:cSldViewPr>
      <p:cViewPr varScale="1">
        <p:scale>
          <a:sx n="72" d="100"/>
          <a:sy n="72" d="100"/>
        </p:scale>
        <p:origin x="1128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759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7A44F-B93A-402E-98AA-DA057AB060E4}" type="datetimeFigureOut">
              <a:rPr lang="ru-RU" smtClean="0"/>
              <a:pPr/>
              <a:t>08.09.2022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15BFA-0730-433B-830D-CDC62B1B5F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7A44F-B93A-402E-98AA-DA057AB060E4}" type="datetimeFigureOut">
              <a:rPr lang="ru-RU" smtClean="0"/>
              <a:pPr/>
              <a:t>08.09.2022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15BFA-0730-433B-830D-CDC62B1B5F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7A44F-B93A-402E-98AA-DA057AB060E4}" type="datetimeFigureOut">
              <a:rPr lang="ru-RU" smtClean="0"/>
              <a:pPr/>
              <a:t>08.09.2022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15BFA-0730-433B-830D-CDC62B1B5F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7A44F-B93A-402E-98AA-DA057AB060E4}" type="datetimeFigureOut">
              <a:rPr lang="ru-RU" smtClean="0"/>
              <a:pPr/>
              <a:t>08.09.2022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15BFA-0730-433B-830D-CDC62B1B5F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7A44F-B93A-402E-98AA-DA057AB060E4}" type="datetimeFigureOut">
              <a:rPr lang="ru-RU" smtClean="0"/>
              <a:pPr/>
              <a:t>08.09.2022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15BFA-0730-433B-830D-CDC62B1B5F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7A44F-B93A-402E-98AA-DA057AB060E4}" type="datetimeFigureOut">
              <a:rPr lang="ru-RU" smtClean="0"/>
              <a:pPr/>
              <a:t>08.09.2022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15BFA-0730-433B-830D-CDC62B1B5F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7A44F-B93A-402E-98AA-DA057AB060E4}" type="datetimeFigureOut">
              <a:rPr lang="ru-RU" smtClean="0"/>
              <a:pPr/>
              <a:t>08.09.2022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15BFA-0730-433B-830D-CDC62B1B5F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7A44F-B93A-402E-98AA-DA057AB060E4}" type="datetimeFigureOut">
              <a:rPr lang="ru-RU" smtClean="0"/>
              <a:pPr/>
              <a:t>08.09.2022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15BFA-0730-433B-830D-CDC62B1B5F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7A44F-B93A-402E-98AA-DA057AB060E4}" type="datetimeFigureOut">
              <a:rPr lang="ru-RU" smtClean="0"/>
              <a:pPr/>
              <a:t>08.09.2022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15BFA-0730-433B-830D-CDC62B1B5FD1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7A44F-B93A-402E-98AA-DA057AB060E4}" type="datetimeFigureOut">
              <a:rPr lang="ru-RU" smtClean="0"/>
              <a:pPr/>
              <a:t>08.09.2022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15BFA-0730-433B-830D-CDC62B1B5F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7A44F-B93A-402E-98AA-DA057AB060E4}" type="datetimeFigureOut">
              <a:rPr lang="ru-RU" smtClean="0"/>
              <a:pPr/>
              <a:t>08.09.2022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15BFA-0730-433B-830D-CDC62B1B5F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A67A44F-B93A-402E-98AA-DA057AB060E4}" type="datetimeFigureOut">
              <a:rPr lang="ru-RU" smtClean="0"/>
              <a:pPr/>
              <a:t>08.09.2022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3615BFA-0730-433B-830D-CDC62B1B5FD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slovnyk.ua/index.php?swrd=%D1%8E%D1%80%D0%B8%D0%B4%D0%B8%D1%87%D0%BD%D0%B8%D0%B9" TargetMode="External"/><Relationship Id="rId3" Type="http://schemas.openxmlformats.org/officeDocument/2006/relationships/hyperlink" Target="https://slovnyk.ua/index.php?swrd=%D0%B4%D1%96%D1%94" TargetMode="External"/><Relationship Id="rId7" Type="http://schemas.openxmlformats.org/officeDocument/2006/relationships/hyperlink" Target="https://slovnyk.ua/index.php?swrd=%D0%BC%D0%B0%D1%94" TargetMode="External"/><Relationship Id="rId2" Type="http://schemas.openxmlformats.org/officeDocument/2006/relationships/hyperlink" Target="https://slovnyk.ua/index.php?swrd=%D0%AF%D0%BA%D0%B8%D0%B9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slovnyk.ua/index.php?swrd=%D1%83%D0%BC%D0%BE%D0%B2" TargetMode="External"/><Relationship Id="rId5" Type="http://schemas.openxmlformats.org/officeDocument/2006/relationships/hyperlink" Target="https://slovnyk.ua/index.php?swrd=%D0%BF%D0%B5%D0%B2%D0%BD%D0%B8%D1%85" TargetMode="External"/><Relationship Id="rId4" Type="http://schemas.openxmlformats.org/officeDocument/2006/relationships/hyperlink" Target="https://slovnyk.ua/index.php?swrd=%D0%B7%D0%B0" TargetMode="External"/><Relationship Id="rId9" Type="http://schemas.openxmlformats.org/officeDocument/2006/relationships/hyperlink" Target="https://slovnyk.ua/index.php?swrd=%D1%81%D0%B8%D0%BB%D1%83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07904" y="908720"/>
            <a:ext cx="5120640" cy="2304288"/>
          </a:xfrm>
        </p:spPr>
        <p:txBody>
          <a:bodyPr/>
          <a:lstStyle/>
          <a:p>
            <a:br>
              <a:rPr lang="uk-UA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1268760"/>
            <a:ext cx="7352888" cy="2736304"/>
          </a:xfrm>
        </p:spPr>
        <p:txBody>
          <a:bodyPr>
            <a:noAutofit/>
          </a:bodyPr>
          <a:lstStyle/>
          <a:p>
            <a:pPr algn="ctr"/>
            <a:r>
              <a:rPr lang="uk-UA" sz="4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РЗМ№ 3 Повторення відомостей про стилі мовлення. Поняття про </a:t>
            </a:r>
            <a:r>
              <a:rPr lang="uk-UA" sz="4400" b="1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офіційно-діловий стиль</a:t>
            </a:r>
            <a:endParaRPr lang="ru-RU" sz="44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5C653C0-CC6B-4832-9430-8D0C821135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078" y="4027683"/>
            <a:ext cx="2247900" cy="22479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BF04F77-C4B3-4EA2-B974-EEE4FD2177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" y="-100677"/>
            <a:ext cx="2595591" cy="201879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6626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27984" y="1412776"/>
            <a:ext cx="4224528" cy="38862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dirty="0">
                <a:solidFill>
                  <a:schemeClr val="tx2"/>
                </a:solidFill>
                <a:latin typeface="Monotype Corsiva" pitchFamily="66" charset="0"/>
              </a:rPr>
              <a:t>.</a:t>
            </a:r>
          </a:p>
          <a:p>
            <a:pPr marL="0" indent="0" algn="ctr">
              <a:buNone/>
            </a:pPr>
            <a:r>
              <a:rPr lang="ru-RU" dirty="0">
                <a:solidFill>
                  <a:srgbClr val="C00000"/>
                </a:solidFill>
              </a:rPr>
              <a:t>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8CC4348-2E6A-4847-90E8-C99DB0B464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834379ED-9BFE-4777-9E8C-2FF7DCFF7A2A}"/>
              </a:ext>
            </a:extLst>
          </p:cNvPr>
          <p:cNvSpPr/>
          <p:nvPr/>
        </p:nvSpPr>
        <p:spPr>
          <a:xfrm>
            <a:off x="4860032" y="1412776"/>
            <a:ext cx="3960440" cy="50405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 записали тему уроку в зошит. Вкажіть, якому рівню відповідають ваші знання з поданої теми на початку уроку.</a:t>
            </a:r>
            <a:endParaRPr lang="LID4096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25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264D1B-F3FB-4E38-974B-C2F0187CF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2080" y="1340768"/>
            <a:ext cx="4426651" cy="924475"/>
          </a:xfrm>
        </p:spPr>
        <p:txBody>
          <a:bodyPr/>
          <a:lstStyle/>
          <a:p>
            <a:r>
              <a:rPr lang="ru-RU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i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Чужу</a:t>
            </a:r>
            <a:r>
              <a:rPr lang="ru-RU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мову</a:t>
            </a:r>
            <a:r>
              <a:rPr lang="ru-RU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вивчити</a:t>
            </a:r>
            <a:r>
              <a:rPr lang="ru-RU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b="1" i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шість</a:t>
            </a:r>
            <a:r>
              <a:rPr lang="ru-RU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свою треба </a:t>
            </a:r>
            <a:r>
              <a:rPr lang="ru-RU" b="1" i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вчити</a:t>
            </a:r>
            <a:r>
              <a:rPr lang="ru-RU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все </a:t>
            </a:r>
            <a:r>
              <a:rPr lang="ru-RU" b="1" i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».        </a:t>
            </a:r>
            <a:r>
              <a:rPr lang="ru-RU" sz="20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(Франсуа Вольтер)</a:t>
            </a:r>
            <a:b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ID4096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39AF342-8E87-4825-A668-48725A5C7A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14"/>
          <a:stretch/>
        </p:blipFill>
        <p:spPr>
          <a:xfrm>
            <a:off x="345570" y="260648"/>
            <a:ext cx="4216558" cy="30038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03C411-3967-4A81-ABBA-A0F09085DB9E}"/>
              </a:ext>
            </a:extLst>
          </p:cNvPr>
          <p:cNvSpPr txBox="1"/>
          <p:nvPr/>
        </p:nvSpPr>
        <p:spPr>
          <a:xfrm>
            <a:off x="1043608" y="4054149"/>
            <a:ext cx="64674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 ви розумієте слова Вольтера?</a:t>
            </a:r>
            <a:endParaRPr lang="LID4096" sz="32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69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виток: вертикальный 2">
            <a:extLst>
              <a:ext uri="{FF2B5EF4-FFF2-40B4-BE49-F238E27FC236}">
                <a16:creationId xmlns:a16="http://schemas.microsoft.com/office/drawing/2014/main" id="{DA2202EB-0551-44F0-8994-74E76C4B5F6D}"/>
              </a:ext>
            </a:extLst>
          </p:cNvPr>
          <p:cNvSpPr/>
          <p:nvPr/>
        </p:nvSpPr>
        <p:spPr>
          <a:xfrm>
            <a:off x="-1" y="332656"/>
            <a:ext cx="4427985" cy="3744416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різних умов спілкування про те саме ми говоримо чи пишемо по-різному, тобто використовує-</a:t>
            </a:r>
            <a:r>
              <a:rPr lang="uk-UA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</a:t>
            </a:r>
            <a:r>
              <a:rPr lang="uk-UA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різні</a:t>
            </a:r>
            <a:r>
              <a:rPr lang="uk-UA" dirty="0"/>
              <a:t> </a:t>
            </a:r>
            <a:r>
              <a:rPr lang="uk-UA" sz="2000" b="1" i="1" dirty="0">
                <a:solidFill>
                  <a:srgbClr val="002060"/>
                </a:solidFill>
              </a:rPr>
              <a:t>стилі мовлення</a:t>
            </a:r>
            <a:endParaRPr lang="LID4096" sz="2000" b="1" i="1" dirty="0">
              <a:solidFill>
                <a:srgbClr val="002060"/>
              </a:solidFill>
            </a:endParaRPr>
          </a:p>
        </p:txBody>
      </p:sp>
      <p:sp>
        <p:nvSpPr>
          <p:cNvPr id="4" name="Свиток: вертикальный 3">
            <a:extLst>
              <a:ext uri="{FF2B5EF4-FFF2-40B4-BE49-F238E27FC236}">
                <a16:creationId xmlns:a16="http://schemas.microsoft.com/office/drawing/2014/main" id="{41EAF18C-1FFB-4B9B-B728-25BF1ECA8400}"/>
              </a:ext>
            </a:extLst>
          </p:cNvPr>
          <p:cNvSpPr/>
          <p:nvPr/>
        </p:nvSpPr>
        <p:spPr>
          <a:xfrm>
            <a:off x="702488" y="3916084"/>
            <a:ext cx="7739019" cy="2725892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Стилі мовлення </a:t>
            </a:r>
            <a:r>
              <a:rPr lang="uk-UA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вивчає розділ науки про мову, який називають </a:t>
            </a:r>
            <a:r>
              <a:rPr lang="uk-UA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стилістикою.</a:t>
            </a:r>
            <a:endParaRPr lang="LID4096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виток: вертикальный 4">
            <a:extLst>
              <a:ext uri="{FF2B5EF4-FFF2-40B4-BE49-F238E27FC236}">
                <a16:creationId xmlns:a16="http://schemas.microsoft.com/office/drawing/2014/main" id="{ABEE4BA5-4B29-40CF-83DE-788FD6948F6E}"/>
              </a:ext>
            </a:extLst>
          </p:cNvPr>
          <p:cNvSpPr/>
          <p:nvPr/>
        </p:nvSpPr>
        <p:spPr>
          <a:xfrm>
            <a:off x="5436096" y="116632"/>
            <a:ext cx="3963453" cy="3456384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Кожен </a:t>
            </a:r>
            <a:r>
              <a:rPr lang="uk-UA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стиль</a:t>
            </a:r>
            <a:r>
              <a:rPr lang="uk-UA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має свої особливості: своєрідні слова й словосполучення, будову речень тощо.</a:t>
            </a:r>
            <a:endParaRPr lang="LID4096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923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121C3ABD-3818-4E0B-A5F9-413DB480BCA2}"/>
              </a:ext>
            </a:extLst>
          </p:cNvPr>
          <p:cNvSpPr/>
          <p:nvPr/>
        </p:nvSpPr>
        <p:spPr>
          <a:xfrm>
            <a:off x="680390" y="245232"/>
            <a:ext cx="7704856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 такі стилі:</a:t>
            </a:r>
            <a:endParaRPr lang="LID4096" sz="3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: вниз 2">
            <a:extLst>
              <a:ext uri="{FF2B5EF4-FFF2-40B4-BE49-F238E27FC236}">
                <a16:creationId xmlns:a16="http://schemas.microsoft.com/office/drawing/2014/main" id="{7565FDC0-2D25-4D26-B913-BE12E613339D}"/>
              </a:ext>
            </a:extLst>
          </p:cNvPr>
          <p:cNvSpPr/>
          <p:nvPr/>
        </p:nvSpPr>
        <p:spPr>
          <a:xfrm>
            <a:off x="53684" y="1179847"/>
            <a:ext cx="1152128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" name="Стрелка: вниз 3">
            <a:extLst>
              <a:ext uri="{FF2B5EF4-FFF2-40B4-BE49-F238E27FC236}">
                <a16:creationId xmlns:a16="http://schemas.microsoft.com/office/drawing/2014/main" id="{EB97751F-2526-4ADD-A64E-F002E7C36010}"/>
              </a:ext>
            </a:extLst>
          </p:cNvPr>
          <p:cNvSpPr/>
          <p:nvPr/>
        </p:nvSpPr>
        <p:spPr>
          <a:xfrm>
            <a:off x="1403648" y="1200941"/>
            <a:ext cx="1152128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5" name="Стрелка: вниз 4">
            <a:extLst>
              <a:ext uri="{FF2B5EF4-FFF2-40B4-BE49-F238E27FC236}">
                <a16:creationId xmlns:a16="http://schemas.microsoft.com/office/drawing/2014/main" id="{4E4F139A-50A9-4B34-96D1-72D8E14C7AE1}"/>
              </a:ext>
            </a:extLst>
          </p:cNvPr>
          <p:cNvSpPr/>
          <p:nvPr/>
        </p:nvSpPr>
        <p:spPr>
          <a:xfrm>
            <a:off x="2770245" y="1235491"/>
            <a:ext cx="1152128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6" name="Стрелка: вниз 5">
            <a:extLst>
              <a:ext uri="{FF2B5EF4-FFF2-40B4-BE49-F238E27FC236}">
                <a16:creationId xmlns:a16="http://schemas.microsoft.com/office/drawing/2014/main" id="{D60E1DDA-9C02-44F4-AB2B-13273AE350FB}"/>
              </a:ext>
            </a:extLst>
          </p:cNvPr>
          <p:cNvSpPr/>
          <p:nvPr/>
        </p:nvSpPr>
        <p:spPr>
          <a:xfrm>
            <a:off x="4173893" y="1235491"/>
            <a:ext cx="1152128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7" name="Стрелка: вниз 6">
            <a:extLst>
              <a:ext uri="{FF2B5EF4-FFF2-40B4-BE49-F238E27FC236}">
                <a16:creationId xmlns:a16="http://schemas.microsoft.com/office/drawing/2014/main" id="{EE383664-1044-4826-8512-312FAA488647}"/>
              </a:ext>
            </a:extLst>
          </p:cNvPr>
          <p:cNvSpPr/>
          <p:nvPr/>
        </p:nvSpPr>
        <p:spPr>
          <a:xfrm>
            <a:off x="6713984" y="1200941"/>
            <a:ext cx="1152128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8" name="Стрелка: вниз 7">
            <a:extLst>
              <a:ext uri="{FF2B5EF4-FFF2-40B4-BE49-F238E27FC236}">
                <a16:creationId xmlns:a16="http://schemas.microsoft.com/office/drawing/2014/main" id="{9054914C-5AB2-4932-AA1F-41A92DE9A6AF}"/>
              </a:ext>
            </a:extLst>
          </p:cNvPr>
          <p:cNvSpPr/>
          <p:nvPr/>
        </p:nvSpPr>
        <p:spPr>
          <a:xfrm>
            <a:off x="7991872" y="1185054"/>
            <a:ext cx="1152128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id="{C410A865-F07B-4482-8DA3-35C31AC79E77}"/>
              </a:ext>
            </a:extLst>
          </p:cNvPr>
          <p:cNvSpPr/>
          <p:nvPr/>
        </p:nvSpPr>
        <p:spPr>
          <a:xfrm>
            <a:off x="5436096" y="1224470"/>
            <a:ext cx="1152128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0AE40D1A-C50B-45A5-9AA6-804316E546E8}"/>
              </a:ext>
            </a:extLst>
          </p:cNvPr>
          <p:cNvSpPr/>
          <p:nvPr/>
        </p:nvSpPr>
        <p:spPr>
          <a:xfrm>
            <a:off x="-23598" y="1955571"/>
            <a:ext cx="3193440" cy="15121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розмовний</a:t>
            </a:r>
            <a:endParaRPr lang="LID4096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C80E0090-9FFA-4963-A1DE-8C750C5AB5A9}"/>
              </a:ext>
            </a:extLst>
          </p:cNvPr>
          <p:cNvSpPr/>
          <p:nvPr/>
        </p:nvSpPr>
        <p:spPr>
          <a:xfrm>
            <a:off x="2811872" y="2011215"/>
            <a:ext cx="3032350" cy="15121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</a:t>
            </a:r>
            <a:endParaRPr lang="LID4096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D06306EC-6E1A-4F43-AF2A-4D47933F6944}"/>
              </a:ext>
            </a:extLst>
          </p:cNvPr>
          <p:cNvSpPr/>
          <p:nvPr/>
        </p:nvSpPr>
        <p:spPr>
          <a:xfrm>
            <a:off x="4602838" y="3476509"/>
            <a:ext cx="4222292" cy="15121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церковний або конфесійний</a:t>
            </a:r>
            <a:endParaRPr lang="LID4096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82E22CA5-C0A9-4FB6-94B6-FDCD6208B937}"/>
              </a:ext>
            </a:extLst>
          </p:cNvPr>
          <p:cNvSpPr/>
          <p:nvPr/>
        </p:nvSpPr>
        <p:spPr>
          <a:xfrm>
            <a:off x="5749546" y="1897676"/>
            <a:ext cx="2823022" cy="15121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художній</a:t>
            </a:r>
            <a:endParaRPr lang="LID4096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3F0ADE61-30EE-457F-9CFC-45E23BE2B853}"/>
              </a:ext>
            </a:extLst>
          </p:cNvPr>
          <p:cNvSpPr/>
          <p:nvPr/>
        </p:nvSpPr>
        <p:spPr>
          <a:xfrm>
            <a:off x="73200" y="3161876"/>
            <a:ext cx="4762760" cy="15121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публіцистичний</a:t>
            </a:r>
            <a:endParaRPr lang="LID4096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89ED2455-D0C9-4F17-B999-AF9AED49B300}"/>
              </a:ext>
            </a:extLst>
          </p:cNvPr>
          <p:cNvSpPr/>
          <p:nvPr/>
        </p:nvSpPr>
        <p:spPr>
          <a:xfrm>
            <a:off x="81135" y="4988677"/>
            <a:ext cx="4092758" cy="15121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офіційно-діловий</a:t>
            </a:r>
            <a:endParaRPr lang="LID4096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F387A6BE-DD23-43EC-8A6D-910B8D46CE0C}"/>
              </a:ext>
            </a:extLst>
          </p:cNvPr>
          <p:cNvSpPr/>
          <p:nvPr/>
        </p:nvSpPr>
        <p:spPr>
          <a:xfrm>
            <a:off x="4742385" y="5091228"/>
            <a:ext cx="4320480" cy="15121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епістолярний</a:t>
            </a:r>
            <a:endParaRPr lang="LID4096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858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DFD372-43B1-48BF-A8F8-23346B8F0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7125113" cy="924475"/>
          </a:xfrm>
        </p:spPr>
        <p:txBody>
          <a:bodyPr/>
          <a:lstStyle/>
          <a:p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Визначте стиль текстів</a:t>
            </a:r>
            <a:b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ID4096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184D5F-BA66-4C72-AC08-76DFF04220CC}"/>
              </a:ext>
            </a:extLst>
          </p:cNvPr>
          <p:cNvSpPr txBox="1"/>
          <p:nvPr/>
        </p:nvSpPr>
        <p:spPr>
          <a:xfrm>
            <a:off x="539552" y="2204864"/>
            <a:ext cx="8419305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r>
              <a:rPr lang="uk-UA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Ой, а що це за мова у тебе така цікава?</a:t>
            </a:r>
          </a:p>
          <a:p>
            <a:pPr marL="457200" indent="-457200">
              <a:buFontTx/>
              <a:buChar char="-"/>
            </a:pPr>
            <a:r>
              <a:rPr lang="uk-UA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 українська! Хіба не понімаєш?</a:t>
            </a:r>
          </a:p>
          <a:p>
            <a:pPr marL="457200" indent="-457200">
              <a:buFontTx/>
              <a:buChar char="-"/>
            </a:pPr>
            <a:r>
              <a:rPr lang="uk-UA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 ні. В українській мові таких слів немає.</a:t>
            </a:r>
          </a:p>
          <a:p>
            <a:pPr marL="457200" indent="-457200">
              <a:buFontTx/>
              <a:buChar char="-"/>
            </a:pPr>
            <a:r>
              <a:rPr lang="uk-UA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яка різниця. Мене і так поймуть.</a:t>
            </a:r>
          </a:p>
          <a:p>
            <a:pPr marL="457200" indent="-457200">
              <a:buFontTx/>
              <a:buChar char="-"/>
            </a:pPr>
            <a:r>
              <a:rPr lang="uk-UA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Ех</a:t>
            </a:r>
            <a:r>
              <a:rPr lang="uk-UA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ти! Ще Сократ казав: « Заговори, щоб я тебе побачив». А з твоєю мовою, кого побачить твій співрозмовник?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E09E5E2-2F68-42A7-83E2-DB7C2E4862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032" y="0"/>
            <a:ext cx="3960440" cy="21843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36BC6C0-871B-4191-8AFB-1FB99A3093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0192" y="5085185"/>
            <a:ext cx="2658665" cy="16561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42822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8AB254-3AA3-4CE4-B9C8-F56AE7DAC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780928"/>
            <a:ext cx="7125113" cy="924475"/>
          </a:xfrm>
        </p:spPr>
        <p:txBody>
          <a:bodyPr/>
          <a:lstStyle/>
          <a:p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Мова – це система звукових знаків, яка виконує важливі функції.</a:t>
            </a:r>
            <a:b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uk-UA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 парость виноградної лози,</a:t>
            </a:r>
            <a:b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Плекайте мову.</a:t>
            </a:r>
            <a:b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Пильно й ненастанно</a:t>
            </a:r>
            <a:b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Політь бур'ян.</a:t>
            </a:r>
            <a:b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Чистіша від сльози</a:t>
            </a:r>
            <a:b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Вона хай буде.</a:t>
            </a:r>
            <a:b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Вірно і слухняно</a:t>
            </a:r>
            <a:b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Нехай вона щоразу служить вам,</a:t>
            </a:r>
            <a:b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Хоч і живе своїм живим життям. </a:t>
            </a:r>
            <a:br>
              <a:rPr lang="uk-UA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( </a:t>
            </a:r>
            <a:r>
              <a:rPr lang="uk-UA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М.Рильський</a:t>
            </a:r>
            <a:r>
              <a:rPr lang="uk-UA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LID4096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69CC15-F1A5-4E35-B57D-0FA0F95B3B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168" y="459738"/>
            <a:ext cx="3059832" cy="19590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40706AA-B727-4AB9-9E2A-A8B0B4D679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168" y="2421744"/>
            <a:ext cx="3059832" cy="35995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75616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343719-C2B0-4DA2-AD02-09795E09C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7" y="2060848"/>
            <a:ext cx="7739020" cy="92447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«І коли я не розумію значення слів, то я буду для того, хто говорить, чужинцем, а той, хто говорить, буде чужинцем мені»</a:t>
            </a:r>
            <a:b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						З Біблії</a:t>
            </a:r>
            <a:endParaRPr lang="LID4096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640A3F-0AFC-4F37-B326-B252B79815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411" y="3645024"/>
            <a:ext cx="3600400" cy="251383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01267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55F2378-2ADA-424D-AE6D-BECB689AD4A2}"/>
              </a:ext>
            </a:extLst>
          </p:cNvPr>
          <p:cNvSpPr txBox="1"/>
          <p:nvPr/>
        </p:nvSpPr>
        <p:spPr>
          <a:xfrm>
            <a:off x="283028" y="332656"/>
            <a:ext cx="8577944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Високоповажний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Добродію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! </a:t>
            </a:r>
          </a:p>
          <a:p>
            <a:pPr algn="l"/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Лист Ваш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одібрав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я уже давненько </a:t>
            </a:r>
          </a:p>
          <a:p>
            <a:pPr algn="l"/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посилаю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Вам за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свою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щиру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дяку.</a:t>
            </a:r>
            <a:b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    Велика Вам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шаноба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добродію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Ви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взялися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видання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альманахів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Коли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захід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Ваш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прийде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скутку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добре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підштовхне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зріст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нашої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літератури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До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сього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часу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працювали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галичани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клопоти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практичного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зіпхнули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перевалено на дорогу науки та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публіцистики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Література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поетична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мистецьке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повістярство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них не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розвивається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…У нас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наукові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твори на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народній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мові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навряд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скоро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розведуться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та й практичного ходу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їм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дають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повістярство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природно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розведеться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ладу і мало б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добрий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хід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Адже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розхапали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наші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читаки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книгарень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Марка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Вовчка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і Стороженка, і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давнього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Квітку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нігде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й книжки не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добудеш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Ото знак,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є добра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хіть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читання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повістярів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... </a:t>
            </a:r>
            <a:b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  </a:t>
            </a:r>
          </a:p>
          <a:p>
            <a:pPr algn="r"/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Прихильний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Вас В. </a:t>
            </a:r>
            <a:r>
              <a:rPr lang="ru-RU" sz="2400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Мова</a:t>
            </a:r>
            <a:endParaRPr lang="ru-RU" sz="2400" b="0" i="0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C754EC-B2BA-41BA-87D9-95453C50E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7248" y="-16565"/>
            <a:ext cx="2762250" cy="16573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3678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FF426D-7D49-4025-B55E-3FDE59287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2204864"/>
            <a:ext cx="8964488" cy="92447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 зрозуміємо ми нарешті, що значить мова в житті суспільства? Ще Шафраник писав: « </a:t>
            </a:r>
            <a:r>
              <a:rPr lang="ru-RU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Народ, </a:t>
            </a:r>
            <a:r>
              <a:rPr lang="ru-RU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усвідомлює</a:t>
            </a:r>
            <a:r>
              <a:rPr lang="ru-RU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рідної</a:t>
            </a:r>
            <a:r>
              <a:rPr lang="ru-RU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мови</a:t>
            </a:r>
            <a:r>
              <a:rPr lang="ru-RU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свого</a:t>
            </a:r>
            <a:r>
              <a:rPr lang="ru-RU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вищого</a:t>
            </a:r>
            <a:r>
              <a:rPr lang="ru-RU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духовного </a:t>
            </a:r>
            <a:r>
              <a:rPr lang="ru-RU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сам </a:t>
            </a:r>
            <a:r>
              <a:rPr lang="ru-RU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покидає</a:t>
            </a:r>
            <a:r>
              <a:rPr lang="ru-RU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відрікається</a:t>
            </a:r>
            <a:r>
              <a:rPr lang="ru-RU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виконує</a:t>
            </a:r>
            <a:r>
              <a:rPr lang="ru-RU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над собою </a:t>
            </a:r>
            <a:r>
              <a:rPr lang="ru-RU" b="0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самовбивство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LID4096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1D7533-E25F-447F-AF43-38B092D582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832" y="4941168"/>
            <a:ext cx="3640063" cy="1600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26598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03F6C8-DCAA-4CE1-A9E4-3B56A266D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443" y="2060848"/>
            <a:ext cx="7125113" cy="92447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uk-UA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Стаття 10</a:t>
            </a:r>
            <a:r>
              <a:rPr lang="uk-UA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.</a:t>
            </a:r>
            <a:br>
              <a:rPr lang="uk-UA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Держава забезпечує всебічне розвиток і функціонування української мови у всіх сферах суспільної життя на всій території </a:t>
            </a:r>
            <a:r>
              <a:rPr lang="uk-UA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uk-UA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.</a:t>
            </a:r>
            <a:br>
              <a:rPr lang="uk-UA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</a:br>
            <a:r>
              <a:rPr lang="uk-UA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                       </a:t>
            </a:r>
            <a:r>
              <a:rPr lang="uk-UA" b="0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 Конституції України</a:t>
            </a:r>
            <a:endParaRPr lang="LID4096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8744EAC-14F2-4D11-A2E8-57897D4FE1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3872678"/>
            <a:ext cx="3240360" cy="29853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62058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3D26473-DFF1-4250-ABCB-CDA694D24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71402"/>
            <a:ext cx="9036496" cy="65699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242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54C6EA8-4506-4F42-9319-494CA590F8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332656"/>
            <a:ext cx="7992888" cy="61926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3825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013F3D9-7642-44D8-BCC2-123148D1B2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88640"/>
            <a:ext cx="7344816" cy="64807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5693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пятиугольник 1">
            <a:extLst>
              <a:ext uri="{FF2B5EF4-FFF2-40B4-BE49-F238E27FC236}">
                <a16:creationId xmlns:a16="http://schemas.microsoft.com/office/drawing/2014/main" id="{3EA8398D-1ECA-4AA6-888B-FC5ED2DC7274}"/>
              </a:ext>
            </a:extLst>
          </p:cNvPr>
          <p:cNvSpPr/>
          <p:nvPr/>
        </p:nvSpPr>
        <p:spPr>
          <a:xfrm>
            <a:off x="323528" y="2060848"/>
            <a:ext cx="3240360" cy="1368152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Цікавий словничок</a:t>
            </a:r>
            <a:endParaRPr lang="LID4096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виток: вертикальный 2">
            <a:extLst>
              <a:ext uri="{FF2B5EF4-FFF2-40B4-BE49-F238E27FC236}">
                <a16:creationId xmlns:a16="http://schemas.microsoft.com/office/drawing/2014/main" id="{7D59D2F7-63AC-4C4D-8864-7581CBF3EEBB}"/>
              </a:ext>
            </a:extLst>
          </p:cNvPr>
          <p:cNvSpPr/>
          <p:nvPr/>
        </p:nvSpPr>
        <p:spPr>
          <a:xfrm>
            <a:off x="3347864" y="260648"/>
            <a:ext cx="5616624" cy="4104456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Чинний </a:t>
            </a:r>
            <a:r>
              <a:rPr lang="uk-UA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200" b="0" i="0" u="none" strike="noStrike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Який</a:t>
            </a:r>
            <a:r>
              <a:rPr lang="ru-RU" sz="32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200" b="0" i="0" u="none" strike="noStrike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діє</a:t>
            </a:r>
            <a:r>
              <a:rPr lang="ru-RU" sz="32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200" b="0" i="0" u="none" strike="noStrike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за</a:t>
            </a:r>
            <a:r>
              <a:rPr lang="ru-RU" sz="32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200" b="0" i="0" u="none" strike="noStrike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певних</a:t>
            </a:r>
            <a:r>
              <a:rPr lang="ru-RU" sz="32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200" b="0" i="0" u="none" strike="noStrike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умов</a:t>
            </a:r>
            <a:r>
              <a:rPr lang="ru-RU" sz="32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3200" b="0" i="0" u="none" strike="noStrike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має</a:t>
            </a:r>
            <a:r>
              <a:rPr lang="ru-RU" sz="32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200" b="0" i="0" u="none" strike="noStrike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юридичну</a:t>
            </a:r>
            <a:r>
              <a:rPr lang="ru-RU" sz="32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200" b="0" i="0" u="sng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силу</a:t>
            </a:r>
            <a:r>
              <a:rPr lang="ru-RU" sz="32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ID4096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E4C2B25C-AF36-4FC3-A034-63B068156321}"/>
              </a:ext>
            </a:extLst>
          </p:cNvPr>
          <p:cNvSpPr/>
          <p:nvPr/>
        </p:nvSpPr>
        <p:spPr>
          <a:xfrm>
            <a:off x="611560" y="5229200"/>
            <a:ext cx="6120680" cy="11521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Складіть речення в офіційно-діловому стилю з поданим словом</a:t>
            </a:r>
            <a:endParaRPr lang="LID4096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3482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1537EE4-CB96-475E-83CF-8BBBEC4CCF0A}"/>
              </a:ext>
            </a:extLst>
          </p:cNvPr>
          <p:cNvSpPr txBox="1"/>
          <p:nvPr/>
        </p:nvSpPr>
        <p:spPr>
          <a:xfrm>
            <a:off x="251520" y="692696"/>
            <a:ext cx="8712968" cy="4435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Wingdings" panose="05000000000000000000" pitchFamily="2" charset="2"/>
              <a:buChar char=""/>
              <a:tabLst>
                <a:tab pos="612140" algn="l"/>
              </a:tabLst>
            </a:pPr>
            <a:r>
              <a:rPr lang="uk-UA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Запишіть слова, які належать до офіційно-ділової лексики.</a:t>
            </a:r>
          </a:p>
          <a:p>
            <a:pPr algn="just">
              <a:lnSpc>
                <a:spcPct val="150000"/>
              </a:lnSpc>
              <a:tabLst>
                <a:tab pos="612140" algn="l"/>
              </a:tabLst>
            </a:pPr>
            <a:r>
              <a:rPr lang="uk-UA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Вправа, світ, образність, динамічність, документ, стислість, папір, закон, оголошення, резолюція, канцелярія, дата, підпис, поетика, установа, організація, термін, сонце, план.</a:t>
            </a:r>
          </a:p>
        </p:txBody>
      </p:sp>
    </p:spTree>
    <p:extLst>
      <p:ext uri="{BB962C8B-B14F-4D97-AF65-F5344CB8AC3E}">
        <p14:creationId xmlns:p14="http://schemas.microsoft.com/office/powerpoint/2010/main" val="3177345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8114FFD-0AF3-4059-AA31-AFB29B9A4B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89452"/>
            <a:ext cx="7776864" cy="161135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9ED02A8-3241-40A9-9277-71DC2A2003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061" y="1773522"/>
            <a:ext cx="7920880" cy="3738298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FDE482D-6F64-408B-90FD-8CF8690908F1}"/>
              </a:ext>
            </a:extLst>
          </p:cNvPr>
          <p:cNvSpPr/>
          <p:nvPr/>
        </p:nvSpPr>
        <p:spPr>
          <a:xfrm>
            <a:off x="683568" y="5805264"/>
            <a:ext cx="6480720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rgbClr val="002060"/>
                </a:solidFill>
              </a:rPr>
              <a:t>Чи все у змісті цього оголошення є правильним?</a:t>
            </a:r>
            <a:endParaRPr lang="LID4096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966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BF3581-925A-413A-9C0E-CD50DE529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3068960"/>
            <a:ext cx="7920880" cy="924475"/>
          </a:xfrm>
        </p:spPr>
        <p:txBody>
          <a:bodyPr/>
          <a:lstStyle/>
          <a:p>
            <a:r>
              <a:rPr lang="uk-UA" dirty="0" err="1"/>
              <a:t>Уставте</a:t>
            </a:r>
            <a:r>
              <a:rPr lang="uk-UA" dirty="0"/>
              <a:t> пропущену букву е або и</a:t>
            </a:r>
            <a:br>
              <a:rPr lang="uk-UA" dirty="0"/>
            </a:br>
            <a:br>
              <a:rPr lang="uk-UA" dirty="0"/>
            </a:br>
            <a:r>
              <a:rPr lang="uk-UA" dirty="0"/>
              <a:t>К*</a:t>
            </a:r>
            <a:r>
              <a:rPr lang="uk-UA" dirty="0" err="1"/>
              <a:t>рівник</a:t>
            </a:r>
            <a:r>
              <a:rPr lang="uk-UA" dirty="0"/>
              <a:t>, </a:t>
            </a:r>
            <a:r>
              <a:rPr lang="uk-UA" dirty="0" err="1"/>
              <a:t>парлам</a:t>
            </a:r>
            <a:r>
              <a:rPr lang="uk-UA" dirty="0"/>
              <a:t>*</a:t>
            </a:r>
            <a:r>
              <a:rPr lang="uk-UA" dirty="0" err="1"/>
              <a:t>нт</a:t>
            </a:r>
            <a:r>
              <a:rPr lang="uk-UA" dirty="0"/>
              <a:t>, д*ржава, </a:t>
            </a:r>
            <a:r>
              <a:rPr lang="uk-UA" dirty="0" err="1"/>
              <a:t>пр</a:t>
            </a:r>
            <a:r>
              <a:rPr lang="uk-UA" dirty="0"/>
              <a:t>*з*</a:t>
            </a:r>
            <a:r>
              <a:rPr lang="uk-UA" dirty="0" err="1"/>
              <a:t>дент</a:t>
            </a:r>
            <a:r>
              <a:rPr lang="uk-UA" dirty="0"/>
              <a:t>, д*ректор, </a:t>
            </a:r>
            <a:r>
              <a:rPr lang="uk-UA" dirty="0" err="1"/>
              <a:t>схвал</a:t>
            </a:r>
            <a:r>
              <a:rPr lang="uk-UA" dirty="0"/>
              <a:t>*ний</a:t>
            </a:r>
            <a:br>
              <a:rPr lang="uk-UA" dirty="0"/>
            </a:br>
            <a:endParaRPr lang="LID4096" dirty="0"/>
          </a:p>
        </p:txBody>
      </p:sp>
      <p:sp>
        <p:nvSpPr>
          <p:cNvPr id="4" name="Облако 3">
            <a:extLst>
              <a:ext uri="{FF2B5EF4-FFF2-40B4-BE49-F238E27FC236}">
                <a16:creationId xmlns:a16="http://schemas.microsoft.com/office/drawing/2014/main" id="{BC87F598-B306-4788-BE7A-E3E44B0B8EC9}"/>
              </a:ext>
            </a:extLst>
          </p:cNvPr>
          <p:cNvSpPr/>
          <p:nvPr/>
        </p:nvSpPr>
        <p:spPr>
          <a:xfrm>
            <a:off x="179512" y="93845"/>
            <a:ext cx="4896544" cy="208823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Правописна хвилинка</a:t>
            </a:r>
            <a:endParaRPr lang="LID4096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92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216219-AEE9-492B-AE64-D7BF3AAA5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ID4096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63B447C-FABA-4DD9-870F-5B2EFD043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E6CEA17-3AE3-44ED-9E16-A5054FA18FA3}"/>
              </a:ext>
            </a:extLst>
          </p:cNvPr>
          <p:cNvSpPr/>
          <p:nvPr/>
        </p:nvSpPr>
        <p:spPr>
          <a:xfrm>
            <a:off x="611560" y="1340768"/>
            <a:ext cx="3960440" cy="50405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Вкажіть, якому рівню відповідають ваші знання з поданої теми наприкінці уроку.</a:t>
            </a:r>
            <a:endParaRPr lang="LID4096" sz="4000" dirty="0"/>
          </a:p>
        </p:txBody>
      </p:sp>
    </p:spTree>
    <p:extLst>
      <p:ext uri="{BB962C8B-B14F-4D97-AF65-F5344CB8AC3E}">
        <p14:creationId xmlns:p14="http://schemas.microsoft.com/office/powerpoint/2010/main" val="3237768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9520E97-F74C-482B-8A06-40D99B4A9B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462"/>
          <a:stretch/>
        </p:blipFill>
        <p:spPr>
          <a:xfrm>
            <a:off x="467544" y="476672"/>
            <a:ext cx="8496944" cy="61959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94479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pring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Весна</Template>
  <TotalTime>488</TotalTime>
  <Words>665</Words>
  <Application>Microsoft Office PowerPoint</Application>
  <PresentationFormat>Экран (4:3)</PresentationFormat>
  <Paragraphs>41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9" baseType="lpstr">
      <vt:lpstr>Arial</vt:lpstr>
      <vt:lpstr>Arial</vt:lpstr>
      <vt:lpstr>Courier New</vt:lpstr>
      <vt:lpstr>Monotype Corsiva</vt:lpstr>
      <vt:lpstr>Times New Roman</vt:lpstr>
      <vt:lpstr>Verdana</vt:lpstr>
      <vt:lpstr>Wingdings</vt:lpstr>
      <vt:lpstr>Wingdings 2</vt:lpstr>
      <vt:lpstr>Spring</vt:lpstr>
      <vt:lpstr> </vt:lpstr>
      <vt:lpstr>Презентация PowerPoint</vt:lpstr>
      <vt:lpstr>«Чужу мову можна вивчити за шість років, а свою треба вчити все життя».        (Франсуа Вольтер) </vt:lpstr>
      <vt:lpstr>Презентация PowerPoint</vt:lpstr>
      <vt:lpstr>Презентация PowerPoint</vt:lpstr>
      <vt:lpstr>Визначте стиль текстів </vt:lpstr>
      <vt:lpstr>2. Мова – це система звукових знаків, яка виконує важливі функції.  3. Як парость виноградної лози, Плекайте мову. Пильно й ненастанно Політь бур'ян. Чистіша від сльози Вона хай буде. Вірно і слухняно Нехай вона щоразу служить вам, Хоч і живе своїм живим життям.                                          ( М.Рильський)</vt:lpstr>
      <vt:lpstr>«І коли я не розумію значення слів, то я буду для того, хто говорить, чужинцем, а той, хто говорить, буде чужинцем мені»            З Біблії</vt:lpstr>
      <vt:lpstr>Презентация PowerPoint</vt:lpstr>
      <vt:lpstr>Чи зрозуміємо ми нарешті, що значить мова в житті суспільства? Ще Шафраник писав: « Народ, що не усвідомлює значення рідної мови для свого вищого духовного життя і сам її покидає й відрікається, виконує над собою самовбивство»</vt:lpstr>
      <vt:lpstr>Стаття 10 . Держава забезпечує всебічне розвиток і функціонування української мови у всіх сферах суспільної життя на всій території України .                         З Конституції України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Уставте пропущену букву е або и  К*рівник, парлам*нт, д*ржава, пр*з*дент, д*ректор, схвал*ний </vt:lpstr>
      <vt:lpstr>Презентация PowerPoint</vt:lpstr>
      <vt:lpstr>Презентация PowerPoint</vt:lpstr>
    </vt:vector>
  </TitlesOfParts>
  <Company>Krokoz™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14 02</dc:creator>
  <cp:lastModifiedBy>PC</cp:lastModifiedBy>
  <cp:revision>30</cp:revision>
  <dcterms:created xsi:type="dcterms:W3CDTF">2014-04-01T16:02:19Z</dcterms:created>
  <dcterms:modified xsi:type="dcterms:W3CDTF">2022-09-08T03:27:03Z</dcterms:modified>
</cp:coreProperties>
</file>