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6858000" cx="9144000"/>
  <p:notesSz cx="6858000" cy="9144000"/>
  <p:embeddedFontLst>
    <p:embeddedFont>
      <p:font typeface="Constantia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3" roundtripDataSignature="AMtx7mg9Nms/uxbeyntQdOy1P3kDJKNk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7558B00-26BE-4F45-8FF7-B8D59D1FA729}">
  <a:tblStyle styleId="{B7558B00-26BE-4F45-8FF7-B8D59D1FA729}" styleName="Table_0">
    <a:wholeTbl>
      <a:tcTxStyle b="off" i="off">
        <a:font>
          <a:latin typeface="Constantia"/>
          <a:ea typeface="Constantia"/>
          <a:cs typeface="Constanti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BF5"/>
          </a:solidFill>
        </a:fill>
      </a:tcStyle>
    </a:wholeTbl>
    <a:band1H>
      <a:tcTxStyle b="off" i="off"/>
      <a:tcStyle>
        <a:fill>
          <a:solidFill>
            <a:srgbClr val="CA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D4EA"/>
          </a:solidFill>
        </a:fill>
      </a:tcStyle>
    </a:band1V>
    <a:band2V>
      <a:tcTxStyle b="off" i="off"/>
    </a:band2V>
    <a:la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Constantia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onstantia-italic.fntdata"/><Relationship Id="rId30" Type="http://schemas.openxmlformats.org/officeDocument/2006/relationships/font" Target="fonts/Constantia-bold.fntdata"/><Relationship Id="rId11" Type="http://schemas.openxmlformats.org/officeDocument/2006/relationships/slide" Target="slides/slide4.xml"/><Relationship Id="rId33" Type="http://customschemas.google.com/relationships/presentationmetadata" Target="metadata"/><Relationship Id="rId10" Type="http://schemas.openxmlformats.org/officeDocument/2006/relationships/slide" Target="slides/slide3.xml"/><Relationship Id="rId32" Type="http://schemas.openxmlformats.org/officeDocument/2006/relationships/font" Target="fonts/Constantia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2bd623c88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2bd623c8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b2bd623c88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2bd623c88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2bd623c8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b2bd623c88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/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7"/>
          <p:cNvSpPr txBox="1"/>
          <p:nvPr>
            <p:ph idx="1" type="body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9751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2"/>
          <p:cNvSpPr/>
          <p:nvPr/>
        </p:nvSpPr>
        <p:spPr>
          <a:xfrm flipH="1" rot="-1038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9" name="Google Shape;89;p32"/>
          <p:cNvSpPr/>
          <p:nvPr/>
        </p:nvSpPr>
        <p:spPr>
          <a:xfrm flipH="1" rot="-10380000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0" name="Google Shape;90;p32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2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69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7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7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2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5" name="Google Shape;95;p32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04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6" name="Google Shape;96;p32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7" name="Google Shape;97;p32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3"/>
          <p:cNvSpPr txBox="1"/>
          <p:nvPr>
            <p:ph idx="1" type="body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4"/>
          <p:cNvSpPr txBox="1"/>
          <p:nvPr>
            <p:ph type="title"/>
          </p:nvPr>
        </p:nvSpPr>
        <p:spPr>
          <a:xfrm rot="5400000">
            <a:off x="5052218" y="2491583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4"/>
          <p:cNvSpPr txBox="1"/>
          <p:nvPr>
            <p:ph idx="1" type="body"/>
          </p:nvPr>
        </p:nvSpPr>
        <p:spPr>
          <a:xfrm rot="5400000">
            <a:off x="861219" y="510383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22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2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" name="Google Shape;15;p2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22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22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22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21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2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1" name="Google Shape;3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2" name="Google Shape;32;p2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3" name="Google Shape;33;p2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2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2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2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800"/>
              <a:buFont typeface="Calibri"/>
              <a:buNone/>
            </a:pPr>
            <a:r>
              <a:rPr lang="ru-RU" sz="4800"/>
              <a:t> Форми  дієслова</a:t>
            </a:r>
            <a:endParaRPr sz="4800"/>
          </a:p>
        </p:txBody>
      </p:sp>
      <p:sp>
        <p:nvSpPr>
          <p:cNvPr id="115" name="Google Shape;115;p1"/>
          <p:cNvSpPr txBox="1"/>
          <p:nvPr>
            <p:ph idx="1" type="subTitle"/>
          </p:nvPr>
        </p:nvSpPr>
        <p:spPr>
          <a:xfrm>
            <a:off x="479675" y="3200411"/>
            <a:ext cx="7854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/>
          <a:p>
            <a:pPr indent="0" lvl="0" marL="0" marR="45720" rtl="0" algn="r">
              <a:lnSpc>
                <a:spcPct val="80000"/>
              </a:lnSpc>
              <a:spcBef>
                <a:spcPts val="247"/>
              </a:spcBef>
              <a:spcAft>
                <a:spcPts val="0"/>
              </a:spcAft>
              <a:buSzPts val="1173"/>
              <a:buNone/>
            </a:pPr>
            <a:r>
              <a:rPr lang="ru-RU" sz="1235"/>
              <a:t> </a:t>
            </a:r>
            <a:endParaRPr sz="1235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bd623c88_0_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Мета уроку:</a:t>
            </a:r>
            <a:endParaRPr/>
          </a:p>
        </p:txBody>
      </p:sp>
      <p:sp>
        <p:nvSpPr>
          <p:cNvPr id="122" name="Google Shape;122;gb2bd623c88_0_6"/>
          <p:cNvSpPr txBox="1"/>
          <p:nvPr>
            <p:ph idx="1" type="body"/>
          </p:nvPr>
        </p:nvSpPr>
        <p:spPr>
          <a:xfrm>
            <a:off x="457200" y="1920085"/>
            <a:ext cx="4038600" cy="443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Ознайомити учнів з пятьма формами дієслова: неозначеною формою, особовими дієсловами, дієприкметниками, дієприслівниками, безособовими формами на -но, -то;</a:t>
            </a:r>
            <a:endParaRPr/>
          </a:p>
        </p:txBody>
      </p:sp>
      <p:sp>
        <p:nvSpPr>
          <p:cNvPr id="123" name="Google Shape;123;gb2bd623c88_0_6"/>
          <p:cNvSpPr txBox="1"/>
          <p:nvPr>
            <p:ph idx="2" type="body"/>
          </p:nvPr>
        </p:nvSpPr>
        <p:spPr>
          <a:xfrm>
            <a:off x="4648200" y="1920085"/>
            <a:ext cx="4038600" cy="443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Розвивати навички визначати форми дієслова.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Виховувати любов до рідного слова, мови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ru-RU"/>
              <a:t>Мова – генетичний код нації</a:t>
            </a:r>
            <a:endParaRPr/>
          </a:p>
        </p:txBody>
      </p:sp>
      <p:sp>
        <p:nvSpPr>
          <p:cNvPr id="129" name="Google Shape;129;p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Мова існує не сама по собі, а в людському суспiльствi, похідним вiд якого вона є.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«Мова — жива схованка людського духу, його багата скарбниця, в яку народ складає і своє давнє життя, і свої сподіванки, розум, досвід, почування».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i="1" lang="ru-RU"/>
              <a:t>Панас МИРНИЙ,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i="1" lang="ru-RU"/>
              <a:t>український письменник</a:t>
            </a:r>
            <a:r>
              <a:rPr lang="ru-RU"/>
              <a:t>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ru-RU"/>
              <a:t>Краса і сила народу – у мові</a:t>
            </a:r>
            <a:endParaRPr/>
          </a:p>
        </p:txBody>
      </p:sp>
      <p:sp>
        <p:nvSpPr>
          <p:cNvPr id="135" name="Google Shape;135;p3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У народу немає більшого скарбу, ніж його мова. Бо саме мова – це характер народу, його пам’ять, історія і духовна могутність. У ній відбиваються звичаї, традиції, побут народу, його розум і досвід, краса і сила душі.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Досвід людства упродовж тисячоліть переконливо доводить, що занепад мови – це зникнення нації. Якщо ж мова стає необхідною і вживається насамперед національною елітою – сильною і високорозвиненою стає нація і держава.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Ми маємо усвідомлювати велику вагу рідного слова й особисту відповідальність за нього перед минулим, сьогоденням і майбутнім.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Наше завдання - утверджувати рідну мову, щоб цей нетлінний скарб служив єднанням між поколіннями, возвеличував Україну й українців.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ru-RU"/>
              <a:t>Частини мови </a:t>
            </a:r>
            <a:endParaRPr/>
          </a:p>
        </p:txBody>
      </p:sp>
      <p:sp>
        <p:nvSpPr>
          <p:cNvPr id="146" name="Google Shape;146;p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Частини мови — великі за обсягом класи слів, об'єднаних спільністю загального граматичного значення і його формальних показників.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ru-RU"/>
              <a:t>Самостійні</a:t>
            </a:r>
            <a:r>
              <a:rPr lang="ru-RU"/>
              <a:t>-іменник, прикметник, числівник, займенник, дієслово, дієприкметник, дієприслівник, прислівник.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ru-RU"/>
              <a:t>Службові </a:t>
            </a:r>
            <a:r>
              <a:rPr lang="ru-RU"/>
              <a:t>– сполучник, прийменник, частка.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Окрема частина мови -</a:t>
            </a:r>
            <a:r>
              <a:rPr b="1" lang="ru-RU"/>
              <a:t>вигук 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Дієслово </a:t>
            </a:r>
            <a:r>
              <a:rPr lang="ru-RU" sz="5400">
                <a:solidFill>
                  <a:srgbClr val="FF0000"/>
                </a:solidFill>
              </a:rPr>
              <a:t>—</a:t>
            </a:r>
            <a:r>
              <a:rPr lang="ru-RU" sz="5400"/>
              <a:t>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2" name="Google Shape;152;p6"/>
          <p:cNvSpPr txBox="1"/>
          <p:nvPr>
            <p:ph idx="1" type="body"/>
          </p:nvPr>
        </p:nvSpPr>
        <p:spPr>
          <a:xfrm>
            <a:off x="179512" y="1920085"/>
            <a:ext cx="4316288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lang="ru-RU" sz="3200"/>
              <a:t>   самостійна частина  мови, що вказує на дію або стан предмета і відповідає на питання </a:t>
            </a:r>
            <a:r>
              <a:rPr lang="ru-RU" sz="3200">
                <a:solidFill>
                  <a:srgbClr val="FF0000"/>
                </a:solidFill>
              </a:rPr>
              <a:t>“що робити?”</a:t>
            </a:r>
            <a:r>
              <a:rPr lang="ru-RU" sz="3200"/>
              <a:t>,</a:t>
            </a:r>
            <a:r>
              <a:rPr lang="ru-RU" sz="3200">
                <a:solidFill>
                  <a:srgbClr val="FF0000"/>
                </a:solidFill>
              </a:rPr>
              <a:t> “що зробити?”</a:t>
            </a:r>
            <a:r>
              <a:rPr lang="ru-RU" sz="3200"/>
              <a:t>.</a:t>
            </a:r>
            <a:r>
              <a:rPr lang="ru-RU" sz="3200">
                <a:solidFill>
                  <a:srgbClr val="FF0000"/>
                </a:solidFill>
              </a:rPr>
              <a:t> </a:t>
            </a:r>
            <a:endParaRPr sz="3200"/>
          </a:p>
        </p:txBody>
      </p:sp>
      <p:pic>
        <p:nvPicPr>
          <p:cNvPr id="153" name="Google Shape;153;p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9523" y="1772816"/>
            <a:ext cx="4984477" cy="373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Синтаксична роль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457200" y="1920085"/>
            <a:ext cx="4258816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50"/>
              <a:buChar char="⚫"/>
            </a:pPr>
            <a:r>
              <a:rPr b="1" lang="ru-RU" sz="3000"/>
              <a:t>1)</a:t>
            </a:r>
            <a:r>
              <a:rPr lang="ru-RU"/>
              <a:t> </a:t>
            </a:r>
            <a:r>
              <a:rPr lang="ru-RU" sz="2800"/>
              <a:t>У реченні дієслово найчастіше виконує функції </a:t>
            </a:r>
            <a:r>
              <a:rPr i="1" lang="ru-RU" sz="2800">
                <a:solidFill>
                  <a:srgbClr val="FF0000"/>
                </a:solidFill>
              </a:rPr>
              <a:t>присудка</a:t>
            </a:r>
            <a:r>
              <a:rPr lang="ru-RU" sz="2800"/>
              <a:t> або </a:t>
            </a:r>
            <a:r>
              <a:rPr i="1" lang="ru-RU" sz="2800">
                <a:solidFill>
                  <a:srgbClr val="FF0000"/>
                </a:solidFill>
              </a:rPr>
              <a:t>частини складеного присудка</a:t>
            </a:r>
            <a:r>
              <a:rPr lang="ru-RU" sz="2800"/>
              <a:t>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None/>
            </a:pPr>
            <a:r>
              <a:t/>
            </a:r>
            <a:endParaRPr sz="2800"/>
          </a:p>
          <a:p>
            <a:pPr indent="-117475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sp>
        <p:nvSpPr>
          <p:cNvPr id="160" name="Google Shape;160;p7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r>
              <a:rPr lang="ru-RU" sz="3200" u="sng"/>
              <a:t>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1) Він </a:t>
            </a:r>
            <a:r>
              <a:rPr lang="ru-RU" sz="3000" u="sng"/>
              <a:t>розповів</a:t>
            </a:r>
            <a:r>
              <a:rPr lang="ru-RU" sz="3000"/>
              <a:t> все, що знав. (присудок)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2) Ніч </a:t>
            </a:r>
            <a:r>
              <a:rPr lang="ru-RU" sz="3000" u="sng"/>
              <a:t>здавалася днем</a:t>
            </a:r>
            <a:r>
              <a:rPr lang="ru-RU" sz="3000"/>
              <a:t>. (частина складеного присудка)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5 форм дієслова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7" name="Google Shape;167;p8"/>
          <p:cNvSpPr txBox="1"/>
          <p:nvPr>
            <p:ph idx="1" type="body"/>
          </p:nvPr>
        </p:nvSpPr>
        <p:spPr>
          <a:xfrm>
            <a:off x="457200" y="2204863"/>
            <a:ext cx="4038600" cy="4150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0"/>
              <a:buChar char="⚫"/>
            </a:pPr>
            <a:r>
              <a:rPr lang="ru-RU" sz="3600"/>
              <a:t>Дієслово являє собою сукупність граматичних форм, до яких належать:</a:t>
            </a:r>
            <a:endParaRPr sz="3600"/>
          </a:p>
        </p:txBody>
      </p:sp>
      <p:grpSp>
        <p:nvGrpSpPr>
          <p:cNvPr id="168" name="Google Shape;168;p8"/>
          <p:cNvGrpSpPr/>
          <p:nvPr/>
        </p:nvGrpSpPr>
        <p:grpSpPr>
          <a:xfrm>
            <a:off x="4356548" y="1709247"/>
            <a:ext cx="4607366" cy="4447616"/>
            <a:chOff x="572" y="224463"/>
            <a:chExt cx="4607366" cy="4447616"/>
          </a:xfrm>
        </p:grpSpPr>
        <p:sp>
          <p:nvSpPr>
            <p:cNvPr id="169" name="Google Shape;169;p8"/>
            <p:cNvSpPr/>
            <p:nvPr/>
          </p:nvSpPr>
          <p:spPr>
            <a:xfrm>
              <a:off x="1632556" y="224463"/>
              <a:ext cx="1343399" cy="1343399"/>
            </a:xfrm>
            <a:prstGeom prst="ellipse">
              <a:avLst/>
            </a:prstGeom>
            <a:gradFill>
              <a:gsLst>
                <a:gs pos="0">
                  <a:srgbClr val="87C2F1"/>
                </a:gs>
                <a:gs pos="43000">
                  <a:srgbClr val="B6DAFC"/>
                </a:gs>
                <a:gs pos="93000">
                  <a:srgbClr val="E8F2FE"/>
                </a:gs>
                <a:gs pos="100000">
                  <a:srgbClr val="F6FBFF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03449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 txBox="1"/>
            <p:nvPr/>
          </p:nvSpPr>
          <p:spPr>
            <a:xfrm>
              <a:off x="1829292" y="421199"/>
              <a:ext cx="949927" cy="9499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Інфінітив</a:t>
              </a:r>
              <a:endPara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1" name="Google Shape;171;p8"/>
            <p:cNvSpPr/>
            <p:nvPr/>
          </p:nvSpPr>
          <p:spPr>
            <a:xfrm rot="2160000">
              <a:off x="2933502" y="1256376"/>
              <a:ext cx="357137" cy="453397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87C2F1"/>
                </a:gs>
                <a:gs pos="43000">
                  <a:srgbClr val="B6DAFC"/>
                </a:gs>
                <a:gs pos="93000">
                  <a:srgbClr val="E8F2FE"/>
                </a:gs>
                <a:gs pos="100000">
                  <a:srgbClr val="F6FBFF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03449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"/>
            <p:cNvSpPr txBox="1"/>
            <p:nvPr/>
          </p:nvSpPr>
          <p:spPr>
            <a:xfrm rot="2160000">
              <a:off x="2943733" y="1315567"/>
              <a:ext cx="249996" cy="27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264539" y="1410169"/>
              <a:ext cx="1343399" cy="1343399"/>
            </a:xfrm>
            <a:prstGeom prst="ellipse">
              <a:avLst/>
            </a:prstGeom>
            <a:gradFill>
              <a:gsLst>
                <a:gs pos="0">
                  <a:srgbClr val="87E9F1"/>
                </a:gs>
                <a:gs pos="43000">
                  <a:srgbClr val="B6F8FC"/>
                </a:gs>
                <a:gs pos="93000">
                  <a:srgbClr val="E8FCFE"/>
                </a:gs>
                <a:gs pos="100000">
                  <a:srgbClr val="F6FFFF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04649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"/>
            <p:cNvSpPr txBox="1"/>
            <p:nvPr/>
          </p:nvSpPr>
          <p:spPr>
            <a:xfrm>
              <a:off x="3461275" y="1606905"/>
              <a:ext cx="949927" cy="9499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Особова форма</a:t>
              </a:r>
              <a:endPara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5" name="Google Shape;175;p8"/>
            <p:cNvSpPr/>
            <p:nvPr/>
          </p:nvSpPr>
          <p:spPr>
            <a:xfrm rot="6480000">
              <a:off x="3449113" y="2804813"/>
              <a:ext cx="357137" cy="453397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87E9F1"/>
                </a:gs>
                <a:gs pos="43000">
                  <a:srgbClr val="B6F8FC"/>
                </a:gs>
                <a:gs pos="93000">
                  <a:srgbClr val="E8FCFE"/>
                </a:gs>
                <a:gs pos="100000">
                  <a:srgbClr val="F6FFFF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04649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"/>
            <p:cNvSpPr txBox="1"/>
            <p:nvPr/>
          </p:nvSpPr>
          <p:spPr>
            <a:xfrm rot="-4320000">
              <a:off x="3519238" y="2844543"/>
              <a:ext cx="249996" cy="27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641177" y="3328680"/>
              <a:ext cx="1343399" cy="1343399"/>
            </a:xfrm>
            <a:prstGeom prst="ellipse">
              <a:avLst/>
            </a:prstGeom>
            <a:gradFill>
              <a:gsLst>
                <a:gs pos="0">
                  <a:srgbClr val="88EAC0"/>
                </a:gs>
                <a:gs pos="43000">
                  <a:srgbClr val="B7F7D9"/>
                </a:gs>
                <a:gs pos="93000">
                  <a:srgbClr val="E9FCF3"/>
                </a:gs>
                <a:gs pos="100000">
                  <a:srgbClr val="F6FFF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24633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8"/>
            <p:cNvSpPr txBox="1"/>
            <p:nvPr/>
          </p:nvSpPr>
          <p:spPr>
            <a:xfrm>
              <a:off x="2837913" y="3525416"/>
              <a:ext cx="949927" cy="9499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Дієприкметник</a:t>
              </a:r>
              <a:endPara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9" name="Google Shape;179;p8"/>
            <p:cNvSpPr/>
            <p:nvPr/>
          </p:nvSpPr>
          <p:spPr>
            <a:xfrm rot="10800000">
              <a:off x="2135795" y="3773682"/>
              <a:ext cx="357137" cy="453397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88EAC0"/>
                </a:gs>
                <a:gs pos="43000">
                  <a:srgbClr val="B7F7D9"/>
                </a:gs>
                <a:gs pos="93000">
                  <a:srgbClr val="E9FCF3"/>
                </a:gs>
                <a:gs pos="100000">
                  <a:srgbClr val="F6FFF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024633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8"/>
            <p:cNvSpPr txBox="1"/>
            <p:nvPr/>
          </p:nvSpPr>
          <p:spPr>
            <a:xfrm>
              <a:off x="2242936" y="3864361"/>
              <a:ext cx="249996" cy="27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623935" y="3328680"/>
              <a:ext cx="1343399" cy="1343399"/>
            </a:xfrm>
            <a:prstGeom prst="ellipse">
              <a:avLst/>
            </a:prstGeom>
            <a:gradFill>
              <a:gsLst>
                <a:gs pos="0">
                  <a:srgbClr val="ABE49C"/>
                </a:gs>
                <a:gs pos="43000">
                  <a:srgbClr val="CCF2C2"/>
                </a:gs>
                <a:gs pos="93000">
                  <a:srgbClr val="EFFAEC"/>
                </a:gs>
                <a:gs pos="100000">
                  <a:srgbClr val="F7FFF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28431F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820671" y="3525416"/>
              <a:ext cx="949927" cy="9499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Дієприслівник</a:t>
              </a:r>
              <a:endPara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83" name="Google Shape;183;p8"/>
            <p:cNvSpPr/>
            <p:nvPr/>
          </p:nvSpPr>
          <p:spPr>
            <a:xfrm rot="-6480000">
              <a:off x="808508" y="2824039"/>
              <a:ext cx="357137" cy="453397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ABE49C"/>
                </a:gs>
                <a:gs pos="43000">
                  <a:srgbClr val="CCF2C2"/>
                </a:gs>
                <a:gs pos="93000">
                  <a:srgbClr val="EFFAEC"/>
                </a:gs>
                <a:gs pos="100000">
                  <a:srgbClr val="F7FFF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28431F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 rot="4320000">
              <a:off x="878633" y="2965667"/>
              <a:ext cx="249996" cy="27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572" y="1410169"/>
              <a:ext cx="1343399" cy="1343399"/>
            </a:xfrm>
            <a:prstGeom prst="ellipse">
              <a:avLst/>
            </a:prstGeom>
            <a:gradFill>
              <a:gsLst>
                <a:gs pos="0">
                  <a:srgbClr val="C7DE94"/>
                </a:gs>
                <a:gs pos="43000">
                  <a:srgbClr val="DFEFBE"/>
                </a:gs>
                <a:gs pos="93000">
                  <a:srgbClr val="F4F9EB"/>
                </a:gs>
                <a:gs pos="100000">
                  <a:srgbClr val="FBFEF6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364115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97308" y="1606905"/>
              <a:ext cx="949927" cy="9499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Безособова форма на -но,      -то</a:t>
              </a:r>
              <a:endPara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87" name="Google Shape;187;p8"/>
            <p:cNvSpPr/>
            <p:nvPr/>
          </p:nvSpPr>
          <p:spPr>
            <a:xfrm rot="-2160000">
              <a:off x="1301518" y="1268258"/>
              <a:ext cx="357137" cy="453397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7DE94"/>
                </a:gs>
                <a:gs pos="43000">
                  <a:srgbClr val="DFEFBE"/>
                </a:gs>
                <a:gs pos="93000">
                  <a:srgbClr val="F4F9EB"/>
                </a:gs>
                <a:gs pos="100000">
                  <a:srgbClr val="FBFEF6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57150" rotWithShape="0" algn="ctr" dir="5400000" dist="38100">
                <a:srgbClr val="364115">
                  <a:alpha val="474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 rot="-2160000">
              <a:off x="1311749" y="1390425"/>
              <a:ext cx="249996" cy="272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pic>
        <p:nvPicPr>
          <p:cNvPr descr="завантаження (1).jpg" id="189" name="Google Shape;18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6136" y="3429000"/>
            <a:ext cx="1785798" cy="115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Інфінітив </a:t>
            </a:r>
            <a:r>
              <a:rPr lang="ru-RU" sz="4800">
                <a:solidFill>
                  <a:srgbClr val="FF0000"/>
                </a:solidFill>
              </a:rPr>
              <a:t>—</a:t>
            </a:r>
            <a:r>
              <a:rPr b="1" lang="ru-RU">
                <a:solidFill>
                  <a:srgbClr val="FF0000"/>
                </a:solidFill>
              </a:rPr>
              <a:t>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95" name="Google Shape;195;p9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ru-RU"/>
              <a:t>    </a:t>
            </a:r>
            <a:r>
              <a:rPr lang="ru-RU" sz="3200"/>
              <a:t>це неозначена форма дієслова називає дію узагальнено, безвідносно до особи, способу, числа і роду. </a:t>
            </a:r>
            <a:endParaRPr sz="3200"/>
          </a:p>
        </p:txBody>
      </p:sp>
      <p:sp>
        <p:nvSpPr>
          <p:cNvPr id="196" name="Google Shape;196;p9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1) </a:t>
            </a:r>
            <a:r>
              <a:rPr lang="ru-RU" sz="3000" u="sng"/>
              <a:t>Спрямувати</a:t>
            </a:r>
            <a:r>
              <a:rPr lang="ru-RU" sz="3000"/>
              <a:t> всю свідомість на хороше в людях (О. Довженко).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2) </a:t>
            </a:r>
            <a:r>
              <a:rPr lang="ru-RU" sz="3000" u="sng"/>
              <a:t>Жити</a:t>
            </a:r>
            <a:r>
              <a:rPr lang="ru-RU" sz="3000"/>
              <a:t> - Вітчизні </a:t>
            </a:r>
            <a:r>
              <a:rPr lang="ru-RU" sz="3000" u="sng"/>
              <a:t>служити</a:t>
            </a:r>
            <a:r>
              <a:rPr lang="ru-RU" sz="3000"/>
              <a:t> (Нар. творч.).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Інфінітив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02" name="Google Shape;202;p10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Інфінітив складається з основи і суфікса </a:t>
            </a:r>
            <a:r>
              <a:rPr i="1" lang="ru-RU" sz="2800">
                <a:solidFill>
                  <a:srgbClr val="FF0000"/>
                </a:solidFill>
              </a:rPr>
              <a:t>-ти</a:t>
            </a:r>
            <a:r>
              <a:rPr lang="ru-RU" sz="2800"/>
              <a:t>, рідше </a:t>
            </a:r>
            <a:r>
              <a:rPr i="1" lang="ru-RU" sz="2800">
                <a:solidFill>
                  <a:srgbClr val="FF0000"/>
                </a:solidFill>
              </a:rPr>
              <a:t>-ть</a:t>
            </a:r>
            <a:r>
              <a:rPr lang="ru-RU" sz="2800"/>
              <a:t>, після яких може виступати постфікс </a:t>
            </a:r>
            <a:r>
              <a:rPr i="1" lang="ru-RU" sz="2800"/>
              <a:t>-ся (-сь</a:t>
            </a:r>
            <a:r>
              <a:rPr lang="ru-RU" sz="2800"/>
              <a:t>): </a:t>
            </a:r>
            <a:r>
              <a:rPr i="1" lang="ru-RU" sz="2800" u="sng"/>
              <a:t>читати, хвилюватися</a:t>
            </a:r>
            <a:r>
              <a:rPr lang="ru-RU" sz="2800"/>
              <a:t>.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У реченні може виконувати функції </a:t>
            </a:r>
            <a:r>
              <a:rPr i="1" lang="ru-RU" sz="2800">
                <a:solidFill>
                  <a:srgbClr val="FF0000"/>
                </a:solidFill>
              </a:rPr>
              <a:t>будь-якого</a:t>
            </a:r>
            <a:r>
              <a:rPr lang="ru-RU" sz="2800"/>
              <a:t> члена речення.</a:t>
            </a:r>
            <a:endParaRPr sz="2800"/>
          </a:p>
        </p:txBody>
      </p:sp>
      <p:sp>
        <p:nvSpPr>
          <p:cNvPr id="203" name="Google Shape;203;p10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Від основи інфінітива </a:t>
            </a:r>
            <a:r>
              <a:rPr i="1" lang="ru-RU" sz="2800">
                <a:solidFill>
                  <a:srgbClr val="FF0000"/>
                </a:solidFill>
              </a:rPr>
              <a:t>творяться</a:t>
            </a:r>
            <a:r>
              <a:rPr lang="ru-RU" sz="2800"/>
              <a:t> форми минулого часу, умовного способу, пасивні дієприкметники минулого часу та дієприслівники доконаного виду.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Особова форма дієслова </a:t>
            </a:r>
            <a:r>
              <a:rPr b="1" lang="ru-RU" sz="5400">
                <a:solidFill>
                  <a:srgbClr val="FF0000"/>
                </a:solidFill>
              </a:rPr>
              <a:t>—</a:t>
            </a:r>
            <a:r>
              <a:rPr b="1" lang="ru-RU"/>
              <a:t> </a:t>
            </a:r>
            <a:endParaRPr/>
          </a:p>
        </p:txBody>
      </p:sp>
      <p:sp>
        <p:nvSpPr>
          <p:cNvPr id="209" name="Google Shape;209;p11"/>
          <p:cNvSpPr txBox="1"/>
          <p:nvPr>
            <p:ph idx="1" type="body"/>
          </p:nvPr>
        </p:nvSpPr>
        <p:spPr>
          <a:xfrm>
            <a:off x="457200" y="1988839"/>
            <a:ext cx="4038600" cy="4366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це  форма дієслова, до якої відносяться, ті дієслова у яких можна визначити особу за закінченням. </a:t>
            </a:r>
            <a:endParaRPr/>
          </a:p>
          <a:p>
            <a:pPr indent="-117475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  <a:p>
            <a:pPr indent="-117475" lvl="0" marL="27432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sp>
        <p:nvSpPr>
          <p:cNvPr id="210" name="Google Shape;210;p11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040"/>
              <a:buNone/>
            </a:pPr>
            <a:r>
              <a:rPr i="1" lang="ru-RU" sz="3200"/>
              <a:t>1) Він слуха</a:t>
            </a:r>
            <a:r>
              <a:rPr i="1" lang="ru-RU" sz="3200" u="sng"/>
              <a:t>є</a:t>
            </a:r>
            <a:r>
              <a:rPr i="1" lang="ru-RU" sz="3200"/>
              <a:t> спів птахів.</a:t>
            </a:r>
            <a:endParaRPr i="1" sz="3200"/>
          </a:p>
        </p:txBody>
      </p:sp>
      <p:graphicFrame>
        <p:nvGraphicFramePr>
          <p:cNvPr id="211" name="Google Shape;211;p11"/>
          <p:cNvGraphicFramePr/>
          <p:nvPr/>
        </p:nvGraphicFramePr>
        <p:xfrm>
          <a:off x="2123728" y="43651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{B7558B00-26BE-4F45-8FF7-B8D59D1FA729}</a:tableStyleId>
              </a:tblPr>
              <a:tblGrid>
                <a:gridCol w="1596000"/>
                <a:gridCol w="1596000"/>
                <a:gridCol w="1596000"/>
              </a:tblGrid>
              <a:tr h="12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Особа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Однина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Множина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55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1 особа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ю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ємо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</a:tr>
              <a:tr h="559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2 особа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єш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єте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</a:tr>
              <a:tr h="559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3 особа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є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/>
                        <a:t>слуха</a:t>
                      </a:r>
                      <a:r>
                        <a:rPr lang="ru-RU" sz="1800" u="sng" cap="none" strike="noStrike"/>
                        <a:t>ють</a:t>
                      </a:r>
                      <a:endParaRPr sz="1800" u="sng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Особова форма дієслова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17" name="Google Shape;217;p12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b="1" i="1" lang="ru-RU" sz="2800"/>
              <a:t>Синтаксична роль.</a:t>
            </a:r>
            <a:r>
              <a:rPr lang="ru-RU" sz="2800"/>
              <a:t> 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У реченні особові дієслова є </a:t>
            </a:r>
            <a:r>
              <a:rPr i="1" lang="ru-RU" sz="2800">
                <a:solidFill>
                  <a:srgbClr val="FF0000"/>
                </a:solidFill>
              </a:rPr>
              <a:t>присудками</a:t>
            </a:r>
            <a:r>
              <a:rPr lang="ru-RU" sz="2800"/>
              <a:t>.</a:t>
            </a:r>
            <a:r>
              <a:rPr lang="ru-RU"/>
              <a:t> </a:t>
            </a:r>
            <a:endParaRPr/>
          </a:p>
          <a:p>
            <a:pPr indent="-117475" lvl="0" marL="27432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sp>
        <p:nvSpPr>
          <p:cNvPr id="218" name="Google Shape;218;p12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b="1" i="1" lang="ru-RU"/>
              <a:t>Стилістичні особливості.</a:t>
            </a:r>
            <a:r>
              <a:rPr i="1" lang="ru-RU"/>
              <a:t> 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У розмовному та художньому стилях мовлення можуть вживатися дієслівні форми третьої особи однини </a:t>
            </a:r>
            <a:r>
              <a:rPr i="1" lang="ru-RU">
                <a:solidFill>
                  <a:srgbClr val="FF0000"/>
                </a:solidFill>
              </a:rPr>
              <a:t>без особових закінчень і суфіксів</a:t>
            </a:r>
            <a:r>
              <a:rPr lang="ru-RU"/>
              <a:t>: </a:t>
            </a:r>
            <a:r>
              <a:rPr i="1" lang="ru-RU"/>
              <a:t>біга, зна, доганя.</a:t>
            </a:r>
            <a:r>
              <a:rPr lang="ru-RU"/>
              <a:t> 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Дієприкметник </a:t>
            </a:r>
            <a:r>
              <a:rPr b="1" lang="ru-RU" sz="4800">
                <a:solidFill>
                  <a:srgbClr val="FF0000"/>
                </a:solidFill>
              </a:rPr>
              <a:t>—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24" name="Google Shape;224;p13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це форма дієслова, що виражає ознаку предмета за дією або станом і відповідає на питання «який?» «яка?» «яке?» «які?». </a:t>
            </a:r>
            <a:endParaRPr sz="2800"/>
          </a:p>
        </p:txBody>
      </p:sp>
      <p:sp>
        <p:nvSpPr>
          <p:cNvPr id="225" name="Google Shape;225;p13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1) Наче </a:t>
            </a:r>
            <a:r>
              <a:rPr lang="ru-RU" sz="3000" u="sng"/>
              <a:t>зачарований </a:t>
            </a:r>
            <a:r>
              <a:rPr lang="ru-RU" sz="3000"/>
              <a:t>велетень, стояв ліс.</a:t>
            </a:r>
            <a:endParaRPr sz="3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Дієприкметник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31" name="Google Shape;231;p14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636"/>
              <a:buChar char="⚫"/>
            </a:pPr>
            <a:r>
              <a:rPr b="1" i="1" lang="ru-RU" sz="2775"/>
              <a:t>Синтаксична роль.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636"/>
              <a:buChar char="⚫"/>
            </a:pPr>
            <a:r>
              <a:rPr lang="ru-RU" sz="2775"/>
              <a:t>У реченні дієприкметник найчастіше виконує функції </a:t>
            </a:r>
            <a:r>
              <a:rPr i="1" lang="ru-RU" sz="2775">
                <a:solidFill>
                  <a:srgbClr val="FF0000"/>
                </a:solidFill>
              </a:rPr>
              <a:t>означення</a:t>
            </a:r>
            <a:r>
              <a:rPr lang="ru-RU" sz="2775"/>
              <a:t>.</a:t>
            </a:r>
            <a:endParaRPr/>
          </a:p>
          <a:p>
            <a:pPr indent="-129238" lvl="0" marL="27432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2285"/>
              <a:buNone/>
            </a:pPr>
            <a:r>
              <a:t/>
            </a:r>
            <a:endParaRPr sz="2405"/>
          </a:p>
        </p:txBody>
      </p:sp>
      <p:sp>
        <p:nvSpPr>
          <p:cNvPr id="232" name="Google Shape;232;p14"/>
          <p:cNvSpPr txBox="1"/>
          <p:nvPr>
            <p:ph idx="2" type="body"/>
          </p:nvPr>
        </p:nvSpPr>
        <p:spPr>
          <a:xfrm>
            <a:off x="4648200" y="1920085"/>
            <a:ext cx="424428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61"/>
              <a:buChar char="⚫"/>
            </a:pPr>
            <a:r>
              <a:rPr lang="ru-RU" sz="2590"/>
              <a:t>Дієприкметник здатний приєднувати до себе залежні слова і утворювати </a:t>
            </a:r>
            <a:r>
              <a:rPr b="1" i="1" lang="ru-RU" sz="2590"/>
              <a:t>дієприкметниковий зворот</a:t>
            </a:r>
            <a:r>
              <a:rPr b="1" lang="ru-RU" sz="2590"/>
              <a:t>. </a:t>
            </a:r>
            <a:r>
              <a:rPr lang="ru-RU" sz="2590"/>
              <a:t>В реченні </a:t>
            </a:r>
            <a:r>
              <a:rPr i="1" lang="ru-RU" sz="2590">
                <a:solidFill>
                  <a:srgbClr val="FF0000"/>
                </a:solidFill>
              </a:rPr>
              <a:t>виділяється комами </a:t>
            </a:r>
            <a:r>
              <a:rPr lang="ru-RU" sz="2590"/>
              <a:t>і виконує функції </a:t>
            </a:r>
            <a:r>
              <a:rPr i="1" lang="ru-RU" sz="2590">
                <a:solidFill>
                  <a:srgbClr val="FF0000"/>
                </a:solidFill>
              </a:rPr>
              <a:t>означення</a:t>
            </a:r>
            <a:r>
              <a:rPr lang="ru-RU" sz="2590"/>
              <a:t>.</a:t>
            </a:r>
            <a:endParaRPr b="1" sz="2590"/>
          </a:p>
          <a:p>
            <a:pPr indent="-129238" lvl="0" marL="27432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2285"/>
              <a:buNone/>
            </a:pPr>
            <a:r>
              <a:t/>
            </a:r>
            <a:endParaRPr b="1" sz="2405"/>
          </a:p>
          <a:p>
            <a:pPr indent="-274320" lvl="0" marL="27432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SzPts val="2461"/>
              <a:buChar char="⚫"/>
            </a:pPr>
            <a:r>
              <a:rPr i="1" lang="ru-RU" sz="259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2285"/>
              <a:buChar char="⚫"/>
            </a:pPr>
            <a:r>
              <a:rPr lang="ru-RU" sz="2405"/>
              <a:t>1) Ще спить земля, </a:t>
            </a:r>
            <a:r>
              <a:rPr lang="ru-RU" sz="2405" u="sng"/>
              <a:t>засипана снігами</a:t>
            </a:r>
            <a:r>
              <a:rPr lang="ru-RU" sz="2405"/>
              <a:t>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Дієприслівник</a:t>
            </a:r>
            <a:r>
              <a:rPr lang="ru-RU"/>
              <a:t> </a:t>
            </a:r>
            <a:r>
              <a:rPr b="1" lang="ru-RU" sz="5400">
                <a:solidFill>
                  <a:srgbClr val="FF0000"/>
                </a:solidFill>
              </a:rPr>
              <a:t>—</a:t>
            </a:r>
            <a:r>
              <a:rPr lang="ru-RU"/>
              <a:t> </a:t>
            </a:r>
            <a:endParaRPr/>
          </a:p>
        </p:txBody>
      </p:sp>
      <p:sp>
        <p:nvSpPr>
          <p:cNvPr id="238" name="Google Shape;238;p15"/>
          <p:cNvSpPr txBox="1"/>
          <p:nvPr>
            <p:ph idx="1" type="body"/>
          </p:nvPr>
        </p:nvSpPr>
        <p:spPr>
          <a:xfrm>
            <a:off x="457200" y="1920085"/>
            <a:ext cx="4186808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це форма дієслова, яка означає додаткову дію, що супроводить головну, виражену дієсловом, і відповідає на питання</a:t>
            </a:r>
            <a:r>
              <a:rPr i="1" lang="ru-RU" sz="2800"/>
              <a:t> </a:t>
            </a:r>
            <a:r>
              <a:rPr lang="ru-RU" sz="2800">
                <a:solidFill>
                  <a:srgbClr val="FF0000"/>
                </a:solidFill>
              </a:rPr>
              <a:t>»що роблячи?» »що зробивши?»</a:t>
            </a:r>
            <a:endParaRPr sz="2800">
              <a:solidFill>
                <a:srgbClr val="FF0000"/>
              </a:solidFill>
            </a:endParaRPr>
          </a:p>
        </p:txBody>
      </p:sp>
      <p:sp>
        <p:nvSpPr>
          <p:cNvPr id="239" name="Google Shape;239;p15"/>
          <p:cNvSpPr txBox="1"/>
          <p:nvPr>
            <p:ph idx="2" type="body"/>
          </p:nvPr>
        </p:nvSpPr>
        <p:spPr>
          <a:xfrm>
            <a:off x="4716016" y="1920085"/>
            <a:ext cx="4104456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1) </a:t>
            </a:r>
            <a:r>
              <a:rPr lang="ru-RU" sz="3000" u="sng"/>
              <a:t>Закінчивши</a:t>
            </a:r>
            <a:r>
              <a:rPr lang="ru-RU" sz="3000"/>
              <a:t> урок, вчитель пішов до бібліотеки.</a:t>
            </a:r>
            <a:endParaRPr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Дієприслівник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45" name="Google Shape;245;p16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61"/>
              <a:buChar char="⚫"/>
            </a:pPr>
            <a:r>
              <a:rPr b="1" i="1" lang="ru-RU" sz="2590"/>
              <a:t>Синтаксична роль.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SzPts val="2461"/>
              <a:buChar char="⚫"/>
            </a:pPr>
            <a:r>
              <a:rPr lang="ru-RU" sz="2590"/>
              <a:t>У реченні дієприслівник найчастіше виконує функції </a:t>
            </a:r>
            <a:r>
              <a:rPr i="1" lang="ru-RU" sz="2590">
                <a:solidFill>
                  <a:srgbClr val="FF0000"/>
                </a:solidFill>
              </a:rPr>
              <a:t>обставини.</a:t>
            </a:r>
            <a:endParaRPr sz="2590"/>
          </a:p>
        </p:txBody>
      </p:sp>
      <p:sp>
        <p:nvSpPr>
          <p:cNvPr id="246" name="Google Shape;246;p16"/>
          <p:cNvSpPr txBox="1"/>
          <p:nvPr>
            <p:ph idx="2" type="body"/>
          </p:nvPr>
        </p:nvSpPr>
        <p:spPr>
          <a:xfrm>
            <a:off x="4211960" y="1920084"/>
            <a:ext cx="4752528" cy="453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61"/>
              <a:buChar char="⚫"/>
            </a:pPr>
            <a:r>
              <a:rPr lang="ru-RU" sz="2590"/>
              <a:t>Дієприслівник разом з його залежними словами утворює </a:t>
            </a:r>
            <a:r>
              <a:rPr b="1" lang="ru-RU" sz="2590"/>
              <a:t>дієприслівниковий зворот</a:t>
            </a:r>
            <a:r>
              <a:rPr lang="ru-RU" sz="2590"/>
              <a:t>, який у реченні виділяється комами і виконує функції поширеної обставини</a:t>
            </a:r>
            <a:endParaRPr/>
          </a:p>
          <a:p>
            <a:pPr indent="-129238" lvl="0" marL="27432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2285"/>
              <a:buNone/>
            </a:pPr>
            <a:r>
              <a:t/>
            </a:r>
            <a:endParaRPr sz="2405"/>
          </a:p>
          <a:p>
            <a:pPr indent="-274320" lvl="0" marL="27432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SzPts val="2812"/>
              <a:buChar char="⚫"/>
            </a:pPr>
            <a:r>
              <a:rPr i="1" lang="ru-RU" sz="296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SzPts val="2461"/>
              <a:buChar char="⚫"/>
            </a:pPr>
            <a:r>
              <a:rPr lang="ru-RU" sz="2590"/>
              <a:t>1) Сонце заходило, </a:t>
            </a:r>
            <a:r>
              <a:rPr lang="ru-RU" sz="2590" u="sng"/>
              <a:t>заливаючи усе навколо червоним проміням. </a:t>
            </a:r>
            <a:endParaRPr sz="2590" u="sn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500"/>
              <a:buFont typeface="Calibri"/>
              <a:buNone/>
            </a:pPr>
            <a:r>
              <a:rPr b="1" lang="ru-RU" sz="4500">
                <a:solidFill>
                  <a:srgbClr val="FF0000"/>
                </a:solidFill>
              </a:rPr>
              <a:t>Безособова форма на -но, -то </a:t>
            </a:r>
            <a:r>
              <a:rPr b="1" lang="ru-RU" sz="4320">
                <a:solidFill>
                  <a:srgbClr val="FF0000"/>
                </a:solidFill>
              </a:rPr>
              <a:t>—</a:t>
            </a:r>
            <a:endParaRPr b="1" sz="4500">
              <a:solidFill>
                <a:srgbClr val="FF0000"/>
              </a:solidFill>
            </a:endParaRPr>
          </a:p>
        </p:txBody>
      </p:sp>
      <p:sp>
        <p:nvSpPr>
          <p:cNvPr id="252" name="Google Shape;252;p17"/>
          <p:cNvSpPr txBox="1"/>
          <p:nvPr>
            <p:ph idx="1" type="body"/>
          </p:nvPr>
        </p:nvSpPr>
        <p:spPr>
          <a:xfrm>
            <a:off x="457200" y="1920085"/>
            <a:ext cx="4114800" cy="4317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це незмінна форма дієслова, що твориться від пасивних дієприкметників шляхом заміни закінчення на суфікс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i="1" lang="ru-RU" sz="2800">
                <a:solidFill>
                  <a:srgbClr val="FF0000"/>
                </a:solidFill>
              </a:rPr>
              <a:t>–о.</a:t>
            </a:r>
            <a:endParaRPr i="1" sz="2800">
              <a:solidFill>
                <a:srgbClr val="FF0000"/>
              </a:solidFill>
            </a:endParaRPr>
          </a:p>
        </p:txBody>
      </p:sp>
      <p:sp>
        <p:nvSpPr>
          <p:cNvPr id="253" name="Google Shape;253;p17"/>
          <p:cNvSpPr txBox="1"/>
          <p:nvPr>
            <p:ph idx="2" type="body"/>
          </p:nvPr>
        </p:nvSpPr>
        <p:spPr>
          <a:xfrm>
            <a:off x="4644008" y="1920085"/>
            <a:ext cx="4042792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i="1" lang="ru-RU" sz="3200">
                <a:solidFill>
                  <a:srgbClr val="FF0000"/>
                </a:solidFill>
              </a:rPr>
              <a:t>Наприклад: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50"/>
              <a:buChar char="⚫"/>
            </a:pPr>
            <a:r>
              <a:rPr lang="ru-RU" sz="3000"/>
              <a:t>1) Йому </a:t>
            </a:r>
            <a:r>
              <a:rPr lang="ru-RU" sz="3000" u="sng"/>
              <a:t>таланило</a:t>
            </a:r>
            <a:r>
              <a:rPr lang="ru-RU" sz="3000"/>
              <a:t> в усьому.</a:t>
            </a:r>
            <a:endParaRPr sz="3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Calibri"/>
              <a:buNone/>
            </a:pPr>
            <a:r>
              <a:rPr b="1" lang="ru-RU">
                <a:solidFill>
                  <a:srgbClr val="FF0000"/>
                </a:solidFill>
              </a:rPr>
              <a:t>Безособова форма на -но, -то</a:t>
            </a:r>
            <a:endParaRPr/>
          </a:p>
        </p:txBody>
      </p:sp>
      <p:sp>
        <p:nvSpPr>
          <p:cNvPr id="259" name="Google Shape;259;p18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b="1" i="1" lang="ru-RU" sz="2800"/>
              <a:t>Синтаксична роль.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ru-RU" sz="2800"/>
              <a:t>У реченні безособові слова на –но, - то найчастіше виконують функції </a:t>
            </a:r>
            <a:r>
              <a:rPr i="1" lang="ru-RU" sz="2800">
                <a:solidFill>
                  <a:srgbClr val="FF0000"/>
                </a:solidFill>
              </a:rPr>
              <a:t>присудка.</a:t>
            </a:r>
            <a:endParaRPr sz="2800"/>
          </a:p>
          <a:p>
            <a:pPr indent="-117475" lvl="0" marL="27432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sp>
        <p:nvSpPr>
          <p:cNvPr id="260" name="Google Shape;260;p18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У діловому мовленні вживаються незмінні дієслівні форми на </a:t>
            </a:r>
            <a:r>
              <a:rPr b="1" lang="ru-RU"/>
              <a:t>-но,</a:t>
            </a:r>
            <a:r>
              <a:rPr lang="ru-RU"/>
              <a:t> </a:t>
            </a:r>
            <a:r>
              <a:rPr b="1" lang="ru-RU"/>
              <a:t>-то</a:t>
            </a:r>
            <a:r>
              <a:rPr lang="ru-RU"/>
              <a:t> замість пасивних дієприкметників, коли є потреба наголосити на дії, а не на ознаці: </a:t>
            </a:r>
            <a:r>
              <a:rPr i="1" lang="ru-RU"/>
              <a:t>виконано, запропоновано, реорганізовано, досягнуто, набуто.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"/>
          <p:cNvSpPr txBox="1"/>
          <p:nvPr>
            <p:ph type="title"/>
          </p:nvPr>
        </p:nvSpPr>
        <p:spPr>
          <a:xfrm>
            <a:off x="328200" y="77706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ru-RU"/>
              <a:t>Підсумок уроку</a:t>
            </a:r>
            <a:endParaRPr/>
          </a:p>
        </p:txBody>
      </p:sp>
      <p:sp>
        <p:nvSpPr>
          <p:cNvPr id="266" name="Google Shape;266;p19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ru-RU"/>
              <a:t>Мова – це могутнє знаряддя не тільки шкільного навчання, але  і науки, багатьох інших сфер людини. Мова- велике багатство, яке треба берегти і примножувати</a:t>
            </a:r>
            <a:endParaRPr/>
          </a:p>
        </p:txBody>
      </p:sp>
      <p:sp>
        <p:nvSpPr>
          <p:cNvPr id="267" name="Google Shape;267;p19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b="1" i="1" lang="ru-RU"/>
              <a:t>Дієслівні форми увиразнюють наше мовлення,показують глибину і красу думки</a:t>
            </a:r>
            <a:r>
              <a:rPr lang="ru-RU"/>
              <a:t>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b="1" lang="ru-RU"/>
              <a:t>Мріяти</a:t>
            </a:r>
            <a:r>
              <a:rPr lang="ru-RU"/>
              <a:t> треба,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b="1" lang="ru-RU"/>
              <a:t>замріяний</a:t>
            </a:r>
            <a:r>
              <a:rPr lang="ru-RU"/>
              <a:t> вечір,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b="1" lang="ru-RU"/>
              <a:t> мріючи </a:t>
            </a:r>
            <a:r>
              <a:rPr lang="ru-RU"/>
              <a:t>засина,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ru-RU"/>
              <a:t> </a:t>
            </a:r>
            <a:r>
              <a:rPr b="1" lang="ru-RU"/>
              <a:t>намріяно</a:t>
            </a:r>
            <a:r>
              <a:rPr lang="ru-RU"/>
              <a:t> снів безліч…</a:t>
            </a:r>
            <a:endParaRPr/>
          </a:p>
          <a:p>
            <a:pPr indent="-274320" lvl="0" marL="274320" rtl="0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b="1" lang="ru-RU"/>
              <a:t>Вивчаймо і плекаймо рідне слово</a:t>
            </a:r>
            <a:r>
              <a:rPr lang="ru-RU"/>
              <a:t>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2bd623c88_1_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Домашнє завдання</a:t>
            </a:r>
            <a:endParaRPr/>
          </a:p>
        </p:txBody>
      </p:sp>
      <p:sp>
        <p:nvSpPr>
          <p:cNvPr id="274" name="Google Shape;274;gb2bd623c88_1_0"/>
          <p:cNvSpPr txBox="1"/>
          <p:nvPr>
            <p:ph idx="1" type="body"/>
          </p:nvPr>
        </p:nvSpPr>
        <p:spPr>
          <a:xfrm>
            <a:off x="457200" y="1920085"/>
            <a:ext cx="4038600" cy="443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1.Утворити дієслівні форми від слів: 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читати, малювати,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записати, думати, бачити.</a:t>
            </a:r>
            <a:endParaRPr/>
          </a:p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rPr lang="ru-RU"/>
              <a:t>2. Скласти 5 речень з утвореними словами (за вибором).</a:t>
            </a:r>
            <a:endParaRPr/>
          </a:p>
        </p:txBody>
      </p:sp>
      <p:sp>
        <p:nvSpPr>
          <p:cNvPr id="275" name="Google Shape;275;gb2bd623c88_1_0"/>
          <p:cNvSpPr txBox="1"/>
          <p:nvPr>
            <p:ph idx="2" type="body"/>
          </p:nvPr>
        </p:nvSpPr>
        <p:spPr>
          <a:xfrm>
            <a:off x="4648200" y="1920085"/>
            <a:ext cx="4038600" cy="443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2019-05-11T10:33:35Z</dcterms:created>
  <dc:creator>Dell</dc:creator>
</cp:coreProperties>
</file>