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58" r:id="rId4"/>
    <p:sldId id="260" r:id="rId5"/>
    <p:sldId id="262" r:id="rId6"/>
    <p:sldId id="263" r:id="rId7"/>
    <p:sldId id="264" r:id="rId8"/>
    <p:sldId id="265" r:id="rId9"/>
    <p:sldId id="268" r:id="rId10"/>
    <p:sldId id="266" r:id="rId11"/>
    <p:sldId id="257" r:id="rId12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07.01.2021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0718" y="1052736"/>
            <a:ext cx="6017626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95325"/>
            <a:ext cx="8291264" cy="39498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628800"/>
            <a:ext cx="4248472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628800"/>
            <a:ext cx="4248472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50619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12633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50619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12633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07.01.2021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07.01.2021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1484784"/>
            <a:ext cx="5111750" cy="464137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07.01.2021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07.01.2021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999381"/>
            <a:ext cx="829126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70C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70C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70C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836712"/>
            <a:ext cx="6408712" cy="1470025"/>
          </a:xfrm>
        </p:spPr>
        <p:txBody>
          <a:bodyPr>
            <a:normAutofit/>
          </a:bodyPr>
          <a:lstStyle/>
          <a:p>
            <a:r>
              <a:rPr lang="uk-UA" sz="8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дієслова</a:t>
            </a:r>
            <a:endParaRPr lang="ru-RU" sz="8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b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79984" y="1713384"/>
            <a:ext cx="6248400" cy="990600"/>
            <a:chOff x="720" y="1392"/>
            <a:chExt cx="4058" cy="480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33333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551384" y="1484784"/>
            <a:ext cx="611188" cy="608013"/>
            <a:chOff x="579" y="1386"/>
            <a:chExt cx="385" cy="383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12" name="Oval 11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3" name="Oval 12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" name="Oval 13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" name="Oval 14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16" name="Text Box 15"/>
          <p:cNvSpPr txBox="1">
            <a:spLocks noChangeArrowheads="1"/>
          </p:cNvSpPr>
          <p:nvPr/>
        </p:nvSpPr>
        <p:spPr bwMode="gray">
          <a:xfrm>
            <a:off x="1659334" y="1554634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080808"/>
                </a:solidFill>
              </a:rPr>
              <a:t>1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779984" y="2957984"/>
            <a:ext cx="6248400" cy="990600"/>
            <a:chOff x="720" y="1392"/>
            <a:chExt cx="4058" cy="480"/>
          </a:xfrm>
        </p:grpSpPr>
        <p:sp>
          <p:nvSpPr>
            <p:cNvPr id="18" name="AutoShape 17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shade val="89020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20" name="AutoShape 19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AutoShape 20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33333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551384" y="2729384"/>
            <a:ext cx="611188" cy="608013"/>
            <a:chOff x="579" y="1386"/>
            <a:chExt cx="385" cy="383"/>
          </a:xfrm>
        </p:grpSpPr>
        <p:sp>
          <p:nvSpPr>
            <p:cNvPr id="23" name="Oval 22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25" name="Oval 24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6" name="Oval 25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7" name="Oval 26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8" name="Oval 27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29" name="Text Box 28"/>
          <p:cNvSpPr txBox="1">
            <a:spLocks noChangeArrowheads="1"/>
          </p:cNvSpPr>
          <p:nvPr/>
        </p:nvSpPr>
        <p:spPr bwMode="gray">
          <a:xfrm>
            <a:off x="1659334" y="2799234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080808"/>
                </a:solidFill>
              </a:rPr>
              <a:t>2</a:t>
            </a:r>
          </a:p>
        </p:txBody>
      </p: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779984" y="4269259"/>
            <a:ext cx="6248400" cy="990600"/>
            <a:chOff x="720" y="1392"/>
            <a:chExt cx="4058" cy="480"/>
          </a:xfrm>
        </p:grpSpPr>
        <p:sp>
          <p:nvSpPr>
            <p:cNvPr id="31" name="AutoShape 30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2" name="Group 31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33" name="AutoShape 32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" name="AutoShape 33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3333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1551384" y="4040659"/>
            <a:ext cx="611188" cy="608013"/>
            <a:chOff x="579" y="1386"/>
            <a:chExt cx="385" cy="383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38" name="Oval 37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39" name="Oval 38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0" name="Oval 39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1" name="Oval 40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42" name="Text Box 41"/>
          <p:cNvSpPr txBox="1">
            <a:spLocks noChangeArrowheads="1"/>
          </p:cNvSpPr>
          <p:nvPr/>
        </p:nvSpPr>
        <p:spPr bwMode="gray">
          <a:xfrm>
            <a:off x="1659334" y="4110509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080808"/>
                </a:solidFill>
              </a:rPr>
              <a:t>3</a:t>
            </a: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white">
          <a:xfrm>
            <a:off x="2221309" y="1891184"/>
            <a:ext cx="56388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uk-UA" sz="2800" b="1" dirty="0">
                <a:solidFill>
                  <a:srgbClr val="FFFF00"/>
                </a:solidFill>
              </a:rPr>
              <a:t>п</a:t>
            </a:r>
            <a:r>
              <a:rPr lang="uk-UA" sz="2800" b="1" dirty="0" smtClean="0">
                <a:solidFill>
                  <a:srgbClr val="FFFF00"/>
                </a:solidFill>
              </a:rPr>
              <a:t>оглибиш знання про дієслово;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44" name="Text Box 43"/>
          <p:cNvSpPr txBox="1">
            <a:spLocks noChangeArrowheads="1"/>
          </p:cNvSpPr>
          <p:nvPr/>
        </p:nvSpPr>
        <p:spPr bwMode="white">
          <a:xfrm>
            <a:off x="2221309" y="3173884"/>
            <a:ext cx="56388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uk-UA" sz="2800" b="1" dirty="0">
                <a:solidFill>
                  <a:srgbClr val="FFFF00"/>
                </a:solidFill>
              </a:rPr>
              <a:t>д</a:t>
            </a:r>
            <a:r>
              <a:rPr lang="uk-UA" sz="2800" b="1" dirty="0" smtClean="0">
                <a:solidFill>
                  <a:srgbClr val="FFFF00"/>
                </a:solidFill>
              </a:rPr>
              <a:t>ізнаєшся про вид дієслова;</a:t>
            </a:r>
            <a:r>
              <a:rPr lang="uk-UA" sz="1600" dirty="0" smtClean="0">
                <a:solidFill>
                  <a:srgbClr val="FEFFFF"/>
                </a:solidFill>
              </a:rPr>
              <a:t> </a:t>
            </a:r>
            <a:endParaRPr lang="en-US" sz="1600" dirty="0">
              <a:solidFill>
                <a:srgbClr val="FEFFFF"/>
              </a:solidFill>
            </a:endParaRPr>
          </a:p>
        </p:txBody>
      </p:sp>
      <p:sp>
        <p:nvSpPr>
          <p:cNvPr id="45" name="Text Box 44"/>
          <p:cNvSpPr txBox="1">
            <a:spLocks noChangeArrowheads="1"/>
          </p:cNvSpPr>
          <p:nvPr/>
        </p:nvSpPr>
        <p:spPr bwMode="white">
          <a:xfrm>
            <a:off x="2221309" y="4467697"/>
            <a:ext cx="56388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uk-UA" sz="2800" b="1" dirty="0">
                <a:solidFill>
                  <a:srgbClr val="FFFF00"/>
                </a:solidFill>
              </a:rPr>
              <a:t>н</a:t>
            </a:r>
            <a:r>
              <a:rPr lang="uk-UA" sz="2800" b="1" dirty="0" smtClean="0">
                <a:solidFill>
                  <a:srgbClr val="FFFF00"/>
                </a:solidFill>
              </a:rPr>
              <a:t>авчишся визначати вид дієслова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7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Пригадай </a:t>
            </a:r>
            <a:endParaRPr lang="ru-RU" b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1998" y="1124744"/>
            <a:ext cx="3033330" cy="2038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Дієслово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6842" y="3475753"/>
            <a:ext cx="289848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ознаки…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30815" y="1145478"/>
            <a:ext cx="4472540" cy="19603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 предмета і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27850" y="3467327"/>
            <a:ext cx="427847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Час, число, особа,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вид,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419916" y="191493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452407" y="36822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4500" y="4775554"/>
            <a:ext cx="2820827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Часи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3468877" y="499043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65712" y="4778591"/>
            <a:ext cx="423764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Минулий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теперішній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майбутній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318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932856" y="188640"/>
            <a:ext cx="496855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дієслова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45707" y="1728826"/>
            <a:ext cx="331779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Доконаний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716016" y="1690395"/>
            <a:ext cx="374441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Недоконаний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 rot="2258616">
            <a:off x="2465829" y="1047040"/>
            <a:ext cx="484632" cy="693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19449015">
            <a:off x="5670772" y="1029316"/>
            <a:ext cx="484632" cy="712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3" y="3212686"/>
            <a:ext cx="3835476" cy="2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означають дію, завершену в минулому, або ту, що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язково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відбудеться в майбутньому.</a:t>
            </a:r>
          </a:p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 на питання що зробити? що зробив? що зроблю?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подібні:</a:t>
            </a:r>
          </a:p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зшити-зшили, зшиють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02406" y="3239189"/>
            <a:ext cx="4134089" cy="2476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необмежену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робив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роблю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шили,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524271" y="2682617"/>
            <a:ext cx="484632" cy="5641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2062288" y="2682617"/>
            <a:ext cx="484632" cy="527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738" y="4874692"/>
            <a:ext cx="1474787" cy="180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6017" y="1124744"/>
            <a:ext cx="8930479" cy="4666456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 доконаного і недоконаного виду складають </a:t>
            </a:r>
            <a:r>
              <a:rPr lang="uk-UA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видові пари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Наприклад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робити-зробити.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Деякі дієслова </a:t>
            </a:r>
            <a:r>
              <a:rPr lang="uk-UA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мають видових пар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ходити, мислити, ворогувати (недоконаного виду); натерпітися, насидітися, схаменутися (доконаного виду).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 видові пари дієслів мають </a:t>
            </a:r>
            <a:r>
              <a:rPr lang="uk-UA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різні основи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говорити-сказати, шукати-знайти, ловити-піймати, брати-взяти.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Зверни увагу! </a:t>
            </a:r>
            <a:endParaRPr lang="ru-RU" b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124744"/>
            <a:ext cx="1475216" cy="1806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5049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29634" y="1412777"/>
            <a:ext cx="8291264" cy="4189664"/>
          </a:xfrm>
        </p:spPr>
        <p:txBody>
          <a:bodyPr>
            <a:normAutofit fontScale="92500"/>
          </a:bodyPr>
          <a:lstStyle/>
          <a:p>
            <a:r>
              <a:rPr lang="uk-U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Гойдати, спорудити, крикнути, усвідомлювати, вибрати, вітати, знати, ойкнути, тьохкати, здивувати, перемогти.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 algn="r">
              <a:buNone/>
            </a:pPr>
            <a:r>
              <a:rPr lang="uk-U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Якщо ти правильно виконав завдання, з   других букв записаних слів складеться    закінчення </a:t>
            </a:r>
            <a:r>
              <a:rPr lang="uk-UA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прислів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я: «Хвали літо, коли…».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Запиши</a:t>
            </a:r>
            <a:r>
              <a:rPr lang="uk-UA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дієслова у дві колонки:                         а) недоконаного виду; б) доконаного виду.</a:t>
            </a:r>
            <a:endParaRPr lang="ru-RU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1257470" cy="1261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61" y="5506812"/>
            <a:ext cx="1304677" cy="135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1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Творення дієслів 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879346"/>
              </p:ext>
            </p:extLst>
          </p:nvPr>
        </p:nvGraphicFramePr>
        <p:xfrm>
          <a:off x="107504" y="1052736"/>
          <a:ext cx="8928992" cy="5805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1507"/>
                <a:gridCol w="2254688"/>
                <a:gridCol w="3372797"/>
              </a:tblGrid>
              <a:tr h="666024">
                <a:tc>
                  <a:txBody>
                    <a:bodyPr/>
                    <a:lstStyle/>
                    <a:p>
                      <a:r>
                        <a:rPr lang="uk-UA" dirty="0" smtClean="0"/>
                        <a:t>Дієслова недоконаного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dirty="0" smtClean="0"/>
                        <a:t>виду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Спосіб творення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Дієслова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доконаного</a:t>
                      </a:r>
                      <a:r>
                        <a:rPr lang="ru-RU" dirty="0" smtClean="0"/>
                        <a:t> виду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431200">
                <a:tc gridSpan="3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Префіксальний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7779">
                <a:tc>
                  <a:txBody>
                    <a:bodyPr/>
                    <a:lstStyle/>
                    <a:p>
                      <a:r>
                        <a:rPr lang="uk-UA" dirty="0" smtClean="0"/>
                        <a:t>робити</a:t>
                      </a:r>
                    </a:p>
                    <a:p>
                      <a:r>
                        <a:rPr lang="uk-UA" dirty="0" smtClean="0"/>
                        <a:t>програмувати</a:t>
                      </a:r>
                    </a:p>
                    <a:p>
                      <a:r>
                        <a:rPr lang="uk-UA" dirty="0" smtClean="0"/>
                        <a:t>лити</a:t>
                      </a:r>
                    </a:p>
                    <a:p>
                      <a:r>
                        <a:rPr lang="uk-UA" dirty="0" smtClean="0"/>
                        <a:t>зеленіти</a:t>
                      </a:r>
                    </a:p>
                    <a:p>
                      <a:r>
                        <a:rPr lang="uk-UA" dirty="0" smtClean="0"/>
                        <a:t>летіти</a:t>
                      </a:r>
                    </a:p>
                    <a:p>
                      <a:r>
                        <a:rPr lang="uk-UA" dirty="0" smtClean="0"/>
                        <a:t>читати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з-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за-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на-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по-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при-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про-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з</a:t>
                      </a:r>
                      <a:r>
                        <a:rPr lang="uk-UA" dirty="0" smtClean="0"/>
                        <a:t>робити</a:t>
                      </a:r>
                    </a:p>
                    <a:p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за</a:t>
                      </a:r>
                      <a:r>
                        <a:rPr lang="uk-UA" dirty="0" smtClean="0"/>
                        <a:t>програмувати</a:t>
                      </a:r>
                    </a:p>
                    <a:p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на</a:t>
                      </a:r>
                      <a:r>
                        <a:rPr lang="uk-UA" dirty="0" smtClean="0"/>
                        <a:t>лити</a:t>
                      </a:r>
                    </a:p>
                    <a:p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по</a:t>
                      </a:r>
                      <a:r>
                        <a:rPr lang="uk-UA" dirty="0" smtClean="0"/>
                        <a:t>зеленіти</a:t>
                      </a:r>
                    </a:p>
                    <a:p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при</a:t>
                      </a:r>
                      <a:r>
                        <a:rPr lang="uk-UA" dirty="0" smtClean="0"/>
                        <a:t>летіти</a:t>
                      </a:r>
                    </a:p>
                    <a:p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про</a:t>
                      </a:r>
                      <a:r>
                        <a:rPr lang="uk-UA" dirty="0" smtClean="0"/>
                        <a:t>читати</a:t>
                      </a:r>
                      <a:endParaRPr lang="ru-RU" dirty="0"/>
                    </a:p>
                  </a:txBody>
                  <a:tcPr/>
                </a:tc>
              </a:tr>
              <a:tr h="431200">
                <a:tc gridSpan="3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Суфіксальний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4263">
                <a:tc>
                  <a:txBody>
                    <a:bodyPr/>
                    <a:lstStyle/>
                    <a:p>
                      <a:r>
                        <a:rPr lang="uk-UA" dirty="0" smtClean="0"/>
                        <a:t>смикати</a:t>
                      </a:r>
                    </a:p>
                    <a:p>
                      <a:r>
                        <a:rPr lang="uk-UA" dirty="0" smtClean="0"/>
                        <a:t> рубати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-ну-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uk-UA" dirty="0" err="1" smtClean="0">
                          <a:solidFill>
                            <a:srgbClr val="FF0000"/>
                          </a:solidFill>
                        </a:rPr>
                        <a:t>ону</a:t>
                      </a:r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смик</a:t>
                      </a:r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ну</a:t>
                      </a:r>
                      <a:r>
                        <a:rPr lang="uk-UA" dirty="0" smtClean="0"/>
                        <a:t>ти</a:t>
                      </a:r>
                    </a:p>
                    <a:p>
                      <a:r>
                        <a:rPr lang="uk-UA" dirty="0" smtClean="0"/>
                        <a:t>руб</a:t>
                      </a:r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ону</a:t>
                      </a:r>
                      <a:r>
                        <a:rPr lang="uk-UA" dirty="0" smtClean="0"/>
                        <a:t>ти</a:t>
                      </a:r>
                      <a:endParaRPr lang="ru-RU" dirty="0"/>
                    </a:p>
                  </a:txBody>
                  <a:tcPr/>
                </a:tc>
              </a:tr>
              <a:tr h="431200">
                <a:tc gridSpan="3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Чергування звуків и</a:t>
                      </a:r>
                      <a:r>
                        <a:rPr lang="en-US" dirty="0" smtClean="0"/>
                        <a:t>/</a:t>
                      </a:r>
                      <a:r>
                        <a:rPr lang="uk-UA" dirty="0" smtClean="0"/>
                        <a:t>*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200">
                <a:tc>
                  <a:txBody>
                    <a:bodyPr/>
                    <a:lstStyle/>
                    <a:p>
                      <a:r>
                        <a:rPr lang="uk-UA" dirty="0" smtClean="0"/>
                        <a:t>збирати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зібрати </a:t>
                      </a:r>
                      <a:endParaRPr lang="ru-RU" dirty="0"/>
                    </a:p>
                  </a:txBody>
                  <a:tcPr/>
                </a:tc>
              </a:tr>
              <a:tr h="431200">
                <a:tc gridSpan="3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Інша</a:t>
                      </a:r>
                      <a:r>
                        <a:rPr lang="uk-UA" baseline="0" dirty="0" smtClean="0"/>
                        <a:t> основа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200">
                <a:tc>
                  <a:txBody>
                    <a:bodyPr/>
                    <a:lstStyle/>
                    <a:p>
                      <a:r>
                        <a:rPr lang="uk-UA" dirty="0" smtClean="0"/>
                        <a:t>брати, ловити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взяти, спіймати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349"/>
            <a:ext cx="1474787" cy="180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11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000" dirty="0" smtClean="0"/>
              <a:t>У деяких дієсловах вид можна визначити лише в контексті: гарантувати, організувати, телеграфувати, веліти, ранити, женити, вінчати.</a:t>
            </a:r>
            <a:endParaRPr lang="ru-RU" sz="40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84976" cy="1143000"/>
          </a:xfrm>
        </p:spPr>
        <p:txBody>
          <a:bodyPr/>
          <a:lstStyle/>
          <a:p>
            <a:r>
              <a:rPr lang="uk-UA" b="1" dirty="0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Запам</a:t>
            </a:r>
            <a:r>
              <a:rPr lang="en-US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ятай</a:t>
            </a:r>
            <a:r>
              <a:rPr lang="uk-UA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  <a:endParaRPr lang="ru-RU" b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49080"/>
            <a:ext cx="1652587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58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83848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поданих дієслів недоконаного виду дієслова доконаного виду, використовуючи префікси або суфікси.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видові пари . Виділи префікси й суфікси, якими різняться дієслова кожної пари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Зразок.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Кид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 – ки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dirty="0" smtClean="0"/>
              <a:t>Чесати, пекти, малювати, пиляти, терти, їхати, носити, розвивати, ступати, прибувати, розписувати, лишати, звикати.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712764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Творча майстерня </a:t>
            </a:r>
            <a:endParaRPr lang="ru-RU" sz="3600" b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62275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142" y="2962275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36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82" y="0"/>
            <a:ext cx="4370180" cy="687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низ 3"/>
          <p:cNvSpPr/>
          <p:nvPr/>
        </p:nvSpPr>
        <p:spPr>
          <a:xfrm rot="5400000">
            <a:off x="3626105" y="151578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5400000">
            <a:off x="3967280" y="3881262"/>
            <a:ext cx="484632" cy="809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5400000">
            <a:off x="3882784" y="493197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5400000">
            <a:off x="3562570" y="48162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5400000">
            <a:off x="3626105" y="258876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54360" y="513626"/>
            <a:ext cx="2743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Закріпив…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17422" y="1522758"/>
            <a:ext cx="268013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Дізнався…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40668" y="2620772"/>
            <a:ext cx="261916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Навчився…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4360" y="3788685"/>
            <a:ext cx="357559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Потренувався…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04953" y="4999894"/>
            <a:ext cx="31688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ятав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93917" y="551422"/>
            <a:ext cx="31117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</a:t>
            </a:r>
          </a:p>
          <a:p>
            <a:r>
              <a:rPr lang="uk-UA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Я…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3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501008"/>
            <a:ext cx="8784976" cy="1143000"/>
          </a:xfrm>
        </p:spPr>
        <p:txBody>
          <a:bodyPr>
            <a:noAutofit/>
          </a:bodyPr>
          <a:lstStyle/>
          <a:p>
            <a:r>
              <a:rPr lang="uk-UA" sz="66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Дякую всім за роботу! </a:t>
            </a:r>
            <a:br>
              <a:rPr lang="uk-UA" sz="66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66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зустрічі!</a:t>
            </a:r>
            <a:endParaRPr lang="ru-RU" sz="6600" b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0277"/>
            <a:ext cx="4541837" cy="329723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2931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185873c2f9bd6e54bdd9b968742bc5f73a5a91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434</Words>
  <Application>Microsoft Office PowerPoint</Application>
  <PresentationFormat>Экран (4:3)</PresentationFormat>
  <Paragraphs>85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Вид дієслова</vt:lpstr>
      <vt:lpstr>Сьогодні на уроці ти…</vt:lpstr>
      <vt:lpstr>Пригадай </vt:lpstr>
      <vt:lpstr>Презентация PowerPoint</vt:lpstr>
      <vt:lpstr>Зверни увагу! </vt:lpstr>
      <vt:lpstr>Запиши дієслова у дві колонки:                         а) недоконаного виду; б) доконаного виду.</vt:lpstr>
      <vt:lpstr>Творення дієслів </vt:lpstr>
      <vt:lpstr>Запам`ятай !</vt:lpstr>
      <vt:lpstr>Творча майстерня </vt:lpstr>
      <vt:lpstr>Презентация PowerPoint</vt:lpstr>
      <vt:lpstr>Дякую всім за роботу!  До зустрічі!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Цветы на воде</dc:title>
  <dc:creator>obstinate</dc:creator>
  <dc:description>Шаблон презентации с сайта https://presentation-creation.ru/</dc:description>
  <cp:lastModifiedBy>Ingwar-pc</cp:lastModifiedBy>
  <cp:revision>274</cp:revision>
  <dcterms:created xsi:type="dcterms:W3CDTF">2018-02-25T09:09:03Z</dcterms:created>
  <dcterms:modified xsi:type="dcterms:W3CDTF">2021-01-07T08:59:56Z</dcterms:modified>
</cp:coreProperties>
</file>