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9" r:id="rId2"/>
    <p:sldId id="256" r:id="rId3"/>
    <p:sldId id="262" r:id="rId4"/>
    <p:sldId id="258" r:id="rId5"/>
    <p:sldId id="266" r:id="rId6"/>
    <p:sldId id="265" r:id="rId7"/>
    <p:sldId id="260" r:id="rId8"/>
    <p:sldId id="261" r:id="rId9"/>
    <p:sldId id="264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8" d="100"/>
          <a:sy n="88" d="100"/>
        </p:scale>
        <p:origin x="-1050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11.11.2019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11.11.2019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11.11.2019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11.11.2019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11.11.2019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11.11.2019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11.11.2019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11.11.2019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uk-UA" dirty="0" smtClean="0"/>
              <a:t> </a:t>
            </a:r>
            <a:r>
              <a:rPr lang="uk-UA" dirty="0" smtClean="0">
                <a:solidFill>
                  <a:schemeClr val="accent4">
                    <a:lumMod val="50000"/>
                  </a:schemeClr>
                </a:solidFill>
              </a:rPr>
              <a:t>Тема. </a:t>
            </a:r>
            <a:r>
              <a:rPr lang="uk-UA" dirty="0" smtClean="0">
                <a:solidFill>
                  <a:srgbClr val="C00000"/>
                </a:solidFill>
              </a:rPr>
              <a:t>Підмет. Способи  його вираження </a:t>
            </a:r>
            <a:r>
              <a:rPr lang="ru-RU" dirty="0" smtClean="0">
                <a:solidFill>
                  <a:srgbClr val="C00000"/>
                </a:solidFill>
              </a:rPr>
              <a:t/>
            </a:r>
            <a:br>
              <a:rPr lang="ru-RU" dirty="0" smtClean="0">
                <a:solidFill>
                  <a:srgbClr val="C00000"/>
                </a:solidFill>
              </a:rPr>
            </a:b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uk-UA" b="1" dirty="0" smtClean="0"/>
              <a:t>Мета </a:t>
            </a:r>
            <a:r>
              <a:rPr lang="ru-RU" dirty="0" smtClean="0"/>
              <a:t>:</a:t>
            </a:r>
            <a:r>
              <a:rPr lang="uk-UA" dirty="0" smtClean="0"/>
              <a:t> поглибити знання  про поділ членів речення на головні та другорядні,про граматичну основу речення;  ознайомитись зі способами вираження підмета; формувати вміння знаходити в реченні підмет і присудок,  будувати речення, в яких би підмет виражався різними способами;розвивати увагу, спостережливість, творчу уяву;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uk-UA" dirty="0" smtClean="0"/>
              <a:t>виховувати почуття захоплення красою осінньої природи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endParaRPr lang="ru-RU" dirty="0" smtClean="0">
              <a:solidFill>
                <a:srgbClr val="002060"/>
              </a:solidFill>
            </a:endParaRPr>
          </a:p>
          <a:p>
            <a:endParaRPr lang="ru-RU" dirty="0"/>
          </a:p>
        </p:txBody>
      </p:sp>
      <p:pic>
        <p:nvPicPr>
          <p:cNvPr id="2050" name="Picture 2" descr="C:\Users\Ирина\Downloads\осінь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24544" y="-1"/>
            <a:ext cx="9468544" cy="6956481"/>
          </a:xfrm>
          <a:prstGeom prst="rect">
            <a:avLst/>
          </a:prstGeom>
          <a:noFill/>
        </p:spPr>
      </p:pic>
      <p:sp>
        <p:nvSpPr>
          <p:cNvPr id="2051" name="Rectangle 3"/>
          <p:cNvSpPr>
            <a:spLocks noChangeArrowheads="1"/>
          </p:cNvSpPr>
          <p:nvPr/>
        </p:nvSpPr>
        <p:spPr bwMode="auto">
          <a:xfrm>
            <a:off x="-252536" y="783468"/>
            <a:ext cx="9396536" cy="50167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uk-UA" sz="3200" b="1" dirty="0" smtClean="0">
                <a:solidFill>
                  <a:srgbClr val="002060"/>
                </a:solidFill>
                <a:latin typeface="Lucida Sans Unicode" pitchFamily="34" charset="0"/>
                <a:ea typeface="Times New Roman" pitchFamily="18" charset="0"/>
                <a:cs typeface="Lucida Sans Unicode" pitchFamily="34" charset="0"/>
              </a:rPr>
              <a:t>Е</a:t>
            </a:r>
            <a:r>
              <a:rPr kumimoji="0" lang="uk-UA" sz="32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Lucida Sans Unicode" pitchFamily="34" charset="0"/>
                <a:ea typeface="Times New Roman" pitchFamily="18" charset="0"/>
                <a:cs typeface="Lucida Sans Unicode" pitchFamily="34" charset="0"/>
              </a:rPr>
              <a:t>піграф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32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Висне небо </a:t>
            </a:r>
            <a:r>
              <a:rPr kumimoji="0" lang="uk-UA" sz="32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синєє</a:t>
            </a:r>
            <a:r>
              <a:rPr kumimoji="0" lang="uk-UA" sz="32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, 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32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Синє, та не те.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32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 </a:t>
            </a:r>
            <a:r>
              <a:rPr kumimoji="0" lang="uk-UA" sz="32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Світе</a:t>
            </a:r>
            <a:r>
              <a:rPr kumimoji="0" lang="uk-UA" sz="32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, та не гріє 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32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Сонце золоте.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32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 </a:t>
            </a:r>
            <a:r>
              <a:rPr kumimoji="0" lang="uk-UA" sz="32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Темная</a:t>
            </a:r>
            <a:r>
              <a:rPr kumimoji="0" lang="uk-UA" sz="32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 діброва 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32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Стихла і мовчить. 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32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Листя пожовтіле 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32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З дерева летить.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32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М.Старицький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1243608"/>
          </a:xfrm>
        </p:spPr>
        <p:txBody>
          <a:bodyPr>
            <a:normAutofit fontScale="90000"/>
          </a:bodyPr>
          <a:lstStyle/>
          <a:p>
            <a:pPr algn="ctr"/>
            <a:r>
              <a:rPr lang="uk-UA" sz="2700" dirty="0" smtClean="0">
                <a:solidFill>
                  <a:schemeClr val="accent1">
                    <a:lumMod val="50000"/>
                  </a:schemeClr>
                </a:solidFill>
              </a:rPr>
              <a:t>Записати речення,підкреслити в них головні члени речення,вказати спосіб вираження підмета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</a:br>
            <a:endParaRPr lang="ru-RU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endParaRPr lang="ru-RU" dirty="0" smtClean="0">
              <a:solidFill>
                <a:srgbClr val="002060"/>
              </a:solidFill>
            </a:endParaRPr>
          </a:p>
          <a:p>
            <a:pPr lvl="0">
              <a:buNone/>
            </a:pPr>
            <a:r>
              <a:rPr lang="uk-UA" dirty="0" smtClean="0"/>
              <a:t>1. Я люблю осінню пору.  </a:t>
            </a:r>
            <a:r>
              <a:rPr lang="ru-RU" dirty="0" smtClean="0"/>
              <a:t>2.</a:t>
            </a:r>
            <a:r>
              <a:rPr lang="uk-UA" dirty="0" smtClean="0"/>
              <a:t>Прийшла хороша, ніжна осінь.</a:t>
            </a:r>
            <a:r>
              <a:rPr lang="ru-RU" dirty="0" smtClean="0"/>
              <a:t> 3. </a:t>
            </a:r>
            <a:r>
              <a:rPr lang="uk-UA" dirty="0" smtClean="0"/>
              <a:t>Усе прекрасне на землі створене людськими руками.</a:t>
            </a:r>
            <a:r>
              <a:rPr lang="ru-RU" dirty="0" smtClean="0"/>
              <a:t> 4. </a:t>
            </a:r>
            <a:r>
              <a:rPr lang="uk-UA" dirty="0" smtClean="0"/>
              <a:t>Полонені стояли непорушно.  </a:t>
            </a:r>
            <a:r>
              <a:rPr lang="ru-RU" dirty="0" smtClean="0"/>
              <a:t>5. </a:t>
            </a:r>
            <a:r>
              <a:rPr lang="uk-UA" dirty="0" smtClean="0"/>
              <a:t>Двоє сиділи в осінньому парку.</a:t>
            </a:r>
            <a:r>
              <a:rPr lang="ru-RU" dirty="0" smtClean="0"/>
              <a:t> 5. </a:t>
            </a:r>
            <a:r>
              <a:rPr lang="uk-UA" dirty="0" smtClean="0"/>
              <a:t>Жити</a:t>
            </a:r>
            <a:r>
              <a:rPr lang="ru-RU" dirty="0" smtClean="0"/>
              <a:t> -</a:t>
            </a:r>
            <a:r>
              <a:rPr lang="uk-UA" dirty="0" smtClean="0"/>
              <a:t> Вітчизні служити. </a:t>
            </a:r>
            <a:r>
              <a:rPr lang="ru-RU" dirty="0" smtClean="0"/>
              <a:t>6.</a:t>
            </a:r>
            <a:r>
              <a:rPr lang="uk-UA" dirty="0" smtClean="0"/>
              <a:t> Нерозгадане, тривожне «як» розвіялося скоріше й легше,ніж думалося спочатку. 7.Незмовкаюче «ура» підіймалося все вище...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 smtClean="0">
                <a:solidFill>
                  <a:schemeClr val="accent1">
                    <a:lumMod val="50000"/>
                  </a:schemeClr>
                </a:solidFill>
              </a:rPr>
              <a:t>відповідь</a:t>
            </a:r>
            <a:endParaRPr lang="ru-RU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endParaRPr lang="ru-RU" dirty="0" smtClean="0"/>
          </a:p>
          <a:p>
            <a:pPr lvl="0">
              <a:buNone/>
            </a:pPr>
            <a:r>
              <a:rPr lang="uk-UA" dirty="0" smtClean="0"/>
              <a:t>  1. </a:t>
            </a:r>
            <a:r>
              <a:rPr lang="uk-UA" u="sng" dirty="0" smtClean="0"/>
              <a:t>Я</a:t>
            </a:r>
            <a:r>
              <a:rPr lang="uk-UA" dirty="0" smtClean="0"/>
              <a:t> люблю осінню пору.  </a:t>
            </a:r>
            <a:r>
              <a:rPr lang="ru-RU" dirty="0" smtClean="0"/>
              <a:t>2.</a:t>
            </a:r>
            <a:r>
              <a:rPr lang="uk-UA" dirty="0" smtClean="0"/>
              <a:t>Прийшла хороша, ніжна </a:t>
            </a:r>
            <a:r>
              <a:rPr lang="uk-UA" u="sng" dirty="0" smtClean="0"/>
              <a:t>осінь.</a:t>
            </a:r>
            <a:r>
              <a:rPr lang="ru-RU" dirty="0" smtClean="0"/>
              <a:t> 3. </a:t>
            </a:r>
            <a:r>
              <a:rPr lang="uk-UA" u="sng" dirty="0" smtClean="0"/>
              <a:t>Усе прекрасне</a:t>
            </a:r>
            <a:r>
              <a:rPr lang="uk-UA" dirty="0" smtClean="0"/>
              <a:t> на землі створене людськими руками.</a:t>
            </a:r>
            <a:r>
              <a:rPr lang="ru-RU" dirty="0" smtClean="0"/>
              <a:t> 4. </a:t>
            </a:r>
            <a:r>
              <a:rPr lang="uk-UA" u="sng" dirty="0" smtClean="0"/>
              <a:t>Полонені</a:t>
            </a:r>
            <a:r>
              <a:rPr lang="uk-UA" dirty="0" smtClean="0"/>
              <a:t> стояли непорушно.  </a:t>
            </a:r>
            <a:r>
              <a:rPr lang="ru-RU" dirty="0" smtClean="0"/>
              <a:t>5. </a:t>
            </a:r>
            <a:r>
              <a:rPr lang="uk-UA" u="sng" dirty="0" smtClean="0"/>
              <a:t>Двоє</a:t>
            </a:r>
            <a:r>
              <a:rPr lang="uk-UA" dirty="0" smtClean="0"/>
              <a:t> сиділи в осінньому парку.</a:t>
            </a:r>
            <a:r>
              <a:rPr lang="ru-RU" dirty="0" smtClean="0"/>
              <a:t> 5. </a:t>
            </a:r>
            <a:r>
              <a:rPr lang="uk-UA" u="sng" dirty="0" smtClean="0"/>
              <a:t>Жити</a:t>
            </a:r>
            <a:r>
              <a:rPr lang="ru-RU" dirty="0" smtClean="0"/>
              <a:t> -</a:t>
            </a:r>
            <a:r>
              <a:rPr lang="uk-UA" dirty="0" smtClean="0"/>
              <a:t> Вітчизні служити. </a:t>
            </a:r>
            <a:r>
              <a:rPr lang="ru-RU" dirty="0" smtClean="0"/>
              <a:t>6.</a:t>
            </a:r>
            <a:r>
              <a:rPr lang="uk-UA" dirty="0" smtClean="0"/>
              <a:t> Нерозгадане, тривожне </a:t>
            </a:r>
            <a:r>
              <a:rPr lang="uk-UA" u="sng" dirty="0" smtClean="0"/>
              <a:t>«як» </a:t>
            </a:r>
            <a:r>
              <a:rPr lang="uk-UA" dirty="0" smtClean="0"/>
              <a:t>розвіялося скоріше й легше,ніж думалося спочатку. 7.Незмовкаюче </a:t>
            </a:r>
            <a:r>
              <a:rPr lang="uk-UA" u="sng" dirty="0" smtClean="0"/>
              <a:t>«ура»</a:t>
            </a:r>
            <a:r>
              <a:rPr lang="uk-UA" dirty="0" smtClean="0"/>
              <a:t> підіймалося все вище...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b="1" dirty="0">
                <a:solidFill>
                  <a:srgbClr val="C00000"/>
                </a:solidFill>
              </a:rPr>
              <a:t>Робота в пар і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uk-UA" dirty="0" smtClean="0"/>
              <a:t>Опрацювати </a:t>
            </a:r>
            <a:r>
              <a:rPr lang="uk-UA" dirty="0"/>
              <a:t>таблицю </a:t>
            </a:r>
          </a:p>
          <a:p>
            <a:pPr marL="0" indent="0">
              <a:buNone/>
            </a:pPr>
            <a:r>
              <a:rPr lang="uk-UA" dirty="0"/>
              <a:t>О</a:t>
            </a:r>
            <a:r>
              <a:rPr lang="uk-UA" dirty="0" smtClean="0"/>
              <a:t>дин </a:t>
            </a:r>
            <a:r>
              <a:rPr lang="uk-UA" dirty="0"/>
              <a:t>учень складає питання , а інший  на нього </a:t>
            </a:r>
            <a:r>
              <a:rPr lang="uk-UA" dirty="0" smtClean="0"/>
              <a:t>відповідає.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95668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0" y="404664"/>
            <a:ext cx="8686800" cy="841248"/>
          </a:xfrm>
        </p:spPr>
        <p:txBody>
          <a:bodyPr/>
          <a:lstStyle/>
          <a:p>
            <a:pPr algn="ctr"/>
            <a:r>
              <a:rPr lang="uk-UA" dirty="0" smtClean="0">
                <a:solidFill>
                  <a:srgbClr val="C00000"/>
                </a:solidFill>
              </a:rPr>
              <a:t>Способи вираження підмета 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10" name="Объект 9"/>
          <p:cNvSpPr>
            <a:spLocks noGrp="1"/>
          </p:cNvSpPr>
          <p:nvPr>
            <p:ph sz="half" idx="1"/>
          </p:nvPr>
        </p:nvSpPr>
        <p:spPr>
          <a:xfrm>
            <a:off x="304800" y="1196752"/>
            <a:ext cx="4191000" cy="5127848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uk-UA" dirty="0" smtClean="0">
                <a:solidFill>
                  <a:srgbClr val="C00000"/>
                </a:solidFill>
              </a:rPr>
              <a:t>Простий</a:t>
            </a:r>
            <a:r>
              <a:rPr lang="uk-UA" dirty="0" smtClean="0"/>
              <a:t> </a:t>
            </a:r>
            <a:r>
              <a:rPr lang="uk-UA" dirty="0" smtClean="0">
                <a:solidFill>
                  <a:schemeClr val="tx1"/>
                </a:solidFill>
              </a:rPr>
              <a:t>( одним словом)</a:t>
            </a:r>
          </a:p>
          <a:p>
            <a:pPr marL="0" indent="0">
              <a:buNone/>
            </a:pPr>
            <a:r>
              <a:rPr lang="uk-UA" dirty="0" smtClean="0">
                <a:solidFill>
                  <a:srgbClr val="00B050"/>
                </a:solidFill>
              </a:rPr>
              <a:t>1.Іменником або займенником  у Н .в .</a:t>
            </a:r>
          </a:p>
          <a:p>
            <a:pPr marL="0" indent="0">
              <a:buNone/>
            </a:pPr>
            <a:r>
              <a:rPr lang="uk-UA" u="sng" dirty="0" smtClean="0">
                <a:solidFill>
                  <a:schemeClr val="tx1"/>
                </a:solidFill>
              </a:rPr>
              <a:t>Дніпро</a:t>
            </a:r>
            <a:r>
              <a:rPr lang="uk-UA" dirty="0" smtClean="0">
                <a:solidFill>
                  <a:schemeClr val="tx1"/>
                </a:solidFill>
              </a:rPr>
              <a:t> зеленим лукам рокотав.</a:t>
            </a:r>
            <a:r>
              <a:rPr lang="uk-UA" u="sng" dirty="0" smtClean="0">
                <a:solidFill>
                  <a:schemeClr val="tx1"/>
                </a:solidFill>
              </a:rPr>
              <a:t> Я </a:t>
            </a:r>
            <a:r>
              <a:rPr lang="uk-UA" dirty="0" smtClean="0">
                <a:solidFill>
                  <a:schemeClr val="tx1"/>
                </a:solidFill>
              </a:rPr>
              <a:t>не бував за дальніми морями.</a:t>
            </a:r>
          </a:p>
          <a:p>
            <a:pPr marL="0" indent="0">
              <a:buNone/>
            </a:pPr>
            <a:r>
              <a:rPr lang="uk-UA" dirty="0" smtClean="0">
                <a:solidFill>
                  <a:srgbClr val="00B050"/>
                </a:solidFill>
              </a:rPr>
              <a:t>2.Іншими частинами мови в значенні іменника( прикметником,числівником та ін.) </a:t>
            </a:r>
            <a:r>
              <a:rPr lang="uk-UA" dirty="0" smtClean="0">
                <a:solidFill>
                  <a:schemeClr val="tx1"/>
                </a:solidFill>
              </a:rPr>
              <a:t>Дало </a:t>
            </a:r>
            <a:r>
              <a:rPr lang="uk-UA" u="sng" dirty="0" smtClean="0">
                <a:solidFill>
                  <a:schemeClr val="tx1"/>
                </a:solidFill>
              </a:rPr>
              <a:t>посіяне </a:t>
            </a:r>
            <a:r>
              <a:rPr lang="uk-UA" dirty="0" smtClean="0">
                <a:solidFill>
                  <a:schemeClr val="tx1"/>
                </a:solidFill>
              </a:rPr>
              <a:t>жнива. </a:t>
            </a:r>
            <a:r>
              <a:rPr lang="uk-UA" u="sng" dirty="0" smtClean="0">
                <a:solidFill>
                  <a:schemeClr val="tx1"/>
                </a:solidFill>
              </a:rPr>
              <a:t>Один</a:t>
            </a:r>
            <a:r>
              <a:rPr lang="uk-UA" dirty="0" smtClean="0">
                <a:solidFill>
                  <a:schemeClr val="tx1"/>
                </a:solidFill>
              </a:rPr>
              <a:t> у полі не воїн</a:t>
            </a:r>
            <a:r>
              <a:rPr lang="uk-UA" dirty="0" smtClean="0"/>
              <a:t>.</a:t>
            </a:r>
          </a:p>
          <a:p>
            <a:pPr marL="0" indent="0">
              <a:buNone/>
            </a:pPr>
            <a:r>
              <a:rPr lang="uk-UA" dirty="0" smtClean="0">
                <a:solidFill>
                  <a:srgbClr val="00B050"/>
                </a:solidFill>
              </a:rPr>
              <a:t>3.Неозначеною формою дієслова.</a:t>
            </a:r>
          </a:p>
          <a:p>
            <a:pPr marL="0" indent="0">
              <a:buNone/>
            </a:pPr>
            <a:r>
              <a:rPr lang="uk-UA" u="sng" dirty="0" smtClean="0">
                <a:solidFill>
                  <a:schemeClr val="tx1"/>
                </a:solidFill>
              </a:rPr>
              <a:t>Бути</a:t>
            </a:r>
            <a:r>
              <a:rPr lang="uk-UA" dirty="0" smtClean="0">
                <a:solidFill>
                  <a:schemeClr val="tx1"/>
                </a:solidFill>
              </a:rPr>
              <a:t> - значить виконувати обов'язок.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1" name="Объект 10"/>
          <p:cNvSpPr>
            <a:spLocks noGrp="1"/>
          </p:cNvSpPr>
          <p:nvPr>
            <p:ph sz="half" idx="2"/>
          </p:nvPr>
        </p:nvSpPr>
        <p:spPr>
          <a:xfrm>
            <a:off x="4648200" y="1124744"/>
            <a:ext cx="4343400" cy="5616624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uk-UA" dirty="0" smtClean="0">
                <a:solidFill>
                  <a:srgbClr val="C00000"/>
                </a:solidFill>
              </a:rPr>
              <a:t>Складений </a:t>
            </a:r>
            <a:r>
              <a:rPr lang="uk-UA" dirty="0" smtClean="0">
                <a:solidFill>
                  <a:schemeClr val="tx1"/>
                </a:solidFill>
              </a:rPr>
              <a:t>( словосполучення, утворене із двох або кількох повнозначних слів)</a:t>
            </a:r>
          </a:p>
          <a:p>
            <a:pPr marL="0" indent="0">
              <a:buNone/>
            </a:pPr>
            <a:r>
              <a:rPr lang="uk-UA" dirty="0" smtClean="0">
                <a:solidFill>
                  <a:srgbClr val="00B050"/>
                </a:solidFill>
              </a:rPr>
              <a:t>1.Складні географічні, астрономічні назви</a:t>
            </a:r>
            <a:r>
              <a:rPr lang="uk-UA" dirty="0" smtClean="0">
                <a:solidFill>
                  <a:schemeClr val="tx1"/>
                </a:solidFill>
              </a:rPr>
              <a:t>: </a:t>
            </a:r>
            <a:r>
              <a:rPr lang="uk-UA" u="sng" dirty="0" smtClean="0">
                <a:solidFill>
                  <a:schemeClr val="tx1"/>
                </a:solidFill>
              </a:rPr>
              <a:t>Замкова гора </a:t>
            </a:r>
            <a:r>
              <a:rPr lang="uk-UA" dirty="0" smtClean="0">
                <a:solidFill>
                  <a:schemeClr val="tx1"/>
                </a:solidFill>
              </a:rPr>
              <a:t>височіє </a:t>
            </a:r>
            <a:r>
              <a:rPr lang="uk-UA" dirty="0">
                <a:solidFill>
                  <a:schemeClr val="tx1"/>
                </a:solidFill>
              </a:rPr>
              <a:t>над Чигирином</a:t>
            </a:r>
            <a:endParaRPr lang="uk-UA" u="sng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uk-UA" dirty="0" smtClean="0">
                <a:solidFill>
                  <a:srgbClr val="00B050"/>
                </a:solidFill>
              </a:rPr>
              <a:t>2.Назви установ і посад, художніх творів,пароплавів , пам'яток і под</a:t>
            </a:r>
            <a:r>
              <a:rPr lang="uk-UA" dirty="0" smtClean="0">
                <a:solidFill>
                  <a:schemeClr val="tx1"/>
                </a:solidFill>
              </a:rPr>
              <a:t>.:</a:t>
            </a:r>
            <a:r>
              <a:rPr lang="uk-UA" u="sng" dirty="0" smtClean="0">
                <a:solidFill>
                  <a:schemeClr val="tx1"/>
                </a:solidFill>
              </a:rPr>
              <a:t>Верховна Рада України </a:t>
            </a:r>
            <a:r>
              <a:rPr lang="uk-UA" dirty="0" smtClean="0">
                <a:solidFill>
                  <a:schemeClr val="tx1"/>
                </a:solidFill>
              </a:rPr>
              <a:t>працює сесійно. </a:t>
            </a:r>
            <a:r>
              <a:rPr lang="uk-UA" u="sng" dirty="0" smtClean="0">
                <a:solidFill>
                  <a:schemeClr val="tx1"/>
                </a:solidFill>
              </a:rPr>
              <a:t>»Лісова пісня» </a:t>
            </a:r>
            <a:r>
              <a:rPr lang="uk-UA" dirty="0" smtClean="0">
                <a:solidFill>
                  <a:schemeClr val="tx1"/>
                </a:solidFill>
              </a:rPr>
              <a:t>десятиліттями не сходить зі сцени.</a:t>
            </a:r>
          </a:p>
          <a:p>
            <a:pPr marL="0" indent="0">
              <a:buNone/>
            </a:pPr>
            <a:r>
              <a:rPr lang="uk-UA" dirty="0" smtClean="0">
                <a:solidFill>
                  <a:srgbClr val="00B050"/>
                </a:solidFill>
              </a:rPr>
              <a:t>3.Сполука іменника в </a:t>
            </a:r>
            <a:r>
              <a:rPr lang="uk-UA" dirty="0" err="1" smtClean="0">
                <a:solidFill>
                  <a:srgbClr val="00B050"/>
                </a:solidFill>
              </a:rPr>
              <a:t>Н.в</a:t>
            </a:r>
            <a:r>
              <a:rPr lang="uk-UA" dirty="0" smtClean="0">
                <a:solidFill>
                  <a:srgbClr val="00B050"/>
                </a:solidFill>
              </a:rPr>
              <a:t>. з      імен. в </a:t>
            </a:r>
            <a:r>
              <a:rPr lang="uk-UA" dirty="0" err="1" smtClean="0">
                <a:solidFill>
                  <a:srgbClr val="00B050"/>
                </a:solidFill>
              </a:rPr>
              <a:t>О.в</a:t>
            </a:r>
            <a:r>
              <a:rPr lang="uk-UA" dirty="0" smtClean="0">
                <a:solidFill>
                  <a:srgbClr val="00B050"/>
                </a:solidFill>
              </a:rPr>
              <a:t>. з прийменником: </a:t>
            </a:r>
            <a:r>
              <a:rPr lang="uk-UA" u="sng" dirty="0" smtClean="0">
                <a:solidFill>
                  <a:schemeClr val="tx1"/>
                </a:solidFill>
              </a:rPr>
              <a:t>Журба </a:t>
            </a:r>
            <a:r>
              <a:rPr lang="uk-UA" u="sng" dirty="0">
                <a:solidFill>
                  <a:schemeClr val="tx1"/>
                </a:solidFill>
              </a:rPr>
              <a:t>з радістю </a:t>
            </a:r>
            <a:r>
              <a:rPr lang="uk-UA" dirty="0">
                <a:solidFill>
                  <a:schemeClr val="tx1"/>
                </a:solidFill>
              </a:rPr>
              <a:t>поряд ходять </a:t>
            </a:r>
            <a:r>
              <a:rPr lang="uk-UA" dirty="0" smtClean="0">
                <a:solidFill>
                  <a:schemeClr val="tx1"/>
                </a:solidFill>
              </a:rPr>
              <a:t>.</a:t>
            </a:r>
          </a:p>
          <a:p>
            <a:pPr marL="0" indent="0">
              <a:buNone/>
            </a:pPr>
            <a:r>
              <a:rPr lang="uk-UA" dirty="0" smtClean="0">
                <a:solidFill>
                  <a:srgbClr val="00B050"/>
                </a:solidFill>
              </a:rPr>
              <a:t>4.Сполука імен., що має значення сукупності з імен. у формі </a:t>
            </a:r>
            <a:r>
              <a:rPr lang="uk-UA" dirty="0" err="1" smtClean="0">
                <a:solidFill>
                  <a:srgbClr val="00B050"/>
                </a:solidFill>
              </a:rPr>
              <a:t>Р.в</a:t>
            </a:r>
            <a:r>
              <a:rPr lang="uk-UA" dirty="0" smtClean="0">
                <a:solidFill>
                  <a:srgbClr val="00B050"/>
                </a:solidFill>
              </a:rPr>
              <a:t>.: </a:t>
            </a:r>
            <a:r>
              <a:rPr lang="uk-UA" dirty="0" smtClean="0">
                <a:solidFill>
                  <a:schemeClr val="tx1"/>
                </a:solidFill>
              </a:rPr>
              <a:t>Велика </a:t>
            </a:r>
            <a:r>
              <a:rPr lang="uk-UA" u="sng" dirty="0" smtClean="0">
                <a:solidFill>
                  <a:schemeClr val="tx1"/>
                </a:solidFill>
              </a:rPr>
              <a:t>зграя журавлів </a:t>
            </a:r>
            <a:r>
              <a:rPr lang="uk-UA" dirty="0" smtClean="0">
                <a:solidFill>
                  <a:schemeClr val="tx1"/>
                </a:solidFill>
              </a:rPr>
              <a:t>кружляла невисоко.</a:t>
            </a:r>
          </a:p>
          <a:p>
            <a:pPr marL="0" indent="0">
              <a:buNone/>
            </a:pPr>
            <a:r>
              <a:rPr lang="uk-UA" dirty="0" smtClean="0">
                <a:solidFill>
                  <a:srgbClr val="00B050"/>
                </a:solidFill>
              </a:rPr>
              <a:t>5.Сполучення числівника з іменником: </a:t>
            </a:r>
            <a:r>
              <a:rPr lang="uk-UA" dirty="0" smtClean="0">
                <a:solidFill>
                  <a:schemeClr val="tx1"/>
                </a:solidFill>
              </a:rPr>
              <a:t>І </a:t>
            </a:r>
            <a:r>
              <a:rPr lang="uk-UA" u="sng" dirty="0" smtClean="0">
                <a:solidFill>
                  <a:schemeClr val="tx1"/>
                </a:solidFill>
              </a:rPr>
              <a:t>три тополі </a:t>
            </a:r>
            <a:r>
              <a:rPr lang="uk-UA" dirty="0" smtClean="0">
                <a:solidFill>
                  <a:schemeClr val="tx1"/>
                </a:solidFill>
              </a:rPr>
              <a:t>стали на сторожі.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4897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uk-UA" sz="2800" b="1" dirty="0">
                <a:solidFill>
                  <a:srgbClr val="C00000"/>
                </a:solidFill>
              </a:rPr>
              <a:t>Творче конструювання</a:t>
            </a:r>
            <a:r>
              <a:rPr lang="ru-RU" sz="2800" b="1" dirty="0">
                <a:solidFill>
                  <a:srgbClr val="C00000"/>
                </a:solidFill>
              </a:rPr>
              <a:t/>
            </a:r>
            <a:br>
              <a:rPr lang="ru-RU" sz="2800" b="1" dirty="0">
                <a:solidFill>
                  <a:srgbClr val="C00000"/>
                </a:solidFill>
              </a:rPr>
            </a:br>
            <a:endParaRPr lang="ru-RU" sz="2800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uk-UA" dirty="0" smtClean="0"/>
              <a:t>   Поширте </a:t>
            </a:r>
            <a:r>
              <a:rPr lang="uk-UA" dirty="0" smtClean="0"/>
              <a:t>зміст </a:t>
            </a:r>
            <a:r>
              <a:rPr lang="uk-UA" dirty="0" smtClean="0"/>
              <a:t>головного слова</a:t>
            </a:r>
            <a:r>
              <a:rPr lang="uk-UA" dirty="0" smtClean="0"/>
              <a:t>, утворивши словосполучення. Введіть словосполучення в речення.</a:t>
            </a:r>
            <a:endParaRPr lang="ru-RU" dirty="0" smtClean="0"/>
          </a:p>
          <a:p>
            <a:pPr>
              <a:buNone/>
            </a:pPr>
            <a:r>
              <a:rPr lang="uk-UA" dirty="0" smtClean="0"/>
              <a:t> </a:t>
            </a:r>
            <a:endParaRPr lang="ru-RU" dirty="0" smtClean="0"/>
          </a:p>
          <a:p>
            <a:pPr algn="ctr">
              <a:buNone/>
            </a:pPr>
            <a:r>
              <a:rPr lang="uk-UA" sz="4000" dirty="0" smtClean="0"/>
              <a:t>Осінь,повітря, сонце, листя, яблуні, сухолист.</a:t>
            </a:r>
            <a:endParaRPr lang="ru-RU" sz="4000" dirty="0" smtClean="0"/>
          </a:p>
          <a:p>
            <a:pPr algn="ctr">
              <a:buNone/>
            </a:pPr>
            <a:r>
              <a:rPr lang="uk-UA" dirty="0" smtClean="0"/>
              <a:t> </a:t>
            </a:r>
            <a:endParaRPr lang="ru-RU" dirty="0" smtClean="0"/>
          </a:p>
          <a:p>
            <a:endParaRPr lang="ru-RU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1340768"/>
            <a:ext cx="4563616" cy="49685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uk-UA" dirty="0" smtClean="0">
                <a:solidFill>
                  <a:srgbClr val="C00000"/>
                </a:solidFill>
              </a:rPr>
              <a:t>Установи відповідність </a:t>
            </a:r>
            <a:br>
              <a:rPr lang="uk-UA" dirty="0" smtClean="0">
                <a:solidFill>
                  <a:srgbClr val="C00000"/>
                </a:solidFill>
              </a:rPr>
            </a:b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dirty="0" smtClean="0"/>
              <a:t> </a:t>
            </a:r>
          </a:p>
          <a:p>
            <a:pPr marL="0" indent="0">
              <a:buNone/>
            </a:pPr>
            <a:r>
              <a:rPr lang="uk-UA" dirty="0" smtClean="0"/>
              <a:t>1.Числівник з іменником.</a:t>
            </a:r>
          </a:p>
          <a:p>
            <a:pPr marL="0" indent="0">
              <a:buNone/>
            </a:pPr>
            <a:r>
              <a:rPr lang="uk-UA" dirty="0" smtClean="0"/>
              <a:t>2.Назва газети.</a:t>
            </a:r>
          </a:p>
          <a:p>
            <a:pPr marL="0" indent="0">
              <a:buNone/>
            </a:pPr>
            <a:r>
              <a:rPr lang="uk-UA" dirty="0" smtClean="0"/>
              <a:t>3.Іменник в </a:t>
            </a:r>
            <a:r>
              <a:rPr lang="uk-UA" dirty="0" err="1" smtClean="0"/>
              <a:t>Н.в</a:t>
            </a:r>
            <a:r>
              <a:rPr lang="uk-UA" dirty="0" smtClean="0"/>
              <a:t>. з іменником в </a:t>
            </a:r>
            <a:r>
              <a:rPr lang="uk-UA" dirty="0" err="1" smtClean="0"/>
              <a:t>О.в</a:t>
            </a:r>
            <a:r>
              <a:rPr lang="uk-UA" dirty="0" smtClean="0"/>
              <a:t>.</a:t>
            </a:r>
          </a:p>
          <a:p>
            <a:pPr marL="0" indent="0">
              <a:buNone/>
            </a:pPr>
            <a:r>
              <a:rPr lang="uk-UA" dirty="0" smtClean="0"/>
              <a:t>4.Назва установи.</a:t>
            </a:r>
          </a:p>
          <a:p>
            <a:pPr marL="0" indent="0">
              <a:buNone/>
            </a:pPr>
            <a:r>
              <a:rPr lang="uk-UA" dirty="0" smtClean="0"/>
              <a:t>5.Займенник.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uk-UA" dirty="0" smtClean="0"/>
              <a:t>А.Ніхто не любить своїх кайданів.</a:t>
            </a:r>
          </a:p>
          <a:p>
            <a:pPr marL="0" indent="0">
              <a:buNone/>
            </a:pPr>
            <a:r>
              <a:rPr lang="uk-UA" dirty="0" smtClean="0"/>
              <a:t>Б.Честь із ганьбою разом не вживаються.</a:t>
            </a:r>
          </a:p>
          <a:p>
            <a:pPr marL="0" indent="0">
              <a:buNone/>
            </a:pPr>
            <a:r>
              <a:rPr lang="uk-UA" dirty="0" smtClean="0"/>
              <a:t>В.Вивченням проблем стародавньої історії України займеться Інститут археології України.</a:t>
            </a:r>
          </a:p>
          <a:p>
            <a:pPr marL="0" indent="0">
              <a:buNone/>
            </a:pPr>
            <a:r>
              <a:rPr lang="uk-UA" dirty="0" smtClean="0"/>
              <a:t>Г.Десятеро пастухів усю череду розгублять.</a:t>
            </a:r>
          </a:p>
          <a:p>
            <a:pPr marL="0" indent="0">
              <a:buNone/>
            </a:pPr>
            <a:r>
              <a:rPr lang="uk-UA" dirty="0" smtClean="0"/>
              <a:t>Д. »Вечірній Київ» публікував публіцистичні нариси М.Рильського.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1315616"/>
          </a:xfrm>
        </p:spPr>
        <p:txBody>
          <a:bodyPr>
            <a:normAutofit fontScale="90000"/>
          </a:bodyPr>
          <a:lstStyle/>
          <a:p>
            <a:pPr algn="ctr"/>
            <a:r>
              <a:rPr lang="uk-UA" b="1" dirty="0" smtClean="0">
                <a:solidFill>
                  <a:srgbClr val="C00000"/>
                </a:solidFill>
              </a:rPr>
              <a:t>Домашнє завдання</a:t>
            </a:r>
            <a:r>
              <a:rPr lang="ru-RU" dirty="0" smtClean="0">
                <a:solidFill>
                  <a:srgbClr val="C00000"/>
                </a:solidFill>
              </a:rPr>
              <a:t/>
            </a:r>
            <a:br>
              <a:rPr lang="ru-RU" dirty="0" smtClean="0">
                <a:solidFill>
                  <a:srgbClr val="C00000"/>
                </a:solidFill>
              </a:rPr>
            </a:br>
            <a:r>
              <a:rPr lang="ru-RU" dirty="0" smtClean="0">
                <a:solidFill>
                  <a:srgbClr val="C00000"/>
                </a:solidFill>
              </a:rPr>
              <a:t> 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304800" y="1844824"/>
            <a:ext cx="8686800" cy="4235301"/>
          </a:xfrm>
        </p:spPr>
        <p:txBody>
          <a:bodyPr/>
          <a:lstStyle/>
          <a:p>
            <a:pPr>
              <a:buNone/>
            </a:pPr>
            <a:r>
              <a:rPr lang="uk-UA" dirty="0" smtClean="0"/>
              <a:t>Вивчити правила, параграф 8</a:t>
            </a:r>
            <a:endParaRPr lang="ru-RU" dirty="0" smtClean="0"/>
          </a:p>
          <a:p>
            <a:pPr lvl="0">
              <a:buNone/>
            </a:pPr>
            <a:r>
              <a:rPr lang="uk-UA" dirty="0" smtClean="0"/>
              <a:t>- Вправа 106( достатній рівень)</a:t>
            </a:r>
            <a:endParaRPr lang="ru-RU" dirty="0" smtClean="0"/>
          </a:p>
          <a:p>
            <a:pPr lvl="0">
              <a:buNone/>
            </a:pPr>
            <a:r>
              <a:rPr lang="uk-UA" dirty="0" smtClean="0"/>
              <a:t>- Написати твір</a:t>
            </a:r>
            <a:r>
              <a:rPr lang="ru-RU" dirty="0" smtClean="0"/>
              <a:t> -</a:t>
            </a:r>
            <a:r>
              <a:rPr lang="uk-UA" dirty="0" smtClean="0"/>
              <a:t> мініатюру</a:t>
            </a:r>
            <a:r>
              <a:rPr lang="ru-RU" dirty="0" smtClean="0"/>
              <a:t> «</a:t>
            </a:r>
            <a:r>
              <a:rPr lang="uk-UA" dirty="0" smtClean="0"/>
              <a:t> Осінній ранок», використовуючи речення з різними способами вираження підмета( високий рівень)</a:t>
            </a:r>
            <a:endParaRPr lang="ru-RU" dirty="0" smtClean="0"/>
          </a:p>
          <a:p>
            <a:pPr>
              <a:buNone/>
            </a:pPr>
            <a:r>
              <a:rPr lang="uk-UA" dirty="0" smtClean="0"/>
              <a:t> 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71</TotalTime>
  <Words>501</Words>
  <Application>Microsoft Office PowerPoint</Application>
  <PresentationFormat>Экран (4:3)</PresentationFormat>
  <Paragraphs>56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Трек</vt:lpstr>
      <vt:lpstr>  Тема. Підмет. Способи  його вираження  </vt:lpstr>
      <vt:lpstr>Презентация PowerPoint</vt:lpstr>
      <vt:lpstr>Записати речення,підкреслити в них головні члени речення,вказати спосіб вираження підмета </vt:lpstr>
      <vt:lpstr>відповідь</vt:lpstr>
      <vt:lpstr>Робота в пар і</vt:lpstr>
      <vt:lpstr>Способи вираження підмета </vt:lpstr>
      <vt:lpstr>Творче конструювання </vt:lpstr>
      <vt:lpstr>Установи відповідність  </vt:lpstr>
      <vt:lpstr>Домашнє завдання  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Тема. Підмет. Способи  його вираження</dc:title>
  <dc:creator>Ирина</dc:creator>
  <cp:lastModifiedBy>Ируся</cp:lastModifiedBy>
  <cp:revision>9</cp:revision>
  <dcterms:created xsi:type="dcterms:W3CDTF">2017-10-10T20:20:56Z</dcterms:created>
  <dcterms:modified xsi:type="dcterms:W3CDTF">2019-11-11T00:28:08Z</dcterms:modified>
</cp:coreProperties>
</file>