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57" r:id="rId3"/>
    <p:sldId id="264" r:id="rId4"/>
    <p:sldId id="283" r:id="rId5"/>
    <p:sldId id="284" r:id="rId6"/>
    <p:sldId id="285" r:id="rId7"/>
    <p:sldId id="268" r:id="rId8"/>
    <p:sldId id="291" r:id="rId9"/>
    <p:sldId id="28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38714-F2ED-4017-A70E-AB7A86CEEF88}" type="datetimeFigureOut">
              <a:rPr lang="uk-UA" smtClean="0"/>
              <a:pPr/>
              <a:t>07.10.2014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DEA3A-57E6-4138-86BE-1E73B610DD7A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Епіграф до уроку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00200"/>
            <a:ext cx="6192688" cy="34849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Люби природу не як символ </a:t>
            </a:r>
            <a:r>
              <a:rPr lang="ru-RU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душі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своєї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Люби природу не для себе,</a:t>
            </a:r>
            <a:b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Люби для </a:t>
            </a:r>
            <a:r>
              <a:rPr lang="ru-RU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...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М.Рильський</a:t>
            </a:r>
            <a:endParaRPr 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9698" name="Picture 2" descr="http://ikt.at.ua/_pu/2/806245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348880"/>
            <a:ext cx="2657475" cy="3743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3600" b="1" dirty="0" smtClean="0"/>
              <a:t>		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У процесі спілкування у мовців виникає потреба передавати чи відтворювати висловлювання інших. </a:t>
            </a:r>
          </a:p>
          <a:p>
            <a:pPr algn="ctr">
              <a:buNone/>
            </a:pPr>
            <a:r>
              <a:rPr lang="uk-U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 ж існують способи передачі чужого мовлення?</a:t>
            </a:r>
            <a:endParaRPr lang="uk-UA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1187624" y="260648"/>
            <a:ext cx="6912768" cy="936104"/>
          </a:xfrm>
          <a:prstGeom prst="fra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gatha-Modern" pitchFamily="34" charset="0"/>
              </a:rPr>
              <a:t>Способи передачі чужого мовлення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gatha-Modern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1628800"/>
            <a:ext cx="3528392" cy="1008112"/>
          </a:xfrm>
          <a:prstGeom prst="roundRect">
            <a:avLst/>
          </a:prstGeom>
          <a:ln w="38100"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Пряма мова</a:t>
            </a:r>
          </a:p>
          <a:p>
            <a:pPr algn="ctr"/>
            <a:endParaRPr lang="uk-UA" sz="1400" b="1" dirty="0" smtClean="0">
              <a:latin typeface="Arial Black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92080" y="1628800"/>
            <a:ext cx="3528392" cy="1008112"/>
          </a:xfrm>
          <a:prstGeom prst="roundRect">
            <a:avLst/>
          </a:prstGeom>
          <a:ln w="38100"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неПряма</a:t>
            </a:r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 мова</a:t>
            </a:r>
          </a:p>
          <a:p>
            <a:pPr algn="ctr"/>
            <a:endParaRPr lang="uk-UA" sz="1400" b="1" dirty="0" smtClean="0">
              <a:latin typeface="Arial Black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28" y="3068960"/>
            <a:ext cx="3528392" cy="1008112"/>
          </a:xfrm>
          <a:prstGeom prst="roundRect">
            <a:avLst/>
          </a:prstGeom>
          <a:ln w="38100"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Невласне пряма мова</a:t>
            </a:r>
          </a:p>
          <a:p>
            <a:pPr algn="ctr"/>
            <a:endParaRPr lang="uk-UA" sz="1400" b="1" dirty="0" smtClean="0">
              <a:latin typeface="Arial Black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92080" y="3068960"/>
            <a:ext cx="3528392" cy="1008112"/>
          </a:xfrm>
          <a:prstGeom prst="roundRect">
            <a:avLst/>
          </a:prstGeom>
          <a:ln w="38100"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Передача простим реченням</a:t>
            </a:r>
          </a:p>
          <a:p>
            <a:pPr algn="ctr"/>
            <a:endParaRPr lang="uk-UA" sz="1400" b="1" dirty="0" smtClean="0">
              <a:latin typeface="Arial Black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4581128"/>
            <a:ext cx="3528392" cy="1008112"/>
          </a:xfrm>
          <a:prstGeom prst="roundRect">
            <a:avLst/>
          </a:prstGeom>
          <a:ln w="38100"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діалог</a:t>
            </a:r>
          </a:p>
          <a:p>
            <a:pPr algn="ctr"/>
            <a:endParaRPr lang="uk-UA" sz="1400" b="1" dirty="0" smtClean="0">
              <a:latin typeface="Arial Black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64088" y="4581128"/>
            <a:ext cx="3528392" cy="1008112"/>
          </a:xfrm>
          <a:prstGeom prst="roundRect">
            <a:avLst/>
          </a:prstGeom>
          <a:ln w="38100"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цитата</a:t>
            </a:r>
          </a:p>
          <a:p>
            <a:pPr algn="ctr"/>
            <a:endParaRPr lang="uk-UA" sz="1400" b="1" dirty="0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6250706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прямою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мовою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2.Коли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непряму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мову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Чим, як правило,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пряма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Яка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особливість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непрямою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мовою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розділові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знаки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ставляться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слів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автора,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стоять в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середині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прямої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вказують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те,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пряма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продовжуватися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3.Яка схема правильно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відтворює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розстановку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розділових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знаків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 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прямій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мові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коли вона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стоїть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перед словами автора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розповідним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реченням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а) «П», – а;  б) «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– А;   в) «П», – А.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уроку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«Цитата 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спосіб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передачі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чужої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цитування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виражального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засобу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усного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писемного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мовлення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Очікувані результати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Ознайомлюся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цитатами як способом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передачі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чужої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Навчуся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знаходити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цитати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висловлюваннях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правильно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добирати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цитати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усному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писемному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мовленні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правильно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розставляти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розділові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знаки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інтонувати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цитат; </a:t>
            </a:r>
          </a:p>
          <a:p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мовленнєво-комунікативного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дидактичного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виховуватиму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повагу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безцінних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надбань</a:t>
            </a: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251520" y="404664"/>
            <a:ext cx="3960440" cy="1008112"/>
          </a:xfrm>
          <a:prstGeom prst="fra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gatha-Modern" pitchFamily="34" charset="0"/>
              </a:rPr>
              <a:t>Способи передачі чужого мовлення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gatha-Modern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1484784"/>
            <a:ext cx="7992888" cy="5184576"/>
          </a:xfrm>
          <a:prstGeom prst="roundRect">
            <a:avLst/>
          </a:prstGeom>
          <a:ln w="38100"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цитата</a:t>
            </a:r>
          </a:p>
          <a:p>
            <a:pPr algn="ctr"/>
            <a:endParaRPr lang="uk-UA" sz="2000" b="1" dirty="0" smtClean="0">
              <a:latin typeface="Arial Black" pitchFamily="34" charset="0"/>
            </a:endParaRPr>
          </a:p>
          <a:p>
            <a:pPr algn="ctr"/>
            <a:r>
              <a:rPr lang="uk-UA" sz="2400" b="1" dirty="0" smtClean="0"/>
              <a:t>Цитатою називається дослівно наведений зі збереженням усіх граматичних та стилістичних особливостей уривок із чужого висловлювання, що використовується мовцем для підтвердження чи пояснення власних думок. Тому в цитаті не можна нічого змінювати, навіть розділових знаків. Цитата на письмі береться в лапки (Видатний український письменник Гр. Тютюнник був переконаний, що «кожен письменник обирає собі тему найближчу, найріднішу….»)</a:t>
            </a:r>
            <a:endParaRPr lang="uk-UA" sz="2400" b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виразного та правильного читання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Читай голосно, чітко, але не кричи.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Стеж за словами у рядку, не переставляй їх, будь уважним до кожного слова.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 став наголос у кожному слові.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Дотримуйся пауз у кінці речень, між абзацами й частинами тексту.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Намагайся зрозуміти та уявити те, про що читаєш.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допомогою інтонації прагни передати ставлення автора до подій, персонажів, виділяй голосом важливе.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92211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Опорний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конспект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«ЦИТАТА ЯК СПОСІБ ПЕРЕДАЧІ ЧУЖОЇ МОВИ»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ctr"/>
            <a:r>
              <a:rPr lang="ru-RU" dirty="0" smtClean="0"/>
              <a:t>№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496" y="1412775"/>
          <a:ext cx="9108504" cy="5770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5436096"/>
              </a:tblGrid>
              <a:tr h="460925"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Особливості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цитування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Приклади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2107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Як пряма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мова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зі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словами автора.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Альберт Ейнштейн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наголошував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«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Хто не любить природи, той не любить людину, той не громадянин». 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65201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Як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частина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речення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 словами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Цицерона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«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вся природа прагне до самозбереження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6599"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Скорочений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варіант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цитати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Слова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ці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вишневі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Сосюриних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уст: «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Любіть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Україну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сні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й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яву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...» (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І.Драч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13387"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Віршований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текст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(в лапки не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береться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Чого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хвилюються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народи 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 люди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замишляють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зло? 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Хто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їм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сказав: «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Вінець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природи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»? 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Хіба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для них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її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чоло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? 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Л. Костенко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29627"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Кілька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цитат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(коми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між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ними)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Народна мудрість повчає: «Природа одному мати, а другому – мачуха», «Земля дає все і забирає все», «Сонце на всіх однаково світить».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348</Words>
  <Application>Microsoft Office PowerPoint</Application>
  <PresentationFormat>Экран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Епіграф до уроку</vt:lpstr>
      <vt:lpstr>Слайд 2</vt:lpstr>
      <vt:lpstr>Слайд 3</vt:lpstr>
      <vt:lpstr>1. Що називається прямою мовою? 2.Коли використовують непряму мову? 3. Чим, як правило, супроводжується пряма мова? 1. Яка особливість речення з непрямою мовою? 2. Які розділові знаки ставляться після слів автора, які стоять в середині прямої  мови і вказують на те, що пряма мова буде продовжуватися? 3.Яка схема правильно відтворює розстановку розділових знаків при  прямій мові, коли вона стоїть перед словами автора і є розповідним реченням? а) «П», – а;  б) «п», – А;   в) «П», – А. </vt:lpstr>
      <vt:lpstr>Тема уроку</vt:lpstr>
      <vt:lpstr>Очікувані результати</vt:lpstr>
      <vt:lpstr>Слайд 7</vt:lpstr>
      <vt:lpstr>Правила виразного та правильного читання</vt:lpstr>
      <vt:lpstr> Опорний конспект «ЦИТАТА ЯК СПОСІБ ПЕРЕДАЧІ ЧУЖОЇ МОВИ»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Пряма мова</dc:title>
  <dc:creator>Comp</dc:creator>
  <cp:lastModifiedBy>one D270</cp:lastModifiedBy>
  <cp:revision>44</cp:revision>
  <dcterms:created xsi:type="dcterms:W3CDTF">2010-09-24T15:54:05Z</dcterms:created>
  <dcterms:modified xsi:type="dcterms:W3CDTF">2014-10-07T19:28:35Z</dcterms:modified>
</cp:coreProperties>
</file>