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70" r:id="rId3"/>
    <p:sldId id="267" r:id="rId4"/>
    <p:sldId id="281" r:id="rId5"/>
    <p:sldId id="282" r:id="rId6"/>
    <p:sldId id="283" r:id="rId7"/>
    <p:sldId id="268" r:id="rId8"/>
    <p:sldId id="266" r:id="rId9"/>
    <p:sldId id="285" r:id="rId10"/>
    <p:sldId id="284" r:id="rId11"/>
    <p:sldId id="292" r:id="rId12"/>
    <p:sldId id="256" r:id="rId13"/>
    <p:sldId id="276" r:id="rId14"/>
    <p:sldId id="257" r:id="rId15"/>
    <p:sldId id="277" r:id="rId16"/>
    <p:sldId id="274" r:id="rId17"/>
    <p:sldId id="280" r:id="rId1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071CAA-6156-49CE-851E-ECF87227A79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708814A-8F23-4D78-AD79-39EC7BD50D8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accent2">
                  <a:lumMod val="50000"/>
                </a:schemeClr>
              </a:solidFill>
            </a:rPr>
            <a:t>Розв'язати нерівності</a:t>
          </a:r>
          <a:endParaRPr lang="uk-UA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A7138FE1-1178-4DCF-A992-084E5267F3BA}" type="parTrans" cxnId="{5457B5D2-3024-40A7-8A62-F40ABBA04686}">
      <dgm:prSet/>
      <dgm:spPr/>
      <dgm:t>
        <a:bodyPr/>
        <a:lstStyle/>
        <a:p>
          <a:endParaRPr lang="uk-UA"/>
        </a:p>
      </dgm:t>
    </dgm:pt>
    <dgm:pt modelId="{C7A071EC-9326-4A0A-BBC6-FFD9E8474F9D}" type="sibTrans" cxnId="{5457B5D2-3024-40A7-8A62-F40ABBA04686}">
      <dgm:prSet/>
      <dgm:spPr/>
      <dgm:t>
        <a:bodyPr/>
        <a:lstStyle/>
        <a:p>
          <a:endParaRPr lang="uk-UA"/>
        </a:p>
      </dgm:t>
    </dgm:pt>
    <dgm:pt modelId="{3EC9B540-C8FB-43C9-98E1-983933CB3984}">
      <dgm:prSet phldrT="[Текст]" custT="1"/>
      <dgm:spPr/>
      <dgm:t>
        <a:bodyPr/>
        <a:lstStyle/>
        <a:p>
          <a:r>
            <a:rPr lang="uk-UA" sz="2400" b="1" dirty="0" smtClean="0">
              <a:solidFill>
                <a:schemeClr val="accent2">
                  <a:lumMod val="50000"/>
                </a:schemeClr>
              </a:solidFill>
            </a:rPr>
            <a:t>Розв'язати </a:t>
          </a:r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кожну нерівність системи, використовуючи властивості нерівностей</a:t>
          </a:r>
        </a:p>
      </dgm:t>
    </dgm:pt>
    <dgm:pt modelId="{25E11D56-B6AE-4232-B347-0B6C6A0F76A1}" type="parTrans" cxnId="{DA1694F4-1383-402A-8B4D-B45B9AC2A66E}">
      <dgm:prSet/>
      <dgm:spPr/>
      <dgm:t>
        <a:bodyPr/>
        <a:lstStyle/>
        <a:p>
          <a:endParaRPr lang="uk-UA"/>
        </a:p>
      </dgm:t>
    </dgm:pt>
    <dgm:pt modelId="{9515A827-4FAC-4DFD-B1D3-BEFC71A42CD7}" type="sibTrans" cxnId="{DA1694F4-1383-402A-8B4D-B45B9AC2A66E}">
      <dgm:prSet/>
      <dgm:spPr/>
      <dgm:t>
        <a:bodyPr/>
        <a:lstStyle/>
        <a:p>
          <a:endParaRPr lang="uk-UA"/>
        </a:p>
      </dgm:t>
    </dgm:pt>
    <dgm:pt modelId="{87C93E08-1D1D-4DDD-B30A-1E4DB71898EF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accent2">
                  <a:lumMod val="50000"/>
                </a:schemeClr>
              </a:solidFill>
            </a:rPr>
            <a:t>нанести розв'язки </a:t>
          </a:r>
          <a:r>
            <a:rPr lang="uk-UA" sz="2000" b="1" dirty="0">
              <a:solidFill>
                <a:schemeClr val="accent2">
                  <a:lumMod val="50000"/>
                </a:schemeClr>
              </a:solidFill>
            </a:rPr>
            <a:t>на координатну пряму</a:t>
          </a:r>
        </a:p>
      </dgm:t>
    </dgm:pt>
    <dgm:pt modelId="{F05F88FA-EADB-4F20-ACCE-B4A88DA0319C}" type="parTrans" cxnId="{B8729BFA-330B-41C9-AA5F-182D1F111292}">
      <dgm:prSet/>
      <dgm:spPr/>
      <dgm:t>
        <a:bodyPr/>
        <a:lstStyle/>
        <a:p>
          <a:endParaRPr lang="uk-UA"/>
        </a:p>
      </dgm:t>
    </dgm:pt>
    <dgm:pt modelId="{CA4FB9FB-0D9E-40A7-A37F-1A88C5AC9B44}" type="sibTrans" cxnId="{B8729BFA-330B-41C9-AA5F-182D1F111292}">
      <dgm:prSet/>
      <dgm:spPr/>
      <dgm:t>
        <a:bodyPr/>
        <a:lstStyle/>
        <a:p>
          <a:endParaRPr lang="uk-UA"/>
        </a:p>
      </dgm:t>
    </dgm:pt>
    <dgm:pt modelId="{16A55758-45BD-4C92-9DD4-6A955EE3705B}">
      <dgm:prSet phldrT="[Текст]" custT="1"/>
      <dgm:spPr/>
      <dgm:t>
        <a:bodyPr/>
        <a:lstStyle/>
        <a:p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Зобразити множину </a:t>
          </a:r>
          <a:r>
            <a:rPr lang="uk-UA" sz="2400" b="1" dirty="0" smtClean="0">
              <a:solidFill>
                <a:schemeClr val="accent2">
                  <a:lumMod val="50000"/>
                </a:schemeClr>
              </a:solidFill>
            </a:rPr>
            <a:t>розв'язків </a:t>
          </a:r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кожної нерівності на одній координатній </a:t>
          </a:r>
          <a:r>
            <a:rPr lang="uk-UA" sz="2400" b="1" dirty="0" smtClean="0">
              <a:solidFill>
                <a:schemeClr val="accent2">
                  <a:lumMod val="50000"/>
                </a:schemeClr>
              </a:solidFill>
            </a:rPr>
            <a:t>прямій</a:t>
          </a:r>
          <a:endParaRPr lang="uk-UA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75C16F9C-860D-44F8-90E0-22A6B2549AC9}" type="parTrans" cxnId="{97CEFB4F-E9EE-455E-A2D0-564756DA246A}">
      <dgm:prSet/>
      <dgm:spPr/>
      <dgm:t>
        <a:bodyPr/>
        <a:lstStyle/>
        <a:p>
          <a:endParaRPr lang="uk-UA"/>
        </a:p>
      </dgm:t>
    </dgm:pt>
    <dgm:pt modelId="{CC3F4B50-A7C2-4731-BC45-E93A4BDDB894}" type="sibTrans" cxnId="{97CEFB4F-E9EE-455E-A2D0-564756DA246A}">
      <dgm:prSet/>
      <dgm:spPr/>
      <dgm:t>
        <a:bodyPr/>
        <a:lstStyle/>
        <a:p>
          <a:endParaRPr lang="uk-UA"/>
        </a:p>
      </dgm:t>
    </dgm:pt>
    <dgm:pt modelId="{F23D4D4F-82EB-44AB-BA3A-6BEC7D8A7E54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accent2">
                  <a:lumMod val="50000"/>
                </a:schemeClr>
              </a:solidFill>
            </a:rPr>
            <a:t>записати відповідь</a:t>
          </a:r>
          <a:endParaRPr lang="uk-UA" b="1" dirty="0">
            <a:solidFill>
              <a:schemeClr val="accent2">
                <a:lumMod val="50000"/>
              </a:schemeClr>
            </a:solidFill>
          </a:endParaRPr>
        </a:p>
      </dgm:t>
    </dgm:pt>
    <dgm:pt modelId="{16CE1550-4918-415E-8224-3EDF32A953F9}" type="parTrans" cxnId="{A33513BE-BB8B-48E6-9DED-B1776020095C}">
      <dgm:prSet/>
      <dgm:spPr/>
      <dgm:t>
        <a:bodyPr/>
        <a:lstStyle/>
        <a:p>
          <a:endParaRPr lang="uk-UA"/>
        </a:p>
      </dgm:t>
    </dgm:pt>
    <dgm:pt modelId="{F1E5BAC1-2976-4100-AD6A-61744878A61D}" type="sibTrans" cxnId="{A33513BE-BB8B-48E6-9DED-B1776020095C}">
      <dgm:prSet/>
      <dgm:spPr/>
      <dgm:t>
        <a:bodyPr/>
        <a:lstStyle/>
        <a:p>
          <a:endParaRPr lang="uk-UA"/>
        </a:p>
      </dgm:t>
    </dgm:pt>
    <dgm:pt modelId="{1F4582C5-A605-4C0A-BB0E-070AA1B359B0}">
      <dgm:prSet phldrT="[Текст]" custT="1"/>
      <dgm:spPr/>
      <dgm:t>
        <a:bodyPr/>
        <a:lstStyle/>
        <a:p>
          <a:r>
            <a:rPr lang="uk-UA" sz="2400" b="1" dirty="0">
              <a:solidFill>
                <a:schemeClr val="accent2">
                  <a:lumMod val="50000"/>
                </a:schemeClr>
              </a:solidFill>
            </a:rPr>
            <a:t>Знайти переріз числових проміжків, записати відповідь</a:t>
          </a:r>
        </a:p>
      </dgm:t>
    </dgm:pt>
    <dgm:pt modelId="{12F725E7-2899-41E5-8B00-8CC1FDC34CA1}" type="parTrans" cxnId="{D5F4697F-18C5-48ED-9543-5A5E7CEDB08A}">
      <dgm:prSet/>
      <dgm:spPr/>
      <dgm:t>
        <a:bodyPr/>
        <a:lstStyle/>
        <a:p>
          <a:endParaRPr lang="uk-UA"/>
        </a:p>
      </dgm:t>
    </dgm:pt>
    <dgm:pt modelId="{BA2DBDE0-BFB6-48DD-8E3A-F076DD4AF91A}" type="sibTrans" cxnId="{D5F4697F-18C5-48ED-9543-5A5E7CEDB08A}">
      <dgm:prSet/>
      <dgm:spPr/>
      <dgm:t>
        <a:bodyPr/>
        <a:lstStyle/>
        <a:p>
          <a:endParaRPr lang="uk-UA"/>
        </a:p>
      </dgm:t>
    </dgm:pt>
    <dgm:pt modelId="{548D4913-3BA3-4479-821F-87E6E3CC1C92}" type="pres">
      <dgm:prSet presAssocID="{55071CAA-6156-49CE-851E-ECF87227A79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3E18E75D-F241-41F7-914B-BD360634D23F}" type="pres">
      <dgm:prSet presAssocID="{0708814A-8F23-4D78-AD79-39EC7BD50D8E}" presName="composite" presStyleCnt="0"/>
      <dgm:spPr/>
    </dgm:pt>
    <dgm:pt modelId="{223B7A88-2E05-49D5-818D-7CD52549F139}" type="pres">
      <dgm:prSet presAssocID="{0708814A-8F23-4D78-AD79-39EC7BD50D8E}" presName="bentUpArrow1" presStyleLbl="alignImgPlace1" presStyleIdx="0" presStyleCnt="2" custLinFactNeighborX="-39150" custLinFactNeighborY="-65143"/>
      <dgm:spPr>
        <a:solidFill>
          <a:schemeClr val="accent2">
            <a:lumMod val="60000"/>
            <a:lumOff val="40000"/>
          </a:schemeClr>
        </a:solidFill>
      </dgm:spPr>
    </dgm:pt>
    <dgm:pt modelId="{0B5D38F7-8A0B-4474-A558-32D4BD0E1FBF}" type="pres">
      <dgm:prSet presAssocID="{0708814A-8F23-4D78-AD79-39EC7BD50D8E}" presName="ParentText" presStyleLbl="node1" presStyleIdx="0" presStyleCnt="3" custScaleX="126911" custLinFactNeighborX="-19348" custLinFactNeighborY="-4655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AEB913-AA9F-4C83-92AC-88430C5304D6}" type="pres">
      <dgm:prSet presAssocID="{0708814A-8F23-4D78-AD79-39EC7BD50D8E}" presName="ChildText" presStyleLbl="revTx" presStyleIdx="0" presStyleCnt="3" custScaleX="646325" custScaleY="106644" custLinFactX="100000" custLinFactNeighborX="180112" custLinFactNeighborY="-595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506C74-78BA-4BC6-8B9F-CDCA61D0BAB5}" type="pres">
      <dgm:prSet presAssocID="{C7A071EC-9326-4A0A-BBC6-FFD9E8474F9D}" presName="sibTrans" presStyleCnt="0"/>
      <dgm:spPr/>
    </dgm:pt>
    <dgm:pt modelId="{1AEA3956-9AE0-4798-AF7D-6C33E454BD04}" type="pres">
      <dgm:prSet presAssocID="{87C93E08-1D1D-4DDD-B30A-1E4DB71898EF}" presName="composite" presStyleCnt="0"/>
      <dgm:spPr/>
    </dgm:pt>
    <dgm:pt modelId="{A9D1BEC1-BA94-4047-B65B-274EF34483C5}" type="pres">
      <dgm:prSet presAssocID="{87C93E08-1D1D-4DDD-B30A-1E4DB71898EF}" presName="bentUpArrow1" presStyleLbl="alignImgPlace1" presStyleIdx="1" presStyleCnt="2" custLinFactX="-42323" custLinFactNeighborX="-100000" custLinFactNeighborY="-50970"/>
      <dgm:spPr>
        <a:solidFill>
          <a:schemeClr val="accent2">
            <a:lumMod val="60000"/>
            <a:lumOff val="40000"/>
          </a:schemeClr>
        </a:solidFill>
      </dgm:spPr>
    </dgm:pt>
    <dgm:pt modelId="{8AECA400-49F1-48EF-8E11-9BA39D5992C7}" type="pres">
      <dgm:prSet presAssocID="{87C93E08-1D1D-4DDD-B30A-1E4DB71898EF}" presName="ParentText" presStyleLbl="node1" presStyleIdx="1" presStyleCnt="3" custScaleX="140254" custScaleY="115331" custLinFactNeighborX="-86979" custLinFactNeighborY="-3444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6C6D995-D638-4C88-9370-4108A88F66E3}" type="pres">
      <dgm:prSet presAssocID="{87C93E08-1D1D-4DDD-B30A-1E4DB71898EF}" presName="ChildText" presStyleLbl="revTx" presStyleIdx="1" presStyleCnt="3" custScaleX="542100" custLinFactX="48425" custLinFactNeighborX="100000" custLinFactNeighborY="-363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71EE96-BD1F-4E85-B85F-ECC1159C207E}" type="pres">
      <dgm:prSet presAssocID="{CA4FB9FB-0D9E-40A7-A37F-1A88C5AC9B44}" presName="sibTrans" presStyleCnt="0"/>
      <dgm:spPr/>
    </dgm:pt>
    <dgm:pt modelId="{F155DE7C-7F61-43A4-B7A1-D77B69CDF2A5}" type="pres">
      <dgm:prSet presAssocID="{F23D4D4F-82EB-44AB-BA3A-6BEC7D8A7E54}" presName="composite" presStyleCnt="0"/>
      <dgm:spPr/>
    </dgm:pt>
    <dgm:pt modelId="{A269F61A-F36F-4CAD-AE11-E7CFE9CFC5C4}" type="pres">
      <dgm:prSet presAssocID="{F23D4D4F-82EB-44AB-BA3A-6BEC7D8A7E54}" presName="ParentText" presStyleLbl="node1" presStyleIdx="2" presStyleCnt="3" custLinFactX="-53836" custLinFactNeighborX="-100000" custLinFactNeighborY="-73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9845A61-C057-4735-A259-8D4AF72D2C36}" type="pres">
      <dgm:prSet presAssocID="{F23D4D4F-82EB-44AB-BA3A-6BEC7D8A7E54}" presName="FinalChildText" presStyleLbl="revTx" presStyleIdx="2" presStyleCnt="3" custScaleX="450196" custLinFactNeighborX="-15219" custLinFactNeighborY="-27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33513BE-BB8B-48E6-9DED-B1776020095C}" srcId="{55071CAA-6156-49CE-851E-ECF87227A79F}" destId="{F23D4D4F-82EB-44AB-BA3A-6BEC7D8A7E54}" srcOrd="2" destOrd="0" parTransId="{16CE1550-4918-415E-8224-3EDF32A953F9}" sibTransId="{F1E5BAC1-2976-4100-AD6A-61744878A61D}"/>
    <dgm:cxn modelId="{81704619-45B8-4FC2-AD7A-33333C176C92}" type="presOf" srcId="{0708814A-8F23-4D78-AD79-39EC7BD50D8E}" destId="{0B5D38F7-8A0B-4474-A558-32D4BD0E1FBF}" srcOrd="0" destOrd="0" presId="urn:microsoft.com/office/officeart/2005/8/layout/StepDownProcess"/>
    <dgm:cxn modelId="{5457B5D2-3024-40A7-8A62-F40ABBA04686}" srcId="{55071CAA-6156-49CE-851E-ECF87227A79F}" destId="{0708814A-8F23-4D78-AD79-39EC7BD50D8E}" srcOrd="0" destOrd="0" parTransId="{A7138FE1-1178-4DCF-A992-084E5267F3BA}" sibTransId="{C7A071EC-9326-4A0A-BBC6-FFD9E8474F9D}"/>
    <dgm:cxn modelId="{B3FD6D74-1FF6-4C30-9164-EBFBE68B4854}" type="presOf" srcId="{F23D4D4F-82EB-44AB-BA3A-6BEC7D8A7E54}" destId="{A269F61A-F36F-4CAD-AE11-E7CFE9CFC5C4}" srcOrd="0" destOrd="0" presId="urn:microsoft.com/office/officeart/2005/8/layout/StepDownProcess"/>
    <dgm:cxn modelId="{7A054AB9-FCE6-449E-B361-581663344820}" type="presOf" srcId="{1F4582C5-A605-4C0A-BB0E-070AA1B359B0}" destId="{19845A61-C057-4735-A259-8D4AF72D2C36}" srcOrd="0" destOrd="0" presId="urn:microsoft.com/office/officeart/2005/8/layout/StepDownProcess"/>
    <dgm:cxn modelId="{97CEFB4F-E9EE-455E-A2D0-564756DA246A}" srcId="{87C93E08-1D1D-4DDD-B30A-1E4DB71898EF}" destId="{16A55758-45BD-4C92-9DD4-6A955EE3705B}" srcOrd="0" destOrd="0" parTransId="{75C16F9C-860D-44F8-90E0-22A6B2549AC9}" sibTransId="{CC3F4B50-A7C2-4731-BC45-E93A4BDDB894}"/>
    <dgm:cxn modelId="{82BF8A0C-50D3-4CE8-B054-B32E794360FA}" type="presOf" srcId="{87C93E08-1D1D-4DDD-B30A-1E4DB71898EF}" destId="{8AECA400-49F1-48EF-8E11-9BA39D5992C7}" srcOrd="0" destOrd="0" presId="urn:microsoft.com/office/officeart/2005/8/layout/StepDownProcess"/>
    <dgm:cxn modelId="{A30EF80E-F143-4B12-B1E7-49572A068A52}" type="presOf" srcId="{16A55758-45BD-4C92-9DD4-6A955EE3705B}" destId="{26C6D995-D638-4C88-9370-4108A88F66E3}" srcOrd="0" destOrd="0" presId="urn:microsoft.com/office/officeart/2005/8/layout/StepDownProcess"/>
    <dgm:cxn modelId="{2B7F9760-5DFD-486A-82F7-CEB61BCDC653}" type="presOf" srcId="{3EC9B540-C8FB-43C9-98E1-983933CB3984}" destId="{28AEB913-AA9F-4C83-92AC-88430C5304D6}" srcOrd="0" destOrd="0" presId="urn:microsoft.com/office/officeart/2005/8/layout/StepDownProcess"/>
    <dgm:cxn modelId="{B8729BFA-330B-41C9-AA5F-182D1F111292}" srcId="{55071CAA-6156-49CE-851E-ECF87227A79F}" destId="{87C93E08-1D1D-4DDD-B30A-1E4DB71898EF}" srcOrd="1" destOrd="0" parTransId="{F05F88FA-EADB-4F20-ACCE-B4A88DA0319C}" sibTransId="{CA4FB9FB-0D9E-40A7-A37F-1A88C5AC9B44}"/>
    <dgm:cxn modelId="{DA1694F4-1383-402A-8B4D-B45B9AC2A66E}" srcId="{0708814A-8F23-4D78-AD79-39EC7BD50D8E}" destId="{3EC9B540-C8FB-43C9-98E1-983933CB3984}" srcOrd="0" destOrd="0" parTransId="{25E11D56-B6AE-4232-B347-0B6C6A0F76A1}" sibTransId="{9515A827-4FAC-4DFD-B1D3-BEFC71A42CD7}"/>
    <dgm:cxn modelId="{DBF57F23-5380-4021-92C4-30902F8AB530}" type="presOf" srcId="{55071CAA-6156-49CE-851E-ECF87227A79F}" destId="{548D4913-3BA3-4479-821F-87E6E3CC1C92}" srcOrd="0" destOrd="0" presId="urn:microsoft.com/office/officeart/2005/8/layout/StepDownProcess"/>
    <dgm:cxn modelId="{D5F4697F-18C5-48ED-9543-5A5E7CEDB08A}" srcId="{F23D4D4F-82EB-44AB-BA3A-6BEC7D8A7E54}" destId="{1F4582C5-A605-4C0A-BB0E-070AA1B359B0}" srcOrd="0" destOrd="0" parTransId="{12F725E7-2899-41E5-8B00-8CC1FDC34CA1}" sibTransId="{BA2DBDE0-BFB6-48DD-8E3A-F076DD4AF91A}"/>
    <dgm:cxn modelId="{0BC45C2B-7BA9-4FBE-8D89-1BD003D083D5}" type="presParOf" srcId="{548D4913-3BA3-4479-821F-87E6E3CC1C92}" destId="{3E18E75D-F241-41F7-914B-BD360634D23F}" srcOrd="0" destOrd="0" presId="urn:microsoft.com/office/officeart/2005/8/layout/StepDownProcess"/>
    <dgm:cxn modelId="{E78D0B6E-9E1E-4B85-85D1-DE2876BF2013}" type="presParOf" srcId="{3E18E75D-F241-41F7-914B-BD360634D23F}" destId="{223B7A88-2E05-49D5-818D-7CD52549F139}" srcOrd="0" destOrd="0" presId="urn:microsoft.com/office/officeart/2005/8/layout/StepDownProcess"/>
    <dgm:cxn modelId="{83DAB7CF-FAB1-4DB4-99E4-4F4767E42134}" type="presParOf" srcId="{3E18E75D-F241-41F7-914B-BD360634D23F}" destId="{0B5D38F7-8A0B-4474-A558-32D4BD0E1FBF}" srcOrd="1" destOrd="0" presId="urn:microsoft.com/office/officeart/2005/8/layout/StepDownProcess"/>
    <dgm:cxn modelId="{74608372-6D0D-4DA7-A3B3-14952309E0FC}" type="presParOf" srcId="{3E18E75D-F241-41F7-914B-BD360634D23F}" destId="{28AEB913-AA9F-4C83-92AC-88430C5304D6}" srcOrd="2" destOrd="0" presId="urn:microsoft.com/office/officeart/2005/8/layout/StepDownProcess"/>
    <dgm:cxn modelId="{7FFBEA99-8F2D-4A1B-B2AD-FC01ED719601}" type="presParOf" srcId="{548D4913-3BA3-4479-821F-87E6E3CC1C92}" destId="{73506C74-78BA-4BC6-8B9F-CDCA61D0BAB5}" srcOrd="1" destOrd="0" presId="urn:microsoft.com/office/officeart/2005/8/layout/StepDownProcess"/>
    <dgm:cxn modelId="{156E6673-410B-48F7-8F8D-64772C16883F}" type="presParOf" srcId="{548D4913-3BA3-4479-821F-87E6E3CC1C92}" destId="{1AEA3956-9AE0-4798-AF7D-6C33E454BD04}" srcOrd="2" destOrd="0" presId="urn:microsoft.com/office/officeart/2005/8/layout/StepDownProcess"/>
    <dgm:cxn modelId="{9DF52DCF-0685-4649-8E14-6A3994B9ABAD}" type="presParOf" srcId="{1AEA3956-9AE0-4798-AF7D-6C33E454BD04}" destId="{A9D1BEC1-BA94-4047-B65B-274EF34483C5}" srcOrd="0" destOrd="0" presId="urn:microsoft.com/office/officeart/2005/8/layout/StepDownProcess"/>
    <dgm:cxn modelId="{89B39D21-5170-45E2-9D83-D9C6B6C11DBE}" type="presParOf" srcId="{1AEA3956-9AE0-4798-AF7D-6C33E454BD04}" destId="{8AECA400-49F1-48EF-8E11-9BA39D5992C7}" srcOrd="1" destOrd="0" presId="urn:microsoft.com/office/officeart/2005/8/layout/StepDownProcess"/>
    <dgm:cxn modelId="{BD7AAE32-D2AB-44B3-9684-E68873D05C82}" type="presParOf" srcId="{1AEA3956-9AE0-4798-AF7D-6C33E454BD04}" destId="{26C6D995-D638-4C88-9370-4108A88F66E3}" srcOrd="2" destOrd="0" presId="urn:microsoft.com/office/officeart/2005/8/layout/StepDownProcess"/>
    <dgm:cxn modelId="{5ABD9050-648E-4DD9-B4F7-921BB17654E0}" type="presParOf" srcId="{548D4913-3BA3-4479-821F-87E6E3CC1C92}" destId="{9571EE96-BD1F-4E85-B85F-ECC1159C207E}" srcOrd="3" destOrd="0" presId="urn:microsoft.com/office/officeart/2005/8/layout/StepDownProcess"/>
    <dgm:cxn modelId="{03BB5E13-FD1F-4CBC-8A24-514376EB56C1}" type="presParOf" srcId="{548D4913-3BA3-4479-821F-87E6E3CC1C92}" destId="{F155DE7C-7F61-43A4-B7A1-D77B69CDF2A5}" srcOrd="4" destOrd="0" presId="urn:microsoft.com/office/officeart/2005/8/layout/StepDownProcess"/>
    <dgm:cxn modelId="{B60EE06C-F57A-41EB-B423-0766B78427F1}" type="presParOf" srcId="{F155DE7C-7F61-43A4-B7A1-D77B69CDF2A5}" destId="{A269F61A-F36F-4CAD-AE11-E7CFE9CFC5C4}" srcOrd="0" destOrd="0" presId="urn:microsoft.com/office/officeart/2005/8/layout/StepDownProcess"/>
    <dgm:cxn modelId="{2719A914-D0F6-4B31-85E8-F2CECCDBE9C3}" type="presParOf" srcId="{F155DE7C-7F61-43A4-B7A1-D77B69CDF2A5}" destId="{19845A61-C057-4735-A259-8D4AF72D2C3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B7A88-2E05-49D5-818D-7CD52549F139}">
      <dsp:nvSpPr>
        <dsp:cNvPr id="0" name=""/>
        <dsp:cNvSpPr/>
      </dsp:nvSpPr>
      <dsp:spPr>
        <a:xfrm rot="5400000">
          <a:off x="1218938" y="1325624"/>
          <a:ext cx="819869" cy="9333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D38F7-8A0B-4474-A558-32D4BD0E1FBF}">
      <dsp:nvSpPr>
        <dsp:cNvPr id="0" name=""/>
        <dsp:cNvSpPr/>
      </dsp:nvSpPr>
      <dsp:spPr>
        <a:xfrm>
          <a:off x="914399" y="501112"/>
          <a:ext cx="1751597" cy="966079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2">
                  <a:lumMod val="50000"/>
                </a:schemeClr>
              </a:solidFill>
            </a:rPr>
            <a:t>Розв'язати нерівності</a:t>
          </a:r>
          <a:endParaRPr lang="uk-UA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961568" y="548281"/>
        <a:ext cx="1657259" cy="871741"/>
      </dsp:txXfrm>
    </dsp:sp>
    <dsp:sp modelId="{28AEB913-AA9F-4C83-92AC-88430C5304D6}">
      <dsp:nvSpPr>
        <dsp:cNvPr id="0" name=""/>
        <dsp:cNvSpPr/>
      </dsp:nvSpPr>
      <dsp:spPr>
        <a:xfrm>
          <a:off x="2817083" y="552210"/>
          <a:ext cx="6487873" cy="832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solidFill>
                <a:schemeClr val="accent2">
                  <a:lumMod val="50000"/>
                </a:schemeClr>
              </a:solidFill>
            </a:rPr>
            <a:t>Розв'язати </a:t>
          </a: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кожну нерівність системи, використовуючи властивості нерівностей</a:t>
          </a:r>
        </a:p>
      </dsp:txBody>
      <dsp:txXfrm>
        <a:off x="2817083" y="552210"/>
        <a:ext cx="6487873" cy="832706"/>
      </dsp:txXfrm>
    </dsp:sp>
    <dsp:sp modelId="{A9D1BEC1-BA94-4047-B65B-274EF34483C5}">
      <dsp:nvSpPr>
        <dsp:cNvPr id="0" name=""/>
        <dsp:cNvSpPr/>
      </dsp:nvSpPr>
      <dsp:spPr>
        <a:xfrm rot="5400000">
          <a:off x="2846998" y="2601105"/>
          <a:ext cx="819869" cy="9333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ECA400-49F1-48EF-8E11-9BA39D5992C7}">
      <dsp:nvSpPr>
        <dsp:cNvPr id="0" name=""/>
        <dsp:cNvSpPr/>
      </dsp:nvSpPr>
      <dsp:spPr>
        <a:xfrm>
          <a:off x="2479961" y="1703330"/>
          <a:ext cx="1935754" cy="1114189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2">
                  <a:lumMod val="50000"/>
                </a:schemeClr>
              </a:solidFill>
            </a:rPr>
            <a:t>нанести розв'язки </a:t>
          </a:r>
          <a:r>
            <a:rPr lang="uk-UA" sz="2000" b="1" kern="1200" dirty="0">
              <a:solidFill>
                <a:schemeClr val="accent2">
                  <a:lumMod val="50000"/>
                </a:schemeClr>
              </a:solidFill>
            </a:rPr>
            <a:t>на координатну пряму</a:t>
          </a:r>
        </a:p>
      </dsp:txBody>
      <dsp:txXfrm>
        <a:off x="2534361" y="1757730"/>
        <a:ext cx="1826954" cy="1005389"/>
      </dsp:txXfrm>
    </dsp:sp>
    <dsp:sp modelId="{26C6D995-D638-4C88-9370-4108A88F66E3}">
      <dsp:nvSpPr>
        <dsp:cNvPr id="0" name=""/>
        <dsp:cNvSpPr/>
      </dsp:nvSpPr>
      <dsp:spPr>
        <a:xfrm>
          <a:off x="4609375" y="1918138"/>
          <a:ext cx="5441653" cy="78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Зобразити множину </a:t>
          </a:r>
          <a:r>
            <a:rPr lang="uk-UA" sz="2400" b="1" kern="1200" dirty="0" smtClean="0">
              <a:solidFill>
                <a:schemeClr val="accent2">
                  <a:lumMod val="50000"/>
                </a:schemeClr>
              </a:solidFill>
            </a:rPr>
            <a:t>розв'язків </a:t>
          </a: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кожної нерівності на одній координатній </a:t>
          </a:r>
          <a:r>
            <a:rPr lang="uk-UA" sz="2400" b="1" kern="1200" dirty="0" smtClean="0">
              <a:solidFill>
                <a:schemeClr val="accent2">
                  <a:lumMod val="50000"/>
                </a:schemeClr>
              </a:solidFill>
            </a:rPr>
            <a:t>прямій</a:t>
          </a:r>
          <a:endParaRPr lang="uk-UA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609375" y="1918138"/>
        <a:ext cx="5441653" cy="780828"/>
      </dsp:txXfrm>
    </dsp:sp>
    <dsp:sp modelId="{A269F61A-F36F-4CAD-AE11-E7CFE9CFC5C4}">
      <dsp:nvSpPr>
        <dsp:cNvPr id="0" name=""/>
        <dsp:cNvSpPr/>
      </dsp:nvSpPr>
      <dsp:spPr>
        <a:xfrm>
          <a:off x="4487913" y="3123974"/>
          <a:ext cx="1380177" cy="966079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chemeClr val="accent2">
                  <a:lumMod val="50000"/>
                </a:schemeClr>
              </a:solidFill>
            </a:rPr>
            <a:t>записати відповідь</a:t>
          </a:r>
          <a:endParaRPr lang="uk-UA" sz="21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535082" y="3171143"/>
        <a:ext cx="1285839" cy="871741"/>
      </dsp:txXfrm>
    </dsp:sp>
    <dsp:sp modelId="{19845A61-C057-4735-A259-8D4AF72D2C36}">
      <dsp:nvSpPr>
        <dsp:cNvPr id="0" name=""/>
        <dsp:cNvSpPr/>
      </dsp:nvSpPr>
      <dsp:spPr>
        <a:xfrm>
          <a:off x="6080880" y="3266175"/>
          <a:ext cx="4519111" cy="78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>
              <a:solidFill>
                <a:schemeClr val="accent2">
                  <a:lumMod val="50000"/>
                </a:schemeClr>
              </a:solidFill>
            </a:rPr>
            <a:t>Знайти переріз числових проміжків, записати відповідь</a:t>
          </a:r>
        </a:p>
      </dsp:txBody>
      <dsp:txXfrm>
        <a:off x="6080880" y="3266175"/>
        <a:ext cx="4519111" cy="780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4123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6886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536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7216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548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3685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924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0437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7811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909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5274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23DC-4ACC-467F-8AE4-C2DD6F361339}" type="datetimeFigureOut">
              <a:rPr lang="uk-UA" smtClean="0"/>
              <a:pPr/>
              <a:t>11.10.2022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ED0EE-B415-4801-8AF5-F19DC86BA14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7915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display?v=p7wquf36c17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join.naurok.ua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1530927" y="1965708"/>
            <a:ext cx="937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600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лінійних нерівностей з однією змінною, їх розв’язування.</a:t>
            </a:r>
            <a:endParaRPr lang="uk-UA" sz="3200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39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82837" y="1107036"/>
            <a:ext cx="6557242" cy="5416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Девіз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уроку: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5500255" y="1609681"/>
            <a:ext cx="4696690" cy="1938992"/>
          </a:xfrm>
          <a:prstGeom prst="rect">
            <a:avLst/>
          </a:prstGeom>
          <a:ln w="1587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«Ми </a:t>
            </a:r>
            <a:r>
              <a:rPr lang="uk-UA" sz="24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любим все –</a:t>
            </a:r>
          </a:p>
          <a:p>
            <a:pPr>
              <a:defRPr/>
            </a:pPr>
            <a:r>
              <a:rPr lang="uk-UA" sz="24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 жар холодних чисел,</a:t>
            </a:r>
          </a:p>
          <a:p>
            <a:pPr>
              <a:defRPr/>
            </a:pPr>
            <a:r>
              <a:rPr lang="uk-UA" sz="24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 божество у строгості рівнянь,</a:t>
            </a:r>
          </a:p>
          <a:p>
            <a:pPr>
              <a:defRPr/>
            </a:pPr>
            <a:r>
              <a:rPr lang="uk-UA" sz="24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Але нерівності  любого змісту</a:t>
            </a:r>
          </a:p>
          <a:p>
            <a:pPr>
              <a:defRPr/>
            </a:pPr>
            <a:r>
              <a:rPr lang="uk-UA" sz="24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Торують шлях в країну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знань».</a:t>
            </a:r>
            <a:endParaRPr lang="uk-UA" sz="24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  <a:hlinkClick r:id="rId3" action="ppaction://hlinksldjump"/>
            </a:endParaRPr>
          </a:p>
        </p:txBody>
      </p:sp>
      <p:pic>
        <p:nvPicPr>
          <p:cNvPr id="7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303" y="595923"/>
            <a:ext cx="3767240" cy="313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9114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Місце для тексту 7"/>
          <p:cNvSpPr>
            <a:spLocks noGrp="1"/>
          </p:cNvSpPr>
          <p:nvPr>
            <p:ph type="body" idx="1"/>
          </p:nvPr>
        </p:nvSpPr>
        <p:spPr>
          <a:xfrm>
            <a:off x="3387436" y="5192787"/>
            <a:ext cx="6740237" cy="540327"/>
          </a:xfrm>
        </p:spPr>
        <p:txBody>
          <a:bodyPr/>
          <a:lstStyle/>
          <a:p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learningapps.org/display?v=p7wquf36c17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292" y="457200"/>
            <a:ext cx="8208816" cy="1512558"/>
          </a:xfrm>
          <a:prstGeom prst="rect">
            <a:avLst/>
          </a:prstGeom>
        </p:spPr>
      </p:pic>
      <p:graphicFrame>
        <p:nvGraphicFramePr>
          <p:cNvPr id="12" name="Таблиця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7569675"/>
              </p:ext>
            </p:extLst>
          </p:nvPr>
        </p:nvGraphicFramePr>
        <p:xfrm>
          <a:off x="1817109" y="2426958"/>
          <a:ext cx="8088891" cy="2651760"/>
        </p:xfrm>
        <a:graphic>
          <a:graphicData uri="http://schemas.openxmlformats.org/drawingml/2006/table">
            <a:tbl>
              <a:tblPr firstRow="1" firstCol="1" bandRow="1"/>
              <a:tblGrid>
                <a:gridCol w="2696297">
                  <a:extLst>
                    <a:ext uri="{9D8B030D-6E8A-4147-A177-3AD203B41FA5}">
                      <a16:colId xmlns:a16="http://schemas.microsoft.com/office/drawing/2014/main" xmlns="" val="1847101665"/>
                    </a:ext>
                  </a:extLst>
                </a:gridCol>
                <a:gridCol w="2696297">
                  <a:extLst>
                    <a:ext uri="{9D8B030D-6E8A-4147-A177-3AD203B41FA5}">
                      <a16:colId xmlns:a16="http://schemas.microsoft.com/office/drawing/2014/main" xmlns="" val="3191767113"/>
                    </a:ext>
                  </a:extLst>
                </a:gridCol>
                <a:gridCol w="2696297">
                  <a:extLst>
                    <a:ext uri="{9D8B030D-6E8A-4147-A177-3AD203B41FA5}">
                      <a16:colId xmlns:a16="http://schemas.microsoft.com/office/drawing/2014/main" xmlns="" val="1850155368"/>
                    </a:ext>
                  </a:extLst>
                </a:gridCol>
              </a:tblGrid>
              <a:tr h="27780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Види позначень в залежності від </a:t>
                      </a:r>
                      <a:r>
                        <a:rPr lang="uk-UA" sz="20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знака</a:t>
                      </a: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нерівності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8371088"/>
                  </a:ext>
                </a:extLst>
              </a:tr>
              <a:tr h="555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Знак нерівності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Вигляд точки на координатній прямій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Вигляд дужки в записі інтервалу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6012066"/>
                  </a:ext>
                </a:extLst>
              </a:tr>
              <a:tr h="8036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&gt;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&lt;</a:t>
                      </a: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Виколота точка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○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(, 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2794577"/>
                  </a:ext>
                </a:extLst>
              </a:tr>
              <a:tr h="773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≥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≤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Зафарбована точка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●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[, 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55031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46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6666" cy="681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12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93" y="-1034"/>
            <a:ext cx="12199793" cy="685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69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491"/>
            <a:ext cx="12284201" cy="690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1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46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/>
          <a:lstStyle/>
          <a:p>
            <a:pPr algn="ctr"/>
            <a:r>
              <a:rPr lang="uk-UA" alt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Вправи та задачі. 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909454" y="3397215"/>
            <a:ext cx="859674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Одна господиня купила на ринку 10 кг яблук і заплатила за них більше, ніж 18 грн.</a:t>
            </a:r>
            <a:r>
              <a:rPr kumimoji="0" lang="uk-UA" altLang="uk-UA" sz="24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Друга господиня купила такі ж яблука і заплатила за 5 кг менше, ніж 14 грн.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якою ціною купували яблука господині?</a:t>
            </a: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кутник 5"/>
              <p:cNvSpPr/>
              <p:nvPr/>
            </p:nvSpPr>
            <p:spPr>
              <a:xfrm>
                <a:off x="5503628" y="5258079"/>
                <a:ext cx="591251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uk-UA" sz="24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6" name="Прямокут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628" y="5258079"/>
                <a:ext cx="591251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кутник 7"/>
              <p:cNvSpPr/>
              <p:nvPr/>
            </p:nvSpPr>
            <p:spPr>
              <a:xfrm>
                <a:off x="5799253" y="5321558"/>
                <a:ext cx="1541832" cy="7891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noBar"/>
                          <m:ctrlPr>
                            <a:rPr lang="uk-UA" sz="24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х&gt;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х&lt;</m:t>
                          </m:r>
                          <m:r>
                            <a:rPr lang="uk-UA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8" name="Прямокут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253" y="5321558"/>
                <a:ext cx="1541832" cy="789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кутник 2"/>
          <p:cNvSpPr/>
          <p:nvPr/>
        </p:nvSpPr>
        <p:spPr>
          <a:xfrm>
            <a:off x="824165" y="990722"/>
            <a:ext cx="4698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1.Знайдіть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область визначення виразу:</a:t>
            </a:r>
            <a:endParaRPr lang="uk-UA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665450" y="1497166"/>
                <a:ext cx="2839750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х−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𝟗</m:t>
                        </m:r>
                      </m:e>
                    </m:rad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х−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uk-UA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</m:t>
                        </m:r>
                      </m:e>
                    </m:rad>
                  </m:oMath>
                </a14:m>
                <a:endParaRPr lang="uk-UA" b="1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50" y="1497166"/>
                <a:ext cx="2839750" cy="539571"/>
              </a:xfrm>
              <a:prstGeom prst="rect">
                <a:avLst/>
              </a:prstGeom>
              <a:blipFill>
                <a:blip r:embed="rId5"/>
                <a:stretch>
                  <a:fillRect b="-2386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786852" y="1400087"/>
                <a:ext cx="2618296" cy="7337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uk-UA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х+</m:t>
                        </m:r>
                        <m:r>
                          <a:rPr lang="uk-UA" sz="24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𝟓</m:t>
                        </m:r>
                      </m:e>
                    </m:rad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1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𝟏𝟓</m:t>
                            </m:r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lang="uk-UA" sz="2800" b="1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х</m:t>
                            </m:r>
                          </m:e>
                        </m:rad>
                      </m:den>
                    </m:f>
                  </m:oMath>
                </a14:m>
                <a:endParaRPr lang="uk-UA" sz="1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852" y="1400087"/>
                <a:ext cx="2618296" cy="733727"/>
              </a:xfrm>
              <a:prstGeom prst="rect">
                <a:avLst/>
              </a:prstGeom>
              <a:blipFill>
                <a:blip r:embed="rId6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кутник 10"/>
          <p:cNvSpPr/>
          <p:nvPr/>
        </p:nvSpPr>
        <p:spPr>
          <a:xfrm>
            <a:off x="824165" y="2431783"/>
            <a:ext cx="9358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buSzPts val="1400"/>
            </a:pP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Чи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існує трикутник зі сторонами, які пропорційні числам 4, 5, 7?</a:t>
            </a:r>
            <a:endParaRPr lang="uk-UA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775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1850" y="1205346"/>
            <a:ext cx="10515600" cy="2022764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лінійних нерівностей з однією змінною, їх розв'язування.</a:t>
            </a:r>
            <a:endParaRPr lang="uk-UA" sz="4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Місце для тексту 10"/>
          <p:cNvSpPr>
            <a:spLocks noGrp="1"/>
          </p:cNvSpPr>
          <p:nvPr>
            <p:ph type="body" idx="1"/>
          </p:nvPr>
        </p:nvSpPr>
        <p:spPr>
          <a:xfrm>
            <a:off x="831850" y="3325091"/>
            <a:ext cx="10515600" cy="2764559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Математика для 10 класу: задачі та завдання онлайн - Learning.ua - Система  нерівностей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02"/>
          <a:stretch/>
        </p:blipFill>
        <p:spPr bwMode="auto">
          <a:xfrm>
            <a:off x="3851563" y="3532908"/>
            <a:ext cx="4902402" cy="23489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3809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494" y="-21635"/>
            <a:ext cx="12314987" cy="6901270"/>
          </a:xfrm>
          <a:prstGeom prst="rect">
            <a:avLst/>
          </a:prstGeom>
        </p:spPr>
      </p:pic>
      <p:sp>
        <p:nvSpPr>
          <p:cNvPr id="20482" name="WordArt 9"/>
          <p:cNvSpPr>
            <a:spLocks noChangeArrowheads="1" noChangeShapeType="1" noTextEdit="1"/>
          </p:cNvSpPr>
          <p:nvPr/>
        </p:nvSpPr>
        <p:spPr bwMode="auto">
          <a:xfrm>
            <a:off x="2520951" y="1327150"/>
            <a:ext cx="7207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М</a:t>
            </a:r>
          </a:p>
        </p:txBody>
      </p:sp>
      <p:sp>
        <p:nvSpPr>
          <p:cNvPr id="20483" name="WordArt 10"/>
          <p:cNvSpPr>
            <a:spLocks noChangeArrowheads="1" noChangeShapeType="1" noTextEdit="1"/>
          </p:cNvSpPr>
          <p:nvPr/>
        </p:nvSpPr>
        <p:spPr bwMode="auto">
          <a:xfrm>
            <a:off x="2482851" y="2646770"/>
            <a:ext cx="7207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Е</a:t>
            </a:r>
          </a:p>
        </p:txBody>
      </p:sp>
      <p:sp>
        <p:nvSpPr>
          <p:cNvPr id="20484" name="WordArt 11"/>
          <p:cNvSpPr>
            <a:spLocks noChangeArrowheads="1" noChangeShapeType="1" noTextEdit="1"/>
          </p:cNvSpPr>
          <p:nvPr/>
        </p:nvSpPr>
        <p:spPr bwMode="auto">
          <a:xfrm>
            <a:off x="2533651" y="3460200"/>
            <a:ext cx="719138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Т</a:t>
            </a:r>
          </a:p>
        </p:txBody>
      </p:sp>
      <p:sp>
        <p:nvSpPr>
          <p:cNvPr id="20485" name="WordArt 12"/>
          <p:cNvSpPr>
            <a:spLocks noChangeArrowheads="1" noChangeShapeType="1" noTextEdit="1"/>
          </p:cNvSpPr>
          <p:nvPr/>
        </p:nvSpPr>
        <p:spPr bwMode="auto">
          <a:xfrm>
            <a:off x="2520950" y="4260209"/>
            <a:ext cx="7207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solidFill>
                  <a:schemeClr val="accent2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А</a:t>
            </a:r>
          </a:p>
        </p:txBody>
      </p:sp>
      <p:sp>
        <p:nvSpPr>
          <p:cNvPr id="18445" name="Rectangle 13"/>
          <p:cNvSpPr>
            <a:spLocks noGrp="1" noChangeArrowheads="1"/>
          </p:cNvSpPr>
          <p:nvPr>
            <p:ph idx="1"/>
          </p:nvPr>
        </p:nvSpPr>
        <p:spPr>
          <a:xfrm>
            <a:off x="3441700" y="1073151"/>
            <a:ext cx="7170882" cy="4122737"/>
          </a:xfrm>
          <a:noFill/>
          <a:ln w="22225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09600" indent="-609600">
              <a:defRPr/>
            </a:pPr>
            <a:endParaRPr lang="uk-UA" dirty="0"/>
          </a:p>
          <a:p>
            <a:pPr marL="609600" indent="-609600">
              <a:buNone/>
              <a:defRPr/>
            </a:pP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–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маємо навчитися розв'язувати задачі та приклади на розв'язання систем лінійних нерівностей з однією змінною,</a:t>
            </a:r>
          </a:p>
          <a:p>
            <a:pPr marL="609600" indent="-609600">
              <a:buNone/>
              <a:defRPr/>
            </a:pPr>
            <a:endParaRPr lang="uk-UA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buNone/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– ефективно використовувати урок,</a:t>
            </a:r>
          </a:p>
          <a:p>
            <a:pPr marL="609600" indent="-609600">
              <a:buNone/>
              <a:defRPr/>
            </a:pPr>
            <a:endParaRPr lang="en-US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buNone/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–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творчо підходити до роботи,</a:t>
            </a:r>
          </a:p>
          <a:p>
            <a:pPr marL="609600" indent="-609600">
              <a:buNone/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marL="609600" indent="-609600">
              <a:buNone/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– активно співпрацювати.  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487" name="Picture 28" descr="0a438ca01b_thum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5100" y="-58738"/>
            <a:ext cx="2133600" cy="15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7011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8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8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12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8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1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84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4691" y="0"/>
            <a:ext cx="12316691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9506" y="609601"/>
            <a:ext cx="458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Розв'язати систему нерівностей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кутник 6"/>
              <p:cNvSpPr/>
              <p:nvPr/>
            </p:nvSpPr>
            <p:spPr>
              <a:xfrm>
                <a:off x="954616" y="1187046"/>
                <a:ext cx="2031775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х≤−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&amp;х+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616" y="1187046"/>
                <a:ext cx="2031775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кутник 2"/>
              <p:cNvSpPr/>
              <p:nvPr/>
            </p:nvSpPr>
            <p:spPr>
              <a:xfrm>
                <a:off x="2865805" y="1241772"/>
                <a:ext cx="1108573" cy="80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noBar"/>
                          <m:ctrlPr>
                            <a:rPr lang="uk-UA" sz="24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uk-UA" sz="24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sz="240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uk-UA" sz="2400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−4</m:t>
                              </m:r>
                            </m:e>
                          </m:d>
                        </m:num>
                        <m:den/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3" name="Прямокут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805" y="1241772"/>
                <a:ext cx="1108573" cy="8066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кутник 3"/>
              <p:cNvSpPr/>
              <p:nvPr/>
            </p:nvSpPr>
            <p:spPr>
              <a:xfrm>
                <a:off x="3974378" y="1187046"/>
                <a:ext cx="1219365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х≥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&amp;х&gt;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4" name="Прямокут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378" y="1187046"/>
                <a:ext cx="1219365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06" y="2670886"/>
            <a:ext cx="4476812" cy="9477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кутник 7"/>
              <p:cNvSpPr/>
              <p:nvPr/>
            </p:nvSpPr>
            <p:spPr>
              <a:xfrm>
                <a:off x="1065006" y="4132047"/>
                <a:ext cx="44491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uk-UA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Відповідь: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х&gt;</m:t>
                    </m:r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або х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(4; +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∞</m:t>
                    </m:r>
                  </m:oMath>
                </a14:m>
                <a:r>
                  <a:rPr lang="uk-UA" sz="24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endParaRPr lang="uk-UA" sz="2000" b="1" dirty="0">
                  <a:solidFill>
                    <a:schemeClr val="accent2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Прямокут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006" y="4132047"/>
                <a:ext cx="4449167" cy="461665"/>
              </a:xfrm>
              <a:prstGeom prst="rect">
                <a:avLst/>
              </a:prstGeom>
              <a:blipFill>
                <a:blip r:embed="rId7"/>
                <a:stretch>
                  <a:fillRect l="-2192" t="-10526" r="-959" b="-289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952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392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994327107"/>
              </p:ext>
            </p:extLst>
          </p:nvPr>
        </p:nvGraphicFramePr>
        <p:xfrm>
          <a:off x="595746" y="1302327"/>
          <a:ext cx="10758054" cy="511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кутник 5"/>
          <p:cNvSpPr/>
          <p:nvPr/>
        </p:nvSpPr>
        <p:spPr>
          <a:xfrm>
            <a:off x="2840182" y="53581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розв’язування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нерівностей з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змінною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414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696684" y="550599"/>
            <a:ext cx="1079862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Робота з підручником (Алгебра 9 клас, А.Г. Мерзляк) п.6, </a:t>
            </a:r>
            <a:r>
              <a:rPr lang="uk-UA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стор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42-44</a:t>
            </a: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 Що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означає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язати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систему нерівностей?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язати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систему нерівностей означає знайти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всі її розв'язки або довести, що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розв'язків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немає.</a:t>
            </a:r>
            <a:endParaRPr lang="uk-U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0"/>
              </a:spcAft>
              <a:buAutoNum type="arabicPeriod" startAt="2"/>
              <a:tabLst>
                <a:tab pos="457200" algn="l"/>
              </a:tabLst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називають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розв’язком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нерівностей? </a:t>
            </a:r>
            <a:endParaRPr lang="uk-UA" sz="20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Розв’язком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нерівностей з однією змінною називають значення змінної, яке перетворює кожну нерівність системи в правильну числову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нерівність.</a:t>
            </a:r>
            <a:endParaRPr lang="uk-U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0"/>
              </a:spcAft>
              <a:buAutoNum type="arabicPeriod" startAt="3"/>
              <a:tabLst>
                <a:tab pos="457200" algn="l"/>
              </a:tabLst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таке множина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розв’язків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нерівностей? </a:t>
            </a:r>
            <a:endParaRPr lang="uk-UA" sz="20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Усі 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язки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нерівностей утворюють множину 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язків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нерівностей.</a:t>
            </a:r>
            <a:endParaRPr lang="uk-UA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633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387640" y="443077"/>
            <a:ext cx="32851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Розв’язування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вправ: </a:t>
            </a:r>
            <a:endParaRPr lang="uk-UA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46" r="13280" b="74815"/>
          <a:stretch/>
        </p:blipFill>
        <p:spPr bwMode="auto">
          <a:xfrm>
            <a:off x="3644106" y="574385"/>
            <a:ext cx="6239102" cy="10951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3" t="22963" r="11719" b="48518"/>
          <a:stretch/>
        </p:blipFill>
        <p:spPr bwMode="auto">
          <a:xfrm>
            <a:off x="387640" y="1668077"/>
            <a:ext cx="6239102" cy="1277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Рисунок 5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7" t="47778" r="9375" b="24444"/>
          <a:stretch/>
        </p:blipFill>
        <p:spPr bwMode="auto">
          <a:xfrm>
            <a:off x="387640" y="2958539"/>
            <a:ext cx="6239102" cy="12167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 descr="Решение задания номер 165 | 7. Системи лінійних нерівностей з однією змінною  | § 1. Нерівності | Алгебра 9 класс | В. Р. Кравчук, Г. М. Янченко, М. В.  Підручн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92" t="74815" r="9961"/>
          <a:stretch/>
        </p:blipFill>
        <p:spPr bwMode="auto">
          <a:xfrm>
            <a:off x="3672771" y="4188244"/>
            <a:ext cx="6210438" cy="1333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0402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dsovet.su/_load-files/load/29/65/1/f/9-page-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20"/>
            <a:ext cx="12192000" cy="68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Виконуємо вправи самостійно</a:t>
            </a:r>
            <a:endParaRPr lang="uk-UA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52795" y="1690688"/>
            <a:ext cx="60757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Виконайте 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тест «На урок»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доступу 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2799208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«На урок»,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відкривши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чаті</a:t>
            </a:r>
            <a:r>
              <a:rPr lang="ru-RU" dirty="0"/>
              <a:t/>
            </a:r>
            <a:br>
              <a:rPr lang="ru-RU" dirty="0"/>
            </a:b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(на виконання завдання 10 хвилин)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кутник 1"/>
              <p:cNvSpPr/>
              <p:nvPr/>
            </p:nvSpPr>
            <p:spPr>
              <a:xfrm>
                <a:off x="6929334" y="3907671"/>
                <a:ext cx="3556230" cy="710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b="1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" name="Прямокут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334" y="3907671"/>
                <a:ext cx="3556230" cy="7101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кутник 3"/>
              <p:cNvSpPr/>
              <p:nvPr/>
            </p:nvSpPr>
            <p:spPr>
              <a:xfrm>
                <a:off x="6954982" y="4668818"/>
                <a:ext cx="3530582" cy="710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,           </m:t>
                              </m:r>
                            </m:e>
                            <m:e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&amp;х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uk-UA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b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uk-UA" b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4" name="Прямокут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982" y="4668818"/>
                <a:ext cx="3530582" cy="710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265067" y="3420529"/>
            <a:ext cx="2910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 завдання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27264" y="1893379"/>
            <a:ext cx="1960370" cy="137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27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66" y="-10392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104298" y="304296"/>
            <a:ext cx="3224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Розв’язування додаткових вправ</a:t>
            </a: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кутник 6"/>
              <p:cNvSpPr/>
              <p:nvPr/>
            </p:nvSpPr>
            <p:spPr>
              <a:xfrm>
                <a:off x="3475881" y="367132"/>
                <a:ext cx="4390861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х−</m:t>
                                  </m:r>
                                  <m: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uk-UA" sz="2400" b="1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81" y="367132"/>
                <a:ext cx="4390861" cy="916148"/>
              </a:xfrm>
              <a:prstGeom prst="rect">
                <a:avLst/>
              </a:prstGeom>
              <a:blipFill>
                <a:blip r:embed="rId3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349981" y="1394164"/>
                <a:ext cx="4075829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81" y="1394164"/>
                <a:ext cx="4075829" cy="9161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585827" y="1376865"/>
                <a:ext cx="4117987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827" y="1376865"/>
                <a:ext cx="4117987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Прямокутник 10"/>
              <p:cNvSpPr/>
              <p:nvPr/>
            </p:nvSpPr>
            <p:spPr>
              <a:xfrm>
                <a:off x="8935433" y="1376865"/>
                <a:ext cx="2051011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𝟒𝟒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1" name="Прямокут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5433" y="1376865"/>
                <a:ext cx="2051011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Прямокутник 11"/>
              <p:cNvSpPr/>
              <p:nvPr/>
            </p:nvSpPr>
            <p:spPr>
              <a:xfrm>
                <a:off x="341245" y="2344668"/>
                <a:ext cx="1578124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𝟒𝟒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2" name="Прямокут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45" y="2344668"/>
                <a:ext cx="1578124" cy="9161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Прямокутник 12"/>
              <p:cNvSpPr/>
              <p:nvPr/>
            </p:nvSpPr>
            <p:spPr>
              <a:xfrm>
                <a:off x="1919369" y="2243743"/>
                <a:ext cx="2186752" cy="1459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розв′язків не має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f>
                                <m:fPr>
                                  <m:ctrlPr>
                                    <a:rPr lang="uk-UA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uk-UA" sz="2400" b="1" i="0"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3" name="Прямокут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369" y="2243743"/>
                <a:ext cx="2186752" cy="1459887"/>
              </a:xfrm>
              <a:prstGeom prst="rect">
                <a:avLst/>
              </a:prstGeom>
              <a:blipFill>
                <a:blip r:embed="rId8"/>
                <a:stretch>
                  <a:fillRect r="-211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/>
          <p:cNvPicPr/>
          <p:nvPr/>
        </p:nvPicPr>
        <p:blipFill rotWithShape="1">
          <a:blip r:embed="rId9"/>
          <a:srcRect l="11698" t="49511" r="56753" b="39399"/>
          <a:stretch/>
        </p:blipFill>
        <p:spPr bwMode="auto">
          <a:xfrm>
            <a:off x="5401999" y="2558069"/>
            <a:ext cx="4699944" cy="754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Прямокутник 14"/>
              <p:cNvSpPr/>
              <p:nvPr/>
            </p:nvSpPr>
            <p:spPr>
              <a:xfrm>
                <a:off x="522787" y="4140968"/>
                <a:ext cx="4105932" cy="460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24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Відповідь: </a:t>
                </a:r>
                <a14:m>
                  <m:oMath xmlns:m="http://schemas.openxmlformats.org/officeDocument/2006/math">
                    <m:r>
                      <a:rPr lang="uk-UA" sz="2400" b="1" i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розв′язків не має</m:t>
                    </m:r>
                  </m:oMath>
                </a14:m>
                <a:endParaRPr lang="uk-UA" sz="2400" b="1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5" name="Прямокут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87" y="4140968"/>
                <a:ext cx="4105932" cy="460895"/>
              </a:xfrm>
              <a:prstGeom prst="rect">
                <a:avLst/>
              </a:prstGeom>
              <a:blipFill>
                <a:blip r:embed="rId10"/>
                <a:stretch>
                  <a:fillRect l="-2377" t="-10526" b="-289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68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edsovet.su/_load-files/load/29/65/1/f/9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1564"/>
            <a:ext cx="12192000" cy="6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Задача. 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904042" y="1920894"/>
            <a:ext cx="1044975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господиня купила на ринку 10 кг яблук і заплатила за них більше, ніж 18 грн.</a:t>
            </a:r>
            <a:r>
              <a:rPr kumimoji="0" lang="uk-UA" altLang="uk-UA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Друга господиня купила такі ж яблука і заплатила за 5 кг менше, ніж 14 грн.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якою ціною купували яблука господині?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кутник 2"/>
              <p:cNvSpPr/>
              <p:nvPr/>
            </p:nvSpPr>
            <p:spPr>
              <a:xfrm>
                <a:off x="1821743" y="3855659"/>
                <a:ext cx="1879399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𝟏𝟖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𝟏𝟒</m:t>
                              </m:r>
                            </m:e>
                          </m:eqArr>
                        </m:e>
                      </m:d>
                      <m:r>
                        <a:rPr lang="uk-UA" sz="2400" i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3" name="Прямокут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743" y="3855659"/>
                <a:ext cx="1879399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кутник 8"/>
              <p:cNvSpPr/>
              <p:nvPr/>
            </p:nvSpPr>
            <p:spPr>
              <a:xfrm>
                <a:off x="3497317" y="3926611"/>
                <a:ext cx="871483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noBar"/>
                          <m:ctrlPr>
                            <a:rPr lang="uk-UA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9" name="Прямокут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317" y="3926611"/>
                <a:ext cx="871483" cy="861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кутник 9"/>
              <p:cNvSpPr/>
              <p:nvPr/>
            </p:nvSpPr>
            <p:spPr>
              <a:xfrm>
                <a:off x="4452207" y="3899200"/>
                <a:ext cx="1070678" cy="916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uk-UA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400" b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х&gt;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e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&amp;х&lt;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uk-UA" sz="2400" b="1" i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0" name="Прямокут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207" y="3899200"/>
                <a:ext cx="1070678" cy="916148"/>
              </a:xfrm>
              <a:prstGeom prst="rect">
                <a:avLst/>
              </a:prstGeom>
              <a:blipFill>
                <a:blip r:embed="rId5"/>
                <a:stretch>
                  <a:fillRect r="-1704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1142" y="4858888"/>
            <a:ext cx="4528458" cy="8307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кутник 21"/>
              <p:cNvSpPr/>
              <p:nvPr/>
            </p:nvSpPr>
            <p:spPr>
              <a:xfrm>
                <a:off x="4452207" y="5753828"/>
                <a:ext cx="4589526" cy="313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70000"/>
                  </a:lnSpc>
                  <a:spcAft>
                    <a:spcPts val="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Відповідь: 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1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8 &lt;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х 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&lt; 2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</a:t>
                </a:r>
                <a:r>
                  <a:rPr lang="ru-RU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8</a:t>
                </a:r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або х</a:t>
                </a:r>
                <a14:m>
                  <m:oMath xmlns:m="http://schemas.openxmlformats.org/officeDocument/2006/math">
                    <m:r>
                      <a:rPr lang="uk-UA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</m:oMath>
                </a14:m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(1,8; 2,8)</a:t>
                </a:r>
                <a:endParaRPr lang="uk-UA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Прямокут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207" y="5753828"/>
                <a:ext cx="4589526" cy="313997"/>
              </a:xfrm>
              <a:prstGeom prst="rect">
                <a:avLst/>
              </a:prstGeom>
              <a:blipFill>
                <a:blip r:embed="rId7"/>
                <a:stretch>
                  <a:fillRect l="-1328" t="-39216" r="-664" b="-3529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407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pedsovet.su/_load-files/load/29/65/1/f/8-pag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392"/>
            <a:ext cx="12192001" cy="68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85455" y="443057"/>
            <a:ext cx="9144000" cy="905308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</a:t>
            </a:r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endParaRPr lang="uk-UA" sz="4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ідзаголовок 4"/>
          <p:cNvSpPr>
            <a:spLocks noGrp="1"/>
          </p:cNvSpPr>
          <p:nvPr>
            <p:ph type="subTitle" idx="1"/>
          </p:nvPr>
        </p:nvSpPr>
        <p:spPr>
          <a:xfrm>
            <a:off x="1524000" y="1593273"/>
            <a:ext cx="9144000" cy="343592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600" dirty="0"/>
              <a:t>п</a:t>
            </a:r>
            <a:r>
              <a:rPr lang="uk-UA" sz="2600" dirty="0" smtClean="0"/>
              <a:t>. 6 (підручник) опрацювати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600" dirty="0" smtClean="0"/>
              <a:t>Виконати тест: </a:t>
            </a:r>
            <a:r>
              <a:rPr lang="ru-RU" sz="2600" dirty="0"/>
              <a:t>Код доступу </a:t>
            </a: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5609012</a:t>
            </a:r>
            <a:r>
              <a:rPr lang="ru-RU" sz="2600" dirty="0" smtClean="0"/>
              <a:t>,</a:t>
            </a:r>
            <a:br>
              <a:rPr lang="ru-RU" sz="2600" dirty="0" smtClean="0"/>
            </a:br>
            <a:r>
              <a:rPr lang="ru-RU" sz="2600" dirty="0" err="1" smtClean="0"/>
              <a:t>відкривши</a:t>
            </a:r>
            <a:r>
              <a:rPr lang="ru-RU" sz="2600" dirty="0" smtClean="0"/>
              <a:t> </a:t>
            </a:r>
            <a:r>
              <a:rPr lang="ru-RU" sz="2600" dirty="0" err="1" smtClean="0"/>
              <a:t>посилання</a:t>
            </a:r>
            <a:r>
              <a:rPr lang="ru-RU" sz="2600" dirty="0"/>
              <a:t/>
            </a:r>
            <a:br>
              <a:rPr lang="ru-RU" sz="2600" dirty="0"/>
            </a:br>
            <a:r>
              <a:rPr lang="ru-RU" sz="2600" u="sng" dirty="0" smtClean="0">
                <a:hlinkClick r:id="rId3"/>
              </a:rPr>
              <a:t>join.naurok.ua</a:t>
            </a:r>
            <a:endParaRPr lang="ru-RU" sz="2600" u="sng" dirty="0" smtClean="0"/>
          </a:p>
          <a:p>
            <a:pPr marL="457200" indent="-457200">
              <a:buFont typeface="+mj-lt"/>
              <a:buAutoNum type="arabicPeriod"/>
            </a:pPr>
            <a:r>
              <a:rPr lang="uk-UA" sz="2600" dirty="0" smtClean="0"/>
              <a:t>Додаткове: Попрацювати </a:t>
            </a:r>
            <a:r>
              <a:rPr lang="uk-UA" sz="2600" dirty="0"/>
              <a:t>в позаурочний час  і підготувати повідомлення про те, хто із відомих математиків </a:t>
            </a:r>
            <a:r>
              <a:rPr lang="uk-UA" sz="2600" dirty="0" smtClean="0"/>
              <a:t>займався вивченням питань нерівностей, систем нерівностей.  </a:t>
            </a:r>
            <a:endParaRPr lang="uk-UA" dirty="0" smtClean="0"/>
          </a:p>
          <a:p>
            <a:pPr marL="457200" indent="-457200">
              <a:buFont typeface="+mj-lt"/>
              <a:buAutoNum type="arabicPeriod"/>
            </a:pP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77030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2191</TotalTime>
  <Words>404</Words>
  <Application>Microsoft Office PowerPoint</Application>
  <PresentationFormat>Произвольный</PresentationFormat>
  <Paragraphs>95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Вправи та задачі. </vt:lpstr>
      <vt:lpstr>Системи лінійних нерівностей з однією змінною, їх розв'язування.</vt:lpstr>
      <vt:lpstr>Слайд 9</vt:lpstr>
      <vt:lpstr>Слайд 10</vt:lpstr>
      <vt:lpstr>Слайд 11</vt:lpstr>
      <vt:lpstr>Слайд 12</vt:lpstr>
      <vt:lpstr>Слайд 13</vt:lpstr>
      <vt:lpstr> Виконуємо вправи самостійно</vt:lpstr>
      <vt:lpstr>Слайд 15</vt:lpstr>
      <vt:lpstr>Задача. </vt:lpstr>
      <vt:lpstr>Домашнє завдання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Sch</cp:lastModifiedBy>
  <cp:revision>78</cp:revision>
  <dcterms:created xsi:type="dcterms:W3CDTF">2020-10-09T08:51:55Z</dcterms:created>
  <dcterms:modified xsi:type="dcterms:W3CDTF">2022-10-11T09:36:00Z</dcterms:modified>
</cp:coreProperties>
</file>