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Default Extension="mp3" ContentType="audio/unknown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5" r:id="rId3"/>
    <p:sldId id="266" r:id="rId4"/>
    <p:sldId id="268" r:id="rId5"/>
    <p:sldId id="276" r:id="rId6"/>
    <p:sldId id="269" r:id="rId7"/>
    <p:sldId id="270" r:id="rId8"/>
    <p:sldId id="271" r:id="rId9"/>
    <p:sldId id="272" r:id="rId10"/>
    <p:sldId id="273" r:id="rId11"/>
    <p:sldId id="274" r:id="rId12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99FF"/>
    <a:srgbClr val="04374A"/>
    <a:srgbClr val="666699"/>
    <a:srgbClr val="E590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 autoAdjust="0"/>
    <p:restoredTop sz="84583" autoAdjust="0"/>
  </p:normalViewPr>
  <p:slideViewPr>
    <p:cSldViewPr>
      <p:cViewPr varScale="1">
        <p:scale>
          <a:sx n="60" d="100"/>
          <a:sy n="60" d="100"/>
        </p:scale>
        <p:origin x="-4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55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420888"/>
            <a:ext cx="7020272" cy="1368152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420888"/>
            <a:ext cx="7020272" cy="1368152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20259"/>
            <a:ext cx="2895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Текст 2"/>
          <p:cNvSpPr>
            <a:spLocks noGrp="1"/>
          </p:cNvSpPr>
          <p:nvPr>
            <p:ph idx="1"/>
          </p:nvPr>
        </p:nvSpPr>
        <p:spPr>
          <a:xfrm>
            <a:off x="1763688" y="1988840"/>
            <a:ext cx="7200800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7504" y="228168"/>
            <a:ext cx="8928992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301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hlinkClick r:id="rId16"/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01" r:id="rId13"/>
    <p:sldLayoutId id="2147483650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ideo" Target="NULL" TargetMode="External"/><Relationship Id="rId5" Type="http://schemas.openxmlformats.org/officeDocument/2006/relationships/image" Target="../media/image5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2.png"/><Relationship Id="rId5" Type="http://schemas.openxmlformats.org/officeDocument/2006/relationships/image" Target="../media/image1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2.png"/><Relationship Id="rId5" Type="http://schemas.openxmlformats.org/officeDocument/2006/relationships/image" Target="../media/image21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76672"/>
            <a:ext cx="7632848" cy="5904656"/>
          </a:xfrm>
        </p:spPr>
        <p:txBody>
          <a:bodyPr>
            <a:noAutofit/>
          </a:bodyPr>
          <a:lstStyle/>
          <a:p>
            <a:pPr algn="r"/>
            <a:r>
              <a:rPr lang="ru-RU" sz="4800" dirty="0" smtClean="0">
                <a:solidFill>
                  <a:schemeClr val="accent6">
                    <a:lumMod val="75000"/>
                  </a:schemeClr>
                </a:solidFill>
              </a:rPr>
              <a:t>Алгебра 7 </a:t>
            </a:r>
            <a:r>
              <a:rPr lang="ru-RU" sz="4800" dirty="0" err="1" smtClean="0">
                <a:solidFill>
                  <a:schemeClr val="accent6">
                    <a:lumMod val="75000"/>
                  </a:schemeClr>
                </a:solidFill>
              </a:rPr>
              <a:t>клас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4800" dirty="0" err="1" smtClean="0">
                <a:solidFill>
                  <a:schemeClr val="accent2">
                    <a:lumMod val="50000"/>
                  </a:schemeClr>
                </a:solidFill>
              </a:rPr>
              <a:t>Додавання</a:t>
            </a: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sz="4800" dirty="0" err="1" smtClean="0">
                <a:solidFill>
                  <a:schemeClr val="accent2">
                    <a:lumMod val="50000"/>
                  </a:schemeClr>
                </a:solidFill>
              </a:rPr>
              <a:t>віднімання</a:t>
            </a: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800" dirty="0" err="1" smtClean="0">
                <a:solidFill>
                  <a:schemeClr val="accent2">
                    <a:lumMod val="50000"/>
                  </a:schemeClr>
                </a:solidFill>
              </a:rPr>
              <a:t>многочленів</a:t>
            </a: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b="1" dirty="0"/>
          </a:p>
        </p:txBody>
      </p:sp>
      <p:pic>
        <p:nvPicPr>
          <p:cNvPr id="3" name="veselaja_fonovaja_muzika_-_fon_(zf.fm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10529">
        <p14:honeycomb/>
      </p:transition>
    </mc:Choice>
    <mc:Fallback>
      <p:transition spd="slow" advTm="105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404664"/>
                <a:ext cx="8453104" cy="6103985"/>
              </a:xfrm>
            </p:spPr>
            <p:txBody>
              <a:bodyPr>
                <a:normAutofit/>
              </a:bodyPr>
              <a:lstStyle/>
              <a:p>
                <a:pPr marL="18288" indent="0" algn="just">
                  <a:buNone/>
                </a:pPr>
                <a:r>
                  <a:rPr lang="uk-UA" b="1" dirty="0" smtClean="0">
                    <a:solidFill>
                      <a:schemeClr val="bg1"/>
                    </a:solidFill>
                    <a:effectLst/>
                  </a:rPr>
                  <a:t>  Додамо многочлени 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chemeClr val="bg1"/>
                    </a:solidFill>
                    <a:effectLst/>
                  </a:rPr>
                  <a:t>- 3</a:t>
                </a:r>
                <a:r>
                  <a:rPr lang="en-US" b="1" i="1" dirty="0" smtClean="0">
                    <a:solidFill>
                      <a:schemeClr val="bg1"/>
                    </a:solidFill>
                    <a:effectLst/>
                  </a:rPr>
                  <a:t>x + </a:t>
                </a:r>
                <a:r>
                  <a:rPr lang="uk-UA" b="1" dirty="0" smtClean="0">
                    <a:solidFill>
                      <a:schemeClr val="bg1"/>
                    </a:solidFill>
                    <a:effectLst/>
                  </a:rPr>
                  <a:t>6  і </a:t>
                </a:r>
                <a:r>
                  <a:rPr lang="uk-UA" b="1" dirty="0">
                    <a:solidFill>
                      <a:schemeClr val="bg1"/>
                    </a:solidFill>
                  </a:rPr>
                  <a:t>-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b="1" i="1" dirty="0" smtClean="0">
                    <a:solidFill>
                      <a:schemeClr val="bg1"/>
                    </a:solidFill>
                  </a:rPr>
                  <a:t> + 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b="1" i="1" dirty="0" smtClean="0">
                    <a:solidFill>
                      <a:schemeClr val="bg1"/>
                    </a:solidFill>
                  </a:rPr>
                  <a:t>x </a:t>
                </a:r>
                <a:r>
                  <a:rPr lang="uk-UA" b="1" i="1" dirty="0" smtClean="0">
                    <a:solidFill>
                      <a:schemeClr val="bg1"/>
                    </a:solidFill>
                  </a:rPr>
                  <a:t>– 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5. Для цього запишемо їх суму, потім розкриємо дужки і зведемо подібні доданки: </a:t>
                </a:r>
              </a:p>
              <a:p>
                <a:pPr marL="18288" indent="0" algn="ctr">
                  <a:buNone/>
                </a:pPr>
                <a:r>
                  <a:rPr lang="uk-UA" b="1" dirty="0" smtClean="0">
                    <a:solidFill>
                      <a:schemeClr val="bg1"/>
                    </a:solidFill>
                  </a:rPr>
                  <a:t>(9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>
                    <a:solidFill>
                      <a:schemeClr val="bg1"/>
                    </a:solidFill>
                  </a:rPr>
                  <a:t>- 3</a:t>
                </a:r>
                <a:r>
                  <a:rPr lang="en-US" b="1" i="1" dirty="0">
                    <a:solidFill>
                      <a:schemeClr val="bg1"/>
                    </a:solidFill>
                  </a:rPr>
                  <a:t>x + 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6) + (-</a:t>
                </a:r>
                <a:r>
                  <a:rPr lang="uk-UA" b="1" dirty="0">
                    <a:solidFill>
                      <a:schemeClr val="bg1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b="1" i="1" dirty="0">
                    <a:solidFill>
                      <a:schemeClr val="bg1"/>
                    </a:solidFill>
                  </a:rPr>
                  <a:t> + </a:t>
                </a:r>
                <a:r>
                  <a:rPr lang="uk-UA" b="1" dirty="0">
                    <a:solidFill>
                      <a:schemeClr val="bg1"/>
                    </a:solidFill>
                  </a:rPr>
                  <a:t>4</a:t>
                </a:r>
                <a:r>
                  <a:rPr lang="en-US" b="1" i="1" dirty="0">
                    <a:solidFill>
                      <a:schemeClr val="bg1"/>
                    </a:solidFill>
                  </a:rPr>
                  <a:t>x </a:t>
                </a:r>
                <a:r>
                  <a:rPr lang="uk-UA" b="1" i="1" dirty="0">
                    <a:solidFill>
                      <a:schemeClr val="bg1"/>
                    </a:solidFill>
                  </a:rPr>
                  <a:t>– 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5) =</a:t>
                </a:r>
              </a:p>
              <a:p>
                <a:pPr marL="18288" indent="0" algn="ctr">
                  <a:buNone/>
                </a:pPr>
                <a:r>
                  <a:rPr lang="uk-UA" b="1" dirty="0" smtClean="0">
                    <a:solidFill>
                      <a:schemeClr val="bg1"/>
                    </a:solidFill>
                  </a:rPr>
                  <a:t>= </a:t>
                </a:r>
                <a:r>
                  <a:rPr lang="uk-UA" b="1" dirty="0">
                    <a:solidFill>
                      <a:schemeClr val="bg1"/>
                    </a:solidFill>
                  </a:rPr>
                  <a:t>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>
                    <a:solidFill>
                      <a:schemeClr val="bg1"/>
                    </a:solidFill>
                  </a:rPr>
                  <a:t>- 3</a:t>
                </a:r>
                <a:r>
                  <a:rPr lang="en-US" b="1" i="1" dirty="0">
                    <a:solidFill>
                      <a:schemeClr val="bg1"/>
                    </a:solidFill>
                  </a:rPr>
                  <a:t>x + 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6 - 4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b="1" i="1" dirty="0">
                    <a:solidFill>
                      <a:schemeClr val="bg1"/>
                    </a:solidFill>
                  </a:rPr>
                  <a:t> + </a:t>
                </a:r>
                <a:r>
                  <a:rPr lang="uk-UA" b="1" dirty="0">
                    <a:solidFill>
                      <a:schemeClr val="bg1"/>
                    </a:solidFill>
                  </a:rPr>
                  <a:t>4</a:t>
                </a:r>
                <a:r>
                  <a:rPr lang="en-US" b="1" i="1" dirty="0">
                    <a:solidFill>
                      <a:schemeClr val="bg1"/>
                    </a:solidFill>
                  </a:rPr>
                  <a:t>x </a:t>
                </a:r>
                <a:r>
                  <a:rPr lang="uk-UA" b="1" i="1" dirty="0">
                    <a:solidFill>
                      <a:schemeClr val="bg1"/>
                    </a:solidFill>
                  </a:rPr>
                  <a:t>– 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5 = </a:t>
                </a:r>
              </a:p>
              <a:p>
                <a:pPr marL="18288" indent="0" algn="ctr">
                  <a:buNone/>
                </a:pPr>
                <a:r>
                  <a:rPr lang="uk-UA" b="1" dirty="0" smtClean="0">
                    <a:solidFill>
                      <a:schemeClr val="bg1"/>
                    </a:solidFill>
                    <a:effectLst/>
                  </a:rPr>
                  <a:t>= (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b="1" dirty="0" smtClean="0">
                    <a:solidFill>
                      <a:schemeClr val="bg1"/>
                    </a:solidFill>
                  </a:rPr>
                  <a:t>- 4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uk-UA" b="1" i="1" smtClean="0">
                        <a:solidFill>
                          <a:schemeClr val="bg1"/>
                        </a:solidFill>
                        <a:latin typeface="Cambria Math"/>
                      </a:rPr>
                      <m:t>)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>
                    <a:solidFill>
                      <a:schemeClr val="bg1"/>
                    </a:solidFill>
                  </a:rPr>
                  <a:t>– 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(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3</a:t>
                </a:r>
                <a:r>
                  <a:rPr lang="en-US" b="1" i="1" dirty="0" smtClean="0">
                    <a:solidFill>
                      <a:schemeClr val="bg1"/>
                    </a:solidFill>
                  </a:rPr>
                  <a:t>x</a:t>
                </a:r>
                <a:r>
                  <a:rPr lang="uk-UA" b="1" i="1" dirty="0" smtClean="0">
                    <a:solidFill>
                      <a:schemeClr val="bg1"/>
                    </a:solidFill>
                  </a:rPr>
                  <a:t> - 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b="1" i="1" dirty="0" smtClean="0">
                    <a:solidFill>
                      <a:schemeClr val="bg1"/>
                    </a:solidFill>
                  </a:rPr>
                  <a:t>x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)</a:t>
                </a:r>
                <a:r>
                  <a:rPr lang="en-US" b="1" i="1" dirty="0" smtClean="0">
                    <a:solidFill>
                      <a:schemeClr val="bg1"/>
                    </a:solidFill>
                  </a:rPr>
                  <a:t>+ </a:t>
                </a:r>
                <a:r>
                  <a:rPr lang="uk-UA" b="1" i="1" dirty="0" smtClean="0">
                    <a:solidFill>
                      <a:schemeClr val="bg1"/>
                    </a:solidFill>
                  </a:rPr>
                  <a:t>(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6 </a:t>
                </a:r>
                <a:r>
                  <a:rPr lang="uk-UA" b="1" i="1" dirty="0" smtClean="0">
                    <a:solidFill>
                      <a:schemeClr val="bg1"/>
                    </a:solidFill>
                  </a:rPr>
                  <a:t>– 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5) =</a:t>
                </a:r>
              </a:p>
              <a:p>
                <a:pPr marL="18288" indent="0" algn="ctr">
                  <a:buNone/>
                </a:pPr>
                <a:r>
                  <a:rPr lang="uk-UA" b="1" dirty="0" smtClean="0">
                    <a:solidFill>
                      <a:schemeClr val="bg1"/>
                    </a:solidFill>
                  </a:rPr>
                  <a:t>=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b="1" i="1" dirty="0" smtClean="0">
                    <a:solidFill>
                      <a:schemeClr val="bg1"/>
                    </a:solidFill>
                  </a:rPr>
                  <a:t> + </a:t>
                </a:r>
                <a:r>
                  <a:rPr lang="en-US" b="1" i="1" dirty="0" smtClean="0">
                    <a:solidFill>
                      <a:schemeClr val="bg1"/>
                    </a:solidFill>
                  </a:rPr>
                  <a:t>x </a:t>
                </a:r>
                <a:r>
                  <a:rPr lang="en-US" b="1" i="1" dirty="0">
                    <a:solidFill>
                      <a:schemeClr val="bg1"/>
                    </a:solidFill>
                  </a:rPr>
                  <a:t>+ </a:t>
                </a:r>
                <a:r>
                  <a:rPr lang="uk-UA" b="1" dirty="0" smtClean="0">
                    <a:solidFill>
                      <a:schemeClr val="bg1"/>
                    </a:solidFill>
                  </a:rPr>
                  <a:t>1.</a:t>
                </a:r>
              </a:p>
              <a:p>
                <a:pPr marL="18288" indent="0" algn="just">
                  <a:buNone/>
                </a:pPr>
                <a:r>
                  <a:rPr lang="uk-UA" b="1" dirty="0" smtClean="0">
                    <a:solidFill>
                      <a:schemeClr val="bg1"/>
                    </a:solidFill>
                  </a:rPr>
                  <a:t/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i="1" dirty="0">
                    <a:solidFill>
                      <a:srgbClr val="002060"/>
                    </a:solidFill>
                  </a:rPr>
                  <a:t>Сума будь-</a:t>
                </a:r>
                <a:r>
                  <a:rPr lang="ru-RU" b="1" i="1" dirty="0" err="1">
                    <a:solidFill>
                      <a:srgbClr val="002060"/>
                    </a:solidFill>
                  </a:rPr>
                  <a:t>яких</a:t>
                </a:r>
                <a:r>
                  <a:rPr lang="ru-RU" b="1" i="1" dirty="0">
                    <a:solidFill>
                      <a:srgbClr val="002060"/>
                    </a:solidFill>
                  </a:rPr>
                  <a:t/>
                </a:r>
                <a:r>
                  <a:rPr lang="ru-RU" b="1" i="1" dirty="0" err="1">
                    <a:solidFill>
                      <a:srgbClr val="002060"/>
                    </a:solidFill>
                  </a:rPr>
                  <a:t>многочленів</a:t>
                </a:r>
                <a:r>
                  <a:rPr lang="ru-RU" b="1" i="1" dirty="0">
                    <a:solidFill>
                      <a:srgbClr val="002060"/>
                    </a:solidFill>
                  </a:rPr>
                  <a:t> є многочленом</a:t>
                </a:r>
                <a:r>
                  <a:rPr lang="ru-RU" b="1" dirty="0">
                    <a:solidFill>
                      <a:schemeClr val="bg1"/>
                    </a:solidFill>
                  </a:rPr>
                  <a:t>, </a:t>
                </a:r>
                <a:r>
                  <a:rPr lang="ru-RU" b="1" dirty="0" err="1">
                    <a:solidFill>
                      <a:schemeClr val="bg1"/>
                    </a:solidFill>
                  </a:rPr>
                  <a:t>який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зазвичай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записують</a:t>
                </a:r>
                <a:r>
                  <a:rPr lang="ru-RU" b="1" dirty="0">
                    <a:solidFill>
                      <a:schemeClr val="bg1"/>
                    </a:solidFill>
                  </a:rPr>
                  <a:t> у стандартному </a:t>
                </a:r>
                <a:r>
                  <a:rPr lang="ru-RU" b="1" dirty="0" err="1">
                    <a:solidFill>
                      <a:schemeClr val="bg1"/>
                    </a:solidFill>
                  </a:rPr>
                  <a:t>вигляді</a:t>
                </a:r>
                <a:r>
                  <a:rPr lang="ru-RU" b="1" dirty="0">
                    <a:solidFill>
                      <a:schemeClr val="bg1"/>
                    </a:solidFill>
                  </a:rPr>
                  <a:t>.</a:t>
                </a:r>
                <a:endParaRPr lang="uk-UA" b="1" dirty="0">
                  <a:solidFill>
                    <a:schemeClr val="bg1"/>
                  </a:solidFill>
                </a:endParaRPr>
              </a:p>
              <a:p>
                <a:pPr marL="18288" indent="0">
                  <a:buNone/>
                </a:pPr>
                <a:r>
                  <a:rPr lang="uk-UA" b="1" dirty="0" smtClean="0">
                    <a:solidFill>
                      <a:schemeClr val="bg1"/>
                    </a:solidFill>
                  </a:rPr>
                  <a:t/>
                </a:r>
                <a:endParaRPr lang="uk-UA" b="1" i="1" dirty="0">
                  <a:solidFill>
                    <a:schemeClr val="bg1"/>
                  </a:solidFill>
                  <a:effectLst/>
                  <a:latin typeface="+mj-lt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404664"/>
                <a:ext cx="8453104" cy="6103985"/>
              </a:xfrm>
              <a:blipFill rotWithShape="1">
                <a:blip r:embed="rId5"/>
                <a:stretch>
                  <a:fillRect l="-1226" t="-998" r="-151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9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96669" y="4293096"/>
            <a:ext cx="2455851" cy="254053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460937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5668">
        <p:fade/>
      </p:transition>
    </mc:Choice>
    <mc:Fallback>
      <p:transition spd="med" advTm="456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476672"/>
                <a:ext cx="8280920" cy="6216643"/>
              </a:xfrm>
            </p:spPr>
            <p:txBody>
              <a:bodyPr>
                <a:normAutofit/>
              </a:bodyPr>
              <a:lstStyle/>
              <a:p>
                <a:pPr marL="18288" indent="0" algn="just">
                  <a:buNone/>
                </a:pPr>
                <a:r>
                  <a:rPr lang="ru-RU" b="1" dirty="0">
                    <a:solidFill>
                      <a:schemeClr val="bg1"/>
                    </a:solidFill>
                    <a:latin typeface="+mj-lt"/>
                  </a:rPr>
                  <a:t/>
                </a:r>
                <a:r>
                  <a:rPr lang="ru-RU" b="1" dirty="0" smtClean="0">
                    <a:solidFill>
                      <a:schemeClr val="bg1"/>
                    </a:solidFill>
                    <a:latin typeface="+mj-lt"/>
                  </a:rPr>
                  <a:t/>
                </a:r>
                <a:r>
                  <a:rPr lang="ru-RU" b="1" dirty="0" err="1" smtClean="0">
                    <a:solidFill>
                      <a:schemeClr val="bg1"/>
                    </a:solidFill>
                  </a:rPr>
                  <a:t>Тепер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від</a:t>
                </a:r>
                <a:r>
                  <a:rPr lang="ru-RU" b="1" dirty="0">
                    <a:solidFill>
                      <a:schemeClr val="bg1"/>
                    </a:solidFill>
                  </a:rPr>
                  <a:t> многочлена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>
                    <a:solidFill>
                      <a:schemeClr val="bg1"/>
                    </a:solidFill>
                  </a:rPr>
                  <a:t> -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7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>х </a:t>
                </a:r>
                <a:r>
                  <a:rPr lang="ru-RU" b="1" dirty="0">
                    <a:solidFill>
                      <a:schemeClr val="bg1"/>
                    </a:solidFill>
                  </a:rPr>
                  <a:t>+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4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віднімемо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>многочлен  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 smtClean="0">
                    <a:solidFill>
                      <a:schemeClr val="bg1"/>
                    </a:solidFill>
                  </a:rPr>
                  <a:t/>
                </a:r>
                <a:r>
                  <a:rPr lang="ru-RU" b="1" dirty="0">
                    <a:solidFill>
                      <a:schemeClr val="bg1"/>
                    </a:solidFill>
                  </a:rPr>
                  <a:t>-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9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>х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- 4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>. </a:t>
                </a:r>
                <a:r>
                  <a:rPr lang="ru-RU" b="1" dirty="0">
                    <a:solidFill>
                      <a:schemeClr val="bg1"/>
                    </a:solidFill>
                  </a:rPr>
                  <a:t>Для </a:t>
                </a:r>
                <a:r>
                  <a:rPr lang="ru-RU" b="1" dirty="0" err="1">
                    <a:solidFill>
                      <a:schemeClr val="bg1"/>
                    </a:solidFill>
                  </a:rPr>
                  <a:t>цього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запишемо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їх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різницю</a:t>
                </a:r>
                <a:r>
                  <a:rPr lang="ru-RU" b="1" dirty="0">
                    <a:solidFill>
                      <a:schemeClr val="bg1"/>
                    </a:solidFill>
                  </a:rPr>
                  <a:t>, </a:t>
                </a:r>
                <a:r>
                  <a:rPr lang="ru-RU" b="1" dirty="0" err="1">
                    <a:solidFill>
                      <a:schemeClr val="bg1"/>
                    </a:solidFill>
                  </a:rPr>
                  <a:t>потім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 smtClean="0">
                    <a:solidFill>
                      <a:schemeClr val="bg1"/>
                    </a:solidFill>
                  </a:rPr>
                  <a:t>розкриємо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> дужки </a:t>
                </a:r>
                <a:r>
                  <a:rPr lang="ru-RU" b="1" dirty="0">
                    <a:solidFill>
                      <a:schemeClr val="bg1"/>
                    </a:solidFill>
                  </a:rPr>
                  <a:t>і </a:t>
                </a:r>
                <a:r>
                  <a:rPr lang="ru-RU" b="1" dirty="0" err="1">
                    <a:solidFill>
                      <a:schemeClr val="bg1"/>
                    </a:solidFill>
                  </a:rPr>
                  <a:t>зведемо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подібні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доданки</a:t>
                </a:r>
                <a:r>
                  <a:rPr lang="ru-RU" b="1" dirty="0">
                    <a:solidFill>
                      <a:schemeClr val="bg1"/>
                    </a:solidFill>
                  </a:rPr>
                  <a:t>:</a:t>
                </a:r>
              </a:p>
              <a:p>
                <a:pPr marL="18288" indent="0" algn="ctr"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</a:rPr>
                  <a:t>(6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>
                    <a:solidFill>
                      <a:schemeClr val="bg1"/>
                    </a:solidFill>
                  </a:rPr>
                  <a:t> - </a:t>
                </a:r>
                <a:r>
                  <a:rPr lang="en-US" b="1" dirty="0">
                    <a:solidFill>
                      <a:schemeClr val="bg1"/>
                    </a:solidFill>
                  </a:rPr>
                  <a:t>7</a:t>
                </a:r>
                <a:r>
                  <a:rPr lang="ru-RU" b="1" dirty="0">
                    <a:solidFill>
                      <a:schemeClr val="bg1"/>
                    </a:solidFill>
                  </a:rPr>
                  <a:t>х +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4) –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/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(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>
                    <a:solidFill>
                      <a:schemeClr val="bg1"/>
                    </a:solidFill>
                  </a:rPr>
                  <a:t> - </a:t>
                </a:r>
                <a:r>
                  <a:rPr lang="en-US" b="1" dirty="0">
                    <a:solidFill>
                      <a:schemeClr val="bg1"/>
                    </a:solidFill>
                  </a:rPr>
                  <a:t>9</a:t>
                </a:r>
                <a:r>
                  <a:rPr lang="ru-RU" b="1" dirty="0">
                    <a:solidFill>
                      <a:schemeClr val="bg1"/>
                    </a:solidFill>
                  </a:rPr>
                  <a:t>х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– 4) = </a:t>
                </a:r>
              </a:p>
              <a:p>
                <a:pPr marL="18288" indent="0" algn="ctr">
                  <a:buNone/>
                </a:pPr>
                <a:r>
                  <a:rPr lang="en-US" sz="2800" b="1" dirty="0">
                    <a:solidFill>
                      <a:schemeClr val="bg1"/>
                    </a:solidFill>
                    <a:effectLst/>
                  </a:rPr>
                  <a:t>=</a:t>
                </a:r>
                <a:r>
                  <a:rPr lang="en-US" b="1" dirty="0">
                    <a:solidFill>
                      <a:schemeClr val="bg1"/>
                    </a:solidFill>
                  </a:rPr>
                  <a:t/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>
                    <a:solidFill>
                      <a:schemeClr val="bg1"/>
                    </a:solidFill>
                  </a:rPr>
                  <a:t> - </a:t>
                </a:r>
                <a:r>
                  <a:rPr lang="en-US" b="1" dirty="0">
                    <a:solidFill>
                      <a:schemeClr val="bg1"/>
                    </a:solidFill>
                  </a:rPr>
                  <a:t>7</a:t>
                </a:r>
                <a:r>
                  <a:rPr lang="ru-RU" b="1" dirty="0">
                    <a:solidFill>
                      <a:schemeClr val="bg1"/>
                    </a:solidFill>
                  </a:rPr>
                  <a:t>х +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4 </a:t>
                </a:r>
                <a:r>
                  <a:rPr lang="en-US" b="1" dirty="0">
                    <a:solidFill>
                      <a:schemeClr val="bg1"/>
                    </a:solidFill>
                  </a:rPr>
                  <a:t>–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+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/>
                </a:r>
                <a:r>
                  <a:rPr lang="en-US" b="1" dirty="0">
                    <a:solidFill>
                      <a:schemeClr val="bg1"/>
                    </a:solidFill>
                  </a:rPr>
                  <a:t>9</a:t>
                </a:r>
                <a:r>
                  <a:rPr lang="ru-RU" b="1" dirty="0">
                    <a:solidFill>
                      <a:schemeClr val="bg1"/>
                    </a:solidFill>
                  </a:rPr>
                  <a:t>х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+ 4 = </a:t>
                </a:r>
              </a:p>
              <a:p>
                <a:pPr marL="18288" indent="0" algn="ctr">
                  <a:buNone/>
                </a:pPr>
                <a:r>
                  <a:rPr lang="en-US" sz="2800" b="1" dirty="0" smtClean="0">
                    <a:solidFill>
                      <a:schemeClr val="bg1"/>
                    </a:solidFill>
                    <a:effectLst/>
                  </a:rPr>
                  <a:t>= </a:t>
                </a:r>
                <a:r>
                  <a:rPr lang="en-US" b="1" dirty="0">
                    <a:solidFill>
                      <a:schemeClr val="bg1"/>
                    </a:solidFill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>
                    <a:solidFill>
                      <a:schemeClr val="bg1"/>
                    </a:solidFill>
                  </a:rPr>
                  <a:t> –</a:t>
                </a:r>
                <a:r>
                  <a:rPr lang="ru-RU" b="1" dirty="0">
                    <a:solidFill>
                      <a:schemeClr val="bg1"/>
                    </a:solidFill>
                  </a:rPr>
                  <a:t>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>
                    <a:solidFill>
                      <a:schemeClr val="bg1"/>
                    </a:solidFill>
                  </a:rPr>
                  <a:t>- </a:t>
                </a:r>
                <a:r>
                  <a:rPr lang="en-US" b="1" dirty="0">
                    <a:solidFill>
                      <a:schemeClr val="bg1"/>
                    </a:solidFill>
                  </a:rPr>
                  <a:t>7</a:t>
                </a:r>
                <a:r>
                  <a:rPr lang="ru-RU" b="1" dirty="0">
                    <a:solidFill>
                      <a:schemeClr val="bg1"/>
                    </a:solidFill>
                  </a:rPr>
                  <a:t>х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+ 9</a:t>
                </a:r>
                <a:r>
                  <a:rPr lang="ru-RU" b="1" dirty="0">
                    <a:solidFill>
                      <a:schemeClr val="bg1"/>
                    </a:solidFill>
                  </a:rPr>
                  <a:t>х 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>+ </a:t>
                </a:r>
                <a:r>
                  <a:rPr lang="en-US" b="1" dirty="0">
                    <a:solidFill>
                      <a:schemeClr val="bg1"/>
                    </a:solidFill>
                  </a:rPr>
                  <a:t>4 + 4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= </a:t>
                </a:r>
              </a:p>
              <a:p>
                <a:pPr marL="18288" indent="0" algn="ctr">
                  <a:buNone/>
                </a:pPr>
                <a:r>
                  <a:rPr lang="en-US" sz="2800" b="1" dirty="0" smtClean="0">
                    <a:solidFill>
                      <a:schemeClr val="bg1"/>
                    </a:solidFill>
                    <a:effectLst/>
                  </a:rPr>
                  <a:t>=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en-US" b="1" dirty="0">
                    <a:solidFill>
                      <a:schemeClr val="bg1"/>
                    </a:solidFill>
                  </a:rPr>
                  <a:t>+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en-US" b="1" dirty="0">
                    <a:solidFill>
                      <a:schemeClr val="bg1"/>
                    </a:solidFill>
                  </a:rPr>
                  <a:t>2</a:t>
                </a:r>
                <a:r>
                  <a:rPr lang="ru-RU" b="1" dirty="0" smtClean="0">
                    <a:solidFill>
                      <a:schemeClr val="bg1"/>
                    </a:solidFill>
                  </a:rPr>
                  <a:t>х </a:t>
                </a:r>
                <a:r>
                  <a:rPr lang="en-US" b="1" dirty="0">
                    <a:solidFill>
                      <a:schemeClr val="bg1"/>
                    </a:solidFill>
                  </a:rPr>
                  <a:t>+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8. </a:t>
                </a:r>
              </a:p>
              <a:p>
                <a:pPr marL="18288" indent="0" algn="just">
                  <a:buNone/>
                </a:pPr>
                <a:r>
                  <a:rPr lang="ru-RU" b="1" i="1" dirty="0" smtClean="0">
                    <a:solidFill>
                      <a:srgbClr val="002060"/>
                    </a:solidFill>
                  </a:rPr>
                  <a:t/>
                </a:r>
                <a:r>
                  <a:rPr lang="ru-RU" b="1" i="1" dirty="0" err="1" smtClean="0">
                    <a:solidFill>
                      <a:srgbClr val="002060"/>
                    </a:solidFill>
                  </a:rPr>
                  <a:t>Різниця</a:t>
                </a:r>
                <a:r>
                  <a:rPr lang="ru-RU" b="1" i="1" dirty="0" smtClean="0">
                    <a:solidFill>
                      <a:srgbClr val="002060"/>
                    </a:solidFill>
                  </a:rPr>
                  <a:t/>
                </a:r>
                <a:r>
                  <a:rPr lang="ru-RU" b="1" i="1" dirty="0">
                    <a:solidFill>
                      <a:srgbClr val="002060"/>
                    </a:solidFill>
                  </a:rPr>
                  <a:t>будь-</a:t>
                </a:r>
                <a:r>
                  <a:rPr lang="ru-RU" b="1" i="1" dirty="0" err="1">
                    <a:solidFill>
                      <a:srgbClr val="002060"/>
                    </a:solidFill>
                  </a:rPr>
                  <a:t>яких</a:t>
                </a:r>
                <a:r>
                  <a:rPr lang="ru-RU" b="1" i="1" dirty="0">
                    <a:solidFill>
                      <a:srgbClr val="002060"/>
                    </a:solidFill>
                  </a:rPr>
                  <a:t/>
                </a:r>
                <a:r>
                  <a:rPr lang="ru-RU" b="1" i="1" dirty="0" err="1">
                    <a:solidFill>
                      <a:srgbClr val="002060"/>
                    </a:solidFill>
                  </a:rPr>
                  <a:t>многочленів</a:t>
                </a:r>
                <a:r>
                  <a:rPr lang="ru-RU" b="1" i="1" dirty="0">
                    <a:solidFill>
                      <a:srgbClr val="002060"/>
                    </a:solidFill>
                  </a:rPr>
                  <a:t> є многочленом</a:t>
                </a:r>
                <a:r>
                  <a:rPr lang="ru-RU" b="1" dirty="0">
                    <a:solidFill>
                      <a:schemeClr val="bg1"/>
                    </a:solidFill>
                  </a:rPr>
                  <a:t>, </a:t>
                </a:r>
                <a:r>
                  <a:rPr lang="ru-RU" b="1" dirty="0" err="1">
                    <a:solidFill>
                      <a:schemeClr val="bg1"/>
                    </a:solidFill>
                  </a:rPr>
                  <a:t>який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зазвичай</a:t>
                </a:r>
                <a:r>
                  <a:rPr lang="ru-RU" b="1" dirty="0">
                    <a:solidFill>
                      <a:schemeClr val="bg1"/>
                    </a:solidFill>
                  </a:rPr>
                  <a:t/>
                </a:r>
                <a:r>
                  <a:rPr lang="ru-RU" b="1" dirty="0" err="1">
                    <a:solidFill>
                      <a:schemeClr val="bg1"/>
                    </a:solidFill>
                  </a:rPr>
                  <a:t>записують</a:t>
                </a:r>
                <a:r>
                  <a:rPr lang="ru-RU" b="1" dirty="0">
                    <a:solidFill>
                      <a:schemeClr val="bg1"/>
                    </a:solidFill>
                  </a:rPr>
                  <a:t> у стандартному </a:t>
                </a:r>
                <a:r>
                  <a:rPr lang="ru-RU" b="1" dirty="0" err="1">
                    <a:solidFill>
                      <a:schemeClr val="bg1"/>
                    </a:solidFill>
                  </a:rPr>
                  <a:t>вигляді</a:t>
                </a:r>
                <a:r>
                  <a:rPr lang="ru-RU" b="1" dirty="0">
                    <a:solidFill>
                      <a:schemeClr val="bg1"/>
                    </a:solidFill>
                  </a:rPr>
                  <a:t>.</a:t>
                </a:r>
                <a:endParaRPr lang="uk-UA" sz="2800" b="1" dirty="0">
                  <a:solidFill>
                    <a:schemeClr val="bg1"/>
                  </a:solidFill>
                  <a:effectLst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476672"/>
                <a:ext cx="8280920" cy="6216643"/>
              </a:xfrm>
              <a:blipFill rotWithShape="1">
                <a:blip r:embed="rId5"/>
                <a:stretch>
                  <a:fillRect l="-1252" t="-882" r="-154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32728" y="4365104"/>
            <a:ext cx="3024336" cy="302433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41030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5419">
        <p:fade/>
      </p:transition>
    </mc:Choice>
    <mc:Fallback>
      <p:transition spd="med" advTm="554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</p:spPr>
            <p:txBody>
              <a:bodyPr>
                <a:normAutofit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Знайдемо суму і різницю многочленів: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+ </a:t>
                </a:r>
                <a:r>
                  <a:rPr lang="en-US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- 1 </a:t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та </a:t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+ 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5.</a:t>
                </a:r>
                <a:endParaRPr lang="en-US" sz="2400" b="1" spc="30" dirty="0" smtClean="0">
                  <a:solidFill>
                    <a:prstClr val="black"/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2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>Розв‘язання:</a:t>
                </a:r>
                <a:endParaRPr lang="en-US" sz="32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indent="0" algn="just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(3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1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)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(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5) =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1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endParaRPr lang="en-US" sz="2400" b="1" spc="30" dirty="0" smtClean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45720" indent="0" algn="just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 = (2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)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+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(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+ 3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)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(5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– 1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) =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+ 4;</a:t>
                </a:r>
                <a:endParaRPr lang="en-US" sz="2400" b="1" spc="30" dirty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45720" indent="0" algn="just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(3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- 1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)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(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5) =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- 1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endParaRPr lang="en-US" sz="2400" b="1" spc="30" dirty="0" smtClean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45720" indent="0" algn="just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-5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= (2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)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(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)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(5 +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1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) =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effectLst/>
                    <a:cs typeface="Times New Roman" pitchFamily="18" charset="0"/>
                  </a:rPr>
                  <a:t>-</a:t>
                </a:r>
                <a:r>
                  <a:rPr lang="uk-UA" sz="2400" b="1" spc="30" dirty="0" smtClean="0">
                    <a:solidFill>
                      <a:srgbClr val="002060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effectLst/>
                    <a:cs typeface="Times New Roman" pitchFamily="18" charset="0"/>
                  </a:rPr>
                  <a:t>6.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Знайдемо суму і різницю многочленів: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 - </a:t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9</a:t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та </a:t>
                </a:r>
                <a:r>
                  <a:rPr lang="en-US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- 4.</a:t>
                </a:r>
                <a:endParaRPr lang="en-US" sz="2400" b="1" spc="30" dirty="0">
                  <a:solidFill>
                    <a:prstClr val="black"/>
                  </a:solidFill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uk-UA" sz="2600" b="1" spc="30" dirty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  <a:blipFill rotWithShape="1">
                <a:blip r:embed="rId5"/>
                <a:stretch>
                  <a:fillRect l="-1226" t="-1517" r="-79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452320" y="4509120"/>
            <a:ext cx="1471121" cy="1512168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365553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0729">
        <p:fade/>
      </p:transition>
    </mc:Choice>
    <mc:Fallback>
      <p:transition spd="med" advTm="607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</p:spPr>
            <p:txBody>
              <a:bodyPr>
                <a:normAutofit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Знайдемо суму і різницю многочленів: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+ </a:t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+ </a:t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2</a:t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; </a:t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- 5 </a:t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та </a:t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6 </a:t>
                </a: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- 5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.</a:t>
                </a:r>
                <a:endParaRPr lang="en-US" sz="2400" b="1" spc="30" dirty="0" smtClean="0">
                  <a:solidFill>
                    <a:prstClr val="black"/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2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>Розв‘язання:</a:t>
                </a:r>
                <a:endParaRPr lang="en-US" sz="32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2) + (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) + (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6 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- 5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)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2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+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+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6 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- 5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(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b="1" i="1" spc="30" smtClean="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)</m:t>
                    </m:r>
                    <m:r>
                      <a:rPr lang="en-US" sz="2400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+(2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6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)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З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.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2)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(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- 5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)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(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6 - 5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2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–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-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6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 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(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) </m:t>
                    </m:r>
                  </m:oMath>
                </a14:m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+(2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6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ru-RU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1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.</a:t>
                </a:r>
              </a:p>
              <a:p>
                <a:pPr marL="4572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Знайдемо суму і різницю многочленів: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 - </a:t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9</a:t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та </a:t>
                </a:r>
                <a:r>
                  <a:rPr lang="en-US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- 4, 5</a:t>
                </a:r>
                <a:r>
                  <a:rPr lang="ru-RU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- </a:t>
                </a: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.</a:t>
                </a:r>
                <a:endParaRPr lang="en-US" sz="2400" b="1" spc="30" dirty="0">
                  <a:solidFill>
                    <a:prstClr val="black"/>
                  </a:solidFill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uk-UA" sz="2600" b="1" spc="30" dirty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  <a:blipFill rotWithShape="1">
                <a:blip r:embed="rId5"/>
                <a:stretch>
                  <a:fillRect l="-1226" t="-1517" r="-100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6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-315416"/>
            <a:ext cx="3024336" cy="302433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588633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1548">
        <p:fade/>
      </p:transition>
    </mc:Choice>
    <mc:Fallback>
      <p:transition spd="med" advTm="615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332656"/>
                <a:ext cx="8453104" cy="6360660"/>
              </a:xfrm>
            </p:spPr>
            <p:txBody>
              <a:bodyPr>
                <a:normAutofit fontScale="92500" lnSpcReduction="1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 err="1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Спростіть</a:t>
                </a: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 err="1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вираз</a:t>
                </a:r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: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1) (</a:t>
                </a:r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1 + </a:t>
                </a: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2</a:t>
                </a:r>
                <a:r>
                  <a:rPr lang="en-US" sz="2600" b="1" i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p</a:t>
                </a: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) </a:t>
                </a:r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+ </a:t>
                </a: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- </a:t>
                </a:r>
                <a:r>
                  <a:rPr lang="en-US" sz="2600" b="1" i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p</a:t>
                </a: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); 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2</a:t>
                </a:r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) (</a:t>
                </a: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) </a:t>
                </a:r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- </a:t>
                </a: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(</a:t>
                </a:r>
                <a:r>
                  <a:rPr lang="en-US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-</a:t>
                </a:r>
                <a:r>
                  <a:rPr lang="en-US" sz="26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600" b="1" i="1" spc="30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600" b="1" i="1" spc="30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+ 5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).</a:t>
                </a:r>
                <a:endParaRPr lang="uk-UA" sz="2600" b="1" spc="30" dirty="0" smtClean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Розв‘язання:</a:t>
                </a:r>
                <a:endParaRPr lang="en-US" sz="33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1) (</a:t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1 + 2</a:t>
                </a:r>
                <a:r>
                  <a:rPr lang="en-US" sz="2600" b="1" i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p</a:t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) +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 - </a:t>
                </a:r>
                <a:r>
                  <a:rPr lang="en-US" sz="2600" b="1" i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p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)</a:t>
                </a:r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 = 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1 </a:t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+ 2</a:t>
                </a:r>
                <a:r>
                  <a:rPr lang="en-US" sz="2600" b="1" i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p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 - </a:t>
                </a:r>
                <a:r>
                  <a:rPr lang="en-US" sz="2600" b="1" i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p</a:t>
                </a:r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 = </a:t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1 + </a:t>
                </a:r>
                <a:r>
                  <a:rPr lang="en-US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(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2</a:t>
                </a:r>
                <a:r>
                  <a:rPr lang="en-US" sz="2600" b="1" i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p</a:t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– </a:t>
                </a:r>
                <a:r>
                  <a:rPr lang="en-US" sz="2600" b="1" i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p)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 = 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= 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1 </a:t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+ </a:t>
                </a:r>
                <a:r>
                  <a:rPr lang="en-US" sz="2600" b="1" i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p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; </a:t>
                </a:r>
                <a:endParaRPr lang="ru-RU" sz="2600" b="1" spc="30" dirty="0">
                  <a:solidFill>
                    <a:srgbClr val="002060"/>
                  </a:solidFill>
                  <a:latin typeface="Arial Narrow"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2</a:t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) (5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) - (</a:t>
                </a:r>
                <a:r>
                  <a:rPr lang="en-US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-</a:t>
                </a:r>
                <a:r>
                  <a:rPr lang="en-US" sz="26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600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600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+ 5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)</a:t>
                </a:r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 = 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+</a:t>
                </a:r>
                <a:r>
                  <a:rPr lang="en-US" sz="26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600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600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-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= (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-</a:t>
                </a:r>
                <a:r>
                  <a:rPr lang="ru-RU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) +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+</a:t>
                </a:r>
                <a:r>
                  <a:rPr lang="en-US" sz="26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600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600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+</a:t>
                </a:r>
                <a:r>
                  <a:rPr lang="en-US" sz="26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600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600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600" b="1" spc="30" dirty="0" smtClean="0">
                    <a:solidFill>
                      <a:srgbClr val="002060"/>
                    </a:solidFill>
                    <a:latin typeface="Arial Narrow"/>
                    <a:cs typeface="Times New Roman" pitchFamily="18" charset="0"/>
                  </a:rPr>
                  <a:t>.</a:t>
                </a:r>
                <a:endParaRPr lang="en-US" sz="3300" b="1" i="1" spc="30" dirty="0" smtClean="0">
                  <a:solidFill>
                    <a:srgbClr val="002060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Спростіть </a:t>
                </a:r>
                <a:r>
                  <a:rPr lang="ru-RU" sz="2600" b="1" spc="30" dirty="0" err="1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вираз</a:t>
                </a: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: </a:t>
                </a:r>
                <a:endParaRPr lang="ru-RU" sz="2600" b="1" spc="30" dirty="0">
                  <a:solidFill>
                    <a:prstClr val="black"/>
                  </a:solidFill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(</a:t>
                </a:r>
                <a:r>
                  <a:rPr lang="en-US" sz="2600" b="1" spc="30" dirty="0" smtClean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) - (</a:t>
                </a:r>
                <a:r>
                  <a:rPr lang="en-US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-</a:t>
                </a:r>
                <a:r>
                  <a:rPr lang="en-US" sz="26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2600" b="1" i="1" spc="30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+ 5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600" b="1" spc="30" dirty="0">
                    <a:solidFill>
                      <a:prstClr val="black"/>
                    </a:solidFill>
                    <a:latin typeface="Arial Narrow"/>
                    <a:cs typeface="Times New Roman" pitchFamily="18" charset="0"/>
                  </a:rPr>
                  <a:t>).</a:t>
                </a:r>
                <a:endParaRPr lang="uk-UA" sz="2600" b="1" spc="30" dirty="0">
                  <a:solidFill>
                    <a:prstClr val="black"/>
                  </a:solidFill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4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uk-UA" sz="2600" b="1" spc="30" dirty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332656"/>
                <a:ext cx="8453104" cy="6360660"/>
              </a:xfrm>
              <a:blipFill rotWithShape="1">
                <a:blip r:embed="rId5"/>
                <a:stretch>
                  <a:fillRect l="-1154" t="-22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9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13824" y="332656"/>
            <a:ext cx="2448272" cy="253269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751519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0448">
        <p:fade/>
      </p:transition>
    </mc:Choice>
    <mc:Fallback>
      <p:transition spd="med" advTm="604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</p:spPr>
            <p:txBody>
              <a:bodyPr>
                <a:normAutofit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dirty="0" err="1">
                    <a:solidFill>
                      <a:schemeClr val="bg1"/>
                    </a:solidFill>
                  </a:rPr>
                  <a:t>Перетворіть</a:t>
                </a:r>
                <a:r>
                  <a:rPr lang="ru-RU" sz="2400" b="1" dirty="0">
                    <a:solidFill>
                      <a:schemeClr val="bg1"/>
                    </a:solidFill>
                  </a:rPr>
                  <a:t> на многочлен стандартного </a:t>
                </a:r>
                <a:r>
                  <a:rPr lang="ru-RU" sz="2400" b="1" dirty="0" err="1">
                    <a:solidFill>
                      <a:schemeClr val="bg1"/>
                    </a:solidFill>
                  </a:rPr>
                  <a:t>вигляду</a:t>
                </a:r>
                <a:r>
                  <a:rPr lang="ru-RU" sz="2400" b="1" dirty="0">
                    <a:solidFill>
                      <a:schemeClr val="bg1"/>
                    </a:solidFill>
                  </a:rPr>
                  <a:t>: </a:t>
                </a:r>
                <a:endParaRPr lang="en-US" sz="2400" b="1" dirty="0" smtClean="0">
                  <a:solidFill>
                    <a:schemeClr val="bg1"/>
                  </a:solidFill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dirty="0" smtClean="0">
                    <a:solidFill>
                      <a:schemeClr val="bg1"/>
                    </a:solidFill>
                  </a:rPr>
                  <a:t> (</a:t>
                </a:r>
                <a:r>
                  <a:rPr lang="en-US" sz="2400" b="1" dirty="0" smtClean="0">
                    <a:solidFill>
                      <a:schemeClr val="bg1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𝒂𝒃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 smtClean="0">
                    <a:solidFill>
                      <a:schemeClr val="bg1"/>
                    </a:solidFill>
                  </a:rPr>
                  <a:t/>
                </a:r>
                <a:r>
                  <a:rPr lang="ru-RU" sz="2400" b="1" dirty="0">
                    <a:solidFill>
                      <a:schemeClr val="bg1"/>
                    </a:solidFill>
                  </a:rPr>
                  <a:t>- </a:t>
                </a:r>
                <a:r>
                  <a:rPr lang="ru-RU" sz="2400" b="1" dirty="0" smtClean="0">
                    <a:solidFill>
                      <a:schemeClr val="bg1"/>
                    </a:solidFill>
                  </a:rPr>
                  <a:t>12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 smtClean="0">
                    <a:solidFill>
                      <a:schemeClr val="bg1"/>
                    </a:solidFill>
                  </a:rPr>
                  <a:t>b</a:t>
                </a:r>
                <a:r>
                  <a:rPr lang="ru-RU" sz="2400" b="1" dirty="0" smtClean="0">
                    <a:solidFill>
                      <a:schemeClr val="bg1"/>
                    </a:solidFill>
                  </a:rPr>
                  <a:t/>
                </a:r>
                <a:r>
                  <a:rPr lang="ru-RU" sz="2400" b="1" dirty="0">
                    <a:solidFill>
                      <a:schemeClr val="bg1"/>
                    </a:solidFill>
                  </a:rPr>
                  <a:t>- </a:t>
                </a:r>
                <a:r>
                  <a:rPr lang="ru-RU" sz="2400" b="1" dirty="0" smtClean="0">
                    <a:solidFill>
                      <a:schemeClr val="bg1"/>
                    </a:solidFill>
                  </a:rPr>
                  <a:t>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chemeClr val="bg1"/>
                    </a:solidFill>
                  </a:rPr>
                  <a:t>b</a:t>
                </a:r>
                <a:r>
                  <a:rPr lang="ru-RU" sz="2400" b="1" dirty="0" smtClean="0">
                    <a:solidFill>
                      <a:schemeClr val="bg1"/>
                    </a:solidFill>
                  </a:rPr>
                  <a:t>) </a:t>
                </a:r>
                <a:r>
                  <a:rPr lang="ru-RU" sz="2400" b="1" dirty="0">
                    <a:solidFill>
                      <a:schemeClr val="bg1"/>
                    </a:solidFill>
                  </a:rPr>
                  <a:t>- (15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>
                    <a:solidFill>
                      <a:schemeClr val="bg1"/>
                    </a:solidFill>
                  </a:rPr>
                  <a:t>b</a:t>
                </a:r>
                <a:r>
                  <a:rPr lang="ru-RU" sz="2400" b="1" dirty="0">
                    <a:solidFill>
                      <a:schemeClr val="bg1"/>
                    </a:solidFill>
                  </a:rPr>
                  <a:t> + 8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chemeClr val="bg1"/>
                    </a:solidFill>
                  </a:rPr>
                  <a:t>b</a:t>
                </a:r>
                <a:r>
                  <a:rPr lang="ru-RU" sz="2400" b="1" dirty="0" smtClean="0">
                    <a:solidFill>
                      <a:schemeClr val="bg1"/>
                    </a:solidFill>
                  </a:rPr>
                  <a:t>)</a:t>
                </a:r>
                <a:r>
                  <a:rPr lang="en-US" sz="2400" b="1" dirty="0">
                    <a:solidFill>
                      <a:schemeClr val="bg1"/>
                    </a:solidFill>
                  </a:rPr>
                  <a:t>.</a:t>
                </a:r>
                <a:endParaRPr lang="en-US" sz="2400" b="1" i="1" spc="30" dirty="0" smtClean="0">
                  <a:solidFill>
                    <a:schemeClr val="bg1"/>
                  </a:solidFill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>Розв‘язання:</a:t>
                </a:r>
                <a:endParaRPr lang="en-US" sz="33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dirty="0" smtClean="0">
                    <a:solidFill>
                      <a:srgbClr val="002060"/>
                    </a:solidFill>
                  </a:rPr>
                  <a:t>(</a:t>
                </a:r>
                <a:r>
                  <a:rPr lang="en-US" sz="2400" b="1" dirty="0">
                    <a:solidFill>
                      <a:srgbClr val="002060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𝒂𝒃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rgbClr val="002060"/>
                    </a:solidFill>
                  </a:rPr>
                  <a:t> - 12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206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>
                    <a:solidFill>
                      <a:srgbClr val="002060"/>
                    </a:solidFill>
                  </a:rPr>
                  <a:t>b</a:t>
                </a:r>
                <a:r>
                  <a:rPr lang="ru-RU" sz="2400" b="1" dirty="0">
                    <a:solidFill>
                      <a:srgbClr val="002060"/>
                    </a:solidFill>
                  </a:rPr>
                  <a:t> - 7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rgbClr val="002060"/>
                    </a:solidFill>
                  </a:rPr>
                  <a:t>b</a:t>
                </a:r>
                <a:r>
                  <a:rPr lang="ru-RU" sz="2400" b="1" dirty="0">
                    <a:solidFill>
                      <a:srgbClr val="002060"/>
                    </a:solidFill>
                  </a:rPr>
                  <a:t>) - (15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206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>
                    <a:solidFill>
                      <a:srgbClr val="002060"/>
                    </a:solidFill>
                  </a:rPr>
                  <a:t>b</a:t>
                </a:r>
                <a:r>
                  <a:rPr lang="ru-RU" sz="2400" b="1" dirty="0">
                    <a:solidFill>
                      <a:srgbClr val="002060"/>
                    </a:solidFill>
                  </a:rPr>
                  <a:t> + 8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rgbClr val="002060"/>
                    </a:solidFill>
                  </a:rPr>
                  <a:t>b</a:t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>)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 =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dirty="0">
                    <a:solidFill>
                      <a:srgbClr val="002060"/>
                    </a:solidFill>
                  </a:rPr>
                  <a:t>=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𝒂𝒃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rgbClr val="002060"/>
                    </a:solidFill>
                  </a:rPr>
                  <a:t> - 12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206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>
                    <a:solidFill>
                      <a:srgbClr val="002060"/>
                    </a:solidFill>
                  </a:rPr>
                  <a:t>b</a:t>
                </a:r>
                <a:r>
                  <a:rPr lang="ru-RU" sz="2400" b="1" dirty="0">
                    <a:solidFill>
                      <a:srgbClr val="002060"/>
                    </a:solidFill>
                  </a:rPr>
                  <a:t> - 7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rgbClr val="002060"/>
                    </a:solidFill>
                  </a:rPr>
                  <a:t>b</a:t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/>
                </a:r>
                <a:r>
                  <a:rPr lang="ru-RU" sz="2400" b="1" dirty="0">
                    <a:solidFill>
                      <a:srgbClr val="002060"/>
                    </a:solidFill>
                  </a:rPr>
                  <a:t>- </a:t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>15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206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>
                    <a:solidFill>
                      <a:srgbClr val="002060"/>
                    </a:solidFill>
                  </a:rPr>
                  <a:t>b</a:t>
                </a:r>
                <a:r>
                  <a:rPr lang="ru-RU" sz="2400" b="1" dirty="0">
                    <a:solidFill>
                      <a:srgbClr val="002060"/>
                    </a:solidFill>
                  </a:rPr>
                  <a:t/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-</a:t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/>
                </a:r>
                <a:r>
                  <a:rPr lang="ru-RU" sz="2400" b="1" dirty="0">
                    <a:solidFill>
                      <a:srgbClr val="002060"/>
                    </a:solidFill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rgbClr val="002060"/>
                    </a:solidFill>
                  </a:rPr>
                  <a:t>b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 =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dirty="0">
                    <a:solidFill>
                      <a:srgbClr val="002060"/>
                    </a:solidFill>
                  </a:rPr>
                  <a:t>=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𝒂𝒃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 smtClean="0">
                    <a:solidFill>
                      <a:srgbClr val="002060"/>
                    </a:solidFill>
                  </a:rPr>
                  <a:t/>
                </a:r>
                <a:r>
                  <a:rPr lang="ru-RU" sz="2400" b="1" dirty="0">
                    <a:solidFill>
                      <a:srgbClr val="002060"/>
                    </a:solidFill>
                  </a:rPr>
                  <a:t>- 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(</a:t>
                </a:r>
                <a:r>
                  <a:rPr lang="ru-RU" sz="2400" b="1" dirty="0" smtClean="0">
                    <a:solidFill>
                      <a:srgbClr val="002060"/>
                    </a:solidFill>
                    <a:effectLst/>
                  </a:rPr>
                  <a:t>12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2060"/>
                        </a:solidFill>
                        <a:effectLst/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>
                    <a:solidFill>
                      <a:srgbClr val="002060"/>
                    </a:solidFill>
                    <a:effectLst/>
                  </a:rPr>
                  <a:t>b</a:t>
                </a:r>
                <a:r>
                  <a:rPr lang="ru-RU" sz="2400" b="1" dirty="0">
                    <a:solidFill>
                      <a:srgbClr val="002060"/>
                    </a:solidFill>
                    <a:effectLst/>
                  </a:rPr>
                  <a:t/>
                </a:r>
                <a:r>
                  <a:rPr lang="en-US" sz="2400" b="1" dirty="0" smtClean="0">
                    <a:solidFill>
                      <a:srgbClr val="002060"/>
                    </a:solidFill>
                    <a:effectLst/>
                  </a:rPr>
                  <a:t>+</a:t>
                </a:r>
                <a:r>
                  <a:rPr lang="ru-RU" sz="2400" b="1" dirty="0" smtClean="0">
                    <a:solidFill>
                      <a:srgbClr val="002060"/>
                    </a:solidFill>
                    <a:effectLst/>
                  </a:rPr>
                  <a:t/>
                </a:r>
                <a:r>
                  <a:rPr lang="ru-RU" sz="2400" b="1" dirty="0">
                    <a:solidFill>
                      <a:srgbClr val="002060"/>
                    </a:solidFill>
                    <a:effectLst/>
                  </a:rPr>
                  <a:t>15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2060"/>
                        </a:solidFill>
                        <a:effectLst/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 smtClean="0">
                    <a:solidFill>
                      <a:srgbClr val="002060"/>
                    </a:solidFill>
                    <a:effectLst/>
                  </a:rPr>
                  <a:t>b)</a:t>
                </a:r>
                <a:r>
                  <a:rPr lang="ru-RU" sz="2400" b="1" dirty="0" smtClean="0">
                    <a:solidFill>
                      <a:srgbClr val="002060"/>
                    </a:solidFill>
                    <a:effectLst/>
                  </a:rPr>
                  <a:t/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>– 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(</a:t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>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rgbClr val="002060"/>
                    </a:solidFill>
                  </a:rPr>
                  <a:t>b</a:t>
                </a:r>
                <a:r>
                  <a:rPr lang="ru-RU" sz="2400" b="1" dirty="0">
                    <a:solidFill>
                      <a:srgbClr val="002060"/>
                    </a:solidFill>
                  </a:rPr>
                  <a:t/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/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+</a:t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/>
                </a:r>
                <a:r>
                  <a:rPr lang="ru-RU" sz="2400" b="1" dirty="0">
                    <a:solidFill>
                      <a:srgbClr val="002060"/>
                    </a:solidFill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rgbClr val="002060"/>
                    </a:solidFill>
                  </a:rPr>
                  <a:t>b)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/>
                </a:r>
                <a:r>
                  <a:rPr lang="en-US" sz="2400" b="1" dirty="0">
                    <a:solidFill>
                      <a:srgbClr val="002060"/>
                    </a:solidFill>
                  </a:rPr>
                  <a:t>=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/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dirty="0" smtClean="0">
                    <a:solidFill>
                      <a:srgbClr val="002060"/>
                    </a:solidFill>
                  </a:rPr>
                  <a:t>=</a:t>
                </a:r>
                <a:r>
                  <a:rPr lang="uk-UA" sz="2400" b="1" dirty="0" smtClean="0">
                    <a:solidFill>
                      <a:srgbClr val="002060"/>
                    </a:solidFill>
                  </a:rPr>
                  <a:t/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𝒂𝒃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400" b="1" i="1" spc="30" dirty="0" smtClean="0">
                    <a:solidFill>
                      <a:srgbClr val="002060"/>
                    </a:solidFill>
                    <a:effectLst/>
                    <a:cs typeface="Times New Roman" pitchFamily="18" charset="0"/>
                  </a:rPr>
                  <a:t>- 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27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206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>
                    <a:solidFill>
                      <a:srgbClr val="002060"/>
                    </a:solidFill>
                  </a:rPr>
                  <a:t>b</a:t>
                </a:r>
                <a:r>
                  <a:rPr lang="ru-RU" sz="2400" b="1" dirty="0">
                    <a:solidFill>
                      <a:srgbClr val="002060"/>
                    </a:solidFill>
                  </a:rPr>
                  <a:t/>
                </a:r>
                <a:r>
                  <a:rPr lang="en-US" sz="2400" b="1" dirty="0">
                    <a:solidFill>
                      <a:srgbClr val="002060"/>
                    </a:solidFill>
                  </a:rPr>
                  <a:t>-</a:t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/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 smtClean="0">
                    <a:solidFill>
                      <a:srgbClr val="002060"/>
                    </a:solidFill>
                  </a:rPr>
                  <a:t>b.</a:t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/>
                </a:r>
                <a:endParaRPr lang="en-US" sz="2400" b="1" i="1" spc="30" dirty="0" smtClean="0">
                  <a:solidFill>
                    <a:srgbClr val="002060"/>
                  </a:solidFill>
                  <a:effectLst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dirty="0">
                    <a:solidFill>
                      <a:schemeClr val="bg1"/>
                    </a:solidFill>
                  </a:rPr>
                  <a:t>Перетворіть на многочлен стандартного </a:t>
                </a:r>
                <a:r>
                  <a:rPr lang="ru-RU" sz="2400" b="1" dirty="0" err="1">
                    <a:solidFill>
                      <a:schemeClr val="bg1"/>
                    </a:solidFill>
                  </a:rPr>
                  <a:t>вигляду</a:t>
                </a:r>
                <a:r>
                  <a:rPr lang="ru-RU" sz="2400" b="1" dirty="0">
                    <a:solidFill>
                      <a:schemeClr val="bg1"/>
                    </a:solidFill>
                  </a:rPr>
                  <a:t>: </a:t>
                </a:r>
                <a:endParaRPr lang="en-US" sz="2400" b="1" dirty="0">
                  <a:solidFill>
                    <a:schemeClr val="bg1"/>
                  </a:solidFill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dirty="0">
                    <a:solidFill>
                      <a:schemeClr val="bg1"/>
                    </a:solidFill>
                  </a:rPr>
                  <a:t> (</a:t>
                </a:r>
                <a:r>
                  <a:rPr lang="en-US" sz="2400" b="1" dirty="0" smtClean="0">
                    <a:solidFill>
                      <a:schemeClr val="bg1"/>
                    </a:solidFill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𝒂𝒃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bg1"/>
                    </a:solidFill>
                  </a:rPr>
                  <a:t> - 1</a:t>
                </a:r>
                <a:r>
                  <a:rPr lang="en-US" sz="2400" b="1" dirty="0" smtClean="0">
                    <a:solidFill>
                      <a:schemeClr val="bg1"/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>
                    <a:solidFill>
                      <a:schemeClr val="bg1"/>
                    </a:solidFill>
                  </a:rPr>
                  <a:t>b</a:t>
                </a:r>
                <a:r>
                  <a:rPr lang="ru-RU" sz="2400" b="1" dirty="0">
                    <a:solidFill>
                      <a:schemeClr val="bg1"/>
                    </a:solidFill>
                  </a:rPr>
                  <a:t> - </a:t>
                </a:r>
                <a:r>
                  <a:rPr lang="en-US" sz="2400" b="1" dirty="0" smtClean="0">
                    <a:solidFill>
                      <a:schemeClr val="bg1"/>
                    </a:solidFill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bg1"/>
                    </a:solidFill>
                  </a:rPr>
                  <a:t>b</a:t>
                </a:r>
                <a:r>
                  <a:rPr lang="ru-RU" sz="2400" b="1" dirty="0">
                    <a:solidFill>
                      <a:schemeClr val="bg1"/>
                    </a:solidFill>
                  </a:rPr>
                  <a:t>) - (1</a:t>
                </a:r>
                <a:r>
                  <a:rPr lang="en-US" sz="2400" b="1" dirty="0" smtClean="0">
                    <a:solidFill>
                      <a:schemeClr val="bg1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sz="2400" b="1" i="1" dirty="0">
                    <a:solidFill>
                      <a:schemeClr val="bg1"/>
                    </a:solidFill>
                  </a:rPr>
                  <a:t>b</a:t>
                </a:r>
                <a:r>
                  <a:rPr lang="ru-RU" sz="2400" b="1" dirty="0">
                    <a:solidFill>
                      <a:schemeClr val="bg1"/>
                    </a:solidFill>
                  </a:rPr>
                  <a:t> + </a:t>
                </a:r>
                <a:r>
                  <a:rPr lang="en-US" sz="2400" b="1" dirty="0" smtClean="0">
                    <a:solidFill>
                      <a:schemeClr val="bg1"/>
                    </a:solidFill>
                  </a:rPr>
                  <a:t>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bg1"/>
                    </a:solidFill>
                  </a:rPr>
                  <a:t>b</a:t>
                </a:r>
                <a:r>
                  <a:rPr lang="ru-RU" sz="2400" b="1" dirty="0">
                    <a:solidFill>
                      <a:schemeClr val="bg1"/>
                    </a:solidFill>
                  </a:rPr>
                  <a:t>)</a:t>
                </a:r>
                <a:r>
                  <a:rPr lang="en-US" sz="2400" b="1" dirty="0">
                    <a:solidFill>
                      <a:schemeClr val="bg1"/>
                    </a:solidFill>
                  </a:rPr>
                  <a:t>.</a:t>
                </a:r>
                <a:endParaRPr lang="en-US" sz="2400" b="1" i="1" spc="3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  <a:blipFill rotWithShape="1">
                <a:blip r:embed="rId5"/>
                <a:stretch>
                  <a:fillRect l="-1298" t="-151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6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9664" y="1772816"/>
            <a:ext cx="3024336" cy="302433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665942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0005">
        <p:fade/>
      </p:transition>
    </mc:Choice>
    <mc:Fallback>
      <p:transition spd="med" advTm="700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</p:spPr>
            <p:txBody>
              <a:bodyPr>
                <a:normAutofit fontScale="92500" lnSpcReduction="2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Розв'язування вправ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>
                    <a:solidFill>
                      <a:srgbClr val="B4DCFA">
                        <a:lumMod val="25000"/>
                      </a:srgbClr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Розв’яжіть рівняння: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5 -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spc="3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0" spc="3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400" b="1" i="0" spc="3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- (</a:t>
                </a:r>
                <a:r>
                  <a:rPr lang="uk-UA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2</a:t>
                </a:r>
                <a:r>
                  <a:rPr lang="en-US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x</a:t>
                </a:r>
                <a:r>
                  <a:rPr lang="uk-UA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+ 7 -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spc="30" dirty="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0" spc="30" dirty="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400" b="1" i="0" spc="30" dirty="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) = </a:t>
                </a:r>
                <a:r>
                  <a:rPr lang="uk-UA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- 8.</a:t>
                </a:r>
                <a:endParaRPr lang="uk-UA" sz="2400" b="1" spc="30" dirty="0" smtClean="0">
                  <a:solidFill>
                    <a:schemeClr val="bg1"/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>Розв‘язання:</a:t>
                </a:r>
                <a:endParaRPr lang="en-US" sz="33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0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400" b="1" i="0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 (2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x</a:t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+ 7 -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spc="30" dirty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0" spc="30" dirty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400" b="1" i="0" spc="30" dirty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) = -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8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;</a:t>
                </a:r>
                <a:endParaRPr lang="en-US" sz="2400" b="1" spc="30" dirty="0" smtClean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5 -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u="sng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0" u="sng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400" b="1" i="0" u="sng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- 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x</a:t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7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spc="30" dirty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0" spc="30" dirty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400" b="1" i="0" spc="30" dirty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= -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8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;</a:t>
                </a:r>
                <a:endParaRPr lang="uk-UA" sz="2400" b="1" spc="30" dirty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5 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</a:t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x</a:t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7 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= </a:t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-8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;</a:t>
                </a:r>
                <a:endParaRPr lang="uk-UA" sz="2400" b="1" spc="30" dirty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- 2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x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= -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8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- 5 +7;</a:t>
                </a:r>
                <a:endParaRPr lang="uk-UA" sz="2400" b="1" spc="30" dirty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4572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:r>
                  <a:rPr lang="en-US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x</a:t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 = 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6;</a:t>
                </a:r>
              </a:p>
              <a:p>
                <a:pPr marL="4572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x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= 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6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  <a:sym typeface="Wingdings" pitchFamily="2" charset="2"/>
                  </a:rPr>
                  <a:t>: ( -2);</a:t>
                </a:r>
              </a:p>
              <a:p>
                <a:pPr marL="4572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x</a:t>
                </a:r>
                <a:r>
                  <a:rPr lang="uk-UA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rgbClr val="002060"/>
                    </a:solidFill>
                    <a:cs typeface="Times New Roman" pitchFamily="18" charset="0"/>
                  </a:rPr>
                  <a:t>= </a:t>
                </a:r>
                <a:r>
                  <a:rPr lang="en-US" sz="2400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3.</a:t>
                </a:r>
                <a:endParaRPr lang="en-US" sz="2400" b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>
                    <a:solidFill>
                      <a:srgbClr val="B4DCFA">
                        <a:lumMod val="25000"/>
                      </a:srgbClr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Розв’яжіть рівняння: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7</a:t>
                </a:r>
                <a:r>
                  <a:rPr lang="uk-UA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 - (2</a:t>
                </a:r>
                <a:r>
                  <a:rPr lang="en-US" sz="2400" b="1" i="1" spc="30" dirty="0">
                    <a:solidFill>
                      <a:schemeClr val="bg1"/>
                    </a:solidFill>
                    <a:cs typeface="Times New Roman" pitchFamily="18" charset="0"/>
                  </a:rPr>
                  <a:t>x</a:t>
                </a:r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4</a:t>
                </a:r>
                <a:r>
                  <a:rPr lang="uk-UA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spc="30" dirty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dirty="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) = </a:t>
                </a:r>
                <a:r>
                  <a:rPr lang="uk-UA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-</a:t>
                </a:r>
                <a:r>
                  <a:rPr lang="en-US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9</a:t>
                </a:r>
                <a:r>
                  <a:rPr lang="uk-UA" sz="2400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uk-UA" sz="2400" b="1" spc="30" dirty="0">
                    <a:solidFill>
                      <a:schemeClr val="bg1"/>
                    </a:solidFill>
                    <a:cs typeface="Times New Roman" pitchFamily="18" charset="0"/>
                  </a:rPr>
                  <a:t>.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4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6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  <a:blipFill rotWithShape="1">
                <a:blip r:embed="rId5"/>
                <a:stretch>
                  <a:fillRect l="-1154" t="-303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164288" y="3119598"/>
            <a:ext cx="1520004" cy="156241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300802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5827">
        <p:fade/>
      </p:transition>
    </mc:Choice>
    <mc:Fallback>
      <p:transition spd="med" advTm="758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260648"/>
                <a:ext cx="8712968" cy="6432668"/>
              </a:xfrm>
            </p:spPr>
            <p:txBody>
              <a:bodyPr>
                <a:normAutofit fontScale="85000" lnSpcReduction="1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lvl="0" indent="0" algn="just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  При </a:t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якому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значенні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х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значення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різниці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> одночлена </a:t>
                </a:r>
                <a:r>
                  <a:rPr lang="ru-RU" b="1" i="1" spc="30" dirty="0">
                    <a:solidFill>
                      <a:schemeClr val="bg1"/>
                    </a:solidFill>
                    <a:cs typeface="Times New Roman" pitchFamily="18" charset="0"/>
                  </a:rPr>
                  <a:t>5х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> і многочлена </a:t>
                </a:r>
                <a:r>
                  <a:rPr lang="ru-RU" b="1" i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Зх</a:t>
                </a:r>
                <a:r>
                  <a:rPr lang="ru-RU" b="1" i="1" spc="30" dirty="0">
                    <a:solidFill>
                      <a:schemeClr val="bg1"/>
                    </a:solidFill>
                    <a:cs typeface="Times New Roman" pitchFamily="18" charset="0"/>
                  </a:rPr>
                  <a:t> - </a:t>
                </a:r>
                <a:r>
                  <a:rPr lang="ru-RU" b="1" i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pc="30" smtClean="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schemeClr val="bg1"/>
                    </a:solidFill>
                    <a:cs typeface="Times New Roman" pitchFamily="18" charset="0"/>
                  </a:rPr>
                  <a:t>+ </a:t>
                </a:r>
                <a:r>
                  <a:rPr lang="ru-RU" b="1" i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12 </a:t>
                </a:r>
                <a:r>
                  <a:rPr lang="ru-RU" b="1" spc="30" dirty="0" err="1" smtClean="0">
                    <a:solidFill>
                      <a:schemeClr val="bg1"/>
                    </a:solidFill>
                    <a:cs typeface="Times New Roman" pitchFamily="18" charset="0"/>
                  </a:rPr>
                  <a:t>дорівнює</a:t>
                </a:r>
                <a:r>
                  <a:rPr lang="ru-RU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значенню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en-US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многочлена </a:t>
                </a:r>
                <a:r>
                  <a:rPr lang="en-US" b="1" i="1" spc="30" dirty="0" err="1" smtClean="0">
                    <a:solidFill>
                      <a:schemeClr val="bg1"/>
                    </a:solidFill>
                    <a:cs typeface="Times New Roman" pitchFamily="18" charset="0"/>
                  </a:rPr>
                  <a:t>7</a:t>
                </a:r>
                <a:r>
                  <a:rPr lang="ru-RU" b="1" i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х +</a:t>
                </a:r>
                <a:r>
                  <a:rPr lang="ru-RU" b="1" i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b="1" i="0" spc="30" smtClean="0">
                        <a:solidFill>
                          <a:schemeClr val="bg1"/>
                        </a:solidFill>
                        <a:latin typeface="Cambria Math"/>
                        <a:cs typeface="Times New Roman" pitchFamily="18" charset="0"/>
                      </a:rPr>
                      <m:t>𝟓</m:t>
                    </m:r>
                    <m:sSup>
                      <m:sSupPr>
                        <m:ctrlPr>
                          <a:rPr lang="ru-RU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pc="30">
                        <a:solidFill>
                          <a:schemeClr val="bg1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b="1" i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- 18</a:t>
                </a:r>
                <a:r>
                  <a:rPr lang="en-US" b="1" spc="30" dirty="0">
                    <a:solidFill>
                      <a:schemeClr val="bg1"/>
                    </a:solidFill>
                    <a:cs typeface="Times New Roman" pitchFamily="18" charset="0"/>
                  </a:rPr>
                  <a:t>.</a:t>
                </a:r>
                <a:endParaRPr lang="uk-UA" b="1" spc="30" dirty="0" smtClean="0">
                  <a:solidFill>
                    <a:schemeClr val="bg1"/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>  Розв‘язання:</a:t>
                </a:r>
                <a:r>
                  <a:rPr lang="en-US" sz="3300" b="1" i="1" spc="30" dirty="0" smtClean="0">
                    <a:solidFill>
                      <a:srgbClr val="4E67C8">
                        <a:lumMod val="75000"/>
                      </a:srgbClr>
                    </a:solidFill>
                    <a:cs typeface="Times New Roman" pitchFamily="18" charset="0"/>
                  </a:rPr>
                  <a:t/>
                </a:r>
              </a:p>
              <a:p>
                <a:pPr marL="45720" lvl="0" indent="0" algn="ctr">
                  <a:lnSpc>
                    <a:spcPct val="70000"/>
                  </a:lnSpc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b="1" i="1" spc="30" dirty="0" smtClean="0">
                    <a:solidFill>
                      <a:schemeClr val="accent5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5х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– (</a:t>
                </a:r>
                <a:r>
                  <a:rPr lang="ru-RU" b="1" i="1" spc="30" dirty="0" err="1" smtClean="0">
                    <a:solidFill>
                      <a:srgbClr val="002060"/>
                    </a:solidFill>
                    <a:cs typeface="Times New Roman" pitchFamily="18" charset="0"/>
                  </a:rPr>
                  <a:t>Зх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- 5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12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)=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7</a:t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х + 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- 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18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; </a:t>
                </a:r>
              </a:p>
              <a:p>
                <a:pPr marL="45720" lvl="0" indent="0" algn="ctr">
                  <a:lnSpc>
                    <a:spcPct val="70000"/>
                  </a:lnSpc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5х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– </a:t>
                </a:r>
                <a:r>
                  <a:rPr lang="ru-RU" b="1" i="1" spc="30" dirty="0" err="1" smtClean="0">
                    <a:solidFill>
                      <a:srgbClr val="002060"/>
                    </a:solidFill>
                    <a:cs typeface="Times New Roman" pitchFamily="18" charset="0"/>
                  </a:rPr>
                  <a:t>Зх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12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=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7</a:t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х + 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- 18</a:t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;</a:t>
                </a:r>
                <a:endParaRPr lang="en-US" b="1" i="1" spc="30" dirty="0" smtClean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45720" indent="0" algn="ctr">
                  <a:lnSpc>
                    <a:spcPct val="70000"/>
                  </a:lnSpc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5х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– </a:t>
                </a:r>
                <a:r>
                  <a:rPr lang="ru-RU" b="1" i="1" spc="30" dirty="0" err="1">
                    <a:solidFill>
                      <a:srgbClr val="002060"/>
                    </a:solidFill>
                    <a:cs typeface="Times New Roman" pitchFamily="18" charset="0"/>
                  </a:rPr>
                  <a:t>Зх</a:t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u="sng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u="sng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u="sng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u="sng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-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7</a:t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х 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u="sng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u="sng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u="sng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u="sng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u="sng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= 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- 18</a:t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12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;</a:t>
                </a:r>
              </a:p>
              <a:p>
                <a:pPr marL="45720" indent="0" algn="ctr">
                  <a:lnSpc>
                    <a:spcPct val="70000"/>
                  </a:lnSpc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 - 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5х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= -6;</a:t>
                </a:r>
              </a:p>
              <a:p>
                <a:pPr marL="45720" indent="0" algn="ctr">
                  <a:lnSpc>
                    <a:spcPct val="70000"/>
                  </a:lnSpc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x = -6 : (-5);</a:t>
                </a:r>
              </a:p>
              <a:p>
                <a:pPr marL="45720" indent="0" algn="ctr">
                  <a:lnSpc>
                    <a:spcPct val="70000"/>
                  </a:lnSpc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x = 1,2</a:t>
                </a:r>
                <a:r>
                  <a:rPr lang="en-US" sz="2400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.</a:t>
                </a:r>
                <a:endParaRPr lang="en-US" sz="3300" b="1" i="1" spc="30" dirty="0" smtClean="0">
                  <a:solidFill>
                    <a:srgbClr val="002060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indent="0" algn="just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  При </a:t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якому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значенні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> х  </a:t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значення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різниці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> одночлена </a:t>
                </a:r>
                <a:r>
                  <a:rPr lang="en-US" b="1" i="1" spc="30" dirty="0">
                    <a:solidFill>
                      <a:schemeClr val="bg1"/>
                    </a:solidFill>
                    <a:cs typeface="Times New Roman" pitchFamily="18" charset="0"/>
                  </a:rPr>
                  <a:t>2</a:t>
                </a:r>
                <a:r>
                  <a:rPr lang="ru-RU" b="1" i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х</a:t>
                </a:r>
                <a:r>
                  <a:rPr lang="ru-RU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>і многочлена </a:t>
                </a:r>
                <a:r>
                  <a:rPr lang="en-US" b="1" i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4</a:t>
                </a:r>
                <a:r>
                  <a:rPr lang="ru-RU" b="1" i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х </a:t>
                </a:r>
                <a:r>
                  <a:rPr lang="ru-RU" b="1" i="1" spc="30" dirty="0">
                    <a:solidFill>
                      <a:schemeClr val="bg1"/>
                    </a:solidFill>
                    <a:cs typeface="Times New Roman" pitchFamily="18" charset="0"/>
                  </a:rPr>
                  <a:t>- </a:t>
                </a:r>
                <a:r>
                  <a:rPr lang="en-US" b="1" i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>
                    <a:solidFill>
                      <a:schemeClr val="bg1"/>
                    </a:solidFill>
                    <a:cs typeface="Times New Roman" pitchFamily="18" charset="0"/>
                  </a:rPr>
                  <a:t> + 12 </a:t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дорівнює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err="1">
                    <a:solidFill>
                      <a:schemeClr val="bg1"/>
                    </a:solidFill>
                    <a:cs typeface="Times New Roman" pitchFamily="18" charset="0"/>
                  </a:rPr>
                  <a:t>значенню</a:t>
                </a:r>
                <a:r>
                  <a:rPr lang="ru-RU" b="1" spc="30" dirty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en-US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/>
                </a:r>
                <a:r>
                  <a:rPr lang="ru-RU" b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многочлена </a:t>
                </a:r>
                <a:r>
                  <a:rPr lang="en-US" b="1" i="1" spc="30" dirty="0" err="1" smtClean="0">
                    <a:solidFill>
                      <a:schemeClr val="bg1"/>
                    </a:solidFill>
                    <a:cs typeface="Times New Roman" pitchFamily="18" charset="0"/>
                  </a:rPr>
                  <a:t>8</a:t>
                </a:r>
                <a:r>
                  <a:rPr lang="ru-RU" b="1" i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х </a:t>
                </a:r>
                <a:r>
                  <a:rPr lang="ru-RU" b="1" i="1" spc="30" dirty="0">
                    <a:solidFill>
                      <a:schemeClr val="bg1"/>
                    </a:solidFill>
                    <a:cs typeface="Times New Roman" pitchFamily="18" charset="0"/>
                  </a:rPr>
                  <a:t>+ </a:t>
                </a:r>
                <a:r>
                  <a:rPr lang="en-US" b="1" i="1" spc="30" dirty="0" smtClean="0">
                    <a:solidFill>
                      <a:schemeClr val="bg1"/>
                    </a:solidFill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spc="30">
                            <a:solidFill>
                              <a:schemeClr val="bg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pc="30">
                        <a:solidFill>
                          <a:schemeClr val="bg1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b="1" i="1" spc="30" dirty="0">
                    <a:solidFill>
                      <a:schemeClr val="bg1"/>
                    </a:solidFill>
                    <a:cs typeface="Times New Roman" pitchFamily="18" charset="0"/>
                  </a:rPr>
                  <a:t>- 18</a:t>
                </a:r>
                <a:r>
                  <a:rPr lang="en-US" b="1" spc="30" dirty="0">
                    <a:solidFill>
                      <a:schemeClr val="bg1"/>
                    </a:solidFill>
                    <a:cs typeface="Times New Roman" pitchFamily="18" charset="0"/>
                  </a:rPr>
                  <a:t>.</a:t>
                </a:r>
                <a:endParaRPr lang="uk-UA" b="1" spc="30" dirty="0">
                  <a:solidFill>
                    <a:schemeClr val="bg1"/>
                  </a:solidFill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6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260648"/>
                <a:ext cx="8712968" cy="6432668"/>
              </a:xfrm>
              <a:blipFill rotWithShape="1">
                <a:blip r:embed="rId5"/>
                <a:stretch>
                  <a:fillRect l="-490" t="-1896" r="-104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9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2780928"/>
            <a:ext cx="2195736" cy="2271451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088646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0204">
        <p:fade/>
      </p:transition>
    </mc:Choice>
    <mc:Fallback>
      <p:transition spd="med" advTm="702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176" y="404664"/>
                <a:ext cx="8453104" cy="6288652"/>
              </a:xfrm>
            </p:spPr>
            <p:txBody>
              <a:bodyPr>
                <a:normAutofit fontScale="77500" lnSpcReduction="2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Розв'язування вправ</a:t>
                </a:r>
                <a:r>
                  <a:rPr lang="ru-RU" sz="45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:</a:t>
                </a:r>
                <a:endParaRPr lang="en-US" sz="4500" b="1" spc="30" dirty="0" smtClean="0">
                  <a:solidFill>
                    <a:prstClr val="black"/>
                  </a:solidFill>
                  <a:effectLst/>
                  <a:cs typeface="Times New Roman" pitchFamily="18" charset="0"/>
                </a:endParaRPr>
              </a:p>
              <a:p>
                <a:pPr marL="45720" lvl="0" indent="0" algn="just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 smtClean="0">
                    <a:solidFill>
                      <a:prstClr val="black"/>
                    </a:solidFill>
                    <a:cs typeface="Times New Roman" pitchFamily="18" charset="0"/>
                  </a:rPr>
                  <a:t>Який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многочлен стандартного </a:t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вигляду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потрібно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 smtClean="0">
                    <a:solidFill>
                      <a:prstClr val="black"/>
                    </a:solidFill>
                    <a:cs typeface="Times New Roman" pitchFamily="18" charset="0"/>
                  </a:rPr>
                  <a:t>записати</a:t>
                </a:r>
                <a:r>
                  <a:rPr lang="en-US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 smtClean="0">
                    <a:solidFill>
                      <a:prstClr val="black"/>
                    </a:solidFill>
                    <a:cs typeface="Times New Roman" pitchFamily="18" charset="0"/>
                  </a:rPr>
                  <a:t>замість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пропусків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, </a:t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щоб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одержати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тотожність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: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b="1" spc="30" dirty="0">
                    <a:solidFill>
                      <a:prstClr val="black"/>
                    </a:solidFill>
                    <a:cs typeface="Times New Roman" pitchFamily="18" charset="0"/>
                  </a:rPr>
                  <a:t>1) </a:t>
                </a:r>
                <a:r>
                  <a:rPr lang="ru-RU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-( ... ) = 4р-т,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b="1" spc="30" dirty="0">
                    <a:solidFill>
                      <a:prstClr val="black"/>
                    </a:solidFill>
                    <a:cs typeface="Times New Roman" pitchFamily="18" charset="0"/>
                  </a:rPr>
                  <a:t>2</a:t>
                </a:r>
                <a:r>
                  <a:rPr lang="ru-RU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) -( ... ) = </a:t>
                </a:r>
                <a:r>
                  <a:rPr lang="ru-RU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+ 5;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3) ( . . . ) + </a:t>
                </a:r>
                <a:r>
                  <a:rPr lang="en-US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n</a:t>
                </a:r>
                <a:r>
                  <a:rPr lang="ru-RU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- </a:t>
                </a:r>
                <a:r>
                  <a:rPr lang="en-US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𝒎𝒏</m:t>
                        </m:r>
                      </m:e>
                      <m:sup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= </a:t>
                </a:r>
                <a:r>
                  <a:rPr lang="ru-RU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- </a:t>
                </a:r>
                <a:r>
                  <a:rPr lang="ru-RU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𝒎𝒏</m:t>
                        </m:r>
                      </m:e>
                      <m:sup>
                        <m:r>
                          <a:rPr lang="en-US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pc="30" smtClean="0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b="1" i="1" spc="30" dirty="0" smtClean="0">
                  <a:solidFill>
                    <a:prstClr val="black"/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8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>Розв‘язання:</a:t>
                </a:r>
                <a:endParaRPr lang="en-US" sz="38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b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1) 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-(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4р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 + 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т ) </a:t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= 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4р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т</a:t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,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b="1" spc="30" dirty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) -( </a:t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) =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 + 5;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3) </a:t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(7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+</a:t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𝒎𝒏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n)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/>
                </a:r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+ </a:t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n </a:t>
                </a:r>
                <a:r>
                  <a:rPr lang="ru-RU" b="1" i="1" spc="30" dirty="0" smtClean="0">
                    <a:solidFill>
                      <a:srgbClr val="002060"/>
                    </a:solidFill>
                    <a:cs typeface="Times New Roman" pitchFamily="18" charset="0"/>
                  </a:rPr>
                  <a:t>- </a:t>
                </a:r>
                <a:r>
                  <a:rPr lang="en-US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𝒎𝒏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 =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i="1" spc="30" dirty="0">
                    <a:solidFill>
                      <a:srgbClr val="002060"/>
                    </a:solidFill>
                    <a:cs typeface="Times New Roman" pitchFamily="18" charset="0"/>
                  </a:rPr>
                  <a:t> - 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𝒎𝒏</m:t>
                        </m:r>
                      </m:e>
                      <m:sup>
                        <m:r>
                          <a:rPr lang="en-US" b="1" i="1" spc="3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pc="30">
                        <a:solidFill>
                          <a:srgbClr val="002060"/>
                        </a:solidFill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b="1" i="1" spc="30" dirty="0" smtClean="0">
                  <a:solidFill>
                    <a:srgbClr val="002060"/>
                  </a:solidFill>
                  <a:effectLst/>
                  <a:cs typeface="Times New Roman" pitchFamily="18" charset="0"/>
                </a:endParaRPr>
              </a:p>
              <a:p>
                <a:pPr marL="4572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Виконай </a:t>
                </a:r>
                <a:r>
                  <a:rPr lang="uk-UA" sz="45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самостійно</a:t>
                </a: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:</a:t>
                </a:r>
                <a:endParaRPr lang="en-US" sz="45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indent="0" algn="just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32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200" b="1" spc="30" dirty="0" err="1" smtClean="0">
                    <a:solidFill>
                      <a:prstClr val="black"/>
                    </a:solidFill>
                    <a:cs typeface="Times New Roman" pitchFamily="18" charset="0"/>
                  </a:rPr>
                  <a:t>Який</a:t>
                </a:r>
                <a:r>
                  <a:rPr lang="ru-RU" sz="32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2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многочлен стандартного </a:t>
                </a:r>
                <a:r>
                  <a:rPr lang="ru-RU" sz="32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вигляду</a:t>
                </a:r>
                <a:r>
                  <a:rPr lang="ru-RU" sz="32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2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потрібно</a:t>
                </a:r>
                <a:r>
                  <a:rPr lang="ru-RU" sz="32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2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записати</a:t>
                </a:r>
                <a:r>
                  <a:rPr lang="en-US" sz="32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2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замість</a:t>
                </a:r>
                <a:r>
                  <a:rPr lang="ru-RU" sz="32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2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пропусків</a:t>
                </a:r>
                <a:r>
                  <a:rPr lang="ru-RU" sz="32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, </a:t>
                </a:r>
                <a:r>
                  <a:rPr lang="ru-RU" sz="32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щоб</a:t>
                </a:r>
                <a:r>
                  <a:rPr lang="ru-RU" sz="32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2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одержати</a:t>
                </a:r>
                <a:r>
                  <a:rPr lang="ru-RU" sz="32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2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тотожність</a:t>
                </a:r>
                <a:r>
                  <a:rPr lang="ru-RU" sz="32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: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( . . . ) + </a:t>
                </a:r>
                <a:r>
                  <a:rPr lang="en-US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pc="30" smtClean="0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𝒃</m:t>
                    </m:r>
                  </m:oMath>
                </a14:m>
                <a:r>
                  <a:rPr lang="en-US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 + 9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ru-RU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 = </a:t>
                </a:r>
                <a:r>
                  <a:rPr lang="en-US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𝒃𝒂</m:t>
                        </m:r>
                      </m:e>
                      <m:sup>
                        <m:r>
                          <a:rPr lang="en-US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pc="30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b="1" i="1" spc="30" dirty="0">
                  <a:solidFill>
                    <a:prstClr val="black"/>
                  </a:solidFill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6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176" y="404664"/>
                <a:ext cx="8453104" cy="6288652"/>
              </a:xfrm>
              <a:blipFill rotWithShape="1">
                <a:blip r:embed="rId5"/>
                <a:stretch>
                  <a:fillRect l="-937" t="-3198" r="-122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16528" y="980728"/>
            <a:ext cx="3024336" cy="302433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349652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0976">
        <p:fade/>
      </p:transition>
    </mc:Choice>
    <mc:Fallback>
      <p:transition spd="med" advTm="609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</p:spPr>
            <p:txBody>
              <a:bodyPr>
                <a:normAutofit fontScale="70000" lnSpcReduction="2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Розв'язування вправ</a:t>
                </a:r>
                <a:endParaRPr lang="en-US" sz="4500" b="1" spc="30" dirty="0" smtClean="0">
                  <a:solidFill>
                    <a:prstClr val="black"/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 smtClean="0">
                    <a:solidFill>
                      <a:prstClr val="black"/>
                    </a:solidFill>
                    <a:cs typeface="Times New Roman" pitchFamily="18" charset="0"/>
                  </a:rPr>
                  <a:t>Знайдіть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 smtClean="0">
                    <a:solidFill>
                      <a:prstClr val="black"/>
                    </a:solidFill>
                    <a:cs typeface="Times New Roman" pitchFamily="18" charset="0"/>
                  </a:rPr>
                  <a:t>значення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 smtClean="0">
                    <a:solidFill>
                      <a:prstClr val="black"/>
                    </a:solidFill>
                    <a:cs typeface="Times New Roman" pitchFamily="18" charset="0"/>
                  </a:rPr>
                  <a:t>виразу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: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+ З</a:t>
                </a:r>
                <a:r>
                  <a:rPr lang="en-US" sz="3100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- 8) - (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- 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5</a:t>
                </a:r>
                <a:r>
                  <a:rPr lang="en-US" sz="3100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+ 7) + (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- 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8</a:t>
                </a:r>
                <a:r>
                  <a:rPr lang="en-US" sz="3100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+ 10), </a:t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якщо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3100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= 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- 2</a:t>
                </a:r>
                <a:r>
                  <a:rPr lang="en-US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.</a:t>
                </a:r>
                <a:endParaRPr lang="ru-RU" sz="3100" b="1" spc="30" dirty="0" smtClean="0">
                  <a:solidFill>
                    <a:prstClr val="black"/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8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>Розв‘язання:</a:t>
                </a:r>
                <a:endParaRPr lang="en-US" sz="38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+ З</a:t>
                </a:r>
                <a:r>
                  <a:rPr lang="en-US" sz="3100" b="1" i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- 8) - (7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- 5</a:t>
                </a:r>
                <a:r>
                  <a:rPr lang="en-US" sz="3100" b="1" i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+ 7) + (5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- 8</a:t>
                </a:r>
                <a:r>
                  <a:rPr lang="en-US" sz="3100" b="1" i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10</a:t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) = 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+ З</a:t>
                </a:r>
                <a:r>
                  <a:rPr lang="en-US" sz="3100" b="1" i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8 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en-US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+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5</a:t>
                </a:r>
                <a:r>
                  <a:rPr lang="en-US" sz="3100" b="1" i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en-US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-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7 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+ 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- 8</a:t>
                </a:r>
                <a:r>
                  <a:rPr lang="en-US" sz="3100" b="1" i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10</a:t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=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- 7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m:rPr>
                        <m:nor/>
                      </m:rPr>
                      <a:rPr lang="ru-RU" sz="3100" b="1" spc="30" dirty="0">
                        <a:solidFill>
                          <a:schemeClr val="accent4">
                            <a:lumMod val="75000"/>
                          </a:schemeClr>
                        </a:solidFill>
                        <a:cs typeface="Times New Roman" pitchFamily="18" charset="0"/>
                      </a:rPr>
                      <m:t>+ 5</m:t>
                    </m:r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+ </a:t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З</a:t>
                </a:r>
                <a:r>
                  <a:rPr lang="en-US" sz="3100" b="1" i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en-US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+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5</a:t>
                </a:r>
                <a:r>
                  <a:rPr lang="en-US" sz="3100" b="1" i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- 8</a:t>
                </a:r>
                <a:r>
                  <a:rPr lang="en-US" sz="3100" b="1" i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b)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8 </a:t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-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7 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+ 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10</a:t>
                </a:r>
                <a:r>
                  <a:rPr lang="en-US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= -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  <m:r>
                          <a:rPr lang="en-US" sz="3100" b="1" i="1" spc="3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+</a:t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0 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5 =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5, </a:t>
                </a:r>
                <a:endParaRPr lang="uk-UA" sz="3100" b="1" spc="30" dirty="0" smtClean="0">
                  <a:solidFill>
                    <a:schemeClr val="accent4">
                      <a:lumMod val="75000"/>
                    </a:schemeClr>
                  </a:solidFill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3100" b="1" spc="30" dirty="0" err="1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якщо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en-US" sz="3100" b="1" i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= -</a:t>
                </a:r>
                <a:r>
                  <a:rPr lang="ru-RU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2</a:t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, </a:t>
                </a:r>
                <a:r>
                  <a:rPr lang="uk-UA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то 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3100" b="1" i="1" spc="3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(−</m:t>
                        </m:r>
                        <m:r>
                          <a:rPr lang="uk-UA" sz="3100" b="1" i="1" spc="3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  <m:r>
                          <a:rPr lang="uk-UA" sz="3100" b="1" i="1" spc="3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  <m:r>
                          <a:rPr lang="en-US" sz="3100" b="1" i="1" spc="3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5</a:t>
                </a:r>
                <a:r>
                  <a:rPr lang="uk-UA" sz="3100" b="1" spc="30" dirty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/>
                </a:r>
                <a:r>
                  <a:rPr lang="uk-UA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= -7</a:t>
                </a:r>
                <a:r>
                  <a:rPr lang="en-US" sz="3100" b="1" spc="30" dirty="0" smtClean="0">
                    <a:solidFill>
                      <a:schemeClr val="accent4">
                        <a:lumMod val="75000"/>
                      </a:schemeClr>
                    </a:solidFill>
                    <a:cs typeface="Times New Roman" pitchFamily="18" charset="0"/>
                  </a:rPr>
                  <a:t> .</a:t>
                </a:r>
                <a:endParaRPr lang="en-US" sz="3100" b="1" spc="30" dirty="0">
                  <a:solidFill>
                    <a:schemeClr val="accent4">
                      <a:lumMod val="75000"/>
                    </a:schemeClr>
                  </a:solidFill>
                  <a:effectLst/>
                  <a:cs typeface="Times New Roman" pitchFamily="18" charset="0"/>
                </a:endParaRPr>
              </a:p>
              <a:p>
                <a:pPr marL="4572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Виконай </a:t>
                </a:r>
                <a:r>
                  <a:rPr lang="uk-UA" sz="45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самостійно</a:t>
                </a: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cs typeface="Times New Roman" pitchFamily="18" charset="0"/>
                  </a:rPr>
                  <a:t>:</a:t>
                </a:r>
                <a:endParaRPr lang="en-US" sz="45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4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Знайдіть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значення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виразу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: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+ </a:t>
                </a:r>
                <a:r>
                  <a:rPr lang="en-US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6</a:t>
                </a:r>
                <a:r>
                  <a:rPr lang="en-US" sz="3100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x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- </a:t>
                </a:r>
                <a:r>
                  <a:rPr lang="en-US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4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) 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- (</a:t>
                </a:r>
                <a:r>
                  <a:rPr lang="en-US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 - </a:t>
                </a:r>
                <a:r>
                  <a:rPr lang="en-US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2</a:t>
                </a:r>
                <a:r>
                  <a:rPr lang="en-US" sz="3100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x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+ </a:t>
                </a:r>
                <a:r>
                  <a:rPr lang="en-US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8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) 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+ (5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 - 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8</a:t>
                </a:r>
                <a:r>
                  <a:rPr lang="en-US" sz="3100" b="1" i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x</a:t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>+ 10), </a:t>
                </a:r>
                <a:r>
                  <a:rPr lang="ru-RU" sz="3100" b="1" spc="30" dirty="0" err="1">
                    <a:solidFill>
                      <a:prstClr val="black"/>
                    </a:solidFill>
                    <a:cs typeface="Times New Roman" pitchFamily="18" charset="0"/>
                  </a:rPr>
                  <a:t>якщо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en-US" sz="3100" b="1" i="1" spc="30" dirty="0">
                    <a:solidFill>
                      <a:prstClr val="black"/>
                    </a:solidFill>
                    <a:cs typeface="Times New Roman" pitchFamily="18" charset="0"/>
                  </a:rPr>
                  <a:t>b</a:t>
                </a:r>
                <a:r>
                  <a:rPr lang="ru-RU" sz="3100" b="1" spc="30" dirty="0">
                    <a:solidFill>
                      <a:prstClr val="black"/>
                    </a:solidFill>
                    <a:cs typeface="Times New Roman" pitchFamily="18" charset="0"/>
                  </a:rPr>
                  <a:t/>
                </a:r>
                <a:r>
                  <a:rPr lang="ru-RU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=</a:t>
                </a:r>
                <a:r>
                  <a:rPr lang="en-US" sz="3100" b="1" spc="30" dirty="0" smtClean="0">
                    <a:solidFill>
                      <a:prstClr val="black"/>
                    </a:solidFill>
                    <a:cs typeface="Times New Roman" pitchFamily="18" charset="0"/>
                  </a:rPr>
                  <a:t> 2.</a:t>
                </a:r>
                <a:endParaRPr lang="ru-RU" sz="3100" b="1" spc="30" dirty="0">
                  <a:solidFill>
                    <a:prstClr val="black"/>
                  </a:solidFill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600" b="1" spc="30" dirty="0">
                  <a:solidFill>
                    <a:prstClr val="black"/>
                  </a:solidFill>
                  <a:effectLst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2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endParaRPr lang="en-US" sz="3200" b="1" spc="30" dirty="0">
                  <a:solidFill>
                    <a:prstClr val="black"/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6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  <a:blipFill rotWithShape="1">
                <a:blip r:embed="rId5"/>
                <a:stretch>
                  <a:fillRect l="-721" t="-265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948264" y="1988840"/>
            <a:ext cx="1611227" cy="165618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51797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1160">
        <p:fade/>
      </p:transition>
    </mc:Choice>
    <mc:Fallback>
      <p:transition spd="med" advTm="611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fb4da563ae64d6e9c41d9c6445b11c997e54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3.5|5.2|4.8|4.9|4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4.6|4.6|9.6|10.2|5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6|1.5|6.6|3.5|14.5|14.6|2.5|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3.4|2.4|5.5|3.4|15.6|14.1|2.9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3|1.9|6.2|3.4|9.9|5.3|12.4|2.9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1|1.7|7.5|3.4|9.9|8.8|10.5|7.7|2.3|3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5|2.9|5.6|2.3|10.3|10.3|10|9.5|4.1|3.7|2.5|2.2|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8|6.6|4.4|5.5|10.4|9.3|4.7|4.3|6|3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3|5.1|4|2.9|7.9|4.5|5.6|4.6|7|3.4|4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3|2.3|5.9|3.2|6.2|9.7|9.9|4.2|5.4|3.3|1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3436</TotalTime>
  <Words>207</Words>
  <Application>Microsoft Office PowerPoint</Application>
  <PresentationFormat>Экран (4:3)</PresentationFormat>
  <Paragraphs>54</Paragraphs>
  <Slides>11</Slides>
  <Notes>11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Алгебра 7 клас Додавання і віднімання многочленів.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 снова в школу</dc:title>
  <dc:creator>obstinate</dc:creator>
  <dc:description>Шаблон презентации с сайта https://presentation-creation.ru/</dc:description>
  <cp:lastModifiedBy>Sch</cp:lastModifiedBy>
  <cp:revision>1378</cp:revision>
  <dcterms:created xsi:type="dcterms:W3CDTF">2018-02-25T09:09:03Z</dcterms:created>
  <dcterms:modified xsi:type="dcterms:W3CDTF">2022-10-11T07:11:52Z</dcterms:modified>
</cp:coreProperties>
</file>