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17"/>
  </p:handoutMasterIdLst>
  <p:sldIdLst>
    <p:sldId id="257" r:id="rId2"/>
    <p:sldId id="303" r:id="rId3"/>
    <p:sldId id="323" r:id="rId4"/>
    <p:sldId id="287" r:id="rId5"/>
    <p:sldId id="305" r:id="rId6"/>
    <p:sldId id="306" r:id="rId7"/>
    <p:sldId id="309" r:id="rId8"/>
    <p:sldId id="324" r:id="rId9"/>
    <p:sldId id="289" r:id="rId10"/>
    <p:sldId id="296" r:id="rId11"/>
    <p:sldId id="311" r:id="rId12"/>
    <p:sldId id="327" r:id="rId13"/>
    <p:sldId id="328" r:id="rId14"/>
    <p:sldId id="313" r:id="rId15"/>
    <p:sldId id="314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ngsana New" panose="02020603050405020304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990099"/>
    <a:srgbClr val="FF0066"/>
    <a:srgbClr val="FF0000"/>
    <a:srgbClr val="FF9966"/>
    <a:srgbClr val="660033"/>
    <a:srgbClr val="632B8D"/>
    <a:srgbClr val="4F22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169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440D4657-EC06-4893-B841-99F405528E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latin typeface="Cooper Std Black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70040A6-1EDE-441B-9A83-6ABEE5E725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latin typeface="Cooper Std Black" pitchFamily="18" charset="0"/>
              </a:defRPr>
            </a:lvl1pPr>
          </a:lstStyle>
          <a:p>
            <a:pPr>
              <a:defRPr/>
            </a:pPr>
            <a:fld id="{37A0E1DA-A6FF-4079-BBFF-76FEB096C70B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94C9AC0-1CA2-48EE-9AB2-83DA063767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latin typeface="Cooper Std Black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8486D9D-EAF2-42B3-AF88-590014A849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ooper Std Black" panose="0208090304030B020404" pitchFamily="18" charset="0"/>
              </a:defRPr>
            </a:lvl1pPr>
          </a:lstStyle>
          <a:p>
            <a:pPr>
              <a:defRPr/>
            </a:pPr>
            <a:fld id="{31AF08FF-B267-4862-B88E-6CDAE3686E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868A7A8-89CF-4BB5-903C-8E90BBE472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B2E0398-7645-4DD0-882A-51F24ACCAE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B0657ED1-EE23-4FDF-A795-50C1232A8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070C6-C2B3-4997-8411-9DD603B536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280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AC11D43-ADFF-4398-8B89-353BB45791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184C00E-4597-472B-88BA-8147829370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AE6437F1-B036-42C3-9806-A25CBA088B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CA621-5CB4-4C6C-92F1-78BE6B0F95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7612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49C2940-0DF5-4E8C-8560-A0B92FB23B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8BCEE10-4A16-4C22-82F1-7835A8AA92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2792D70-8506-406B-9BE3-3689301A1D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DE07B-9D2E-4409-8378-85C8159BA3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7599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3BB5727-5AB3-4686-9EC7-5ED1B4F0F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D569DE6-1099-4252-A3BC-8357126F67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DBE0555-1D42-416A-BB00-ADB32E000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60F69-D1FB-4ADC-9FDB-88CB6D4869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1841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EECA33EA-2573-47D2-AC56-1DCCA12714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C401E38E-E183-4F34-B82A-A0A99816FC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6056E4B0-9CAA-41DC-BCF0-131F16F9E2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96416-4B29-4C3D-9CCB-4BB0DA8CFF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3439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F171EE7B-4BA3-4959-A3EC-C70F5379E2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2DB6529C-CCE4-435F-84AD-3F4F078878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E8D676A6-4B7E-4815-8E81-BE5BBFCE89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01A77-95DD-4428-B0A5-D232AEA793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3772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378116A0-5BA1-4486-BABD-30371493D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1FB0F7F6-D0EB-4E6C-A48E-2AE9740D6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B42CC1BE-6EDE-49EE-8170-FF89D54E4F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66109-F350-46AB-BEDA-5E05D9D23C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4058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E080988-6A6D-4AC6-8225-676E4596FD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A32E016-8262-4B77-83ED-24EE30CF3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5AF3E12-593B-4C76-BDCE-CE6802F36F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72B45-9CEC-4ECF-A16F-C909A120B8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354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45D203D-9B2B-4F9B-B330-9AAE1F3194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BD3CC8C-1F2F-4D76-AFFC-E14969311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61D83CB-9B50-4D45-87B1-D9226EEDAC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A5E7D-3BE5-4899-9E65-A97E92D613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8698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1A74713-3E4E-4F42-B760-1BF8DF2CE6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AA2719A-925B-493F-BEF3-A4C6479529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C811009-2755-4B5E-9460-90FCB8D45D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01543-A82E-4336-917C-80D2C20691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4717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6AB594A-9F0D-42BB-817D-F766DE058E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A9F624D-DA21-4460-B19F-92681BF52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9EFFDEF-7C57-4CBF-B256-90C5CA9C20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89E1D-27EF-4F23-B775-D1EC044DCB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86177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D1761AA-7FD6-4022-B785-09A644C39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F80C427-7428-40FB-881B-7676118DE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EE57598-780A-4364-AEA1-2D2B4FEB2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2F94F-020C-4BF9-A5AE-9BD4F53803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51121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9F09FAB6-227A-4A35-9AA0-7C9041BE46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7C654516-0084-428C-8DD4-D2C621C80E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FE6A0C43-BBBD-42C0-883D-4B138F00F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E76AA-D89B-4333-A66D-1174F0CEE6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99102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6838B43C-3BD9-4C96-9748-40A2C619F6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DA6530A-5521-4A64-A46A-467BCFD3BD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93DE0018-8E37-4E03-975A-F8FB4641E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162FA-2E59-4E29-8AB0-3AF6F7605B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2733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3F9CF72C-1DBC-4343-B47A-CFE69A8A6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E23E09AB-025E-4689-B933-0445A29CD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2FBF107A-D21B-48AC-86DA-8F717F8EA2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84CC4174-A7C2-4E77-9E9A-153ED8D8BF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3AA7FA93-D79D-4C96-92EA-BECDF88AA4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578C8BF-3602-4A34-A414-EC0330FAD4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67F78712-BCF5-4D4B-AA32-54367503CA8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1268413"/>
            <a:ext cx="7991475" cy="4105275"/>
          </a:xfrm>
        </p:spPr>
        <p:txBody>
          <a:bodyPr/>
          <a:lstStyle/>
          <a:p>
            <a:pPr eaLnBrk="1" hangingPunct="1"/>
            <a:r>
              <a:rPr lang="en-US" altLang="ru-RU" b="1" i="1" dirty="0">
                <a:solidFill>
                  <a:srgbClr val="006600"/>
                </a:solidFill>
                <a:latin typeface="Georgia" panose="02040502050405020303" pitchFamily="18" charset="0"/>
              </a:rPr>
              <a:t/>
            </a:r>
            <a:br>
              <a:rPr lang="en-US" altLang="ru-RU" b="1" i="1" dirty="0">
                <a:solidFill>
                  <a:srgbClr val="006600"/>
                </a:solidFill>
                <a:latin typeface="Georgia" panose="02040502050405020303" pitchFamily="18" charset="0"/>
              </a:rPr>
            </a:br>
            <a: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  <a:t>Застосування різних</a:t>
            </a:r>
            <a:b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  <a:t>способів розкладання</a:t>
            </a:r>
            <a:b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  <a:t>многочлена на множники</a:t>
            </a:r>
            <a:r>
              <a:rPr lang="uk-UA" altLang="ru-RU" sz="900" b="1" i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uk-UA" alt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ru-RU" altLang="ru-RU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075" name="Rectangle 16">
            <a:extLst>
              <a:ext uri="{FF2B5EF4-FFF2-40B4-BE49-F238E27FC236}">
                <a16:creationId xmlns:a16="http://schemas.microsoft.com/office/drawing/2014/main" xmlns="" id="{465E0744-AA2F-4CDB-950A-F376415AE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1196975"/>
            <a:ext cx="42465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i="1">
                <a:solidFill>
                  <a:srgbClr val="FF0000"/>
                </a:solidFill>
              </a:rPr>
              <a:t>Тема уроку:</a:t>
            </a:r>
            <a:endParaRPr lang="ru-RU" altLang="ru-RU" sz="4000" i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1762B8-B23B-4584-9A0E-5BB5C0B4411F}"/>
              </a:ext>
            </a:extLst>
          </p:cNvPr>
          <p:cNvSpPr txBox="1"/>
          <p:nvPr/>
        </p:nvSpPr>
        <p:spPr>
          <a:xfrm>
            <a:off x="2411760" y="5373216"/>
            <a:ext cx="468052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0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7  </a:t>
            </a:r>
            <a:r>
              <a:rPr lang="ru-RU" sz="60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клас</a:t>
            </a:r>
            <a:endParaRPr lang="x-none" sz="60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  <a:p>
            <a:pPr>
              <a:defRPr/>
            </a:pPr>
            <a:endParaRPr lang="x-non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ADA4F12-CA97-4E4A-8553-D859CCA320F4}"/>
              </a:ext>
            </a:extLst>
          </p:cNvPr>
          <p:cNvSpPr txBox="1"/>
          <p:nvPr/>
        </p:nvSpPr>
        <p:spPr>
          <a:xfrm>
            <a:off x="3676030" y="283528"/>
            <a:ext cx="2007840" cy="984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uk-UA" sz="40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АЛГЕБРА</a:t>
            </a:r>
            <a:endParaRPr lang="x-none" sz="40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C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  <a:p>
            <a:pPr>
              <a:defRPr/>
            </a:pPr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>
            <a:extLst>
              <a:ext uri="{FF2B5EF4-FFF2-40B4-BE49-F238E27FC236}">
                <a16:creationId xmlns:a16="http://schemas.microsoft.com/office/drawing/2014/main" xmlns="" id="{2C236D4D-467E-4871-A3C1-B6C34F2CC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2163" y="188913"/>
            <a:ext cx="2195512" cy="503237"/>
          </a:xfrm>
          <a:prstGeom prst="wedgeRoundRectCallout">
            <a:avLst>
              <a:gd name="adj1" fmla="val -59049"/>
              <a:gd name="adj2" fmla="val 95305"/>
              <a:gd name="adj3" fmla="val 16667"/>
            </a:avLst>
          </a:prstGeom>
          <a:solidFill>
            <a:srgbClr val="CCFFCC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uk-UA" alt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Повторимо:</a:t>
            </a:r>
            <a:endParaRPr lang="ru-RU" alt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50" name="AutoShape 18">
            <a:extLst>
              <a:ext uri="{FF2B5EF4-FFF2-40B4-BE49-F238E27FC236}">
                <a16:creationId xmlns:a16="http://schemas.microsoft.com/office/drawing/2014/main" xmlns="" id="{FE2A6487-5573-411C-8593-A078FCDCA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781300"/>
            <a:ext cx="360362" cy="287338"/>
          </a:xfrm>
          <a:prstGeom prst="rightArrow">
            <a:avLst>
              <a:gd name="adj1" fmla="val 50000"/>
              <a:gd name="adj2" fmla="val 3713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1800">
              <a:latin typeface="Cooper Std Black" panose="0208090304030B020404" pitchFamily="18" charset="0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xmlns="" id="{1EB3E28E-C04A-4516-A50B-2AC31D1D1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598738"/>
            <a:ext cx="7488238" cy="647700"/>
          </a:xfrm>
          <a:prstGeom prst="roundRect">
            <a:avLst>
              <a:gd name="adj" fmla="val 16667"/>
            </a:avLst>
          </a:prstGeom>
          <a:solidFill>
            <a:srgbClr val="A6F8D9">
              <a:alpha val="5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9pPr>
          </a:lstStyle>
          <a:p>
            <a:pPr eaLnBrk="1" hangingPunct="1">
              <a:defRPr/>
            </a:pPr>
            <a:r>
              <a:rPr lang="uk-UA" alt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Винесення за дужки спільного множника</a:t>
            </a:r>
            <a:endParaRPr lang="ru-RU" alt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xmlns="" id="{B29A37AE-17D7-413A-8FF2-181D385FF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3606800"/>
            <a:ext cx="6911975" cy="1295400"/>
          </a:xfrm>
          <a:prstGeom prst="roundRect">
            <a:avLst>
              <a:gd name="adj" fmla="val 16667"/>
            </a:avLst>
          </a:prstGeom>
          <a:solidFill>
            <a:srgbClr val="A6F8D9">
              <a:alpha val="5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9pPr>
          </a:lstStyle>
          <a:p>
            <a:pPr algn="ctr" eaLnBrk="1" hangingPunct="1">
              <a:defRPr/>
            </a:pPr>
            <a:r>
              <a:rPr lang="uk-UA" alt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Використання формул скороченого</a:t>
            </a:r>
          </a:p>
          <a:p>
            <a:pPr algn="ctr" eaLnBrk="1" hangingPunct="1">
              <a:defRPr/>
            </a:pPr>
            <a:r>
              <a:rPr lang="uk-UA" alt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множення</a:t>
            </a:r>
            <a:endParaRPr lang="ru-RU" alt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xmlns="" id="{1E371A3A-63CC-4A4E-BC36-3384F9A6AEB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771775" y="5229225"/>
            <a:ext cx="5183188" cy="576263"/>
          </a:xfrm>
          <a:prstGeom prst="roundRect">
            <a:avLst>
              <a:gd name="adj" fmla="val 16667"/>
            </a:avLst>
          </a:prstGeom>
          <a:solidFill>
            <a:srgbClr val="A6F8D9">
              <a:alpha val="5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9pPr>
          </a:lstStyle>
          <a:p>
            <a:pPr eaLnBrk="1" hangingPunct="1">
              <a:defRPr/>
            </a:pPr>
            <a:r>
              <a:rPr lang="uk-UA" alt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Метод групування</a:t>
            </a:r>
            <a:endParaRPr lang="ru-RU" alt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EA5897-C879-40EF-8E9F-496138C071E7}"/>
              </a:ext>
            </a:extLst>
          </p:cNvPr>
          <p:cNvSpPr/>
          <p:nvPr/>
        </p:nvSpPr>
        <p:spPr>
          <a:xfrm>
            <a:off x="2987675" y="153988"/>
            <a:ext cx="5688013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uk-UA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Різні способи розкладання многочленів</a:t>
            </a:r>
            <a:r>
              <a:rPr lang="en-US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на множники</a:t>
            </a: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18">
            <a:extLst>
              <a:ext uri="{FF2B5EF4-FFF2-40B4-BE49-F238E27FC236}">
                <a16:creationId xmlns:a16="http://schemas.microsoft.com/office/drawing/2014/main" xmlns="" id="{E7399C7F-64C7-4965-8D0A-E20809629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0" y="4183063"/>
            <a:ext cx="360363" cy="287337"/>
          </a:xfrm>
          <a:prstGeom prst="rightArrow">
            <a:avLst>
              <a:gd name="adj1" fmla="val 50000"/>
              <a:gd name="adj2" fmla="val 3713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1800">
              <a:latin typeface="Cooper Std Black" panose="0208090304030B020404" pitchFamily="18" charset="0"/>
            </a:endParaRPr>
          </a:p>
        </p:txBody>
      </p:sp>
      <p:sp>
        <p:nvSpPr>
          <p:cNvPr id="14" name="AutoShape 18">
            <a:extLst>
              <a:ext uri="{FF2B5EF4-FFF2-40B4-BE49-F238E27FC236}">
                <a16:creationId xmlns:a16="http://schemas.microsoft.com/office/drawing/2014/main" xmlns="" id="{E23344C0-B993-4849-BDF2-1BE6F4DF8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0" y="5387975"/>
            <a:ext cx="360363" cy="287338"/>
          </a:xfrm>
          <a:prstGeom prst="rightArrow">
            <a:avLst>
              <a:gd name="adj1" fmla="val 50000"/>
              <a:gd name="adj2" fmla="val 3713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1800">
              <a:latin typeface="Cooper Std Black" panose="0208090304030B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50" grpId="0" animBg="1"/>
      <p:bldP spid="10" grpId="0" animBg="1"/>
      <p:bldP spid="11" grpId="0" animBg="1"/>
      <p:bldP spid="12" grpId="0" animBg="1"/>
      <p:bldP spid="7" grpId="0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AutoShape 5">
            <a:extLst>
              <a:ext uri="{FF2B5EF4-FFF2-40B4-BE49-F238E27FC236}">
                <a16:creationId xmlns:a16="http://schemas.microsoft.com/office/drawing/2014/main" xmlns="" id="{8560D338-5521-4C47-B10B-1EC86805E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44855"/>
            <a:ext cx="8856983" cy="1125895"/>
          </a:xfrm>
          <a:prstGeom prst="wedgeRoundRectCallout">
            <a:avLst>
              <a:gd name="adj1" fmla="val -43221"/>
              <a:gd name="adj2" fmla="val 45740"/>
              <a:gd name="adj3" fmla="val 16667"/>
            </a:avLst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1</a:t>
            </a:r>
            <a:r>
              <a:rPr lang="uk-UA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 </a:t>
            </a:r>
            <a:r>
              <a:rPr lang="uk-UA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Винесення спільного множника за дужки. </a:t>
            </a:r>
            <a:endParaRPr lang="ru-RU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lvl="3" eaLnBrk="1" hangingPunct="1">
              <a:defRPr/>
            </a:pPr>
            <a:endParaRPr lang="ru-RU" altLang="ru-RU" sz="2400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pSp>
        <p:nvGrpSpPr>
          <p:cNvPr id="2" name="Group 44">
            <a:extLst>
              <a:ext uri="{FF2B5EF4-FFF2-40B4-BE49-F238E27FC236}">
                <a16:creationId xmlns:a16="http://schemas.microsoft.com/office/drawing/2014/main" xmlns="" id="{2FC88E77-50A6-49A1-8C66-6D90A12615BC}"/>
              </a:ext>
            </a:extLst>
          </p:cNvPr>
          <p:cNvGrpSpPr>
            <a:grpSpLocks/>
          </p:cNvGrpSpPr>
          <p:nvPr/>
        </p:nvGrpSpPr>
        <p:grpSpPr bwMode="auto">
          <a:xfrm>
            <a:off x="481013" y="3308350"/>
            <a:ext cx="6315075" cy="942975"/>
            <a:chOff x="381" y="764"/>
            <a:chExt cx="1456" cy="512"/>
          </a:xfrm>
        </p:grpSpPr>
        <p:sp>
          <p:nvSpPr>
            <p:cNvPr id="6159" name="AutoShape 45">
              <a:extLst>
                <a:ext uri="{FF2B5EF4-FFF2-40B4-BE49-F238E27FC236}">
                  <a16:creationId xmlns:a16="http://schemas.microsoft.com/office/drawing/2014/main" xmlns="" id="{FDA271E6-E0FA-4CF1-B001-D806B2EB8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" y="764"/>
              <a:ext cx="1163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ru-RU" sz="2800" b="1"/>
                <a:t>9</a:t>
              </a:r>
              <a:r>
                <a:rPr lang="en-US" altLang="ru-RU" sz="2800" b="1">
                  <a:cs typeface="Arial" panose="020B0604020202020204" pitchFamily="34" charset="0"/>
                </a:rPr>
                <a:t>x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3</a:t>
              </a:r>
              <a:r>
                <a:rPr lang="en-US" altLang="ru-RU" sz="2800" b="1">
                  <a:cs typeface="Arial" panose="020B0604020202020204" pitchFamily="34" charset="0"/>
                </a:rPr>
                <a:t>y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+</a:t>
              </a:r>
              <a:r>
                <a:rPr lang="uk-UA" altLang="ru-RU" sz="2800" b="1">
                  <a:cs typeface="Arial" panose="020B0604020202020204" pitchFamily="34" charset="0"/>
                </a:rPr>
                <a:t> 15</a:t>
              </a:r>
              <a:r>
                <a:rPr lang="en-US" altLang="ru-RU" sz="2800" b="1">
                  <a:cs typeface="Arial" panose="020B0604020202020204" pitchFamily="34" charset="0"/>
                </a:rPr>
                <a:t>z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=</a:t>
              </a:r>
              <a:r>
                <a:rPr lang="uk-UA" altLang="ru-RU" sz="2800" b="1">
                  <a:cs typeface="Arial" panose="020B0604020202020204" pitchFamily="34" charset="0"/>
                </a:rPr>
                <a:t> 3(3</a:t>
              </a:r>
              <a:r>
                <a:rPr lang="en-US" altLang="ru-RU" sz="2800" b="1"/>
                <a:t>x</a:t>
              </a:r>
              <a:r>
                <a:rPr lang="uk-UA" altLang="ru-RU" sz="2800" b="1"/>
                <a:t> </a:t>
              </a:r>
              <a:r>
                <a:rPr lang="en-US" altLang="ru-RU" sz="2800" b="1"/>
                <a:t>–</a:t>
              </a:r>
              <a:r>
                <a:rPr lang="uk-UA" altLang="ru-RU" sz="2800" b="1"/>
                <a:t> </a:t>
              </a:r>
              <a:r>
                <a:rPr lang="en-US" altLang="ru-RU" sz="2800" b="1"/>
                <a:t>y</a:t>
              </a:r>
              <a:r>
                <a:rPr lang="uk-UA" altLang="ru-RU" sz="2800" b="1"/>
                <a:t> </a:t>
              </a:r>
              <a:r>
                <a:rPr lang="en-US" altLang="ru-RU" sz="2800" b="1"/>
                <a:t>+</a:t>
              </a:r>
              <a:r>
                <a:rPr lang="uk-UA" altLang="ru-RU" sz="2800" b="1"/>
                <a:t> 5</a:t>
              </a:r>
              <a:r>
                <a:rPr lang="en-US" altLang="ru-RU" sz="2800" b="1"/>
                <a:t>z</a:t>
              </a:r>
              <a:r>
                <a:rPr lang="uk-UA" altLang="ru-RU" sz="2800" b="1"/>
                <a:t>)</a:t>
              </a:r>
              <a:endParaRPr lang="en-US" altLang="ru-RU" sz="2800" b="1"/>
            </a:p>
          </p:txBody>
        </p:sp>
        <p:sp>
          <p:nvSpPr>
            <p:cNvPr id="6160" name="Text Box 46">
              <a:extLst>
                <a:ext uri="{FF2B5EF4-FFF2-40B4-BE49-F238E27FC236}">
                  <a16:creationId xmlns:a16="http://schemas.microsoft.com/office/drawing/2014/main" xmlns="" id="{4EE2281E-FA76-4DB2-BDEF-36A4F53A75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" y="889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1)</a:t>
              </a:r>
            </a:p>
          </p:txBody>
        </p:sp>
        <p:sp>
          <p:nvSpPr>
            <p:cNvPr id="6161" name="Text Box 47">
              <a:extLst>
                <a:ext uri="{FF2B5EF4-FFF2-40B4-BE49-F238E27FC236}">
                  <a16:creationId xmlns:a16="http://schemas.microsoft.com/office/drawing/2014/main" xmlns="" id="{0DB517A7-33EA-46A7-99CD-AB31B0F072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879"/>
              <a:ext cx="1225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ru-RU" sz="2800" b="1">
                <a:solidFill>
                  <a:srgbClr val="000066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4">
            <a:extLst>
              <a:ext uri="{FF2B5EF4-FFF2-40B4-BE49-F238E27FC236}">
                <a16:creationId xmlns:a16="http://schemas.microsoft.com/office/drawing/2014/main" xmlns="" id="{E61CA681-2922-4B53-8C45-B5331EC64A2A}"/>
              </a:ext>
            </a:extLst>
          </p:cNvPr>
          <p:cNvGrpSpPr>
            <a:grpSpLocks/>
          </p:cNvGrpSpPr>
          <p:nvPr/>
        </p:nvGrpSpPr>
        <p:grpSpPr bwMode="auto">
          <a:xfrm>
            <a:off x="2284413" y="5383213"/>
            <a:ext cx="6318250" cy="1001712"/>
            <a:chOff x="216" y="824"/>
            <a:chExt cx="1853" cy="512"/>
          </a:xfrm>
        </p:grpSpPr>
        <p:sp>
          <p:nvSpPr>
            <p:cNvPr id="6157" name="AutoShape 45">
              <a:extLst>
                <a:ext uri="{FF2B5EF4-FFF2-40B4-BE49-F238E27FC236}">
                  <a16:creationId xmlns:a16="http://schemas.microsoft.com/office/drawing/2014/main" xmlns="" id="{BE249C3B-C653-4815-B3FB-F02545F93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" y="824"/>
              <a:ext cx="1709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800" b="1">
                  <a:cs typeface="Arial" panose="020B0604020202020204" pitchFamily="34" charset="0"/>
                </a:rPr>
                <a:t>2(x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y)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+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(x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y)²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=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(x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y)(2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+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x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y)</a:t>
              </a:r>
            </a:p>
          </p:txBody>
        </p:sp>
        <p:sp>
          <p:nvSpPr>
            <p:cNvPr id="6158" name="Text Box 46">
              <a:extLst>
                <a:ext uri="{FF2B5EF4-FFF2-40B4-BE49-F238E27FC236}">
                  <a16:creationId xmlns:a16="http://schemas.microsoft.com/office/drawing/2014/main" xmlns="" id="{12CE1E9F-6C69-4917-8AEC-492983E8C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" y="955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3)</a:t>
              </a:r>
            </a:p>
          </p:txBody>
        </p:sp>
      </p:grpSp>
      <p:grpSp>
        <p:nvGrpSpPr>
          <p:cNvPr id="3" name="Group 44">
            <a:extLst>
              <a:ext uri="{FF2B5EF4-FFF2-40B4-BE49-F238E27FC236}">
                <a16:creationId xmlns:a16="http://schemas.microsoft.com/office/drawing/2014/main" xmlns="" id="{C8399625-868D-4CAD-B591-17128C797313}"/>
              </a:ext>
            </a:extLst>
          </p:cNvPr>
          <p:cNvGrpSpPr>
            <a:grpSpLocks/>
          </p:cNvGrpSpPr>
          <p:nvPr/>
        </p:nvGrpSpPr>
        <p:grpSpPr bwMode="auto">
          <a:xfrm>
            <a:off x="1279525" y="4335463"/>
            <a:ext cx="6681788" cy="936625"/>
            <a:chOff x="287" y="810"/>
            <a:chExt cx="1719" cy="512"/>
          </a:xfrm>
        </p:grpSpPr>
        <p:sp>
          <p:nvSpPr>
            <p:cNvPr id="6155" name="AutoShape 45">
              <a:extLst>
                <a:ext uri="{FF2B5EF4-FFF2-40B4-BE49-F238E27FC236}">
                  <a16:creationId xmlns:a16="http://schemas.microsoft.com/office/drawing/2014/main" xmlns="" id="{C1440D0E-8C14-40B8-AD53-CB4EE512E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810"/>
              <a:ext cx="1595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uk-UA" altLang="ru-RU" sz="2800" b="1"/>
                <a:t>4</a:t>
              </a:r>
              <a:r>
                <a:rPr lang="en-US" altLang="ru-RU" sz="2800" b="1">
                  <a:cs typeface="Arial" panose="020B0604020202020204" pitchFamily="34" charset="0"/>
                </a:rPr>
                <a:t>b</a:t>
              </a:r>
              <a:r>
                <a:rPr lang="en-US" altLang="ru-RU" sz="2800" b="1">
                  <a:latin typeface="Batang" panose="02030600000101010101" pitchFamily="18" charset="-127"/>
                  <a:ea typeface="Batang" panose="02030600000101010101" pitchFamily="18" charset="-127"/>
                  <a:cs typeface="Arial" panose="020B0604020202020204" pitchFamily="34" charset="0"/>
                </a:rPr>
                <a:t>²</a:t>
              </a:r>
              <a:r>
                <a:rPr lang="uk-UA" altLang="ru-RU" sz="2800" b="1">
                  <a:latin typeface="Batang" panose="02030600000101010101" pitchFamily="18" charset="-127"/>
                  <a:ea typeface="Batang" panose="02030600000101010101" pitchFamily="18" charset="-127"/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latin typeface="Batang" panose="02030600000101010101" pitchFamily="18" charset="-127"/>
                  <a:ea typeface="Batang" panose="02030600000101010101" pitchFamily="18" charset="-127"/>
                  <a:cs typeface="Arial" panose="020B0604020202020204" pitchFamily="34" charset="0"/>
                </a:rPr>
                <a:t>+</a:t>
              </a:r>
              <a:r>
                <a:rPr lang="uk-UA" altLang="ru-RU" sz="2800" b="1">
                  <a:latin typeface="Batang" panose="02030600000101010101" pitchFamily="18" charset="-127"/>
                  <a:ea typeface="Batang" panose="02030600000101010101" pitchFamily="18" charset="-127"/>
                  <a:cs typeface="Arial" panose="020B0604020202020204" pitchFamily="34" charset="0"/>
                </a:rPr>
                <a:t> </a:t>
              </a:r>
              <a:r>
                <a:rPr lang="uk-UA" altLang="ru-RU" sz="2800" b="1">
                  <a:cs typeface="Arial" panose="020B0604020202020204" pitchFamily="34" charset="0"/>
                </a:rPr>
                <a:t>8</a:t>
              </a:r>
              <a:r>
                <a:rPr lang="en-US" altLang="ru-RU" sz="2800" b="1">
                  <a:cs typeface="Arial" panose="020B0604020202020204" pitchFamily="34" charset="0"/>
                </a:rPr>
                <a:t>ab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12a</a:t>
              </a:r>
              <a:r>
                <a:rPr lang="en-US" altLang="ru-RU" sz="2800" b="1">
                  <a:latin typeface="Batang" panose="02030600000101010101" pitchFamily="18" charset="-127"/>
                  <a:ea typeface="Batang" panose="02030600000101010101" pitchFamily="18" charset="-127"/>
                </a:rPr>
                <a:t>²</a:t>
              </a:r>
              <a:r>
                <a:rPr lang="en-US" altLang="ru-RU" sz="2800" b="1">
                  <a:ea typeface="Batang" panose="02030600000101010101" pitchFamily="18" charset="-127"/>
                </a:rPr>
                <a:t>b</a:t>
              </a:r>
              <a:r>
                <a:rPr lang="uk-UA" altLang="ru-RU" sz="2800" b="1">
                  <a:ea typeface="Batang" panose="02030600000101010101" pitchFamily="18" charset="-127"/>
                </a:rPr>
                <a:t> </a:t>
              </a:r>
              <a:r>
                <a:rPr lang="en-US" altLang="ru-RU" sz="2800" b="1">
                  <a:ea typeface="Batang" panose="02030600000101010101" pitchFamily="18" charset="-127"/>
                </a:rPr>
                <a:t>=</a:t>
              </a:r>
              <a:r>
                <a:rPr lang="uk-UA" altLang="ru-RU" sz="2800" b="1">
                  <a:ea typeface="Batang" panose="02030600000101010101" pitchFamily="18" charset="-127"/>
                </a:rPr>
                <a:t> </a:t>
              </a:r>
              <a:r>
                <a:rPr lang="uk-UA" altLang="ru-RU" sz="2800" b="1">
                  <a:cs typeface="Arial" panose="020B0604020202020204" pitchFamily="34" charset="0"/>
                </a:rPr>
                <a:t>4</a:t>
              </a:r>
              <a:r>
                <a:rPr lang="en-US" altLang="ru-RU" sz="2800" b="1">
                  <a:cs typeface="Arial" panose="020B0604020202020204" pitchFamily="34" charset="0"/>
                </a:rPr>
                <a:t>b(b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+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2a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-</a:t>
              </a:r>
              <a:r>
                <a:rPr lang="uk-UA" altLang="ru-RU" sz="2800" b="1">
                  <a:cs typeface="Arial" panose="020B0604020202020204" pitchFamily="34" charset="0"/>
                </a:rPr>
                <a:t> </a:t>
              </a:r>
              <a:r>
                <a:rPr lang="en-US" altLang="ru-RU" sz="2800" b="1">
                  <a:cs typeface="Arial" panose="020B0604020202020204" pitchFamily="34" charset="0"/>
                </a:rPr>
                <a:t>3a</a:t>
              </a:r>
              <a:r>
                <a:rPr lang="en-US" altLang="ru-RU" sz="2800" b="1">
                  <a:latin typeface="Batang" panose="02030600000101010101" pitchFamily="18" charset="-127"/>
                  <a:ea typeface="Batang" panose="02030600000101010101" pitchFamily="18" charset="-127"/>
                </a:rPr>
                <a:t>²</a:t>
              </a:r>
              <a:r>
                <a:rPr lang="en-US" altLang="ru-RU" sz="2800">
                  <a:ea typeface="Batang" panose="02030600000101010101" pitchFamily="18" charset="-127"/>
                </a:rPr>
                <a:t>)</a:t>
              </a:r>
            </a:p>
          </p:txBody>
        </p:sp>
        <p:sp>
          <p:nvSpPr>
            <p:cNvPr id="6156" name="Text Box 46">
              <a:extLst>
                <a:ext uri="{FF2B5EF4-FFF2-40B4-BE49-F238E27FC236}">
                  <a16:creationId xmlns:a16="http://schemas.microsoft.com/office/drawing/2014/main" xmlns="" id="{CD25E38F-1825-4F86-9A55-9393F467D0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" y="955"/>
              <a:ext cx="2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2400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2)</a:t>
              </a:r>
            </a:p>
          </p:txBody>
        </p:sp>
      </p:grpSp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5F22FBE9-FAF8-4754-9E39-913545E1C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652" y="1484784"/>
            <a:ext cx="5925914" cy="143986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Cooper Std Blac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oper Std Black" pitchFamily="18" charset="0"/>
              </a:defRPr>
            </a:lvl9pPr>
          </a:lstStyle>
          <a:p>
            <a:pPr eaLnBrk="1" hangingPunct="1">
              <a:defRPr/>
            </a:pPr>
            <a:r>
              <a:rPr lang="uk-UA" altLang="ru-RU" sz="2800" b="1" dirty="0">
                <a:latin typeface="Arial" pitchFamily="34" charset="0"/>
              </a:rPr>
              <a:t>Потрібно:</a:t>
            </a:r>
          </a:p>
          <a:p>
            <a:pPr eaLnBrk="1" hangingPunct="1">
              <a:defRPr/>
            </a:pPr>
            <a:r>
              <a:rPr lang="uk-UA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1. Знайти цей спільний множник;</a:t>
            </a:r>
          </a:p>
          <a:p>
            <a:pPr eaLnBrk="1" hangingPunct="1">
              <a:defRPr/>
            </a:pPr>
            <a:r>
              <a:rPr lang="uk-UA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2. Винести його за дужки.</a:t>
            </a:r>
            <a:endParaRPr lang="ru-RU" alt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6">
            <a:extLst>
              <a:ext uri="{FF2B5EF4-FFF2-40B4-BE49-F238E27FC236}">
                <a16:creationId xmlns:a16="http://schemas.microsoft.com/office/drawing/2014/main" xmlns="" id="{E8FAEACB-F825-4249-9A4E-9E90E07A6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20675"/>
            <a:ext cx="878363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uk-UA" altLang="ru-RU" b="1">
                <a:solidFill>
                  <a:srgbClr val="0070C0"/>
                </a:solidFill>
                <a:cs typeface="Arial" panose="020B0604020202020204" pitchFamily="34" charset="0"/>
              </a:rPr>
              <a:t>Самостійна робота із взаємоперевіркою</a:t>
            </a:r>
            <a:br>
              <a:rPr lang="uk-UA" altLang="ru-RU" b="1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uk-UA" altLang="ru-RU" sz="2800" b="1">
                <a:solidFill>
                  <a:srgbClr val="002060"/>
                </a:solidFill>
                <a:cs typeface="Arial" panose="020B0604020202020204" pitchFamily="34" charset="0"/>
              </a:rPr>
              <a:t>№1</a:t>
            </a:r>
            <a:r>
              <a:rPr lang="uk-UA" altLang="ru-RU" sz="2400">
                <a:cs typeface="Arial" panose="020B0604020202020204" pitchFamily="34" charset="0"/>
              </a:rPr>
              <a:t/>
            </a:r>
            <a:br>
              <a:rPr lang="uk-UA" altLang="ru-RU" sz="2400">
                <a:cs typeface="Arial" panose="020B0604020202020204" pitchFamily="34" charset="0"/>
              </a:rPr>
            </a:br>
            <a:r>
              <a:rPr lang="uk-UA" altLang="ru-RU" sz="2800" b="1" i="1">
                <a:cs typeface="Arial" panose="020B0604020202020204" pitchFamily="34" charset="0"/>
              </a:rPr>
              <a:t>Винести за дужки спільний множник</a:t>
            </a:r>
            <a:r>
              <a:rPr lang="uk-UA" altLang="ru-RU" sz="2400" i="1">
                <a:cs typeface="Arial" panose="020B0604020202020204" pitchFamily="34" charset="0"/>
              </a:rPr>
              <a:t/>
            </a:r>
            <a:br>
              <a:rPr lang="uk-UA" altLang="ru-RU" sz="2400" i="1">
                <a:cs typeface="Arial" panose="020B0604020202020204" pitchFamily="34" charset="0"/>
              </a:rPr>
            </a:br>
            <a:endParaRPr lang="ru-RU" altLang="uk-UA" sz="2400">
              <a:cs typeface="Arial" panose="020B0604020202020204" pitchFamily="34" charset="0"/>
            </a:endParaRPr>
          </a:p>
        </p:txBody>
      </p:sp>
      <p:sp>
        <p:nvSpPr>
          <p:cNvPr id="7171" name="TextBox 7">
            <a:extLst>
              <a:ext uri="{FF2B5EF4-FFF2-40B4-BE49-F238E27FC236}">
                <a16:creationId xmlns:a16="http://schemas.microsoft.com/office/drawing/2014/main" xmlns="" id="{6C948E88-D061-4DD0-A16C-E74629305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28775"/>
            <a:ext cx="201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uk-UA" altLang="uk-UA" sz="1800">
              <a:latin typeface="Angsana New" panose="02020603050405020304" pitchFamily="18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EBC998C-CC18-4100-9311-9A1CC76CE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98663"/>
            <a:ext cx="2808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arenR"/>
            </a:pP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m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ru-RU" altLang="uk-UA" sz="3600">
              <a:latin typeface="Angsana New" panose="02020603050405020304" pitchFamily="18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4FF487C-A82A-4128-A632-81F2B2243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" y="3571875"/>
            <a:ext cx="3875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3600">
              <a:latin typeface="Angsana New" panose="02020603050405020304" pitchFamily="18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9E49257-A641-4B59-90FB-117D5FDB0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2781300"/>
            <a:ext cx="4160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- 12a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+ 9a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3600">
              <a:latin typeface="Angsana New" panose="02020603050405020304" pitchFamily="18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A907A17-5CFD-4433-ABA5-2543D5F92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" y="4438650"/>
            <a:ext cx="4240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2(x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en-US" altLang="uk-UA" sz="3600" b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ru-RU" altLang="uk-UA" sz="3600">
              <a:latin typeface="Angsana New" panose="02020603050405020304" pitchFamily="18" charset="-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41DFF41-57F0-4742-83F7-55115517A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5300" y="1897063"/>
            <a:ext cx="2703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ru-RU" altLang="uk-UA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BE897FD-1229-43C5-8250-99134FF13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850" y="2722563"/>
            <a:ext cx="4608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- 4a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+ 3a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uk-UA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016D4AA-76D7-4E3A-8252-2A6F9A77F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3498850"/>
            <a:ext cx="4608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r>
              <a:rPr lang="en-US" altLang="uk-UA" sz="3600" b="1" baseline="30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b(b +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endParaRPr lang="ru-RU" altLang="uk-UA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547DFC7-8AC3-4526-B353-497BBF101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913" y="4351338"/>
            <a:ext cx="4608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y)(2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-y)</a:t>
            </a:r>
            <a:endParaRPr lang="ru-RU" altLang="uk-UA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BBE0E3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7" name="Rectangle 17">
            <a:extLst>
              <a:ext uri="{FF2B5EF4-FFF2-40B4-BE49-F238E27FC236}">
                <a16:creationId xmlns:a16="http://schemas.microsoft.com/office/drawing/2014/main" xmlns="" id="{226FB3D5-BDC6-4942-8FDD-7A7A9ACF2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825" y="0"/>
            <a:ext cx="8229600" cy="62071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2.Формул</a:t>
            </a:r>
            <a:r>
              <a:rPr lang="uk-UA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скороченого</a:t>
            </a: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множення</a:t>
            </a:r>
            <a:endParaRPr lang="ru-RU" sz="32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xmlns="" id="{17F99D16-8F9E-460A-93AF-11B723DF2A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103688" y="627063"/>
            <a:ext cx="5040312" cy="2233612"/>
          </a:xfrm>
          <a:noFill/>
        </p:spPr>
        <p:txBody>
          <a:bodyPr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>
                <a:solidFill>
                  <a:srgbClr val="00B050"/>
                </a:solidFill>
                <a:latin typeface="Comic Sans MS" panose="030F0702030302020204" pitchFamily="66" charset="0"/>
              </a:rPr>
              <a:t>1) Квадрат суми двох виразів</a:t>
            </a:r>
          </a:p>
        </p:txBody>
      </p:sp>
      <p:graphicFrame>
        <p:nvGraphicFramePr>
          <p:cNvPr id="4115" name="Object 19">
            <a:extLst>
              <a:ext uri="{FF2B5EF4-FFF2-40B4-BE49-F238E27FC236}">
                <a16:creationId xmlns:a16="http://schemas.microsoft.com/office/drawing/2014/main" xmlns="" id="{644EDB7C-6022-44F4-A035-119A83FBF51C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422775" y="1089025"/>
          <a:ext cx="3770313" cy="617538"/>
        </p:xfrm>
        <a:graphic>
          <a:graphicData uri="http://schemas.openxmlformats.org/presentationml/2006/ole">
            <p:oleObj spid="_x0000_s8210" name="Уравнение" r:id="rId3" imgW="1698840" imgH="237960" progId="Equation.3">
              <p:embed/>
            </p:oleObj>
          </a:graphicData>
        </a:graphic>
      </p:graphicFrame>
      <p:sp>
        <p:nvSpPr>
          <p:cNvPr id="4116" name="Text Box 20">
            <a:extLst>
              <a:ext uri="{FF2B5EF4-FFF2-40B4-BE49-F238E27FC236}">
                <a16:creationId xmlns:a16="http://schemas.microsoft.com/office/drawing/2014/main" xmlns="" id="{FDC006B2-49E7-4914-9E4E-95AEBDA9A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00213"/>
            <a:ext cx="6359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>
                <a:solidFill>
                  <a:srgbClr val="00B050"/>
                </a:solidFill>
                <a:latin typeface="Comic Sans MS" panose="030F0702030302020204" pitchFamily="66" charset="0"/>
              </a:rPr>
              <a:t>2) Квадрат різниці двох виразів</a:t>
            </a:r>
          </a:p>
        </p:txBody>
      </p:sp>
      <p:graphicFrame>
        <p:nvGraphicFramePr>
          <p:cNvPr id="4117" name="Object 21">
            <a:extLst>
              <a:ext uri="{FF2B5EF4-FFF2-40B4-BE49-F238E27FC236}">
                <a16:creationId xmlns:a16="http://schemas.microsoft.com/office/drawing/2014/main" xmlns="" id="{249FB97D-76F5-4E33-99D1-C23EF605F169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838200" y="2224088"/>
          <a:ext cx="3743325" cy="635000"/>
        </p:xfrm>
        <a:graphic>
          <a:graphicData uri="http://schemas.openxmlformats.org/presentationml/2006/ole">
            <p:oleObj spid="_x0000_s8211" name="Уравнение" r:id="rId4" imgW="1631160" imgH="237960" progId="Equation.3">
              <p:embed/>
            </p:oleObj>
          </a:graphicData>
        </a:graphic>
      </p:graphicFrame>
      <p:graphicFrame>
        <p:nvGraphicFramePr>
          <p:cNvPr id="11" name="Object 26">
            <a:extLst>
              <a:ext uri="{FF2B5EF4-FFF2-40B4-BE49-F238E27FC236}">
                <a16:creationId xmlns:a16="http://schemas.microsoft.com/office/drawing/2014/main" xmlns="" id="{C5C9A2E4-B405-4E37-9180-7625465A01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3000" y="3287713"/>
          <a:ext cx="4248150" cy="674687"/>
        </p:xfrm>
        <a:graphic>
          <a:graphicData uri="http://schemas.openxmlformats.org/presentationml/2006/ole">
            <p:oleObj spid="_x0000_s8212" name="Уравнение" r:id="rId5" imgW="1755000" imgH="226800" progId="Equation.3">
              <p:embed/>
            </p:oleObj>
          </a:graphicData>
        </a:graphic>
      </p:graphicFrame>
      <p:graphicFrame>
        <p:nvGraphicFramePr>
          <p:cNvPr id="12" name="Object 10">
            <a:extLst>
              <a:ext uri="{FF2B5EF4-FFF2-40B4-BE49-F238E27FC236}">
                <a16:creationId xmlns:a16="http://schemas.microsoft.com/office/drawing/2014/main" xmlns="" id="{A717C0DD-26B4-49D5-A612-33F3564ABE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5813" y="4529138"/>
          <a:ext cx="5748337" cy="749300"/>
        </p:xfrm>
        <a:graphic>
          <a:graphicData uri="http://schemas.openxmlformats.org/presentationml/2006/ole">
            <p:oleObj spid="_x0000_s8213" name="Уравнение" r:id="rId6" imgW="2250000" imgH="226800" progId="Equation.3">
              <p:embed/>
            </p:oleObj>
          </a:graphicData>
        </a:graphic>
      </p:graphicFrame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xmlns="" id="{B2FF2409-8293-46F8-990E-E575D704FF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13188" y="5602288"/>
          <a:ext cx="5259387" cy="736600"/>
        </p:xfrm>
        <a:graphic>
          <a:graphicData uri="http://schemas.openxmlformats.org/presentationml/2006/ole">
            <p:oleObj spid="_x0000_s8214" name="Уравнение" r:id="rId7" imgW="2250000" imgH="226800" progId="Equation.3">
              <p:embed/>
            </p:oleObj>
          </a:graphicData>
        </a:graphic>
      </p:graphicFrame>
      <p:sp>
        <p:nvSpPr>
          <p:cNvPr id="14" name="Text Box 25">
            <a:extLst>
              <a:ext uri="{FF2B5EF4-FFF2-40B4-BE49-F238E27FC236}">
                <a16:creationId xmlns:a16="http://schemas.microsoft.com/office/drawing/2014/main" xmlns="" id="{ACA776C4-C06C-434B-AC20-93CD3B442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388" y="2854325"/>
            <a:ext cx="5400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>
                <a:solidFill>
                  <a:srgbClr val="00B050"/>
                </a:solidFill>
                <a:latin typeface="Comic Sans MS" panose="030F0702030302020204" pitchFamily="66" charset="0"/>
              </a:rPr>
              <a:t>3) Різниця квадратів двох виразів</a:t>
            </a: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xmlns="" id="{3E0CD0D6-6092-4DEA-86DF-DE1E708A9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75" y="4062413"/>
            <a:ext cx="5662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>
                <a:solidFill>
                  <a:srgbClr val="00B050"/>
                </a:solidFill>
              </a:rPr>
              <a:t>4) </a:t>
            </a:r>
            <a:r>
              <a:rPr lang="ru-RU" altLang="ru-RU" sz="2400" b="1" u="sng">
                <a:solidFill>
                  <a:srgbClr val="00B050"/>
                </a:solidFill>
                <a:latin typeface="Comic Sans MS" panose="030F0702030302020204" pitchFamily="66" charset="0"/>
              </a:rPr>
              <a:t>Сума кубів двох виразів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xmlns="" id="{B7F77BE9-141F-427C-B9C5-19711F75A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3" y="5170488"/>
            <a:ext cx="5199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>
                <a:solidFill>
                  <a:srgbClr val="00B050"/>
                </a:solidFill>
              </a:rPr>
              <a:t>5) </a:t>
            </a:r>
            <a:r>
              <a:rPr lang="ru-RU" altLang="ru-RU" sz="2400" b="1" u="sng">
                <a:solidFill>
                  <a:srgbClr val="00B050"/>
                </a:solidFill>
                <a:latin typeface="Comic Sans MS" panose="030F0702030302020204" pitchFamily="66" charset="0"/>
              </a:rPr>
              <a:t>Різниця кубів двох виразів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 build="p"/>
      <p:bldP spid="4116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19000">
              <a:srgbClr val="BBE0E3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>
            <a:extLst>
              <a:ext uri="{FF2B5EF4-FFF2-40B4-BE49-F238E27FC236}">
                <a16:creationId xmlns:a16="http://schemas.microsoft.com/office/drawing/2014/main" xmlns="" id="{C471092C-7886-4DDD-8BF2-70D7E4607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28625"/>
            <a:ext cx="461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uk-UA" sz="3200" b="1" u="sng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Гра «Вірю – не вірю»</a:t>
            </a:r>
            <a:endParaRPr lang="ru-RU" sz="3200" b="1" u="sng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C038F3-DCAB-4BF8-8308-F362BCA48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412875"/>
            <a:ext cx="5154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64 + 16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= (8 + b)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56DF37C-FC60-41C5-A58C-D2A3DC55F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63" y="2420938"/>
            <a:ext cx="71739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25 – 4m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5 – 4m)(0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5 + 4m)</a:t>
            </a: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8C41531-9A4B-4A07-A233-86CA082A6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3281363"/>
            <a:ext cx="71739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(c – d)(c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2cd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627D903-76C6-4E49-A0B6-A62D8D8C5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0" y="4222750"/>
            <a:ext cx="717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(4a – 3b)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= 16a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24ab + 9b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CA8B474-E529-4A1F-8E9A-0CB5FD38A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100638"/>
            <a:ext cx="7173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(3p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)(3p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3p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4n</a:t>
            </a:r>
            <a:r>
              <a:rPr lang="en-US" altLang="uk-UA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B06C70E-DB1D-457E-8298-0FD9A02DA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475" y="1412875"/>
            <a:ext cx="1581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b="1">
                <a:solidFill>
                  <a:srgbClr val="00B050"/>
                </a:solidFill>
                <a:latin typeface="Arial Black" panose="020B0A04020102020204" pitchFamily="34" charset="0"/>
              </a:rPr>
              <a:t>Так</a:t>
            </a:r>
            <a:endParaRPr lang="ru-RU" altLang="uk-UA" b="1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F23876B-5278-4292-B8A1-DEE4E27AD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4265613"/>
            <a:ext cx="1222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b="1">
                <a:solidFill>
                  <a:srgbClr val="00B050"/>
                </a:solidFill>
                <a:latin typeface="Arial Black" panose="020B0A04020102020204" pitchFamily="34" charset="0"/>
              </a:rPr>
              <a:t>Так</a:t>
            </a:r>
            <a:endParaRPr lang="ru-RU" altLang="uk-UA" b="1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AA02B79-8BE2-4295-9FFC-4DB9A3C15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3340100"/>
            <a:ext cx="1581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b="1">
                <a:solidFill>
                  <a:srgbClr val="C00000"/>
                </a:solidFill>
                <a:latin typeface="Arial Black" panose="020B0A04020102020204" pitchFamily="34" charset="0"/>
              </a:rPr>
              <a:t>НІ</a:t>
            </a:r>
            <a:endParaRPr lang="ru-RU" altLang="uk-UA" b="1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B28D7E2-FD0A-44D0-95D8-27F8F2F2C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5438" y="5176838"/>
            <a:ext cx="1581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b="1">
                <a:solidFill>
                  <a:srgbClr val="C00000"/>
                </a:solidFill>
                <a:latin typeface="Arial Black" panose="020B0A04020102020204" pitchFamily="34" charset="0"/>
              </a:rPr>
              <a:t>НІ</a:t>
            </a:r>
            <a:endParaRPr lang="ru-RU" altLang="uk-UA" b="1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605428E-8437-40B3-AD0C-816ACC285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938" y="2420938"/>
            <a:ext cx="1581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b="1">
                <a:solidFill>
                  <a:srgbClr val="C00000"/>
                </a:solidFill>
                <a:latin typeface="Arial Black" panose="020B0A04020102020204" pitchFamily="34" charset="0"/>
              </a:rPr>
              <a:t>НІ</a:t>
            </a:r>
            <a:endParaRPr lang="ru-RU" altLang="uk-UA" b="1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  <p:bldP spid="9" grpId="0"/>
      <p:bldP spid="23" grpId="0"/>
      <p:bldP spid="30" grpId="0"/>
      <p:bldP spid="32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6">
            <a:extLst>
              <a:ext uri="{FF2B5EF4-FFF2-40B4-BE49-F238E27FC236}">
                <a16:creationId xmlns:a16="http://schemas.microsoft.com/office/drawing/2014/main" xmlns="" id="{67B8BD28-E980-4A6F-B71A-AD1A4DF50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58763"/>
            <a:ext cx="87852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uk-UA" altLang="ru-RU" sz="2800">
                <a:latin typeface="Angsana New" panose="02020603050405020304" pitchFamily="18" charset="-34"/>
              </a:rPr>
              <a:t/>
            </a:r>
            <a:br>
              <a:rPr lang="uk-UA" altLang="ru-RU" sz="2800">
                <a:latin typeface="Angsana New" panose="02020603050405020304" pitchFamily="18" charset="-34"/>
              </a:rPr>
            </a:br>
            <a:r>
              <a:rPr lang="uk-UA" altLang="ru-RU" sz="2800" b="1" i="1">
                <a:latin typeface="Angsana New" panose="02020603050405020304" pitchFamily="18" charset="-34"/>
              </a:rPr>
              <a:t>Розкласти на множники</a:t>
            </a:r>
            <a:endParaRPr lang="ru-RU" altLang="uk-UA" sz="2800" b="1">
              <a:latin typeface="Angsana New" panose="02020603050405020304" pitchFamily="18" charset="-34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EA4F9419-54DC-4D77-BD7B-FC88ED0B2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1812925"/>
            <a:ext cx="41036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- 12n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2) x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 x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) 3m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- 6m+3=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) (a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+1)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- 4a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Box 2">
            <a:extLst>
              <a:ext uri="{FF2B5EF4-FFF2-40B4-BE49-F238E27FC236}">
                <a16:creationId xmlns:a16="http://schemas.microsoft.com/office/drawing/2014/main" xmlns="" id="{BB6EC78F-7BCA-466B-A7E7-93945C9C9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1790700"/>
            <a:ext cx="52768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uk-UA" sz="4000" i="1">
                <a:solidFill>
                  <a:srgbClr val="002060"/>
                </a:solidFill>
                <a:latin typeface="Angsana New" panose="02020603050405020304" pitchFamily="18" charset="-34"/>
              </a:rPr>
              <a:t>)</a:t>
            </a:r>
            <a:endParaRPr lang="ru-RU" altLang="uk-UA" sz="4000" i="1">
              <a:solidFill>
                <a:srgbClr val="002060"/>
              </a:solidFill>
              <a:latin typeface="Angsana New" panose="02020603050405020304" pitchFamily="18" charset="-34"/>
            </a:endParaRPr>
          </a:p>
          <a:p>
            <a:pPr>
              <a:buFontTx/>
              <a:buNone/>
            </a:pP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uk-UA" sz="4000" i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 - z) (y + z)</a:t>
            </a:r>
            <a:endParaRPr lang="ru-RU" altLang="uk-UA" sz="4000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3(m - 1)</a:t>
            </a:r>
            <a:r>
              <a:rPr lang="en-US" altLang="uk-UA" sz="4000" i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uk-UA" sz="4000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(a</a:t>
            </a:r>
            <a:r>
              <a:rPr lang="en-US" altLang="uk-UA" sz="4000" i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+1 - 2a) (a</a:t>
            </a:r>
            <a:r>
              <a:rPr lang="en-US" altLang="uk-UA" sz="4000" i="1" baseline="30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+1+2a)</a:t>
            </a:r>
          </a:p>
        </p:txBody>
      </p:sp>
      <p:sp>
        <p:nvSpPr>
          <p:cNvPr id="14342" name="TextBox 3">
            <a:extLst>
              <a:ext uri="{FF2B5EF4-FFF2-40B4-BE49-F238E27FC236}">
                <a16:creationId xmlns:a16="http://schemas.microsoft.com/office/drawing/2014/main" xmlns="" id="{FE9B6DB7-A17B-4CF1-8DFE-65766F2C3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763" y="1836738"/>
            <a:ext cx="12255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4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endParaRPr lang="en-US" altLang="uk-UA" sz="4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endParaRPr lang="en-US" altLang="uk-UA" sz="4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endParaRPr lang="en-US" altLang="uk-UA" sz="4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en-US" altLang="uk-UA" sz="4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uk-UA" sz="4000">
              <a:latin typeface="Angsana New" panose="02020603050405020304" pitchFamily="18" charset="-34"/>
            </a:endParaRPr>
          </a:p>
        </p:txBody>
      </p:sp>
      <p:sp>
        <p:nvSpPr>
          <p:cNvPr id="11268" name="TextBox 6">
            <a:extLst>
              <a:ext uri="{FF2B5EF4-FFF2-40B4-BE49-F238E27FC236}">
                <a16:creationId xmlns:a16="http://schemas.microsoft.com/office/drawing/2014/main" xmlns="" id="{9A5343DF-F1C9-417A-8D59-B70EBC0E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58763"/>
            <a:ext cx="87852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uk-UA" altLang="ru-RU" sz="2800">
                <a:latin typeface="Angsana New" panose="02020603050405020304" pitchFamily="18" charset="-34"/>
              </a:rPr>
              <a:t/>
            </a:r>
            <a:br>
              <a:rPr lang="uk-UA" altLang="ru-RU" sz="2800">
                <a:latin typeface="Angsana New" panose="02020603050405020304" pitchFamily="18" charset="-34"/>
              </a:rPr>
            </a:br>
            <a:r>
              <a:rPr lang="uk-UA" altLang="ru-RU" sz="2800" b="1" i="1">
                <a:latin typeface="Angsana New" panose="02020603050405020304" pitchFamily="18" charset="-34"/>
              </a:rPr>
              <a:t>Розкласти на множники</a:t>
            </a:r>
            <a:endParaRPr lang="ru-RU" altLang="uk-UA" sz="2800" b="1">
              <a:latin typeface="Angsana New" panose="02020603050405020304" pitchFamily="18" charset="-34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776A29BF-3FF6-49FB-91F4-97EC74B4F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1812925"/>
            <a:ext cx="41036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- 12n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2) x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 x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) 3m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- 6m+3=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) (a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+1)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- 4a</a:t>
            </a:r>
            <a:r>
              <a:rPr lang="en-US" altLang="uk-UA" sz="4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uk-UA" altLang="uk-UA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uk-UA" sz="4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FD341BF1-02D5-4585-8FDA-135AF054F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625" y="273050"/>
            <a:ext cx="8080375" cy="1143000"/>
          </a:xfrm>
        </p:spPr>
        <p:txBody>
          <a:bodyPr/>
          <a:lstStyle/>
          <a:p>
            <a:r>
              <a:rPr lang="uk-UA" altLang="ru-RU" sz="2400" b="1" u="sng">
                <a:solidFill>
                  <a:srgbClr val="C00000"/>
                </a:solidFill>
              </a:rPr>
              <a:t>3.Алгоритм розкладання многочленів на множники способом групування</a:t>
            </a:r>
            <a:endParaRPr lang="ru-RU" altLang="ru-RU" sz="2400" b="1" u="sng">
              <a:solidFill>
                <a:srgbClr val="C00000"/>
              </a:solidFill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70DFB97B-AE8F-4217-9679-18076F59C9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0188" y="2346325"/>
            <a:ext cx="4540250" cy="4287838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uk-UA" altLang="ru-RU" sz="2400" b="1" i="1">
                <a:solidFill>
                  <a:srgbClr val="002060"/>
                </a:solidFill>
              </a:rPr>
              <a:t>Розбити всі члени многочлена на групи так, щоб після винесення за дужки спільного множника в такій групі в дужках утворилися спільні множники;</a:t>
            </a: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uk-UA" altLang="ru-RU" sz="2400" b="1" i="1">
                <a:solidFill>
                  <a:srgbClr val="0070C0"/>
                </a:solidFill>
              </a:rPr>
              <a:t>Винести за дужки спільний множник у кожній групі;</a:t>
            </a: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uk-UA" altLang="ru-RU" sz="2400" b="1" i="1">
                <a:solidFill>
                  <a:srgbClr val="002060"/>
                </a:solidFill>
              </a:rPr>
              <a:t>Винести за дужки спільний двочленний множник.</a:t>
            </a:r>
            <a:endParaRPr lang="ru-RU" altLang="ru-RU" sz="2400" b="1" i="1">
              <a:solidFill>
                <a:srgbClr val="002060"/>
              </a:solidFill>
            </a:endParaRP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xmlns="" id="{17C04E76-74EA-4D62-82D0-58FC5FC2711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2311400"/>
            <a:ext cx="4687887" cy="3784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uk-UA" altLang="ru-RU" sz="3200" b="1" i="1">
                <a:solidFill>
                  <a:srgbClr val="002060"/>
                </a:solidFill>
              </a:rPr>
              <a:t>= (ах + ау) + (5х + 5у) =</a:t>
            </a:r>
            <a:r>
              <a:rPr lang="uk-UA" altLang="ru-RU" sz="2000" i="1">
                <a:solidFill>
                  <a:srgbClr val="002060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>
              <a:solidFill>
                <a:srgbClr val="990099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/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/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/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/>
          </a:p>
          <a:p>
            <a:pPr>
              <a:lnSpc>
                <a:spcPct val="80000"/>
              </a:lnSpc>
              <a:buFontTx/>
              <a:buNone/>
            </a:pPr>
            <a:endParaRPr lang="en-US" altLang="ru-RU" sz="3200" b="1" i="1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uk-UA" altLang="ru-RU" sz="3200" b="1" i="1">
                <a:solidFill>
                  <a:srgbClr val="0070C0"/>
                </a:solidFill>
              </a:rPr>
              <a:t>= а(х + у ) + 5(х + у) =</a:t>
            </a:r>
            <a:r>
              <a:rPr lang="uk-UA" altLang="ru-RU" sz="2000" i="1">
                <a:solidFill>
                  <a:srgbClr val="0070C0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uk-UA" altLang="ru-RU" sz="2000" i="1"/>
          </a:p>
          <a:p>
            <a:pPr>
              <a:lnSpc>
                <a:spcPct val="80000"/>
              </a:lnSpc>
              <a:buFontTx/>
              <a:buNone/>
            </a:pPr>
            <a:r>
              <a:rPr lang="uk-UA" altLang="ru-RU" sz="3600" b="1" i="1">
                <a:solidFill>
                  <a:srgbClr val="002060"/>
                </a:solidFill>
              </a:rPr>
              <a:t>= (х + у)(а + 5)</a:t>
            </a:r>
            <a:endParaRPr lang="ru-RU" altLang="ru-RU" sz="3600" b="1" i="1">
              <a:solidFill>
                <a:srgbClr val="002060"/>
              </a:solidFill>
            </a:endParaRPr>
          </a:p>
        </p:txBody>
      </p:sp>
      <p:sp>
        <p:nvSpPr>
          <p:cNvPr id="68613" name="Text Box 5">
            <a:extLst>
              <a:ext uri="{FF2B5EF4-FFF2-40B4-BE49-F238E27FC236}">
                <a16:creationId xmlns:a16="http://schemas.microsoft.com/office/drawing/2014/main" xmlns="" id="{E00502FE-D64B-4176-8A92-8EE4984E0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412875"/>
            <a:ext cx="5961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1" lang="en-US" altLang="ru-RU" sz="4000" b="1" i="1">
                <a:solidFill>
                  <a:srgbClr val="C00000"/>
                </a:solidFill>
                <a:latin typeface="Times New Roman" panose="02020603050405020304" pitchFamily="18" charset="0"/>
              </a:rPr>
              <a:t>ax + ay + 5x + 5y </a:t>
            </a:r>
            <a:r>
              <a:rPr kumimoji="1" lang="en-US" altLang="ru-RU" sz="4000" b="1" i="1">
                <a:latin typeface="Times New Roman" panose="02020603050405020304" pitchFamily="18" charset="0"/>
              </a:rPr>
              <a:t>=</a:t>
            </a:r>
            <a:r>
              <a:rPr kumimoji="1" lang="en-US" altLang="ru-RU" sz="3600" b="1" i="1">
                <a:latin typeface="Times New Roman" panose="02020603050405020304" pitchFamily="18" charset="0"/>
              </a:rPr>
              <a:t> </a:t>
            </a:r>
            <a:endParaRPr kumimoji="1" lang="ru-RU" altLang="ru-RU" sz="3600" b="1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686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6EAA2E">
                <a:alpha val="45000"/>
              </a:srgbClr>
            </a:gs>
            <a:gs pos="100000">
              <a:srgbClr val="99FF99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>
            <a:extLst>
              <a:ext uri="{FF2B5EF4-FFF2-40B4-BE49-F238E27FC236}">
                <a16:creationId xmlns:a16="http://schemas.microsoft.com/office/drawing/2014/main" xmlns="" id="{160B7172-29DB-498F-9255-BDB63A32E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3213" y="2060575"/>
            <a:ext cx="8229600" cy="4525963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arenR"/>
            </a:pPr>
            <a:r>
              <a:rPr lang="uk-UA" altLang="ru-RU" sz="3600" b="1" i="1"/>
              <a:t>3(х + у) – </a:t>
            </a:r>
            <a:r>
              <a:rPr lang="en-US" altLang="ru-RU" sz="3600" b="1" i="1"/>
              <a:t>b</a:t>
            </a:r>
            <a:r>
              <a:rPr lang="uk-UA" altLang="ru-RU" sz="3600" b="1" i="1"/>
              <a:t>(х + у)</a:t>
            </a:r>
          </a:p>
          <a:p>
            <a:pPr marL="609600" indent="-609600">
              <a:buFont typeface="Wingdings" panose="05000000000000000000" pitchFamily="2" charset="2"/>
              <a:buAutoNum type="arabicParenR"/>
            </a:pPr>
            <a:r>
              <a:rPr lang="uk-UA" altLang="ru-RU" sz="3600" b="1" i="1"/>
              <a:t>3х + 3у – </a:t>
            </a:r>
            <a:r>
              <a:rPr lang="en-US" altLang="ru-RU" sz="3600" b="1" i="1"/>
              <a:t>b</a:t>
            </a:r>
            <a:r>
              <a:rPr lang="uk-UA" altLang="ru-RU" sz="3600" b="1" i="1"/>
              <a:t>х – </a:t>
            </a:r>
            <a:r>
              <a:rPr lang="en-US" altLang="ru-RU" sz="3600" b="1" i="1"/>
              <a:t>b</a:t>
            </a:r>
            <a:r>
              <a:rPr lang="uk-UA" altLang="ru-RU" sz="3600" b="1" i="1"/>
              <a:t>у</a:t>
            </a:r>
          </a:p>
          <a:p>
            <a:pPr marL="609600" indent="-609600">
              <a:buFont typeface="Wingdings" panose="05000000000000000000" pitchFamily="2" charset="2"/>
              <a:buAutoNum type="arabicParenR"/>
            </a:pPr>
            <a:r>
              <a:rPr lang="uk-UA" altLang="ru-RU" sz="3600" b="1" i="1"/>
              <a:t>(х + у)(3 – </a:t>
            </a:r>
            <a:r>
              <a:rPr lang="en-US" altLang="ru-RU" sz="3600" b="1" i="1"/>
              <a:t>b</a:t>
            </a:r>
            <a:r>
              <a:rPr lang="uk-UA" altLang="ru-RU" sz="3600" b="1" i="1"/>
              <a:t>)</a:t>
            </a:r>
          </a:p>
          <a:p>
            <a:pPr marL="609600" indent="-609600">
              <a:buFont typeface="Wingdings" panose="05000000000000000000" pitchFamily="2" charset="2"/>
              <a:buAutoNum type="arabicParenR"/>
            </a:pPr>
            <a:r>
              <a:rPr lang="uk-UA" altLang="ru-RU" sz="3600" b="1" i="1"/>
              <a:t>(3х +</a:t>
            </a:r>
            <a:r>
              <a:rPr lang="en-US" altLang="ru-RU" sz="3600" b="1" i="1"/>
              <a:t> </a:t>
            </a:r>
            <a:r>
              <a:rPr lang="uk-UA" altLang="ru-RU" sz="3600" b="1" i="1"/>
              <a:t>3у) – (</a:t>
            </a:r>
            <a:r>
              <a:rPr lang="en-US" altLang="ru-RU" sz="3600" b="1" i="1"/>
              <a:t>b</a:t>
            </a:r>
            <a:r>
              <a:rPr lang="uk-UA" altLang="ru-RU" sz="3600" b="1" i="1"/>
              <a:t>х + </a:t>
            </a:r>
            <a:r>
              <a:rPr lang="en-US" altLang="ru-RU" sz="3600" b="1" i="1"/>
              <a:t>b</a:t>
            </a:r>
            <a:r>
              <a:rPr lang="uk-UA" altLang="ru-RU" sz="3600" b="1" i="1"/>
              <a:t>у)</a:t>
            </a:r>
            <a:endParaRPr lang="ru-RU" altLang="ru-RU" sz="3600" b="1" i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D6EACA-D49E-419F-A66B-26C57AB31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3" y="1052513"/>
            <a:ext cx="7943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ru-RU" sz="2000" b="1">
                <a:solidFill>
                  <a:srgbClr val="000099"/>
                </a:solidFill>
                <a:latin typeface="Angsana New" panose="02020603050405020304" pitchFamily="18" charset="-34"/>
              </a:rPr>
              <a:t>Віднови логічний ланцюжок розкладання на множники способом групування</a:t>
            </a:r>
            <a:endParaRPr lang="ru-RU" altLang="ru-RU" sz="2000">
              <a:latin typeface="Angsana New" panose="02020603050405020304" pitchFamily="18" charset="-34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xmlns="" id="{A96AF37E-0A04-4AB0-85EF-AE77E8E74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3" y="4949825"/>
            <a:ext cx="48752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uk-UA" altLang="ru-RU" sz="3600" b="1" i="1">
                <a:solidFill>
                  <a:srgbClr val="9900FF"/>
                </a:solidFill>
                <a:latin typeface="Times New Roman" panose="02020603050405020304" pitchFamily="18" charset="0"/>
              </a:rPr>
              <a:t>Відповідь:  2 – 4 – 1 – 3 </a:t>
            </a:r>
            <a:endParaRPr kumimoji="1" lang="ru-RU" altLang="ru-RU" sz="3600" b="1" i="1">
              <a:solidFill>
                <a:srgbClr val="99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ED3D7"/>
            </a:gs>
            <a:gs pos="61000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>
            <a:extLst>
              <a:ext uri="{FF2B5EF4-FFF2-40B4-BE49-F238E27FC236}">
                <a16:creationId xmlns:a16="http://schemas.microsoft.com/office/drawing/2014/main" xmlns="" id="{1291DAE1-D1B9-4EED-8543-95CD6795C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06488"/>
            <a:ext cx="8229600" cy="3546475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endParaRPr lang="en-US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r>
              <a:rPr lang="uk-UA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–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endParaRPr lang="uk-UA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endParaRPr lang="en-US" altLang="ru-RU" i="1" dirty="0"/>
          </a:p>
        </p:txBody>
      </p:sp>
      <p:sp>
        <p:nvSpPr>
          <p:cNvPr id="14339" name="TextBox 2">
            <a:extLst>
              <a:ext uri="{FF2B5EF4-FFF2-40B4-BE49-F238E27FC236}">
                <a16:creationId xmlns:a16="http://schemas.microsoft.com/office/drawing/2014/main" xmlns="" id="{1286ADEF-2678-40EC-9F38-CFCDFF3C4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25" y="528638"/>
            <a:ext cx="11525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endParaRPr lang="en-US" altLang="uk-UA" b="1">
              <a:latin typeface="Angsana New" panose="02020603050405020304" pitchFamily="18" charset="-34"/>
            </a:endParaRPr>
          </a:p>
          <a:p>
            <a:pPr algn="ctr">
              <a:buFontTx/>
              <a:buNone/>
            </a:pPr>
            <a:r>
              <a:rPr lang="uk-UA" altLang="uk-UA" b="1">
                <a:latin typeface="Angsana New" panose="02020603050405020304" pitchFamily="18" charset="-34"/>
              </a:rPr>
              <a:t>№4</a:t>
            </a:r>
            <a:endParaRPr lang="ru-RU" altLang="uk-UA" b="1">
              <a:latin typeface="Angsana New" panose="02020603050405020304" pitchFamily="18" charset="-34"/>
            </a:endParaRPr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xmlns="" id="{785C8BD3-3870-4E9C-90A6-EF01F827C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2400" b="1">
                <a:solidFill>
                  <a:srgbClr val="000099"/>
                </a:solidFill>
              </a:rPr>
              <a:t>Розкласти на множники способом групування</a:t>
            </a:r>
            <a:endParaRPr lang="ru-RU" altLang="ru-RU" sz="24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ED3D7"/>
            </a:gs>
            <a:gs pos="61000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>
            <a:extLst>
              <a:ext uri="{FF2B5EF4-FFF2-40B4-BE49-F238E27FC236}">
                <a16:creationId xmlns:a16="http://schemas.microsoft.com/office/drawing/2014/main" xmlns="" id="{8CD100EB-8308-41E3-B23D-D8C598CC9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06488"/>
            <a:ext cx="8229600" cy="3546475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endParaRPr lang="en-US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r>
              <a:rPr lang="uk-UA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–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endParaRPr lang="uk-UA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endParaRPr lang="en-US" altLang="ru-RU" i="1" dirty="0"/>
          </a:p>
        </p:txBody>
      </p:sp>
      <p:sp>
        <p:nvSpPr>
          <p:cNvPr id="15363" name="TextBox 2">
            <a:extLst>
              <a:ext uri="{FF2B5EF4-FFF2-40B4-BE49-F238E27FC236}">
                <a16:creationId xmlns:a16="http://schemas.microsoft.com/office/drawing/2014/main" xmlns="" id="{9CBA7663-DC5A-4187-991B-48B63C3B9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25" y="528638"/>
            <a:ext cx="11525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endParaRPr lang="en-US" altLang="uk-UA" b="1">
              <a:latin typeface="Angsana New" panose="02020603050405020304" pitchFamily="18" charset="-34"/>
            </a:endParaRPr>
          </a:p>
          <a:p>
            <a:pPr algn="ctr">
              <a:buFontTx/>
              <a:buNone/>
            </a:pPr>
            <a:r>
              <a:rPr lang="uk-UA" altLang="uk-UA" b="1">
                <a:latin typeface="Angsana New" panose="02020603050405020304" pitchFamily="18" charset="-34"/>
              </a:rPr>
              <a:t>№4</a:t>
            </a:r>
            <a:endParaRPr lang="ru-RU" altLang="uk-UA" b="1">
              <a:latin typeface="Angsana New" panose="02020603050405020304" pitchFamily="18" charset="-34"/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xmlns="" id="{FA76E1F8-FCF0-4DB9-B0F5-3FA61B121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2400" b="1">
                <a:solidFill>
                  <a:srgbClr val="000099"/>
                </a:solidFill>
              </a:rPr>
              <a:t>Розкласти на множники способом групування</a:t>
            </a:r>
            <a:endParaRPr lang="ru-RU" altLang="ru-RU" sz="2400" b="1">
              <a:solidFill>
                <a:srgbClr val="000099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186E7CB2-7367-4961-8CB6-E68DC6B4B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1258888"/>
            <a:ext cx="8229600" cy="3546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US" altLang="ru-RU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endParaRPr lang="uk-UA" altLang="ru-RU" i="1" kern="0" dirty="0"/>
          </a:p>
          <a:p>
            <a:pPr marL="0" indent="0" algn="ctr">
              <a:buFontTx/>
              <a:buNone/>
              <a:defRPr/>
            </a:pPr>
            <a:r>
              <a:rPr lang="uk-UA" altLang="ru-RU" i="1" kern="0" dirty="0"/>
              <a:t>=</a:t>
            </a:r>
            <a:r>
              <a:rPr lang="en-US" altLang="ru-RU" i="1" kern="0" dirty="0"/>
              <a:t> </a:t>
            </a:r>
            <a:r>
              <a:rPr lang="uk-UA" altLang="ru-RU" i="1" kern="0" dirty="0"/>
              <a:t>(4</a:t>
            </a:r>
            <a:r>
              <a:rPr lang="en-US" altLang="ru-RU" i="1" kern="0" dirty="0"/>
              <a:t>ab + 2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</a:t>
            </a:r>
            <a:r>
              <a:rPr lang="uk-UA" altLang="ru-RU" i="1" kern="0" dirty="0"/>
              <a:t>)</a:t>
            </a:r>
            <a:r>
              <a:rPr lang="en-US" altLang="ru-RU" i="1" kern="0" dirty="0"/>
              <a:t> - (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b + 2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) =</a:t>
            </a:r>
          </a:p>
          <a:p>
            <a:pPr marL="0" indent="0" algn="ctr">
              <a:buFontTx/>
              <a:buNone/>
              <a:defRPr/>
            </a:pPr>
            <a:r>
              <a:rPr lang="en-US" altLang="ru-RU" i="1" kern="0" dirty="0"/>
              <a:t>=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 -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 =</a:t>
            </a:r>
          </a:p>
          <a:p>
            <a:pPr marL="0" indent="0" algn="ctr">
              <a:buFontTx/>
              <a:buNone/>
              <a:defRPr/>
            </a:pPr>
            <a:r>
              <a:rPr lang="en-US" altLang="ru-RU" i="1" kern="0" dirty="0"/>
              <a:t>= 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)(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 -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)</a:t>
            </a:r>
            <a:r>
              <a:rPr lang="ru-RU" altLang="ru-RU" i="1" kern="0" dirty="0"/>
              <a:t>=4(</a:t>
            </a:r>
            <a:r>
              <a:rPr lang="en-US" altLang="ru-RU" i="1" kern="0" dirty="0"/>
              <a:t>a - </a:t>
            </a:r>
            <a:r>
              <a:rPr lang="ru-RU" altLang="ru-RU" i="1" kern="0" dirty="0"/>
              <a:t>1</a:t>
            </a:r>
            <a:r>
              <a:rPr lang="en-US" altLang="ru-RU" i="1" kern="0" dirty="0"/>
              <a:t>) 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</a:t>
            </a:r>
          </a:p>
          <a:p>
            <a:pPr marL="0" indent="0" algn="ctr">
              <a:buFontTx/>
              <a:buNone/>
              <a:defRPr/>
            </a:pPr>
            <a:endParaRPr lang="en-US" altLang="ru-RU" i="1" kern="0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xmlns="" id="{BFD16097-686C-4221-B6D0-F777E2DA0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365625"/>
            <a:ext cx="87137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значення виразу, якщо 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1121</a:t>
            </a:r>
            <a:endParaRPr lang="ru-RU" altLang="ru-RU" sz="28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ru-RU" altLang="uk-UA" sz="2000">
              <a:latin typeface="Angsana New" panose="02020603050405020304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ED3D7"/>
            </a:gs>
            <a:gs pos="61000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>
            <a:extLst>
              <a:ext uri="{FF2B5EF4-FFF2-40B4-BE49-F238E27FC236}">
                <a16:creationId xmlns:a16="http://schemas.microsoft.com/office/drawing/2014/main" xmlns="" id="{071DBE45-CE29-4175-BF10-A6A6769B5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06488"/>
            <a:ext cx="8229600" cy="3546475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endParaRPr lang="en-US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r>
              <a:rPr lang="uk-UA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– 2</a:t>
            </a:r>
            <a:r>
              <a:rPr lang="ru-RU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endParaRPr lang="uk-UA" alt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endParaRPr lang="en-US" altLang="ru-RU" i="1" dirty="0"/>
          </a:p>
        </p:txBody>
      </p:sp>
      <p:sp>
        <p:nvSpPr>
          <p:cNvPr id="16387" name="TextBox 2">
            <a:extLst>
              <a:ext uri="{FF2B5EF4-FFF2-40B4-BE49-F238E27FC236}">
                <a16:creationId xmlns:a16="http://schemas.microsoft.com/office/drawing/2014/main" xmlns="" id="{75B8F191-0F22-454C-AA87-9775E266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25" y="528638"/>
            <a:ext cx="11525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endParaRPr lang="en-US" altLang="uk-UA" b="1">
              <a:latin typeface="Angsana New" panose="02020603050405020304" pitchFamily="18" charset="-34"/>
            </a:endParaRPr>
          </a:p>
          <a:p>
            <a:pPr algn="ctr">
              <a:buFontTx/>
              <a:buNone/>
            </a:pPr>
            <a:r>
              <a:rPr lang="uk-UA" altLang="uk-UA" b="1">
                <a:latin typeface="Angsana New" panose="02020603050405020304" pitchFamily="18" charset="-34"/>
              </a:rPr>
              <a:t>№4</a:t>
            </a:r>
            <a:endParaRPr lang="ru-RU" altLang="uk-UA" b="1">
              <a:latin typeface="Angsana New" panose="02020603050405020304" pitchFamily="18" charset="-34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xmlns="" id="{44CB27A9-22D1-4A88-912F-CBDB65C8E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2400" b="1">
                <a:solidFill>
                  <a:srgbClr val="000099"/>
                </a:solidFill>
              </a:rPr>
              <a:t>Розкласти на множники способом групування</a:t>
            </a:r>
            <a:endParaRPr lang="ru-RU" altLang="ru-RU" sz="2400" b="1">
              <a:solidFill>
                <a:srgbClr val="000099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B060FC70-05A0-4DF5-8AA9-3A716FD44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262063"/>
            <a:ext cx="8229600" cy="3546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US" altLang="ru-RU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defRPr/>
            </a:pPr>
            <a:endParaRPr lang="uk-UA" altLang="ru-RU" i="1" kern="0" dirty="0"/>
          </a:p>
          <a:p>
            <a:pPr marL="0" indent="0" algn="ctr">
              <a:buFontTx/>
              <a:buNone/>
              <a:defRPr/>
            </a:pPr>
            <a:r>
              <a:rPr lang="uk-UA" altLang="ru-RU" i="1" kern="0" dirty="0"/>
              <a:t>=</a:t>
            </a:r>
            <a:r>
              <a:rPr lang="en-US" altLang="ru-RU" i="1" kern="0" dirty="0"/>
              <a:t> </a:t>
            </a:r>
            <a:r>
              <a:rPr lang="uk-UA" altLang="ru-RU" i="1" kern="0" dirty="0"/>
              <a:t>(4</a:t>
            </a:r>
            <a:r>
              <a:rPr lang="en-US" altLang="ru-RU" i="1" kern="0" dirty="0"/>
              <a:t>ab + 2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</a:t>
            </a:r>
            <a:r>
              <a:rPr lang="uk-UA" altLang="ru-RU" i="1" kern="0" dirty="0"/>
              <a:t>)</a:t>
            </a:r>
            <a:r>
              <a:rPr lang="en-US" altLang="ru-RU" i="1" kern="0" dirty="0"/>
              <a:t> - (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b + 2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) =</a:t>
            </a:r>
          </a:p>
          <a:p>
            <a:pPr marL="0" indent="0" algn="ctr">
              <a:buFontTx/>
              <a:buNone/>
              <a:defRPr/>
            </a:pPr>
            <a:r>
              <a:rPr lang="en-US" altLang="ru-RU" i="1" kern="0" dirty="0"/>
              <a:t>=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 -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 =</a:t>
            </a:r>
          </a:p>
          <a:p>
            <a:pPr marL="0" indent="0" algn="ctr">
              <a:buFontTx/>
              <a:buNone/>
              <a:defRPr/>
            </a:pPr>
            <a:r>
              <a:rPr lang="en-US" altLang="ru-RU" i="1" kern="0" dirty="0"/>
              <a:t>= 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)(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a - </a:t>
            </a:r>
            <a:r>
              <a:rPr lang="ru-RU" altLang="ru-RU" i="1" kern="0" dirty="0"/>
              <a:t>4</a:t>
            </a:r>
            <a:r>
              <a:rPr lang="en-US" altLang="ru-RU" i="1" kern="0" dirty="0"/>
              <a:t>)</a:t>
            </a:r>
            <a:r>
              <a:rPr lang="ru-RU" altLang="ru-RU" i="1" kern="0" dirty="0"/>
              <a:t>=4(</a:t>
            </a:r>
            <a:r>
              <a:rPr lang="en-US" altLang="ru-RU" i="1" kern="0" dirty="0"/>
              <a:t>a - </a:t>
            </a:r>
            <a:r>
              <a:rPr lang="ru-RU" altLang="ru-RU" i="1" kern="0" dirty="0"/>
              <a:t>1</a:t>
            </a:r>
            <a:r>
              <a:rPr lang="en-US" altLang="ru-RU" i="1" kern="0" dirty="0"/>
              <a:t>) (b + </a:t>
            </a:r>
            <a:r>
              <a:rPr lang="ru-RU" altLang="ru-RU" i="1" kern="0" dirty="0"/>
              <a:t>6</a:t>
            </a:r>
            <a:r>
              <a:rPr lang="en-US" altLang="ru-RU" i="1" kern="0" dirty="0"/>
              <a:t>)</a:t>
            </a:r>
          </a:p>
          <a:p>
            <a:pPr marL="0" indent="0" algn="ctr">
              <a:buFontTx/>
              <a:buNone/>
              <a:defRPr/>
            </a:pPr>
            <a:endParaRPr lang="en-US" altLang="ru-RU" i="1" kern="0" dirty="0"/>
          </a:p>
        </p:txBody>
      </p:sp>
      <p:sp>
        <p:nvSpPr>
          <p:cNvPr id="16390" name="TextBox 3">
            <a:extLst>
              <a:ext uri="{FF2B5EF4-FFF2-40B4-BE49-F238E27FC236}">
                <a16:creationId xmlns:a16="http://schemas.microsoft.com/office/drawing/2014/main" xmlns="" id="{025701C0-C649-4FA2-8E5D-0FDC2A039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365625"/>
            <a:ext cx="8713787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значення виразу, якщо 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1121.</a:t>
            </a:r>
          </a:p>
          <a:p>
            <a:pPr>
              <a:buFontTx/>
              <a:buNone/>
            </a:pPr>
            <a:r>
              <a:rPr lang="ru-RU" altLang="uk-UA" sz="280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altLang="ru-RU" sz="2800" i="1">
                <a:solidFill>
                  <a:srgbClr val="990099"/>
                </a:solidFill>
              </a:rPr>
              <a:t>4(</a:t>
            </a:r>
            <a:r>
              <a:rPr lang="en-US" altLang="ru-RU" sz="2800" i="1">
                <a:solidFill>
                  <a:srgbClr val="990099"/>
                </a:solidFill>
              </a:rPr>
              <a:t>a - </a:t>
            </a:r>
            <a:r>
              <a:rPr lang="ru-RU" altLang="ru-RU" sz="2800" i="1">
                <a:solidFill>
                  <a:srgbClr val="990099"/>
                </a:solidFill>
              </a:rPr>
              <a:t>1</a:t>
            </a:r>
            <a:r>
              <a:rPr lang="en-US" altLang="ru-RU" sz="2800" i="1">
                <a:solidFill>
                  <a:srgbClr val="990099"/>
                </a:solidFill>
              </a:rPr>
              <a:t>) (b + </a:t>
            </a:r>
            <a:r>
              <a:rPr lang="ru-RU" altLang="ru-RU" sz="2800" i="1">
                <a:solidFill>
                  <a:srgbClr val="990099"/>
                </a:solidFill>
              </a:rPr>
              <a:t>6</a:t>
            </a:r>
            <a:r>
              <a:rPr lang="en-US" altLang="ru-RU" sz="2800" i="1">
                <a:solidFill>
                  <a:srgbClr val="990099"/>
                </a:solidFill>
              </a:rPr>
              <a:t>)</a:t>
            </a:r>
            <a:r>
              <a:rPr lang="ru-RU" altLang="ru-RU" sz="2800" i="1">
                <a:solidFill>
                  <a:srgbClr val="990099"/>
                </a:solidFill>
              </a:rPr>
              <a:t> </a:t>
            </a:r>
            <a:r>
              <a:rPr lang="en-US" altLang="ru-RU" sz="2800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altLang="ru-RU" sz="2800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sz="2800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</a:t>
            </a:r>
            <a:r>
              <a:rPr lang="ru-RU" altLang="ru-RU" sz="2800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ru-RU" sz="2800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1121  = </a:t>
            </a:r>
            <a:r>
              <a:rPr lang="en-US" altLang="ru-RU" sz="2800" b="1" i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22420</a:t>
            </a:r>
            <a:endParaRPr lang="ru-RU" altLang="uk-UA" sz="2800">
              <a:latin typeface="Angsana New" panose="02020603050405020304" pitchFamily="18" charset="-3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0C2FBAF7-A89B-4065-9697-BD1640E09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6088" y="836613"/>
            <a:ext cx="8229600" cy="1143000"/>
          </a:xfrm>
        </p:spPr>
        <p:txBody>
          <a:bodyPr/>
          <a:lstStyle/>
          <a:p>
            <a:r>
              <a:rPr lang="uk-UA" altLang="ru-RU" sz="2800" b="1">
                <a:solidFill>
                  <a:srgbClr val="000099"/>
                </a:solidFill>
              </a:rPr>
              <a:t/>
            </a:r>
            <a:br>
              <a:rPr lang="uk-UA" altLang="ru-RU" sz="2800" b="1">
                <a:solidFill>
                  <a:srgbClr val="000099"/>
                </a:solidFill>
              </a:rPr>
            </a:br>
            <a:r>
              <a:rPr lang="uk-UA" altLang="ru-RU" sz="2400">
                <a:solidFill>
                  <a:srgbClr val="000099"/>
                </a:solidFill>
              </a:rPr>
              <a:t>Розв</a:t>
            </a:r>
            <a:r>
              <a:rPr lang="en-US" altLang="ru-RU" sz="2400">
                <a:solidFill>
                  <a:srgbClr val="000099"/>
                </a:solidFill>
              </a:rPr>
              <a:t>’</a:t>
            </a:r>
            <a:r>
              <a:rPr lang="uk-UA" altLang="ru-RU" sz="2400">
                <a:solidFill>
                  <a:srgbClr val="000099"/>
                </a:solidFill>
              </a:rPr>
              <a:t>язати рівняння</a:t>
            </a:r>
            <a:br>
              <a:rPr lang="uk-UA" altLang="ru-RU" sz="2400">
                <a:solidFill>
                  <a:srgbClr val="000099"/>
                </a:solidFill>
              </a:rPr>
            </a:br>
            <a:endParaRPr lang="ru-RU" altLang="ru-RU" sz="2400">
              <a:solidFill>
                <a:srgbClr val="000099"/>
              </a:solidFill>
            </a:endParaRP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xmlns="" id="{01CD27A3-2392-422A-B271-5D1CF2B7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889125"/>
            <a:ext cx="48958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1) x</a:t>
            </a:r>
            <a:r>
              <a:rPr lang="en-US" altLang="uk-UA" sz="40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– x = 0 </a:t>
            </a:r>
          </a:p>
          <a:p>
            <a:pPr>
              <a:buFontTx/>
              <a:buNone/>
            </a:pP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2) 50y – 2y</a:t>
            </a:r>
            <a:r>
              <a:rPr lang="en-US" altLang="uk-UA" sz="40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endParaRPr lang="ru-RU" altLang="uk-UA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3) 2y</a:t>
            </a:r>
            <a:r>
              <a:rPr lang="en-US" altLang="uk-UA" sz="40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+ 4y</a:t>
            </a:r>
            <a:r>
              <a:rPr lang="en-US" altLang="uk-UA" sz="40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uk-UA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+ 2y = 0     </a:t>
            </a:r>
            <a:endParaRPr lang="ru-RU" altLang="uk-UA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uk-UA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23000">
              <a:srgbClr val="5E9EFF"/>
            </a:gs>
            <a:gs pos="56000">
              <a:srgbClr val="85C2FF"/>
            </a:gs>
            <a:gs pos="86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CBFF27C7-BF47-4B55-93BD-39A26C05B45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937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i="1">
                <a:solidFill>
                  <a:srgbClr val="FF0000"/>
                </a:solidFill>
                <a:latin typeface="Georgia" panose="02040502050405020303" pitchFamily="18" charset="0"/>
              </a:rPr>
              <a:t>Домашнє  завданння:</a:t>
            </a:r>
          </a:p>
        </p:txBody>
      </p:sp>
      <p:sp>
        <p:nvSpPr>
          <p:cNvPr id="14340" name="AutoShape 4">
            <a:extLst>
              <a:ext uri="{FF2B5EF4-FFF2-40B4-BE49-F238E27FC236}">
                <a16:creationId xmlns:a16="http://schemas.microsoft.com/office/drawing/2014/main" xmlns="" id="{2F596BD4-F748-4847-A540-EB4729F99FF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03350" y="2205038"/>
            <a:ext cx="5976938" cy="2879725"/>
          </a:xfrm>
          <a:prstGeom prst="cloudCallout">
            <a:avLst>
              <a:gd name="adj1" fmla="val -48505"/>
              <a:gd name="adj2" fmla="val 4368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Повторити п.</a:t>
            </a:r>
            <a:r>
              <a:rPr lang="en-US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18-19</a:t>
            </a:r>
            <a:endParaRPr lang="uk-UA" altLang="ru-RU" sz="28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Виконати  №7</a:t>
            </a:r>
            <a:r>
              <a:rPr lang="en-US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08</a:t>
            </a:r>
            <a:r>
              <a:rPr lang="uk-UA" altLang="ru-RU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, 710, 712, 716, 718.</a:t>
            </a:r>
          </a:p>
        </p:txBody>
      </p:sp>
      <p:sp>
        <p:nvSpPr>
          <p:cNvPr id="14341" name="WordArt 5">
            <a:extLst>
              <a:ext uri="{FF2B5EF4-FFF2-40B4-BE49-F238E27FC236}">
                <a16:creationId xmlns:a16="http://schemas.microsoft.com/office/drawing/2014/main" xmlns="" id="{3E57307F-2565-4C9E-B587-2EDDC61331C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16013" y="5949950"/>
            <a:ext cx="698500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eorgia" panose="02040502050405020303" pitchFamily="18" charset="0"/>
              </a:rPr>
              <a:t>Дякую  за  урок!</a:t>
            </a:r>
            <a:endParaRPr lang="x-none" sz="3600" b="1" i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0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2852</TotalTime>
  <Words>794</Words>
  <Application>Microsoft Office PowerPoint</Application>
  <PresentationFormat>Экран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Оформление по умолчанию</vt:lpstr>
      <vt:lpstr>Уравнение</vt:lpstr>
      <vt:lpstr> Застосування різних способів розкладання многочлена на множники  </vt:lpstr>
      <vt:lpstr>Повторимо:</vt:lpstr>
      <vt:lpstr>Слайд 3</vt:lpstr>
      <vt:lpstr>Слайд 4</vt:lpstr>
      <vt:lpstr>2.Формули скороченого множення</vt:lpstr>
      <vt:lpstr>Слайд 6</vt:lpstr>
      <vt:lpstr>Слайд 7</vt:lpstr>
      <vt:lpstr>Слайд 8</vt:lpstr>
      <vt:lpstr>3.Алгоритм розкладання многочленів на множники способом групування</vt:lpstr>
      <vt:lpstr>Слайд 10</vt:lpstr>
      <vt:lpstr>Розкласти на множники способом групування</vt:lpstr>
      <vt:lpstr>Розкласти на множники способом групування</vt:lpstr>
      <vt:lpstr>Розкласти на множники способом групування</vt:lpstr>
      <vt:lpstr> Розв’язати рівняння </vt:lpstr>
      <vt:lpstr>Домашнє  завданння: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Розв’язування логарифмічних рівнянь.</dc:title>
  <dc:creator>Школа № 2</dc:creator>
  <cp:lastModifiedBy>Sch</cp:lastModifiedBy>
  <cp:revision>114</cp:revision>
  <dcterms:created xsi:type="dcterms:W3CDTF">2010-03-20T19:12:55Z</dcterms:created>
  <dcterms:modified xsi:type="dcterms:W3CDTF">2022-10-24T07:04:23Z</dcterms:modified>
</cp:coreProperties>
</file>