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7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4818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181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646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8450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539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0356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1160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5576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714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115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4464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305EC-10FF-4BEF-8FA7-C20287B27B00}" type="datetimeFigureOut">
              <a:rPr lang="ru-RU" smtClean="0"/>
              <a:pPr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2A473-392B-48F4-AA16-CF8173C26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942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953" y="0"/>
            <a:ext cx="9436325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620688"/>
            <a:ext cx="34694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А</a:t>
            </a:r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лгебра 8 клас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82829" y="2237427"/>
            <a:ext cx="68407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Тема уроку. </a:t>
            </a:r>
          </a:p>
          <a:p>
            <a:pPr algn="ctr">
              <a:spcAft>
                <a:spcPts val="0"/>
              </a:spcAft>
            </a:pPr>
            <a:r>
              <a:rPr lang="uk-U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Множення дробів. Піднесення дробу до степеня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556792"/>
            <a:ext cx="11715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899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9" y="-171400"/>
            <a:ext cx="9436325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129" y="-19000"/>
            <a:ext cx="9436325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692696"/>
            <a:ext cx="5112568" cy="10081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Згадай і скажи!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03140"/>
            <a:ext cx="1176810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564160" y="845096"/>
            <a:ext cx="5112568" cy="10081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Згадай і скажи!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564160" y="840475"/>
            <a:ext cx="5112568" cy="10081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Згадай і скажи!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16560" y="992875"/>
            <a:ext cx="5112568" cy="10081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Згадай і скажи!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970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9" y="-171400"/>
            <a:ext cx="9436325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" name="Прямоугольник 3072"/>
          <p:cNvSpPr/>
          <p:nvPr/>
        </p:nvSpPr>
        <p:spPr>
          <a:xfrm>
            <a:off x="1763688" y="620688"/>
            <a:ext cx="5688632" cy="8640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chemeClr val="tx2">
                    <a:lumMod val="50000"/>
                  </a:schemeClr>
                </a:solidFill>
              </a:rPr>
              <a:t>Згадай і скажи!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138" name="Picture 6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641" y="1844824"/>
            <a:ext cx="812178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609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6050" y="-82550"/>
            <a:ext cx="943768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7557827"/>
              </p:ext>
            </p:extLst>
          </p:nvPr>
        </p:nvGraphicFramePr>
        <p:xfrm>
          <a:off x="1265548" y="721404"/>
          <a:ext cx="6614492" cy="5460912"/>
        </p:xfrm>
        <a:graphic>
          <a:graphicData uri="http://schemas.openxmlformats.org/drawingml/2006/table">
            <a:tbl>
              <a:tblPr/>
              <a:tblGrid>
                <a:gridCol w="6384439"/>
                <a:gridCol w="230053"/>
              </a:tblGrid>
              <a:tr h="134216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Множення раціональних дробів. Піднесення раціонального дробу до степеня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1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Для будь-яких 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А, В, С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і </a:t>
                      </a:r>
                      <a:r>
                        <a:rPr lang="en-US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де 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≠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 </a:t>
                      </a:r>
                      <a:r>
                        <a:rPr lang="en-US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 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≠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 справджується рівність: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</a:tcPr>
                </a:tc>
              </a:tr>
              <a:tr h="19462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27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uk-UA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Для будь-яких 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В, </a:t>
                      </a:r>
                      <a:r>
                        <a:rPr lang="uk-UA" sz="2800" i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uk-UA" sz="28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i="1" cap="small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≠ </a:t>
                      </a:r>
                      <a:r>
                        <a:rPr lang="ru-RU" sz="2800" cap="small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uk-UA" sz="2800" i="1" cap="small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2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справджується рівність: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70182926"/>
              </p:ext>
            </p:extLst>
          </p:nvPr>
        </p:nvGraphicFramePr>
        <p:xfrm>
          <a:off x="3739649" y="3024658"/>
          <a:ext cx="1666290" cy="815033"/>
        </p:xfrm>
        <a:graphic>
          <a:graphicData uri="http://schemas.openxmlformats.org/presentationml/2006/ole">
            <p:oleObj spid="_x0000_s5140" name="Формула" r:id="rId4" imgW="799753" imgH="393529" progId="Equation.3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0006923"/>
              </p:ext>
            </p:extLst>
          </p:nvPr>
        </p:nvGraphicFramePr>
        <p:xfrm>
          <a:off x="5508104" y="4653136"/>
          <a:ext cx="1440160" cy="897982"/>
        </p:xfrm>
        <a:graphic>
          <a:graphicData uri="http://schemas.openxmlformats.org/presentationml/2006/ole">
            <p:oleObj spid="_x0000_s5141" name="Формула" r:id="rId5" imgW="749300" imgH="469900" progId="Equation.3">
              <p:embed/>
            </p:oleObj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196530" y="5619361"/>
            <a:ext cx="4752528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ЦЕ ПОТРІБНО ЗАПАМЯТАТИ!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41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6050" y="-82550"/>
            <a:ext cx="943768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444837"/>
            <a:ext cx="6552728" cy="364427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Добутком двох раціональних дробів є раціональний дріб, чисельник якого дорівнює добутку чисельників даних дробів, а знаменник – добутку їхніх знаменників.</a:t>
            </a:r>
          </a:p>
          <a:p>
            <a:pPr algn="ctr"/>
            <a:r>
              <a:rPr lang="uk-UA" sz="2800" dirty="0" smtClean="0"/>
              <a:t>Наприклад:</a:t>
            </a:r>
          </a:p>
        </p:txBody>
      </p:sp>
      <p:pic>
        <p:nvPicPr>
          <p:cNvPr id="3" name="Picture 2" descr="http://testportal.if.ua/uploads/145.bmp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067" y="3573016"/>
            <a:ext cx="533812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28527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903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6050" y="-82550"/>
            <a:ext cx="943768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764704"/>
            <a:ext cx="5832648" cy="24482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800" dirty="0" smtClean="0"/>
              <a:t>Щоб піднести раціональний дріб до степеня, треба піднести до цього степеня чисельник і знаменник. Перший результат записати як чисельник, а другий – як знаменник дробу.</a:t>
            </a:r>
          </a:p>
          <a:p>
            <a:pPr algn="ctr"/>
            <a:r>
              <a:rPr lang="uk-UA" sz="2800" dirty="0" smtClean="0"/>
              <a:t>Наприклад:</a:t>
            </a:r>
            <a:endParaRPr lang="ru-RU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5" y="3717032"/>
            <a:ext cx="5942627" cy="24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251520" y="1587842"/>
            <a:ext cx="2744870" cy="936104"/>
          </a:xfrm>
          <a:prstGeom prst="rightArrow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ЗАПАМ'ЯТАЙ!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422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6050" y="-12576"/>
            <a:ext cx="943768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" y="139824"/>
            <a:ext cx="943768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764704"/>
            <a:ext cx="4968552" cy="6480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</a:rPr>
              <a:t>ВИКОНАТИ УСНО!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149" y="1772816"/>
            <a:ext cx="798031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962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9225" y="-82550"/>
            <a:ext cx="944403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5167461" cy="535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734905" y="980728"/>
            <a:ext cx="3816424" cy="144016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</a:rPr>
              <a:t>ПЕРЕВІР!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371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9225" y="-162075"/>
            <a:ext cx="944403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195736" y="620688"/>
            <a:ext cx="4752528" cy="144016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РОБОТА </a:t>
            </a:r>
            <a:r>
              <a:rPr lang="uk-UA" sz="4000" b="1" dirty="0" smtClean="0">
                <a:solidFill>
                  <a:srgbClr val="FF0000"/>
                </a:solidFill>
              </a:rPr>
              <a:t>з підручником</a:t>
            </a:r>
            <a:endParaRPr lang="uk-UA" sz="4000" b="1" dirty="0" smtClean="0">
              <a:solidFill>
                <a:srgbClr val="FF0000"/>
              </a:solidFill>
            </a:endParaRPr>
          </a:p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№ 153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1"/>
            <a:ext cx="842493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436" y="3501009"/>
            <a:ext cx="2375656" cy="214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104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8641" y="-82550"/>
            <a:ext cx="944403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620688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</a:rPr>
              <a:t>ЛОГІЧНА ХВИЛИНКА!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512" y="1700808"/>
            <a:ext cx="1625046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235226" y="4443751"/>
                <a:ext cx="2736304" cy="1259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4000" b="0" i="1" smtClean="0">
                              <a:latin typeface="Cambria Math"/>
                            </a:rPr>
                            <m:t>1 −с</m:t>
                          </m:r>
                        </m:num>
                        <m:den>
                          <m:r>
                            <a:rPr lang="uk-UA" sz="4000" b="0" i="1" smtClean="0">
                              <a:latin typeface="Cambria Math"/>
                            </a:rPr>
                            <m:t>а+в</m:t>
                          </m:r>
                        </m:den>
                      </m:f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26" y="4443751"/>
                <a:ext cx="2736304" cy="12591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1530" y="3861048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433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9226" y="-245878"/>
            <a:ext cx="9545761" cy="703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23354" y="160558"/>
            <a:ext cx="5400600" cy="1152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2">
                    <a:lumMod val="50000"/>
                  </a:schemeClr>
                </a:solidFill>
              </a:rPr>
              <a:t>Підведемо підсумок!</a:t>
            </a:r>
          </a:p>
          <a:p>
            <a:pPr algn="ctr"/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27154"/>
              </p:ext>
            </p:extLst>
          </p:nvPr>
        </p:nvGraphicFramePr>
        <p:xfrm>
          <a:off x="2699792" y="2639977"/>
          <a:ext cx="2167298" cy="894758"/>
        </p:xfrm>
        <a:graphic>
          <a:graphicData uri="http://schemas.openxmlformats.org/presentationml/2006/ole">
            <p:oleObj spid="_x0000_s15380" name="Формула" r:id="rId4" imgW="1155700" imgH="419100" progId="Equation.3">
              <p:embed/>
            </p:oleObj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6981483"/>
              </p:ext>
            </p:extLst>
          </p:nvPr>
        </p:nvGraphicFramePr>
        <p:xfrm>
          <a:off x="2843808" y="3687520"/>
          <a:ext cx="2553441" cy="810890"/>
        </p:xfrm>
        <a:graphic>
          <a:graphicData uri="http://schemas.openxmlformats.org/presentationml/2006/ole">
            <p:oleObj spid="_x0000_s15381" name="Формула" r:id="rId5" imgW="1308100" imgH="41910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5542533"/>
              </p:ext>
            </p:extLst>
          </p:nvPr>
        </p:nvGraphicFramePr>
        <p:xfrm>
          <a:off x="2058481" y="4665563"/>
          <a:ext cx="4858140" cy="792088"/>
        </p:xfrm>
        <a:graphic>
          <a:graphicData uri="http://schemas.openxmlformats.org/presentationml/2006/ole">
            <p:oleObj spid="_x0000_s15382" name="Формула" r:id="rId6" imgW="2438400" imgH="393700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187624" y="-3912334"/>
            <a:ext cx="7128792" cy="1006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якому з випадків правильно виконано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множення раціональних дробів?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342900">
              <a:spcAft>
                <a:spcPts val="0"/>
              </a:spcAft>
            </a:pPr>
            <a:endParaRPr lang="uk-UA" sz="2400" dirty="0" smtClean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uk-UA" sz="2400" dirty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uk-UA" sz="2400" dirty="0" smtClean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uk-UA" sz="2400" dirty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uk-UA" sz="2400" dirty="0" smtClean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uk-UA" sz="2400" dirty="0"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Times New Roman"/>
              </a:rPr>
              <a:t>В </a:t>
            </a:r>
            <a:r>
              <a:rPr lang="uk-UA" sz="2400" dirty="0">
                <a:latin typeface="Times New Roman"/>
                <a:ea typeface="Times New Roman"/>
              </a:rPr>
              <a:t>якому з випадків правильно виконано множення раціональних дробів?</a:t>
            </a:r>
            <a:endParaRPr lang="ru-RU" sz="1400" dirty="0">
              <a:latin typeface="Times New Roman"/>
              <a:ea typeface="Times New Roman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а)</a:t>
            </a: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547664" y="3087356"/>
            <a:ext cx="158417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43608" y="3784614"/>
            <a:ext cx="1008112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9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9225" y="-85725"/>
            <a:ext cx="9444038" cy="703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696" y="529516"/>
            <a:ext cx="3169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uk-UA" sz="2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Домашнє завдання</a:t>
            </a:r>
            <a:endParaRPr lang="ru-RU" sz="2800" b="1" i="1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0286" y="1268760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2800" dirty="0">
                <a:latin typeface="Times New Roman"/>
                <a:ea typeface="Times New Roman"/>
              </a:rPr>
              <a:t>Вивчити правило множення раціональних дробів та піднесення дробу до степеня (із доведенням).</a:t>
            </a:r>
            <a:endParaRPr lang="ru-RU" sz="2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2800" dirty="0" smtClean="0">
                <a:latin typeface="Times New Roman"/>
                <a:ea typeface="Times New Roman"/>
              </a:rPr>
              <a:t>№№ 145,147,154,159. Повторити правило множення звичайного дробу на ціле число (6 клас), означення і властивості степеня з натуральним по­казником та властивості множення звичайних дробів (переставну, </a:t>
            </a:r>
            <a:r>
              <a:rPr lang="uk-UA" sz="2400" dirty="0" smtClean="0">
                <a:latin typeface="Times New Roman"/>
                <a:ea typeface="Times New Roman"/>
              </a:rPr>
              <a:t>сполучну і розподільну)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8590" y="4869160"/>
            <a:ext cx="1788790" cy="15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770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235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Sch</cp:lastModifiedBy>
  <cp:revision>14</cp:revision>
  <dcterms:created xsi:type="dcterms:W3CDTF">2018-10-10T16:25:17Z</dcterms:created>
  <dcterms:modified xsi:type="dcterms:W3CDTF">2022-10-11T07:17:55Z</dcterms:modified>
</cp:coreProperties>
</file>