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0" r:id="rId5"/>
    <p:sldId id="258" r:id="rId6"/>
    <p:sldId id="257" r:id="rId7"/>
    <p:sldId id="263" r:id="rId8"/>
    <p:sldId id="264" r:id="rId9"/>
    <p:sldId id="265" r:id="rId10"/>
    <p:sldId id="266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Freeform 40"/>
          <p:cNvSpPr>
            <a:spLocks/>
          </p:cNvSpPr>
          <p:nvPr/>
        </p:nvSpPr>
        <p:spPr bwMode="gray">
          <a:xfrm>
            <a:off x="0" y="6048375"/>
            <a:ext cx="2762250" cy="809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10"/>
              </a:cxn>
              <a:cxn ang="0">
                <a:pos x="1740" y="510"/>
              </a:cxn>
              <a:cxn ang="0">
                <a:pos x="1595" y="30"/>
              </a:cxn>
              <a:cxn ang="0">
                <a:pos x="0" y="0"/>
              </a:cxn>
            </a:cxnLst>
            <a:rect l="0" t="0" r="r" b="b"/>
            <a:pathLst>
              <a:path w="1740" h="510">
                <a:moveTo>
                  <a:pt x="0" y="0"/>
                </a:moveTo>
                <a:lnTo>
                  <a:pt x="0" y="510"/>
                </a:lnTo>
                <a:cubicBezTo>
                  <a:pt x="0" y="510"/>
                  <a:pt x="870" y="510"/>
                  <a:pt x="1740" y="510"/>
                </a:cubicBezTo>
                <a:cubicBezTo>
                  <a:pt x="1650" y="258"/>
                  <a:pt x="1595" y="30"/>
                  <a:pt x="1595" y="30"/>
                </a:cubicBezTo>
                <a:cubicBezTo>
                  <a:pt x="798" y="54"/>
                  <a:pt x="0" y="0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13" name="Freeform 41"/>
          <p:cNvSpPr>
            <a:spLocks/>
          </p:cNvSpPr>
          <p:nvPr/>
        </p:nvSpPr>
        <p:spPr bwMode="gray">
          <a:xfrm>
            <a:off x="2590800" y="4705350"/>
            <a:ext cx="6400800" cy="2152650"/>
          </a:xfrm>
          <a:custGeom>
            <a:avLst/>
            <a:gdLst/>
            <a:ahLst/>
            <a:cxnLst>
              <a:cxn ang="0">
                <a:pos x="1116" y="0"/>
              </a:cxn>
              <a:cxn ang="0">
                <a:pos x="3840" y="636"/>
              </a:cxn>
              <a:cxn ang="0">
                <a:pos x="4032" y="1356"/>
              </a:cxn>
              <a:cxn ang="0">
                <a:pos x="288" y="1356"/>
              </a:cxn>
              <a:cxn ang="0">
                <a:pos x="0" y="828"/>
              </a:cxn>
              <a:cxn ang="0">
                <a:pos x="1116" y="0"/>
              </a:cxn>
            </a:cxnLst>
            <a:rect l="0" t="0" r="r" b="b"/>
            <a:pathLst>
              <a:path w="4032" h="1356">
                <a:moveTo>
                  <a:pt x="1116" y="0"/>
                </a:moveTo>
                <a:cubicBezTo>
                  <a:pt x="2370" y="1254"/>
                  <a:pt x="3840" y="636"/>
                  <a:pt x="3840" y="636"/>
                </a:cubicBezTo>
                <a:cubicBezTo>
                  <a:pt x="4032" y="966"/>
                  <a:pt x="4032" y="1356"/>
                  <a:pt x="4032" y="1356"/>
                </a:cubicBezTo>
                <a:cubicBezTo>
                  <a:pt x="4032" y="1356"/>
                  <a:pt x="2160" y="1356"/>
                  <a:pt x="288" y="1356"/>
                </a:cubicBezTo>
                <a:cubicBezTo>
                  <a:pt x="120" y="1140"/>
                  <a:pt x="0" y="828"/>
                  <a:pt x="0" y="828"/>
                </a:cubicBezTo>
                <a:lnTo>
                  <a:pt x="111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14" name="Freeform 42"/>
          <p:cNvSpPr>
            <a:spLocks/>
          </p:cNvSpPr>
          <p:nvPr/>
        </p:nvSpPr>
        <p:spPr bwMode="gray">
          <a:xfrm>
            <a:off x="4400550" y="781050"/>
            <a:ext cx="4743450" cy="5048250"/>
          </a:xfrm>
          <a:custGeom>
            <a:avLst/>
            <a:gdLst/>
            <a:ahLst/>
            <a:cxnLst>
              <a:cxn ang="0">
                <a:pos x="510" y="1098"/>
              </a:cxn>
              <a:cxn ang="0">
                <a:pos x="2280" y="0"/>
              </a:cxn>
              <a:cxn ang="0">
                <a:pos x="2988" y="342"/>
              </a:cxn>
              <a:cxn ang="0">
                <a:pos x="2988" y="2772"/>
              </a:cxn>
              <a:cxn ang="0">
                <a:pos x="1452" y="3060"/>
              </a:cxn>
              <a:cxn ang="0">
                <a:pos x="0" y="2406"/>
              </a:cxn>
              <a:cxn ang="0">
                <a:pos x="510" y="1098"/>
              </a:cxn>
            </a:cxnLst>
            <a:rect l="0" t="0" r="r" b="b"/>
            <a:pathLst>
              <a:path w="2988" h="3180">
                <a:moveTo>
                  <a:pt x="510" y="1098"/>
                </a:moveTo>
                <a:cubicBezTo>
                  <a:pt x="1710" y="840"/>
                  <a:pt x="2280" y="0"/>
                  <a:pt x="2280" y="0"/>
                </a:cubicBezTo>
                <a:cubicBezTo>
                  <a:pt x="2700" y="96"/>
                  <a:pt x="2988" y="342"/>
                  <a:pt x="2988" y="342"/>
                </a:cubicBezTo>
                <a:lnTo>
                  <a:pt x="2988" y="2772"/>
                </a:lnTo>
                <a:cubicBezTo>
                  <a:pt x="2988" y="2772"/>
                  <a:pt x="2202" y="3180"/>
                  <a:pt x="1452" y="3060"/>
                </a:cubicBezTo>
                <a:cubicBezTo>
                  <a:pt x="636" y="2940"/>
                  <a:pt x="0" y="2406"/>
                  <a:pt x="0" y="2406"/>
                </a:cubicBezTo>
                <a:lnTo>
                  <a:pt x="510" y="109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15" name="Freeform 43"/>
          <p:cNvSpPr>
            <a:spLocks/>
          </p:cNvSpPr>
          <p:nvPr/>
        </p:nvSpPr>
        <p:spPr bwMode="gray">
          <a:xfrm>
            <a:off x="4800600" y="0"/>
            <a:ext cx="3276600" cy="2409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6" y="1518"/>
              </a:cxn>
              <a:cxn ang="0">
                <a:pos x="2064" y="0"/>
              </a:cxn>
              <a:cxn ang="0">
                <a:pos x="0" y="0"/>
              </a:cxn>
            </a:cxnLst>
            <a:rect l="0" t="0" r="r" b="b"/>
            <a:pathLst>
              <a:path w="2064" h="1518">
                <a:moveTo>
                  <a:pt x="0" y="0"/>
                </a:moveTo>
                <a:cubicBezTo>
                  <a:pt x="0" y="0"/>
                  <a:pt x="138" y="759"/>
                  <a:pt x="276" y="1518"/>
                </a:cubicBezTo>
                <a:cubicBezTo>
                  <a:pt x="1518" y="1194"/>
                  <a:pt x="2064" y="0"/>
                  <a:pt x="206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51" name="Freeform 79"/>
          <p:cNvSpPr>
            <a:spLocks/>
          </p:cNvSpPr>
          <p:nvPr/>
        </p:nvSpPr>
        <p:spPr bwMode="gray">
          <a:xfrm>
            <a:off x="0" y="0"/>
            <a:ext cx="6583363" cy="7267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17" name="Freeform 45"/>
          <p:cNvSpPr>
            <a:spLocks/>
          </p:cNvSpPr>
          <p:nvPr/>
        </p:nvSpPr>
        <p:spPr bwMode="gray">
          <a:xfrm>
            <a:off x="0" y="0"/>
            <a:ext cx="6372225" cy="7072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25490"/>
                  <a:invGamma/>
                </a:schemeClr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19" name="Line 47"/>
          <p:cNvSpPr>
            <a:spLocks noChangeShapeType="1"/>
          </p:cNvSpPr>
          <p:nvPr/>
        </p:nvSpPr>
        <p:spPr bwMode="gray">
          <a:xfrm>
            <a:off x="250825" y="1588"/>
            <a:ext cx="0" cy="6015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20" name="Line 48"/>
          <p:cNvSpPr>
            <a:spLocks noChangeShapeType="1"/>
          </p:cNvSpPr>
          <p:nvPr/>
        </p:nvSpPr>
        <p:spPr bwMode="gray">
          <a:xfrm>
            <a:off x="1293813" y="1588"/>
            <a:ext cx="0" cy="62071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21" name="Line 49"/>
          <p:cNvSpPr>
            <a:spLocks noChangeShapeType="1"/>
          </p:cNvSpPr>
          <p:nvPr/>
        </p:nvSpPr>
        <p:spPr bwMode="gray">
          <a:xfrm>
            <a:off x="2338388" y="1588"/>
            <a:ext cx="0" cy="61833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22" name="Line 50"/>
          <p:cNvSpPr>
            <a:spLocks noChangeShapeType="1"/>
          </p:cNvSpPr>
          <p:nvPr/>
        </p:nvSpPr>
        <p:spPr bwMode="gray">
          <a:xfrm>
            <a:off x="3382963" y="1588"/>
            <a:ext cx="0" cy="5972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23" name="Line 51"/>
          <p:cNvSpPr>
            <a:spLocks noChangeShapeType="1"/>
          </p:cNvSpPr>
          <p:nvPr/>
        </p:nvSpPr>
        <p:spPr bwMode="gray">
          <a:xfrm>
            <a:off x="4427538" y="1588"/>
            <a:ext cx="0" cy="54498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25" name="Line 53"/>
          <p:cNvSpPr>
            <a:spLocks noChangeShapeType="1"/>
          </p:cNvSpPr>
          <p:nvPr/>
        </p:nvSpPr>
        <p:spPr bwMode="gray">
          <a:xfrm rot="5400000">
            <a:off x="2913063" y="-2654300"/>
            <a:ext cx="0" cy="5813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gray">
          <a:xfrm rot="5400000">
            <a:off x="3006725" y="-1682750"/>
            <a:ext cx="0" cy="60007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27" name="Line 55"/>
          <p:cNvSpPr>
            <a:spLocks noChangeShapeType="1"/>
          </p:cNvSpPr>
          <p:nvPr/>
        </p:nvSpPr>
        <p:spPr bwMode="gray">
          <a:xfrm rot="5400000">
            <a:off x="3011488" y="-622300"/>
            <a:ext cx="0" cy="60102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28" name="Line 56"/>
          <p:cNvSpPr>
            <a:spLocks noChangeShapeType="1"/>
          </p:cNvSpPr>
          <p:nvPr/>
        </p:nvSpPr>
        <p:spPr bwMode="gray">
          <a:xfrm rot="5400000">
            <a:off x="2907507" y="548481"/>
            <a:ext cx="0" cy="58023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29" name="Line 57"/>
          <p:cNvSpPr>
            <a:spLocks noChangeShapeType="1"/>
          </p:cNvSpPr>
          <p:nvPr/>
        </p:nvSpPr>
        <p:spPr bwMode="gray">
          <a:xfrm rot="5400000">
            <a:off x="2666207" y="1854993"/>
            <a:ext cx="0" cy="53197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30" name="Line 58"/>
          <p:cNvSpPr>
            <a:spLocks noChangeShapeType="1"/>
          </p:cNvSpPr>
          <p:nvPr/>
        </p:nvSpPr>
        <p:spPr bwMode="gray">
          <a:xfrm rot="5400000">
            <a:off x="2115344" y="3472656"/>
            <a:ext cx="0" cy="421798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2362200" y="277813"/>
            <a:ext cx="1012825" cy="1025525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32" name="Rectangle 60"/>
          <p:cNvSpPr>
            <a:spLocks noChangeArrowheads="1"/>
          </p:cNvSpPr>
          <p:nvPr/>
        </p:nvSpPr>
        <p:spPr bwMode="gray">
          <a:xfrm>
            <a:off x="285750" y="2427288"/>
            <a:ext cx="1012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33" name="Rectangle 61"/>
          <p:cNvSpPr>
            <a:spLocks noChangeArrowheads="1"/>
          </p:cNvSpPr>
          <p:nvPr/>
        </p:nvSpPr>
        <p:spPr bwMode="gray">
          <a:xfrm>
            <a:off x="0" y="271463"/>
            <a:ext cx="250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34" name="Rectangle 62"/>
          <p:cNvSpPr>
            <a:spLocks noChangeArrowheads="1"/>
          </p:cNvSpPr>
          <p:nvPr/>
        </p:nvSpPr>
        <p:spPr bwMode="gray">
          <a:xfrm>
            <a:off x="1331913" y="1588"/>
            <a:ext cx="1012825" cy="2349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36" name="Freeform 64"/>
          <p:cNvSpPr>
            <a:spLocks/>
          </p:cNvSpPr>
          <p:nvPr/>
        </p:nvSpPr>
        <p:spPr bwMode="gray">
          <a:xfrm>
            <a:off x="2365375" y="4541838"/>
            <a:ext cx="1009650" cy="1033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5"/>
              </a:cxn>
              <a:cxn ang="0">
                <a:pos x="636" y="651"/>
              </a:cxn>
              <a:cxn ang="0">
                <a:pos x="632" y="0"/>
              </a:cxn>
              <a:cxn ang="0">
                <a:pos x="0" y="0"/>
              </a:cxn>
            </a:cxnLst>
            <a:rect l="0" t="0" r="r" b="b"/>
            <a:pathLst>
              <a:path w="636" h="651">
                <a:moveTo>
                  <a:pt x="0" y="0"/>
                </a:moveTo>
                <a:lnTo>
                  <a:pt x="0" y="645"/>
                </a:lnTo>
                <a:lnTo>
                  <a:pt x="636" y="651"/>
                </a:lnTo>
                <a:lnTo>
                  <a:pt x="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03" name="Rectangle 31"/>
          <p:cNvSpPr>
            <a:spLocks noChangeArrowheads="1"/>
          </p:cNvSpPr>
          <p:nvPr/>
        </p:nvSpPr>
        <p:spPr bwMode="gray">
          <a:xfrm>
            <a:off x="285750" y="243522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3375" y="5084763"/>
            <a:ext cx="6400800" cy="457200"/>
          </a:xfrm>
        </p:spPr>
        <p:txBody>
          <a:bodyPr/>
          <a:lstStyle>
            <a:lvl1pPr marL="0" indent="0">
              <a:buFontTx/>
              <a:buNone/>
              <a:defRPr sz="1600"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07150"/>
            <a:ext cx="2895600" cy="314325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fld id="{BDCF587C-E896-4D7F-9C0E-F2878FB4E8E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143" name="Group 71"/>
          <p:cNvGrpSpPr>
            <a:grpSpLocks/>
          </p:cNvGrpSpPr>
          <p:nvPr/>
        </p:nvGrpSpPr>
        <p:grpSpPr bwMode="auto">
          <a:xfrm>
            <a:off x="8077200" y="0"/>
            <a:ext cx="1076325" cy="6858000"/>
            <a:chOff x="5088" y="0"/>
            <a:chExt cx="678" cy="4320"/>
          </a:xfrm>
        </p:grpSpPr>
        <p:sp>
          <p:nvSpPr>
            <p:cNvPr id="3138" name="Freeform 66"/>
            <p:cNvSpPr>
              <a:spLocks/>
            </p:cNvSpPr>
            <p:nvPr userDrawn="1"/>
          </p:nvSpPr>
          <p:spPr bwMode="gray">
            <a:xfrm>
              <a:off x="5088" y="0"/>
              <a:ext cx="672" cy="702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288" y="0"/>
                </a:cxn>
                <a:cxn ang="0">
                  <a:pos x="672" y="0"/>
                </a:cxn>
                <a:cxn ang="0">
                  <a:pos x="672" y="720"/>
                </a:cxn>
                <a:cxn ang="0">
                  <a:pos x="0" y="432"/>
                </a:cxn>
              </a:cxnLst>
              <a:rect l="0" t="0" r="r" b="b"/>
              <a:pathLst>
                <a:path w="672" h="720">
                  <a:moveTo>
                    <a:pt x="0" y="432"/>
                  </a:moveTo>
                  <a:cubicBezTo>
                    <a:pt x="186" y="216"/>
                    <a:pt x="288" y="0"/>
                    <a:pt x="288" y="0"/>
                  </a:cubicBezTo>
                  <a:lnTo>
                    <a:pt x="672" y="0"/>
                  </a:lnTo>
                  <a:lnTo>
                    <a:pt x="672" y="720"/>
                  </a:lnTo>
                  <a:cubicBezTo>
                    <a:pt x="672" y="720"/>
                    <a:pt x="384" y="516"/>
                    <a:pt x="0" y="432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uk-UA">
                <a:solidFill>
                  <a:srgbClr val="000000"/>
                </a:solidFill>
              </a:endParaRPr>
            </a:p>
          </p:txBody>
        </p:sp>
        <p:sp>
          <p:nvSpPr>
            <p:cNvPr id="3139" name="Freeform 67"/>
            <p:cNvSpPr>
              <a:spLocks/>
            </p:cNvSpPr>
            <p:nvPr userDrawn="1"/>
          </p:nvSpPr>
          <p:spPr bwMode="gray">
            <a:xfrm>
              <a:off x="5602" y="3496"/>
              <a:ext cx="164" cy="824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0" y="82"/>
                </a:cxn>
                <a:cxn ang="0">
                  <a:pos x="168" y="824"/>
                </a:cxn>
                <a:cxn ang="0">
                  <a:pos x="212" y="822"/>
                </a:cxn>
                <a:cxn ang="0">
                  <a:pos x="206" y="0"/>
                </a:cxn>
              </a:cxnLst>
              <a:rect l="0" t="0" r="r" b="b"/>
              <a:pathLst>
                <a:path w="212" h="824">
                  <a:moveTo>
                    <a:pt x="206" y="0"/>
                  </a:moveTo>
                  <a:cubicBezTo>
                    <a:pt x="104" y="54"/>
                    <a:pt x="0" y="82"/>
                    <a:pt x="0" y="82"/>
                  </a:cubicBezTo>
                  <a:cubicBezTo>
                    <a:pt x="0" y="82"/>
                    <a:pt x="148" y="378"/>
                    <a:pt x="168" y="824"/>
                  </a:cubicBezTo>
                  <a:lnTo>
                    <a:pt x="212" y="822"/>
                  </a:lnTo>
                  <a:cubicBezTo>
                    <a:pt x="212" y="822"/>
                    <a:pt x="209" y="411"/>
                    <a:pt x="206" y="0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uk-UA">
                <a:solidFill>
                  <a:srgbClr val="000000"/>
                </a:solidFill>
              </a:endParaRPr>
            </a:p>
          </p:txBody>
        </p:sp>
      </p:grpSp>
      <p:sp>
        <p:nvSpPr>
          <p:cNvPr id="3152" name="Rectangle 80"/>
          <p:cNvSpPr>
            <a:spLocks noChangeArrowheads="1"/>
          </p:cNvSpPr>
          <p:nvPr/>
        </p:nvSpPr>
        <p:spPr bwMode="gray">
          <a:xfrm>
            <a:off x="5495925" y="1333500"/>
            <a:ext cx="660400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gray">
          <a:xfrm>
            <a:off x="5480050" y="1588"/>
            <a:ext cx="0" cy="42386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154" name="Rectangle 82"/>
          <p:cNvSpPr>
            <a:spLocks noChangeArrowheads="1"/>
          </p:cNvSpPr>
          <p:nvPr/>
        </p:nvSpPr>
        <p:spPr bwMode="gray">
          <a:xfrm>
            <a:off x="4457700" y="349567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33375" y="1884363"/>
            <a:ext cx="8229600" cy="1470025"/>
          </a:xfrm>
          <a:effectLst/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pic>
        <p:nvPicPr>
          <p:cNvPr id="3155" name="Picture 83" descr="wa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 rot="393398">
            <a:off x="2667000" y="609600"/>
            <a:ext cx="2663825" cy="2197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9214608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 tmFilter="0, 0; .2, .5; .8, .5; 1, 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000" autoRev="1" fill="hold"/>
                                        <p:tgtEl>
                                          <p:spTgt spid="3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3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 tmFilter="0, 0; .2, .5; .8, .5; 1, 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000" autoRev="1" fill="hold"/>
                                        <p:tgtEl>
                                          <p:spTgt spid="3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 tmFilter="0, 0; .2, .5; .8, .5; 1, 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1000" autoRev="1" fill="hold"/>
                                        <p:tgtEl>
                                          <p:spTgt spid="3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600"/>
                            </p:stCondLst>
                            <p:childTnLst>
                              <p:par>
                                <p:cTn id="31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9" presetClass="emph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mph" presetSubtype="0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19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" grpId="0" animBg="1"/>
      <p:bldP spid="3112" grpId="1" animBg="1"/>
      <p:bldP spid="3112" grpId="2" animBg="1"/>
      <p:bldP spid="3112" grpId="3" animBg="1"/>
      <p:bldP spid="3113" grpId="0" animBg="1"/>
      <p:bldP spid="3113" grpId="1" animBg="1"/>
      <p:bldP spid="3113" grpId="2" animBg="1"/>
      <p:bldP spid="3113" grpId="3" animBg="1"/>
      <p:bldP spid="3114" grpId="0" animBg="1"/>
      <p:bldP spid="3114" grpId="1" animBg="1"/>
      <p:bldP spid="3114" grpId="2" animBg="1"/>
      <p:bldP spid="3114" grpId="3" animBg="1"/>
      <p:bldP spid="3115" grpId="0" animBg="1"/>
      <p:bldP spid="3115" grpId="1" animBg="1"/>
      <p:bldP spid="3115" grpId="2" animBg="1"/>
      <p:bldP spid="3115" grpId="3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56080-8680-4BCB-A0FC-18C0295CCF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359594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6A830-CA81-4BD5-82B1-13583AA8FDB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7289599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5F6C0-602C-45D6-8E38-E6CA83AE61C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3583470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309F0-FDBE-45D3-B61B-3C7E385E35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1658945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437F0-06D4-4915-BAB9-671BF608915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4119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0D7A7-957B-495C-9169-8359CDFDCED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6486795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20BAC-574B-41FE-8DDE-17FA2DF4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2752797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23EFF-002F-4F4E-A52B-C0946B464E0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3285768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A00CC9-2646-4D14-91E4-F82366E3781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4825939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25438"/>
            <a:ext cx="2057400" cy="5800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25438"/>
            <a:ext cx="6019800" cy="5800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823853-9E01-4570-A612-D03BB1ED070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6827115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5AAA745-3E50-47ED-B277-C2AAE83E66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3330488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BE6F6F-F83A-4492-8D0F-FB9DEC4D04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8747053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FEC2E91-87EC-4D9B-BBFC-9C222656BA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3511620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165684-0D69-4974-B7EC-9E9DF8EB4D6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0343019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F0AAD95-8168-47D8-82EB-60FC7F97328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6948468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719FA8-9E92-4966-9AF2-9AF24BF3F290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60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5438"/>
            <a:ext cx="822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0926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 animBg="1"/>
      <p:bldP spid="1060" grpId="0" animBg="1"/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Подвійні нерівності </a:t>
            </a:r>
            <a:r>
              <a:rPr lang="uk-UA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 </a:t>
            </a:r>
            <a:r>
              <a:rPr lang="uk-UA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 числових </a:t>
            </a:r>
            <a:r>
              <a:rPr lang="uk-UA" b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r>
              <a:rPr lang="uk-UA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для оцінювання значення виразу</a:t>
            </a:r>
            <a:endParaRPr lang="ru-RU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7079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Подвійні</a:t>
            </a:r>
            <a:r>
              <a:rPr lang="ru-RU" sz="3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нерівністі</a:t>
            </a:r>
            <a:r>
              <a:rPr lang="ru-RU" sz="3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b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endParaRPr lang="ru-RU" sz="3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x&gt;a (≥) та x&lt;b (≤),</a:t>
            </a: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a&lt;x&lt;b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зустрічаються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 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читається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x 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a, але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b.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3" y="3789040"/>
            <a:ext cx="6984776" cy="26691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493754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486" y="188640"/>
            <a:ext cx="8229600" cy="576064"/>
          </a:xfrm>
        </p:spPr>
        <p:txBody>
          <a:bodyPr/>
          <a:lstStyle/>
          <a:p>
            <a:r>
              <a:rPr lang="ru-RU" sz="3600" b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3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подвійних</a:t>
            </a:r>
            <a:r>
              <a:rPr lang="ru-RU" sz="3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</a:t>
            </a:r>
            <a:endParaRPr lang="ru-RU" sz="3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659" y="764704"/>
            <a:ext cx="8229600" cy="4525963"/>
          </a:xfrm>
        </p:spPr>
        <p:txBody>
          <a:bodyPr/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виразів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величин, таких як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час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наближені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висоту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дерева з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точністю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дециметра. Тому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вказують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9,2 м, але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9,4 м.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Записують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подвійної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9,2 &lt; h &lt; 9,4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Зверніть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фрагмент наклейки,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пляшці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олією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напис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олії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пляшці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бути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меншою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і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810 г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подвійної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масу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олії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(m) без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пляшки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≤ m ≤ 810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  <a:p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точне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 не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відоме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числами а і b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числовій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прямій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&lt; х &lt;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то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кажуть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оцінено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52936"/>
            <a:ext cx="31813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57901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 </a:t>
            </a:r>
            <a:r>
              <a:rPr lang="uk-UA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</a:t>
            </a:r>
            <a:r>
              <a:rPr lang="uk-UA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виразів</a:t>
            </a:r>
            <a:endParaRPr lang="ru-RU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uk-U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uk-U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Відомо, що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uk-UA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 </a:t>
                </a:r>
                <a:r>
                  <a:rPr lang="uk-UA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 </a:t>
                </a:r>
                <a:r>
                  <a:rPr lang="uk-UA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uk-UA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uk-UA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&lt; </a:t>
                </a:r>
                <a:r>
                  <a:rPr lang="en-US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uk-UA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&lt;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uk-UA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uk-U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Оцінимо значення виразу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uk-U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uk-UA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</a:t>
                </a:r>
                <a:r>
                  <a:rPr lang="uk-U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uk-UA" sz="2400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+ </a:t>
                </a:r>
                <a:r>
                  <a:rPr lang="en-US" sz="2400" b="1" i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     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 </a:t>
                </a:r>
                <a:r>
                  <a:rPr lang="uk-UA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 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uk-UA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uk-U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uk-UA" sz="2400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- </a:t>
                </a:r>
                <a:r>
                  <a:rPr lang="en-US" sz="2400" b="1" i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=a+(-b)</a:t>
                </a: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&lt; 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&lt;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                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 </a:t>
                </a:r>
                <a:r>
                  <a:rPr lang="uk-UA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 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3&lt;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a+b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&lt;9                -4&lt; -b &lt; -2</a:t>
                </a:r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-3&lt; a-b &lt;3</a:t>
                </a:r>
              </a:p>
              <a:p>
                <a:r>
                  <a:rPr lang="uk-UA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</a:t>
                </a:r>
                <a:r>
                  <a:rPr lang="uk-U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uk-UA" sz="2400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en-US" sz="2400" b="1" i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4)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𝒃</m:t>
                        </m:r>
                      </m:den>
                    </m:f>
                  </m:oMath>
                </a14:m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=a·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den>
                    </m:f>
                  </m:oMath>
                </a14:m>
                <a:endPara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 </a:t>
                </a:r>
                <a:r>
                  <a:rPr lang="uk-UA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 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                                               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 </a:t>
                </a:r>
                <a:r>
                  <a:rPr lang="uk-UA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 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  <a:p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&lt; 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&lt;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                                               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2&lt;ab&lt;20                                                 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,25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&lt;2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,5</a:t>
                </a:r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022" r="-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единительная линия 4"/>
          <p:cNvCxnSpPr/>
          <p:nvPr/>
        </p:nvCxnSpPr>
        <p:spPr bwMode="auto">
          <a:xfrm>
            <a:off x="3635896" y="2204864"/>
            <a:ext cx="0" cy="64807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Овал 5"/>
          <p:cNvSpPr/>
          <p:nvPr/>
        </p:nvSpPr>
        <p:spPr bwMode="auto">
          <a:xfrm>
            <a:off x="3730921" y="2395736"/>
            <a:ext cx="216024" cy="2663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+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 bwMode="auto">
          <a:xfrm>
            <a:off x="2123728" y="4509120"/>
            <a:ext cx="0" cy="64807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Овал 7"/>
          <p:cNvSpPr/>
          <p:nvPr/>
        </p:nvSpPr>
        <p:spPr bwMode="auto">
          <a:xfrm>
            <a:off x="2238490" y="4709751"/>
            <a:ext cx="216024" cy="2663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b="1" dirty="0">
                <a:latin typeface="Arial" charset="0"/>
              </a:rPr>
              <a:t>·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 bwMode="auto">
          <a:xfrm>
            <a:off x="8100392" y="4337484"/>
            <a:ext cx="0" cy="89171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Овал 10"/>
          <p:cNvSpPr/>
          <p:nvPr/>
        </p:nvSpPr>
        <p:spPr bwMode="auto">
          <a:xfrm>
            <a:off x="8152113" y="4589211"/>
            <a:ext cx="216024" cy="2663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b="1" dirty="0">
                <a:latin typeface="Arial" charset="0"/>
              </a:rPr>
              <a:t>·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>
            <a:off x="6300192" y="2528900"/>
            <a:ext cx="0" cy="64807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Овал 12"/>
          <p:cNvSpPr/>
          <p:nvPr/>
        </p:nvSpPr>
        <p:spPr bwMode="auto">
          <a:xfrm>
            <a:off x="6372200" y="2719821"/>
            <a:ext cx="216024" cy="2663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+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366905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Обгрунтуйте</a:t>
            </a:r>
            <a:endParaRPr lang="ru-RU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435280" cy="4525963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ru-RU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1.Виберіть </a:t>
                </a:r>
                <a:r>
                  <a:rPr lang="ru-RU" b="1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правильні</a:t>
                </a:r>
                <a:r>
                  <a:rPr lang="ru-RU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ru-RU" b="1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твердження</a:t>
                </a:r>
                <a:r>
                  <a:rPr lang="ru-RU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ru-RU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ru-RU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якщо</a:t>
                </a:r>
                <a:r>
                  <a:rPr lang="ru-RU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ru-RU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&lt; а &lt; 3, 1 &lt; b &lt; 2,</a:t>
                </a:r>
                <a:r>
                  <a:rPr lang="ru-RU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ru-RU" b="1" i="1" cap="smal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то:</a:t>
                </a:r>
                <a:endParaRPr lang="ru-RU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 3 &lt; 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+ b 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 5;                      2) 2 &lt; </a:t>
                </a:r>
                <a:r>
                  <a:rPr lang="ru-RU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аb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&lt; 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6;   </a:t>
                </a:r>
              </a:p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 2 – 1 &lt; 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– b 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 3 – 2;           4)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b="0" i="1" smtClean="0"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uk-UA" b="0" i="1" smtClean="0"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uk-UA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2.Відомо</a:t>
                </a:r>
                <a:r>
                  <a:rPr lang="uk-UA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що </a:t>
                </a:r>
                <a:r>
                  <a:rPr lang="uk-UA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&lt; а &lt; 5; 6 &lt; </a:t>
                </a:r>
                <a:r>
                  <a:rPr lang="en-US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&lt; 8</a:t>
                </a:r>
                <a:r>
                  <a:rPr 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en-US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uk-UA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Знайдіть </a:t>
                </a:r>
                <a:r>
                  <a:rPr lang="uk-UA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неправильні нерівності і </a:t>
                </a:r>
                <a:r>
                  <a:rPr lang="uk-UA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виправте</a:t>
                </a:r>
                <a:r>
                  <a:rPr lang="uk-UA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помилки</a:t>
                </a:r>
                <a:r>
                  <a:rPr lang="uk-UA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uk-UA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10 &lt;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+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 13;          </a:t>
                </a: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-4 &lt;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–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 -1;         </a:t>
                </a:r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 3) 24 &lt;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13;            </a:t>
                </a: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 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5)</a:t>
                </a:r>
                <a:r>
                  <a:rPr lang="en-US" sz="33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3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3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3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 dirty="0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3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33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33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 dirty="0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3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33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uk-UA" sz="33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  </a:t>
                </a: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5)100&lt;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uk-UA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+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2 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 169?</a:t>
                </a:r>
              </a:p>
              <a:p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435280" cy="4525963"/>
              </a:xfrm>
              <a:blipFill rotWithShape="1">
                <a:blip r:embed="rId2"/>
                <a:stretch>
                  <a:fillRect l="-939" t="-2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62835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Усні вправи</a:t>
            </a:r>
            <a:endParaRPr lang="ru-RU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uk-UA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     Порівняйте числа </a:t>
                </a:r>
                <a:r>
                  <a:rPr lang="uk-UA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 </a:t>
                </a:r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</a:t>
                </a:r>
                <a:r>
                  <a:rPr lang="uk-UA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b, </a:t>
                </a:r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якщо:</a:t>
                </a:r>
              </a:p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–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= -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</a:t>
                </a: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  2)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–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0,00</a:t>
                </a: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   3)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=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– 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 4)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–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= 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uk-UA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  5)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=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– 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uk-UA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     Відомо, що </a:t>
                </a:r>
                <a:r>
                  <a:rPr lang="uk-UA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 </a:t>
                </a:r>
                <a:r>
                  <a:rPr lang="uk-UA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 </a:t>
                </a:r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 2. Оцініть значення виразу:</a:t>
                </a:r>
                <a:b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+ 1;      2)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 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1;      3) 2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          4) </a:t>
                </a: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      </a:t>
                </a: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.</a:t>
                </a:r>
              </a:p>
              <a:p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3.  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  </a:t>
                </a:r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Порівняйте значення виразів </a:t>
                </a:r>
                <a:r>
                  <a:rPr lang="uk-UA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+ </a:t>
                </a:r>
                <a:r>
                  <a:rPr 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</a:t>
                </a:r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 </a:t>
                </a:r>
                <a:r>
                  <a:rPr 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якщо </a:t>
                </a:r>
                <a:r>
                  <a:rPr lang="uk-UA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= 3, </a:t>
                </a:r>
                <a:r>
                  <a:rPr 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 = 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</a:t>
                </a:r>
                <a:r>
                  <a:rPr 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uk-UA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Від­повідь обґрунтуйте. Чи буде виконуватись одержане співвідно­шення, якщо:</a:t>
                </a:r>
              </a:p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 </a:t>
                </a:r>
                <a:r>
                  <a:rPr lang="uk-U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= -3,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= -2;   2)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= -3, 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= 2?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85" t="-2022" r="-11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805731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Вправи ЗНО</a:t>
            </a:r>
            <a:endParaRPr lang="ru-RU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zno.osvita.ua/doc/images/znotest/64/6432/matematika17_2010_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7570925" cy="139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780928"/>
            <a:ext cx="200025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 descr="https://zno.osvita.ua/doc/images/znotest/143/14312/os-math-2008-0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24" y="3717032"/>
            <a:ext cx="672861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41168"/>
            <a:ext cx="159067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вал 7"/>
          <p:cNvSpPr/>
          <p:nvPr/>
        </p:nvSpPr>
        <p:spPr bwMode="auto">
          <a:xfrm>
            <a:off x="6804248" y="2780928"/>
            <a:ext cx="2000249" cy="1296144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6887492" y="4778871"/>
            <a:ext cx="2000249" cy="1296144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97806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Самостійна робота</a:t>
            </a:r>
            <a:endParaRPr lang="ru-RU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/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1.Відомо,що а ˂ в. Запишіть правильну нерівність, яку дістанемо: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коли до обох частин нерівності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додамо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число  9;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 до обох частин нерівності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додамо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число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-47;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обидві частини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помножимо на число 0,4;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 обидві частини нерівності помножимо на число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-6;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 обидві частини нерівності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поділимо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число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15;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  обидві частини нерівності поділимо на число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467544" y="1594520"/>
            <a:ext cx="457200" cy="4572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38661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Самостійна робота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uk-UA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1.Відомо,що 4 </a:t>
                </a:r>
                <a:r>
                  <a:rPr lang="uk-UA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˂ </a:t>
                </a:r>
                <a:r>
                  <a:rPr lang="uk-UA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r>
                  <a:rPr lang="uk-UA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˂7. Оцініть значення виразу:</a:t>
                </a:r>
              </a:p>
              <a:p>
                <a:r>
                  <a:rPr lang="uk-UA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1)5х;</a:t>
                </a:r>
              </a:p>
              <a:p>
                <a:r>
                  <a:rPr lang="uk-UA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2)-5х;</a:t>
                </a:r>
              </a:p>
              <a:p>
                <a:r>
                  <a:rPr lang="uk-UA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3)5х-14;</a:t>
                </a:r>
              </a:p>
              <a:p>
                <a:r>
                  <a:rPr lang="uk-UA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4)-5х+9;</a:t>
                </a:r>
              </a:p>
              <a:p>
                <a:r>
                  <a:rPr lang="uk-UA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5)2-5х;</a:t>
                </a:r>
              </a:p>
              <a:p>
                <a:r>
                  <a:rPr lang="uk-UA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6)</a:t>
                </a:r>
                <a14:m>
                  <m:oMath xmlns:m="http://schemas.openxmlformats.org/officeDocument/2006/math">
                    <m:r>
                      <a:rPr lang="uk-UA" b="1" i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uk-UA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b="1" i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uk-UA" b="1" i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х</m:t>
                        </m:r>
                      </m:den>
                    </m:f>
                  </m:oMath>
                </a14:m>
                <a:endParaRPr lang="ru-RU" sz="2800" b="1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3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Овал 3"/>
          <p:cNvSpPr/>
          <p:nvPr/>
        </p:nvSpPr>
        <p:spPr bwMode="auto">
          <a:xfrm>
            <a:off x="728969" y="1594520"/>
            <a:ext cx="457200" cy="4572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03515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Самостійна робота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uk-UA" sz="2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1.Відомо,що -4 </a:t>
                </a:r>
                <a:r>
                  <a:rPr lang="uk-UA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˂ </a:t>
                </a:r>
                <a:r>
                  <a:rPr lang="uk-UA" sz="2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:r>
                  <a:rPr lang="uk-UA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˂</a:t>
                </a:r>
                <a:r>
                  <a:rPr lang="uk-UA" sz="2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7; 2</a:t>
                </a:r>
                <a:r>
                  <a:rPr lang="uk-UA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˂</a:t>
                </a:r>
                <a:r>
                  <a:rPr lang="uk-UA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r>
                  <a:rPr lang="uk-U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˂5</a:t>
                </a:r>
                <a:r>
                  <a:rPr lang="uk-UA" sz="2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Оцініть значення виразу</a:t>
                </a:r>
                <a:r>
                  <a:rPr lang="uk-UA" sz="2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uk-UA" sz="2800" b="1" i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</a:t>
                </a:r>
                <a:r>
                  <a:rPr lang="uk-UA" sz="2800" b="1" i="1" dirty="0" err="1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а+в</a:t>
                </a:r>
                <a:r>
                  <a:rPr lang="uk-UA" sz="2800" b="1" i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r>
                  <a:rPr lang="uk-UA" sz="2800" b="1" i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2)а-в;</a:t>
                </a:r>
              </a:p>
              <a:p>
                <a:r>
                  <a:rPr lang="uk-UA" sz="2800" b="1" i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</a:t>
                </a:r>
                <a:r>
                  <a:rPr lang="uk-UA" sz="2800" b="1" i="1" dirty="0" err="1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</a:t>
                </a:r>
                <a:r>
                  <a:rPr lang="uk-UA" sz="2800" b="1" i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r>
                  <a:rPr lang="uk-UA" sz="2800" b="1" i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sz="2800" b="1" i="1" dirty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а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sz="2800" b="1" i="1" dirty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в</m:t>
                        </m:r>
                      </m:den>
                    </m:f>
                    <m:r>
                      <a:rPr lang="uk-UA" sz="2800" b="1" i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Cambria Math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uk-UA" sz="2800" b="1" i="1" dirty="0" smtClean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uk-UA" sz="2800" b="1" i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5)2а-4в;</a:t>
                </a:r>
              </a:p>
              <a:p>
                <a:r>
                  <a:rPr lang="uk-UA" sz="2800" b="1" i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uk-UA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800" b="1" i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m:rPr>
                            <m:nor/>
                          </m:rPr>
                          <a:rPr lang="uk-UA" sz="2800" b="1" i="1" dirty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а</m:t>
                        </m:r>
                        <m:r>
                          <a:rPr lang="uk-UA" sz="2800" b="1" i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uk-UA" sz="2800" b="1" i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sz="2800" b="1" i="1" dirty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в</m:t>
                        </m:r>
                      </m:den>
                    </m:f>
                  </m:oMath>
                </a14:m>
                <a:r>
                  <a:rPr lang="uk-UA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uk-UA" sz="2800" b="1" dirty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348" r="-667" b="-1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Овал 3"/>
          <p:cNvSpPr/>
          <p:nvPr/>
        </p:nvSpPr>
        <p:spPr bwMode="auto">
          <a:xfrm>
            <a:off x="611560" y="1603795"/>
            <a:ext cx="457200" cy="4572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758100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1115616" y="620688"/>
                <a:ext cx="7560840" cy="1143000"/>
              </a:xfrm>
            </p:spPr>
            <p:txBody>
              <a:bodyPr>
                <a:prstTxWarp prst="textChevron">
                  <a:avLst/>
                </a:prstTxWarp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r>
                  <a:rPr lang="uk-UA" sz="11500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glow rad="228600">
                        <a:schemeClr val="accent4">
                          <a:satMod val="175000"/>
                          <a:alpha val="40000"/>
                        </a:schemeClr>
                      </a:glow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Успіхів</a:t>
                </a:r>
                <a14:m>
                  <m:oMath xmlns:m="http://schemas.openxmlformats.org/officeDocument/2006/math">
                    <m:r>
                      <a:rPr lang="uk-UA" sz="11500" i="1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!!!</m:t>
                    </m:r>
                  </m:oMath>
                </a14:m>
                <a:endParaRPr lang="ru-RU" sz="11500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15616" y="620688"/>
                <a:ext cx="7560840" cy="1143000"/>
              </a:xfrm>
              <a:blipFill rotWithShape="1">
                <a:blip r:embed="rId2"/>
                <a:stretch>
                  <a:fillRect l="-525" t="-21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Объект 3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1988840"/>
            <a:ext cx="6048672" cy="4536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52391104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v7_ani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DF58D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EF9C5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E1F4D8"/>
        </a:lt1>
        <a:dk2>
          <a:srgbClr val="003366"/>
        </a:dk2>
        <a:lt2>
          <a:srgbClr val="808080"/>
        </a:lt2>
        <a:accent1>
          <a:srgbClr val="FFC319"/>
        </a:accent1>
        <a:accent2>
          <a:srgbClr val="A8D02A"/>
        </a:accent2>
        <a:accent3>
          <a:srgbClr val="EEF8E9"/>
        </a:accent3>
        <a:accent4>
          <a:srgbClr val="000000"/>
        </a:accent4>
        <a:accent5>
          <a:srgbClr val="FFDEAB"/>
        </a:accent5>
        <a:accent6>
          <a:srgbClr val="98BC25"/>
        </a:accent6>
        <a:hlink>
          <a:srgbClr val="5CB1FE"/>
        </a:hlink>
        <a:folHlink>
          <a:srgbClr val="FF6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EE9DE"/>
        </a:lt1>
        <a:dk2>
          <a:srgbClr val="000066"/>
        </a:dk2>
        <a:lt2>
          <a:srgbClr val="808080"/>
        </a:lt2>
        <a:accent1>
          <a:srgbClr val="5CB1FE"/>
        </a:accent1>
        <a:accent2>
          <a:srgbClr val="FF7575"/>
        </a:accent2>
        <a:accent3>
          <a:srgbClr val="FEF2EC"/>
        </a:accent3>
        <a:accent4>
          <a:srgbClr val="000000"/>
        </a:accent4>
        <a:accent5>
          <a:srgbClr val="B5D5FE"/>
        </a:accent5>
        <a:accent6>
          <a:srgbClr val="E76969"/>
        </a:accent6>
        <a:hlink>
          <a:srgbClr val="FFC319"/>
        </a:hlink>
        <a:folHlink>
          <a:srgbClr val="A8D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308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Tsv7_ani</vt:lpstr>
      <vt:lpstr>Подвійні нерівності Застосування властивостей числових нерівностей для оцінювання значення виразу</vt:lpstr>
      <vt:lpstr>Подвійні нерівністі та їх властивості</vt:lpstr>
      <vt:lpstr>Використання подвійних нерівностей</vt:lpstr>
      <vt:lpstr>Оцінювання значення виразів</vt:lpstr>
      <vt:lpstr>Обгрунтуйте</vt:lpstr>
      <vt:lpstr>Усні вправи</vt:lpstr>
      <vt:lpstr>Вправи ЗНО</vt:lpstr>
      <vt:lpstr>Самостійна робота</vt:lpstr>
      <vt:lpstr>Самостійна робота</vt:lpstr>
      <vt:lpstr>Самостійна робота</vt:lpstr>
      <vt:lpstr> 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Подвійні нерівності .Застосування властивостей числових нерівностей для оцінювання значення виразу</dc:title>
  <dc:creator>Admin</dc:creator>
  <cp:lastModifiedBy>Sch</cp:lastModifiedBy>
  <cp:revision>20</cp:revision>
  <dcterms:created xsi:type="dcterms:W3CDTF">2020-09-19T11:22:24Z</dcterms:created>
  <dcterms:modified xsi:type="dcterms:W3CDTF">2022-10-06T06:36:20Z</dcterms:modified>
</cp:coreProperties>
</file>