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17.png"/><Relationship Id="rId9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2130" y="1819141"/>
            <a:ext cx="10293998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Розв'язування</a:t>
            </a:r>
            <a:r>
              <a:rPr lang="ru-RU" dirty="0" smtClean="0"/>
              <a:t> </a:t>
            </a:r>
            <a:r>
              <a:rPr lang="ru-RU" dirty="0" err="1"/>
              <a:t>лінійних</a:t>
            </a:r>
            <a:r>
              <a:rPr lang="ru-RU" dirty="0"/>
              <a:t> </a:t>
            </a:r>
            <a:r>
              <a:rPr lang="ru-RU" dirty="0" err="1"/>
              <a:t>нерівностей</a:t>
            </a:r>
            <a:r>
              <a:rPr lang="ru-RU" dirty="0"/>
              <a:t> з </a:t>
            </a:r>
            <a:r>
              <a:rPr lang="ru-RU" dirty="0" err="1"/>
              <a:t>однією</a:t>
            </a:r>
            <a:r>
              <a:rPr lang="ru-RU" dirty="0"/>
              <a:t> </a:t>
            </a:r>
            <a:r>
              <a:rPr lang="ru-RU" dirty="0" err="1"/>
              <a:t>змінною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1735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5647" y="688504"/>
            <a:ext cx="8911687" cy="1280890"/>
          </a:xfrm>
        </p:spPr>
        <p:txBody>
          <a:bodyPr/>
          <a:lstStyle/>
          <a:p>
            <a:pPr algn="ctr"/>
            <a:r>
              <a:rPr lang="ru-RU" dirty="0" err="1" smtClean="0"/>
              <a:t>Теореми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8294" y="1669700"/>
            <a:ext cx="10700944" cy="354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80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Приклад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7132" y="1481070"/>
            <a:ext cx="9817480" cy="4430152"/>
          </a:xfrm>
        </p:spPr>
        <p:txBody>
          <a:bodyPr/>
          <a:lstStyle/>
          <a:p>
            <a:r>
              <a:rPr lang="ru-RU" sz="2400" dirty="0" smtClean="0"/>
              <a:t>14+2х</a:t>
            </a:r>
            <a:r>
              <a:rPr lang="en-US" sz="2400" dirty="0" smtClean="0"/>
              <a:t>&gt;44</a:t>
            </a:r>
          </a:p>
          <a:p>
            <a:r>
              <a:rPr lang="en-US" sz="2400" dirty="0" smtClean="0"/>
              <a:t>2x&gt;44-14</a:t>
            </a:r>
          </a:p>
          <a:p>
            <a:r>
              <a:rPr lang="en-US" sz="2400" dirty="0" smtClean="0"/>
              <a:t>2x&gt;30</a:t>
            </a:r>
          </a:p>
          <a:p>
            <a:r>
              <a:rPr lang="en-US" sz="2400" dirty="0" smtClean="0"/>
              <a:t>X&gt;15</a:t>
            </a:r>
          </a:p>
          <a:p>
            <a:endParaRPr lang="en-US" sz="2400" dirty="0"/>
          </a:p>
          <a:p>
            <a:r>
              <a:rPr lang="en-US" sz="2400" dirty="0" smtClean="0"/>
              <a:t>(15; +      )-</a:t>
            </a:r>
            <a:r>
              <a:rPr lang="uk-UA" sz="2400" dirty="0" smtClean="0"/>
              <a:t>числовий проміжок </a:t>
            </a:r>
          </a:p>
          <a:p>
            <a:endParaRPr lang="en-US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465867"/>
              </p:ext>
            </p:extLst>
          </p:nvPr>
        </p:nvGraphicFramePr>
        <p:xfrm>
          <a:off x="2972336" y="4010157"/>
          <a:ext cx="401928" cy="315801"/>
        </p:xfrm>
        <a:graphic>
          <a:graphicData uri="http://schemas.openxmlformats.org/presentationml/2006/ole">
            <p:oleObj spid="_x0000_s1031" name="Equation" r:id="rId3" imgW="177480" imgH="139680" progId="">
              <p:embed/>
            </p:oleObj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436" y="4745732"/>
            <a:ext cx="7551963" cy="130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500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7285" y="624110"/>
            <a:ext cx="9727327" cy="1280890"/>
          </a:xfrm>
        </p:spPr>
        <p:txBody>
          <a:bodyPr/>
          <a:lstStyle/>
          <a:p>
            <a:r>
              <a:rPr lang="uk-UA" dirty="0" err="1" smtClean="0"/>
              <a:t>Розв</a:t>
            </a:r>
            <a:r>
              <a:rPr lang="en-US" dirty="0" smtClean="0"/>
              <a:t>’</a:t>
            </a:r>
            <a:r>
              <a:rPr lang="uk-UA" dirty="0" err="1" smtClean="0"/>
              <a:t>яжіть</a:t>
            </a:r>
            <a:r>
              <a:rPr lang="uk-UA" dirty="0" smtClean="0"/>
              <a:t> нерівність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417711"/>
              </p:ext>
            </p:extLst>
          </p:nvPr>
        </p:nvGraphicFramePr>
        <p:xfrm>
          <a:off x="6731804" y="431977"/>
          <a:ext cx="2180375" cy="1045385"/>
        </p:xfrm>
        <a:graphic>
          <a:graphicData uri="http://schemas.openxmlformats.org/presentationml/2006/ole">
            <p:oleObj spid="_x0000_s2080" name="Equation" r:id="rId3" imgW="927000" imgH="444240" progId="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00620342"/>
              </p:ext>
            </p:extLst>
          </p:nvPr>
        </p:nvGraphicFramePr>
        <p:xfrm>
          <a:off x="2263551" y="1269106"/>
          <a:ext cx="2334206" cy="1008608"/>
        </p:xfrm>
        <a:graphic>
          <a:graphicData uri="http://schemas.openxmlformats.org/presentationml/2006/ole">
            <p:oleObj spid="_x0000_s2081" name="Equation" r:id="rId4" imgW="1028520" imgH="444240" progId="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65355914"/>
              </p:ext>
            </p:extLst>
          </p:nvPr>
        </p:nvGraphicFramePr>
        <p:xfrm>
          <a:off x="2356275" y="2351110"/>
          <a:ext cx="1919287" cy="920750"/>
        </p:xfrm>
        <a:graphic>
          <a:graphicData uri="http://schemas.openxmlformats.org/presentationml/2006/ole">
            <p:oleObj spid="_x0000_s2082" name="Equation" r:id="rId5" imgW="927000" imgH="444240" progId="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7747331"/>
              </p:ext>
            </p:extLst>
          </p:nvPr>
        </p:nvGraphicFramePr>
        <p:xfrm>
          <a:off x="4394200" y="2362200"/>
          <a:ext cx="914400" cy="215900"/>
        </p:xfrm>
        <a:graphic>
          <a:graphicData uri="http://schemas.openxmlformats.org/presentationml/2006/ole">
            <p:oleObj spid="_x0000_s2083" name="Equation" r:id="rId6" imgW="914400" imgH="216000" progId="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86147864"/>
              </p:ext>
            </p:extLst>
          </p:nvPr>
        </p:nvGraphicFramePr>
        <p:xfrm>
          <a:off x="2440099" y="3559757"/>
          <a:ext cx="1125004" cy="432694"/>
        </p:xfrm>
        <a:graphic>
          <a:graphicData uri="http://schemas.openxmlformats.org/presentationml/2006/ole">
            <p:oleObj spid="_x0000_s2084" name="Equation" r:id="rId7" imgW="495000" imgH="190440" progId="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22217297"/>
              </p:ext>
            </p:extLst>
          </p:nvPr>
        </p:nvGraphicFramePr>
        <p:xfrm>
          <a:off x="2460402" y="4255752"/>
          <a:ext cx="1248714" cy="524460"/>
        </p:xfrm>
        <a:graphic>
          <a:graphicData uri="http://schemas.openxmlformats.org/presentationml/2006/ole">
            <p:oleObj spid="_x0000_s2085" name="Equation" r:id="rId8" imgW="634680" imgH="266400" progId="">
              <p:embed/>
            </p:oleObj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/>
          <a:srcRect t="12978"/>
          <a:stretch/>
        </p:blipFill>
        <p:spPr>
          <a:xfrm>
            <a:off x="4863183" y="4005330"/>
            <a:ext cx="3530280" cy="87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642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527" y="624110"/>
            <a:ext cx="9753085" cy="1280890"/>
          </a:xfrm>
        </p:spPr>
        <p:txBody>
          <a:bodyPr/>
          <a:lstStyle/>
          <a:p>
            <a:r>
              <a:rPr lang="uk-UA" dirty="0" err="1" smtClean="0"/>
              <a:t>Розв</a:t>
            </a:r>
            <a:r>
              <a:rPr lang="en-US" dirty="0" smtClean="0"/>
              <a:t>’</a:t>
            </a:r>
            <a:r>
              <a:rPr lang="uk-UA" dirty="0" err="1" smtClean="0"/>
              <a:t>яжіть</a:t>
            </a:r>
            <a:r>
              <a:rPr lang="uk-UA" dirty="0" smtClean="0"/>
              <a:t> нерівність: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33011478"/>
              </p:ext>
            </p:extLst>
          </p:nvPr>
        </p:nvGraphicFramePr>
        <p:xfrm>
          <a:off x="6781978" y="745991"/>
          <a:ext cx="4285753" cy="593412"/>
        </p:xfrm>
        <a:graphic>
          <a:graphicData uri="http://schemas.openxmlformats.org/presentationml/2006/ole">
            <p:oleObj spid="_x0000_s3095" name="Equation" r:id="rId3" imgW="1650960" imgH="228600" progId="">
              <p:embed/>
            </p:oleObj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7791" y="4837090"/>
            <a:ext cx="3416491" cy="1061434"/>
          </a:xfrm>
          <a:prstGeom prst="rect">
            <a:avLst/>
          </a:prstGeom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2547643"/>
              </p:ext>
            </p:extLst>
          </p:nvPr>
        </p:nvGraphicFramePr>
        <p:xfrm>
          <a:off x="2175904" y="1473379"/>
          <a:ext cx="5306722" cy="730283"/>
        </p:xfrm>
        <a:graphic>
          <a:graphicData uri="http://schemas.openxmlformats.org/presentationml/2006/ole">
            <p:oleObj spid="_x0000_s3096" name="Equation" r:id="rId5" imgW="1384200" imgH="190440" progId="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99549829"/>
              </p:ext>
            </p:extLst>
          </p:nvPr>
        </p:nvGraphicFramePr>
        <p:xfrm>
          <a:off x="2400300" y="2220352"/>
          <a:ext cx="4425634" cy="677393"/>
        </p:xfrm>
        <a:graphic>
          <a:graphicData uri="http://schemas.openxmlformats.org/presentationml/2006/ole">
            <p:oleObj spid="_x0000_s3097" name="Equation" r:id="rId6" imgW="1244520" imgH="190440" progId="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4337345"/>
              </p:ext>
            </p:extLst>
          </p:nvPr>
        </p:nvGraphicFramePr>
        <p:xfrm>
          <a:off x="3722173" y="3005964"/>
          <a:ext cx="1603394" cy="522846"/>
        </p:xfrm>
        <a:graphic>
          <a:graphicData uri="http://schemas.openxmlformats.org/presentationml/2006/ole">
            <p:oleObj spid="_x0000_s3098" name="Equation" r:id="rId7" imgW="583920" imgH="190440" progId="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57888174"/>
              </p:ext>
            </p:extLst>
          </p:nvPr>
        </p:nvGraphicFramePr>
        <p:xfrm>
          <a:off x="3979034" y="3572635"/>
          <a:ext cx="1226665" cy="484210"/>
        </p:xfrm>
        <a:graphic>
          <a:graphicData uri="http://schemas.openxmlformats.org/presentationml/2006/ole">
            <p:oleObj spid="_x0000_s3099" name="Equation" r:id="rId8" imgW="482400" imgH="190440" progId="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3224610"/>
              </p:ext>
            </p:extLst>
          </p:nvPr>
        </p:nvGraphicFramePr>
        <p:xfrm>
          <a:off x="4218278" y="4236166"/>
          <a:ext cx="1229748" cy="451744"/>
        </p:xfrm>
        <a:graphic>
          <a:graphicData uri="http://schemas.openxmlformats.org/presentationml/2006/ole">
            <p:oleObj spid="_x0000_s3100" name="Equation" r:id="rId9" imgW="622080" imgH="2286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3542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</a:t>
            </a:r>
            <a:r>
              <a:rPr lang="ru-RU" dirty="0" smtClean="0"/>
              <a:t>в</a:t>
            </a:r>
            <a:r>
              <a:rPr lang="en-US" dirty="0" smtClean="0"/>
              <a:t>’</a:t>
            </a:r>
            <a:r>
              <a:rPr lang="ru-RU" dirty="0" err="1" smtClean="0"/>
              <a:t>яж</a:t>
            </a:r>
            <a:r>
              <a:rPr lang="uk-UA" dirty="0" err="1" smtClean="0"/>
              <a:t>іть</a:t>
            </a:r>
            <a:r>
              <a:rPr lang="uk-UA" dirty="0" smtClean="0"/>
              <a:t> нерівність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53179" y="4446924"/>
            <a:ext cx="3043080" cy="1444174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7259932"/>
              </p:ext>
            </p:extLst>
          </p:nvPr>
        </p:nvGraphicFramePr>
        <p:xfrm>
          <a:off x="7556231" y="425629"/>
          <a:ext cx="2279329" cy="1094078"/>
        </p:xfrm>
        <a:graphic>
          <a:graphicData uri="http://schemas.openxmlformats.org/presentationml/2006/ole">
            <p:oleObj spid="_x0000_s4110" name="Equation" r:id="rId4" imgW="952200" imgH="457200" progId="">
              <p:embed/>
            </p:oleObj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4698676"/>
              </p:ext>
            </p:extLst>
          </p:nvPr>
        </p:nvGraphicFramePr>
        <p:xfrm>
          <a:off x="3668063" y="1274651"/>
          <a:ext cx="2611819" cy="2846589"/>
        </p:xfrm>
        <a:graphic>
          <a:graphicData uri="http://schemas.openxmlformats.org/presentationml/2006/ole">
            <p:oleObj spid="_x0000_s4111" name="Equation" r:id="rId5" imgW="1130040" imgH="1231560" progId="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79055435"/>
              </p:ext>
            </p:extLst>
          </p:nvPr>
        </p:nvGraphicFramePr>
        <p:xfrm>
          <a:off x="5351618" y="2840686"/>
          <a:ext cx="1667367" cy="1327088"/>
        </p:xfrm>
        <a:graphic>
          <a:graphicData uri="http://schemas.openxmlformats.org/presentationml/2006/ole">
            <p:oleObj spid="_x0000_s4112" name="Equation" r:id="rId6" imgW="622080" imgH="495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151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4407" y="611231"/>
            <a:ext cx="9688690" cy="1280890"/>
          </a:xfrm>
        </p:spPr>
        <p:txBody>
          <a:bodyPr/>
          <a:lstStyle/>
          <a:p>
            <a:r>
              <a:rPr lang="uk-UA" dirty="0" err="1" smtClean="0"/>
              <a:t>Розв</a:t>
            </a:r>
            <a:r>
              <a:rPr lang="en-US" dirty="0" smtClean="0"/>
              <a:t>’</a:t>
            </a:r>
            <a:r>
              <a:rPr lang="uk-UA" dirty="0" err="1" smtClean="0"/>
              <a:t>яжіть</a:t>
            </a:r>
            <a:r>
              <a:rPr lang="uk-UA" dirty="0" smtClean="0"/>
              <a:t> нерівність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51788098"/>
              </p:ext>
            </p:extLst>
          </p:nvPr>
        </p:nvGraphicFramePr>
        <p:xfrm>
          <a:off x="6762929" y="720233"/>
          <a:ext cx="4099168" cy="554775"/>
        </p:xfrm>
        <a:graphic>
          <a:graphicData uri="http://schemas.openxmlformats.org/presentationml/2006/ole">
            <p:oleObj spid="_x0000_s5133" name="Equation" r:id="rId3" imgW="1688760" imgH="228600" progId="">
              <p:embed/>
            </p:oleObj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4713797"/>
              </p:ext>
            </p:extLst>
          </p:nvPr>
        </p:nvGraphicFramePr>
        <p:xfrm>
          <a:off x="3218734" y="1800895"/>
          <a:ext cx="2707490" cy="1985493"/>
        </p:xfrm>
        <a:graphic>
          <a:graphicData uri="http://schemas.openxmlformats.org/presentationml/2006/ole">
            <p:oleObj spid="_x0000_s5134" name="Equation" r:id="rId4" imgW="1333440" imgH="977760" progId="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85906179"/>
              </p:ext>
            </p:extLst>
          </p:nvPr>
        </p:nvGraphicFramePr>
        <p:xfrm>
          <a:off x="3078945" y="3527826"/>
          <a:ext cx="2514333" cy="838111"/>
        </p:xfrm>
        <a:graphic>
          <a:graphicData uri="http://schemas.openxmlformats.org/presentationml/2006/ole">
            <p:oleObj spid="_x0000_s5135" name="Equation" r:id="rId5" imgW="685800" imgH="2286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4199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4726" y="1197734"/>
            <a:ext cx="8531619" cy="44301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96259" y="3734873"/>
            <a:ext cx="3219718" cy="1815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703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0275" y="1043189"/>
            <a:ext cx="9143099" cy="490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584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481</TotalTime>
  <Words>39</Words>
  <Application>Microsoft Office PowerPoint</Application>
  <PresentationFormat>Произвольный</PresentationFormat>
  <Paragraphs>13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Легкий дым</vt:lpstr>
      <vt:lpstr>Equation</vt:lpstr>
      <vt:lpstr>Розв'язування лінійних нерівностей з однією змінною  </vt:lpstr>
      <vt:lpstr>Теореми</vt:lpstr>
      <vt:lpstr>Приклад</vt:lpstr>
      <vt:lpstr>Розв’яжіть нерівність </vt:lpstr>
      <vt:lpstr>Розв’яжіть нерівність: </vt:lpstr>
      <vt:lpstr>Розв’яжіть нерівність </vt:lpstr>
      <vt:lpstr>Розв’яжіть нерівність</vt:lpstr>
      <vt:lpstr>Слайд 8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Розв'язування лінійних нерівностей з однією змінною</dc:title>
  <dc:creator>Вика</dc:creator>
  <cp:lastModifiedBy>Sch</cp:lastModifiedBy>
  <cp:revision>10</cp:revision>
  <dcterms:created xsi:type="dcterms:W3CDTF">2021-04-16T22:07:28Z</dcterms:created>
  <dcterms:modified xsi:type="dcterms:W3CDTF">2022-10-03T08:42:09Z</dcterms:modified>
</cp:coreProperties>
</file>