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err="1" smtClean="0">
                <a:solidFill>
                  <a:srgbClr val="FF0000"/>
                </a:solidFill>
              </a:rPr>
              <a:t>Вертикальні</a:t>
            </a:r>
            <a:r>
              <a:rPr lang="ru-RU" b="1" i="1" dirty="0" smtClean="0">
                <a:solidFill>
                  <a:srgbClr val="FF0000"/>
                </a:solidFill>
              </a:rPr>
              <a:t> кути та </a:t>
            </a:r>
            <a:r>
              <a:rPr lang="ru-RU" b="1" i="1" dirty="0" err="1" smtClean="0">
                <a:solidFill>
                  <a:srgbClr val="FF0000"/>
                </a:solidFill>
              </a:rPr>
              <a:t>їх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властивості</a:t>
            </a:r>
            <a:r>
              <a:rPr lang="ru-RU" b="1" i="1" dirty="0" smtClean="0">
                <a:solidFill>
                  <a:srgbClr val="FF0000"/>
                </a:solidFill>
              </a:rPr>
              <a:t>. Кут </a:t>
            </a:r>
            <a:r>
              <a:rPr lang="ru-RU" b="1" i="1" dirty="0" err="1" smtClean="0">
                <a:solidFill>
                  <a:srgbClr val="FF0000"/>
                </a:solidFill>
              </a:rPr>
              <a:t>між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двома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прямими</a:t>
            </a:r>
            <a:r>
              <a:rPr lang="ru-RU" b="1" i="1" dirty="0" smtClean="0">
                <a:solidFill>
                  <a:srgbClr val="FF0000"/>
                </a:solidFill>
              </a:rPr>
              <a:t> , </a:t>
            </a:r>
            <a:r>
              <a:rPr lang="ru-RU" b="1" i="1" dirty="0" err="1" smtClean="0">
                <a:solidFill>
                  <a:srgbClr val="FF0000"/>
                </a:solidFill>
              </a:rPr>
              <a:t>що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перетинаються</a:t>
            </a:r>
            <a:r>
              <a:rPr lang="ru-RU" b="1" i="1" dirty="0" smtClean="0">
                <a:solidFill>
                  <a:srgbClr val="FF0000"/>
                </a:solidFill>
              </a:rPr>
              <a:t>.</a:t>
            </a:r>
            <a:br>
              <a:rPr lang="ru-RU" b="1" i="1" dirty="0" smtClean="0">
                <a:solidFill>
                  <a:srgbClr val="FF0000"/>
                </a:solidFill>
              </a:rPr>
            </a:b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Users\User\Desktop\Школа\var-www-user-data-www-naurok-com-ua-web-uploads-files-305505.004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928794" y="3786190"/>
            <a:ext cx="5072098" cy="249079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i="1" dirty="0" err="1" smtClean="0"/>
              <a:t>Самостійна</a:t>
            </a:r>
            <a:r>
              <a:rPr lang="ru-RU" sz="2000" b="1" i="1" dirty="0" smtClean="0"/>
              <a:t> робота </a:t>
            </a:r>
            <a:r>
              <a:rPr lang="ru-RU" sz="2000" b="1" i="1" dirty="0" err="1" smtClean="0"/>
              <a:t>з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використанням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готоваго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малюнка</a:t>
            </a:r>
            <a:endParaRPr lang="ru-RU" sz="2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1.Назвати пари </a:t>
            </a:r>
            <a:r>
              <a:rPr lang="ru-RU" dirty="0" err="1" smtClean="0"/>
              <a:t>суміжних</a:t>
            </a:r>
            <a:r>
              <a:rPr lang="ru-RU" dirty="0" smtClean="0"/>
              <a:t> </a:t>
            </a:r>
            <a:r>
              <a:rPr lang="ru-RU" dirty="0" err="1" smtClean="0"/>
              <a:t>кутів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2.Кут АОС =56</a:t>
            </a:r>
            <a:r>
              <a:rPr lang="ru-RU" baseline="30000" dirty="0" smtClean="0"/>
              <a:t>0</a:t>
            </a:r>
            <a:r>
              <a:rPr lang="ru-RU" dirty="0" smtClean="0"/>
              <a:t>, кут СОВ=?</a:t>
            </a:r>
          </a:p>
          <a:p>
            <a:r>
              <a:rPr lang="ru-RU" dirty="0" smtClean="0"/>
              <a:t>3.Кут ВОС=93</a:t>
            </a:r>
            <a:r>
              <a:rPr lang="ru-RU" baseline="30000" dirty="0" smtClean="0"/>
              <a:t>0</a:t>
            </a:r>
            <a:r>
              <a:rPr lang="ru-RU" dirty="0" smtClean="0"/>
              <a:t>,кут СОА=?</a:t>
            </a:r>
          </a:p>
          <a:p>
            <a:r>
              <a:rPr lang="ru-RU" dirty="0" smtClean="0"/>
              <a:t>4.Кут СОВ на 30</a:t>
            </a:r>
            <a:r>
              <a:rPr lang="ru-RU" baseline="30000" dirty="0" smtClean="0"/>
              <a:t>0 </a:t>
            </a:r>
            <a:r>
              <a:rPr lang="ru-RU" dirty="0" err="1" smtClean="0"/>
              <a:t>більший</a:t>
            </a:r>
            <a:r>
              <a:rPr lang="ru-RU" dirty="0" smtClean="0"/>
              <a:t> за кут АОС. </a:t>
            </a:r>
            <a:r>
              <a:rPr lang="ru-RU" dirty="0" err="1" smtClean="0"/>
              <a:t>Знайти</a:t>
            </a:r>
            <a:r>
              <a:rPr lang="ru-RU" dirty="0" smtClean="0"/>
              <a:t> кути АОС та СОВ?</a:t>
            </a:r>
          </a:p>
          <a:p>
            <a:r>
              <a:rPr lang="ru-RU" dirty="0" smtClean="0"/>
              <a:t>5.Кут АОС у 3 рази </a:t>
            </a:r>
            <a:r>
              <a:rPr lang="ru-RU" dirty="0" err="1" smtClean="0"/>
              <a:t>менший</a:t>
            </a:r>
            <a:r>
              <a:rPr lang="ru-RU" dirty="0" smtClean="0"/>
              <a:t> за </a:t>
            </a:r>
            <a:r>
              <a:rPr lang="ru-RU" dirty="0" err="1" smtClean="0"/>
              <a:t>кутВОС</a:t>
            </a:r>
            <a:r>
              <a:rPr lang="ru-RU" dirty="0" smtClean="0"/>
              <a:t>.  </a:t>
            </a:r>
            <a:r>
              <a:rPr lang="ru-RU" dirty="0" err="1" smtClean="0"/>
              <a:t>Знайти</a:t>
            </a:r>
            <a:r>
              <a:rPr lang="ru-RU" dirty="0" smtClean="0"/>
              <a:t> кути АОС та СОВ?</a:t>
            </a:r>
          </a:p>
          <a:p>
            <a:r>
              <a:rPr lang="ru-RU" dirty="0" smtClean="0"/>
              <a:t>6. Кути АОС та ВОС </a:t>
            </a:r>
            <a:r>
              <a:rPr lang="ru-RU" dirty="0" err="1" smtClean="0"/>
              <a:t>відносяться</a:t>
            </a:r>
            <a:r>
              <a:rPr lang="ru-RU" dirty="0" smtClean="0"/>
              <a:t>  1:4.  </a:t>
            </a:r>
            <a:r>
              <a:rPr lang="ru-RU" dirty="0" err="1" smtClean="0"/>
              <a:t>Знайти</a:t>
            </a:r>
            <a:r>
              <a:rPr lang="ru-RU" dirty="0" smtClean="0"/>
              <a:t> кути АОС та СОВ?</a:t>
            </a:r>
            <a:endParaRPr lang="ru-RU" dirty="0"/>
          </a:p>
        </p:txBody>
      </p:sp>
      <p:pic>
        <p:nvPicPr>
          <p:cNvPr id="4" name="Рисунок 3" descr="Суміжні та вертикальні кути — урок. Геометрія, 7 клас."/>
          <p:cNvPicPr/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929322" y="1142984"/>
            <a:ext cx="2871915" cy="1785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err="1" smtClean="0"/>
              <a:t>Запитання</a:t>
            </a:r>
            <a:r>
              <a:rPr lang="ru-RU" dirty="0" smtClean="0"/>
              <a:t>. 1.Скільки пар </a:t>
            </a:r>
            <a:r>
              <a:rPr lang="ru-RU" dirty="0" err="1" smtClean="0"/>
              <a:t>суміжних</a:t>
            </a:r>
            <a:r>
              <a:rPr lang="ru-RU" dirty="0" smtClean="0"/>
              <a:t> </a:t>
            </a:r>
            <a:r>
              <a:rPr lang="ru-RU" dirty="0" err="1" smtClean="0"/>
              <a:t>кутів</a:t>
            </a:r>
            <a:r>
              <a:rPr lang="ru-RU" dirty="0" smtClean="0"/>
              <a:t> </a:t>
            </a:r>
            <a:r>
              <a:rPr lang="ru-RU" dirty="0" err="1" smtClean="0"/>
              <a:t>зображено</a:t>
            </a:r>
            <a:r>
              <a:rPr lang="ru-RU" dirty="0" smtClean="0"/>
              <a:t> на </a:t>
            </a:r>
            <a:r>
              <a:rPr lang="ru-RU" dirty="0" err="1" smtClean="0"/>
              <a:t>малюнку</a:t>
            </a:r>
            <a:r>
              <a:rPr lang="ru-RU" dirty="0" smtClean="0"/>
              <a:t>.?</a:t>
            </a:r>
          </a:p>
          <a:p>
            <a:r>
              <a:rPr lang="ru-RU" dirty="0" smtClean="0"/>
              <a:t>2.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суміжними</a:t>
            </a:r>
            <a:r>
              <a:rPr lang="ru-RU" dirty="0" smtClean="0"/>
              <a:t> кути АКВ та СКД?</a:t>
            </a:r>
          </a:p>
          <a:p>
            <a:r>
              <a:rPr lang="ru-RU" dirty="0" smtClean="0"/>
              <a:t>3.Як </a:t>
            </a:r>
            <a:r>
              <a:rPr lang="ru-RU" dirty="0" err="1" smtClean="0"/>
              <a:t>називаються</a:t>
            </a:r>
            <a:r>
              <a:rPr lang="ru-RU" dirty="0" smtClean="0"/>
              <a:t> </a:t>
            </a:r>
            <a:r>
              <a:rPr lang="ru-RU" dirty="0" err="1" smtClean="0"/>
              <a:t>ці</a:t>
            </a:r>
            <a:r>
              <a:rPr lang="ru-RU" dirty="0" smtClean="0"/>
              <a:t> кути?</a:t>
            </a:r>
          </a:p>
          <a:p>
            <a:endParaRPr lang="ru-RU" dirty="0"/>
          </a:p>
        </p:txBody>
      </p:sp>
      <p:pic>
        <p:nvPicPr>
          <p:cNvPr id="4" name="Рисунок 3" descr="Вертикальні кути"/>
          <p:cNvPicPr/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786182" y="357166"/>
            <a:ext cx="4071966" cy="24288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err="1" smtClean="0"/>
              <a:t>Актуалізація</a:t>
            </a:r>
            <a:r>
              <a:rPr lang="ru-RU" sz="2700" b="1" dirty="0" smtClean="0"/>
              <a:t> </a:t>
            </a:r>
            <a:r>
              <a:rPr lang="ru-RU" sz="2700" b="1" dirty="0" err="1" smtClean="0"/>
              <a:t>опорних</a:t>
            </a:r>
            <a:r>
              <a:rPr lang="ru-RU" sz="2700" b="1" dirty="0" smtClean="0"/>
              <a:t> </a:t>
            </a:r>
            <a:r>
              <a:rPr lang="ru-RU" sz="2700" b="1" dirty="0" err="1" smtClean="0"/>
              <a:t>знань</a:t>
            </a:r>
            <a:r>
              <a:rPr lang="ru-RU" sz="2700" b="1" dirty="0" smtClean="0"/>
              <a:t>.</a:t>
            </a:r>
            <a:r>
              <a:rPr lang="ru-RU" sz="2700" dirty="0" smtClean="0"/>
              <a:t> На </a:t>
            </a:r>
            <a:r>
              <a:rPr lang="ru-RU" sz="2700" dirty="0" err="1" smtClean="0"/>
              <a:t>якому</a:t>
            </a:r>
            <a:r>
              <a:rPr lang="ru-RU" sz="2700" dirty="0" smtClean="0"/>
              <a:t> </a:t>
            </a:r>
            <a:r>
              <a:rPr lang="ru-RU" sz="2700" dirty="0" err="1" smtClean="0"/>
              <a:t>малюнку</a:t>
            </a:r>
            <a:r>
              <a:rPr lang="ru-RU" sz="2700" dirty="0" smtClean="0"/>
              <a:t> </a:t>
            </a:r>
            <a:r>
              <a:rPr lang="ru-RU" sz="2700" dirty="0" err="1" smtClean="0"/>
              <a:t>зображені</a:t>
            </a:r>
            <a:r>
              <a:rPr lang="ru-RU" sz="2700" dirty="0" smtClean="0"/>
              <a:t> </a:t>
            </a:r>
            <a:r>
              <a:rPr lang="ru-RU" sz="2700" dirty="0" err="1" smtClean="0"/>
              <a:t>суміжні</a:t>
            </a:r>
            <a:r>
              <a:rPr lang="ru-RU" sz="2700" dirty="0" smtClean="0"/>
              <a:t> кути? </a:t>
            </a:r>
            <a:r>
              <a:rPr lang="ru-RU" sz="2700" dirty="0" err="1" smtClean="0"/>
              <a:t>Пояснити</a:t>
            </a:r>
            <a:r>
              <a:rPr lang="ru-RU" sz="2700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Суміжні кути | Тест з геометрії – «На Урок»"/>
          <p:cNvPicPr>
            <a:picLocks noGrp="1"/>
          </p:cNvPicPr>
          <p:nvPr>
            <p:ph idx="1"/>
          </p:nvPr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285852" y="1643050"/>
            <a:ext cx="6643734" cy="45005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уміжні та вертикальні кути"/>
          <p:cNvPicPr>
            <a:picLocks noGrp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57224" y="714356"/>
            <a:ext cx="7286676" cy="56436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уміжні та вертикальні кути"/>
          <p:cNvPicPr>
            <a:picLocks noGrp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14348" y="642918"/>
            <a:ext cx="7929618" cy="55007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Презентація &quot;Вертикальні кути&quot;"/>
          <p:cNvPicPr>
            <a:picLocks noGrp="1"/>
          </p:cNvPicPr>
          <p:nvPr>
            <p:ph idx="1"/>
          </p:nvPr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85786" y="214290"/>
            <a:ext cx="7786742" cy="60722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u="sng" dirty="0" err="1" smtClean="0"/>
              <a:t>Усні</a:t>
            </a:r>
            <a:r>
              <a:rPr lang="ru-RU" b="1" i="1" u="sng" dirty="0" smtClean="0"/>
              <a:t> </a:t>
            </a:r>
            <a:r>
              <a:rPr lang="ru-RU" b="1" i="1" u="sng" dirty="0" err="1" smtClean="0"/>
              <a:t>вправи</a:t>
            </a:r>
            <a:r>
              <a:rPr lang="ru-RU" b="1" i="1" u="sng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1.Назвати пари </a:t>
            </a:r>
            <a:r>
              <a:rPr lang="ru-RU" i="1" dirty="0" err="1" smtClean="0"/>
              <a:t>вертикальних</a:t>
            </a:r>
            <a:r>
              <a:rPr lang="ru-RU" i="1" dirty="0" smtClean="0"/>
              <a:t> </a:t>
            </a:r>
            <a:r>
              <a:rPr lang="ru-RU" i="1" dirty="0" err="1" smtClean="0"/>
              <a:t>кутів</a:t>
            </a:r>
            <a:r>
              <a:rPr lang="ru-RU" i="1" dirty="0" smtClean="0"/>
              <a:t>, за </a:t>
            </a:r>
            <a:r>
              <a:rPr lang="ru-RU" i="1" dirty="0" err="1" smtClean="0"/>
              <a:t>малюнком</a:t>
            </a:r>
            <a:r>
              <a:rPr lang="ru-RU" i="1" dirty="0" smtClean="0"/>
              <a:t>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Суміжні та вертикальні кути — урок. Геометрія, 7 клас."/>
          <p:cNvPicPr/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14414" y="2798908"/>
            <a:ext cx="6929486" cy="341617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i="1" dirty="0" err="1" smtClean="0">
                <a:solidFill>
                  <a:srgbClr val="FF0000"/>
                </a:solidFill>
              </a:rPr>
              <a:t>Назвати</a:t>
            </a:r>
            <a:r>
              <a:rPr lang="ru-RU" sz="3100" b="1" i="1" dirty="0" smtClean="0">
                <a:solidFill>
                  <a:srgbClr val="FF0000"/>
                </a:solidFill>
              </a:rPr>
              <a:t> пари </a:t>
            </a:r>
            <a:r>
              <a:rPr lang="ru-RU" sz="3100" b="1" i="1" dirty="0" err="1" smtClean="0">
                <a:solidFill>
                  <a:srgbClr val="FF0000"/>
                </a:solidFill>
              </a:rPr>
              <a:t>вертикальних</a:t>
            </a:r>
            <a:r>
              <a:rPr lang="ru-RU" sz="3100" b="1" i="1" dirty="0" smtClean="0">
                <a:solidFill>
                  <a:srgbClr val="FF0000"/>
                </a:solidFill>
              </a:rPr>
              <a:t> </a:t>
            </a:r>
            <a:r>
              <a:rPr lang="ru-RU" sz="3100" b="1" i="1" dirty="0" err="1" smtClean="0">
                <a:solidFill>
                  <a:srgbClr val="FF0000"/>
                </a:solidFill>
              </a:rPr>
              <a:t>кутів</a:t>
            </a:r>
            <a:r>
              <a:rPr lang="ru-RU" sz="3100" b="1" i="1" dirty="0" smtClean="0">
                <a:solidFill>
                  <a:srgbClr val="FF0000"/>
                </a:solidFill>
              </a:rPr>
              <a:t>, за </a:t>
            </a:r>
            <a:r>
              <a:rPr lang="ru-RU" sz="3100" b="1" i="1" dirty="0" err="1" smtClean="0">
                <a:solidFill>
                  <a:srgbClr val="FF0000"/>
                </a:solidFill>
              </a:rPr>
              <a:t>малюнком</a:t>
            </a:r>
            <a:r>
              <a:rPr lang="ru-RU" sz="3100" b="1" i="1" dirty="0" smtClean="0">
                <a:solidFill>
                  <a:srgbClr val="FF0000"/>
                </a:solidFill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Вертикальні кути. Тест 6 (Геометрія 7 клас) - Тести з математики"/>
          <p:cNvPicPr>
            <a:picLocks noGrp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071538" y="1285860"/>
            <a:ext cx="7143800" cy="492922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 smtClean="0"/>
              <a:t>Виконати</a:t>
            </a:r>
            <a:r>
              <a:rPr lang="ru-RU" b="1" dirty="0" smtClean="0"/>
              <a:t> </a:t>
            </a:r>
            <a:r>
              <a:rPr lang="ru-RU" b="1" dirty="0" err="1" smtClean="0"/>
              <a:t>графічну</a:t>
            </a:r>
            <a:r>
              <a:rPr lang="ru-RU" b="1" dirty="0" smtClean="0"/>
              <a:t> </a:t>
            </a:r>
            <a:r>
              <a:rPr lang="ru-RU" b="1" dirty="0" err="1" smtClean="0"/>
              <a:t>вправу</a:t>
            </a:r>
            <a:r>
              <a:rPr lang="ru-RU" b="1" dirty="0" smtClean="0"/>
              <a:t>.</a:t>
            </a:r>
            <a:endParaRPr lang="ru-RU" dirty="0" smtClean="0"/>
          </a:p>
          <a:p>
            <a:r>
              <a:rPr lang="ru-RU" dirty="0" err="1" smtClean="0"/>
              <a:t>Побудувати</a:t>
            </a:r>
            <a:r>
              <a:rPr lang="ru-RU" dirty="0" smtClean="0"/>
              <a:t> </a:t>
            </a:r>
            <a:r>
              <a:rPr lang="ru-RU" dirty="0" err="1" smtClean="0"/>
              <a:t>прямі</a:t>
            </a:r>
            <a:r>
              <a:rPr lang="ru-RU" dirty="0" smtClean="0"/>
              <a:t> а та в,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перетинаються</a:t>
            </a:r>
            <a:r>
              <a:rPr lang="ru-RU" dirty="0" smtClean="0"/>
              <a:t> в </a:t>
            </a:r>
            <a:r>
              <a:rPr lang="ru-RU" dirty="0" err="1" smtClean="0"/>
              <a:t>точці</a:t>
            </a:r>
            <a:r>
              <a:rPr lang="ru-RU" dirty="0" smtClean="0"/>
              <a:t> О </a:t>
            </a:r>
            <a:r>
              <a:rPr lang="ru-RU" dirty="0" err="1" smtClean="0"/>
              <a:t>під</a:t>
            </a:r>
            <a:r>
              <a:rPr lang="ru-RU" dirty="0" smtClean="0"/>
              <a:t> кутом 50</a:t>
            </a:r>
            <a:r>
              <a:rPr lang="ru-RU" baseline="30000" dirty="0" smtClean="0"/>
              <a:t>0</a:t>
            </a:r>
            <a:r>
              <a:rPr lang="ru-RU" dirty="0" smtClean="0"/>
              <a:t>. </a:t>
            </a:r>
            <a:r>
              <a:rPr lang="ru-RU" dirty="0" err="1" smtClean="0"/>
              <a:t>Виділити</a:t>
            </a:r>
            <a:r>
              <a:rPr lang="ru-RU" dirty="0" smtClean="0"/>
              <a:t> одним </a:t>
            </a:r>
            <a:r>
              <a:rPr lang="ru-RU" dirty="0" err="1" smtClean="0"/>
              <a:t>кольором</a:t>
            </a:r>
            <a:r>
              <a:rPr lang="ru-RU" dirty="0" smtClean="0"/>
              <a:t> пари </a:t>
            </a:r>
            <a:r>
              <a:rPr lang="ru-RU" dirty="0" err="1" smtClean="0"/>
              <a:t>вертикальних</a:t>
            </a:r>
            <a:r>
              <a:rPr lang="ru-RU" dirty="0" smtClean="0"/>
              <a:t> </a:t>
            </a:r>
            <a:r>
              <a:rPr lang="ru-RU" dirty="0" err="1" smtClean="0"/>
              <a:t>кутів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1.Кут 2  =100</a:t>
            </a:r>
            <a:r>
              <a:rPr lang="ru-RU" sz="2800" baseline="30000" dirty="0" smtClean="0"/>
              <a:t>0</a:t>
            </a:r>
            <a:r>
              <a:rPr lang="ru-RU" sz="2800" dirty="0" smtClean="0"/>
              <a:t>.Знайти </a:t>
            </a:r>
            <a:r>
              <a:rPr lang="ru-RU" sz="2800" dirty="0" err="1" smtClean="0"/>
              <a:t>решту</a:t>
            </a:r>
            <a:r>
              <a:rPr lang="ru-RU" sz="2800" dirty="0" smtClean="0"/>
              <a:t> </a:t>
            </a:r>
            <a:r>
              <a:rPr lang="ru-RU" sz="2800" dirty="0" err="1" smtClean="0"/>
              <a:t>кутів</a:t>
            </a:r>
            <a:r>
              <a:rPr lang="ru-RU" sz="2800" dirty="0" smtClean="0"/>
              <a:t> на </a:t>
            </a:r>
            <a:r>
              <a:rPr lang="ru-RU" sz="2800" dirty="0" err="1" smtClean="0"/>
              <a:t>малюнку</a:t>
            </a:r>
            <a:r>
              <a:rPr lang="ru-RU" sz="2800" dirty="0" smtClean="0"/>
              <a:t>.</a:t>
            </a:r>
          </a:p>
          <a:p>
            <a:pPr>
              <a:buNone/>
            </a:pPr>
            <a:r>
              <a:rPr lang="ru-RU" sz="2800" dirty="0" smtClean="0"/>
              <a:t>2.Кут 2 </a:t>
            </a:r>
            <a:r>
              <a:rPr lang="ru-RU" sz="2800" dirty="0" err="1" smtClean="0"/>
              <a:t>утричі</a:t>
            </a:r>
            <a:r>
              <a:rPr lang="ru-RU" sz="2800" dirty="0" smtClean="0"/>
              <a:t> </a:t>
            </a:r>
            <a:r>
              <a:rPr lang="ru-RU" sz="2800" dirty="0" err="1" smtClean="0"/>
              <a:t>більший</a:t>
            </a:r>
            <a:r>
              <a:rPr lang="ru-RU" sz="2800" dirty="0" smtClean="0"/>
              <a:t> за кут 1. </a:t>
            </a:r>
            <a:r>
              <a:rPr lang="ru-RU" sz="2800" dirty="0" err="1" smtClean="0"/>
              <a:t>Знайти</a:t>
            </a:r>
            <a:r>
              <a:rPr lang="ru-RU" sz="2800" dirty="0" smtClean="0"/>
              <a:t> </a:t>
            </a:r>
            <a:r>
              <a:rPr lang="ru-RU" sz="2800" dirty="0" err="1" smtClean="0"/>
              <a:t>всі</a:t>
            </a:r>
            <a:r>
              <a:rPr lang="ru-RU" sz="2800" dirty="0" smtClean="0"/>
              <a:t> кути.</a:t>
            </a:r>
          </a:p>
          <a:p>
            <a:pPr>
              <a:buNone/>
            </a:pPr>
            <a:r>
              <a:rPr lang="ru-RU" sz="2800" dirty="0" smtClean="0"/>
              <a:t>3.Знайти </a:t>
            </a:r>
            <a:r>
              <a:rPr lang="ru-RU" sz="2800" dirty="0" err="1" smtClean="0"/>
              <a:t>всі</a:t>
            </a:r>
            <a:r>
              <a:rPr lang="ru-RU" sz="2800" dirty="0" smtClean="0"/>
              <a:t> кути 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утворилися</a:t>
            </a:r>
            <a:r>
              <a:rPr lang="ru-RU" sz="2800" dirty="0" smtClean="0"/>
              <a:t> в </a:t>
            </a:r>
            <a:r>
              <a:rPr lang="ru-RU" sz="2800" dirty="0" err="1" smtClean="0"/>
              <a:t>результаті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перетину</a:t>
            </a:r>
            <a:r>
              <a:rPr lang="ru-RU" sz="2800" dirty="0" smtClean="0"/>
              <a:t> </a:t>
            </a:r>
            <a:r>
              <a:rPr lang="ru-RU" sz="2800" dirty="0" err="1" smtClean="0"/>
              <a:t>двох</a:t>
            </a:r>
            <a:r>
              <a:rPr lang="ru-RU" sz="2800" dirty="0" smtClean="0"/>
              <a:t> </a:t>
            </a:r>
            <a:r>
              <a:rPr lang="ru-RU" sz="2800" dirty="0" err="1" smtClean="0"/>
              <a:t>прямих</a:t>
            </a:r>
            <a:r>
              <a:rPr lang="ru-RU" sz="2800" dirty="0" smtClean="0"/>
              <a:t>, </a:t>
            </a:r>
            <a:r>
              <a:rPr lang="ru-RU" sz="2800" dirty="0" err="1" smtClean="0"/>
              <a:t>якщо</a:t>
            </a:r>
            <a:r>
              <a:rPr lang="ru-RU" sz="2800" dirty="0" smtClean="0"/>
              <a:t>:</a:t>
            </a:r>
          </a:p>
          <a:p>
            <a:pPr>
              <a:buNone/>
            </a:pPr>
            <a:r>
              <a:rPr lang="ru-RU" sz="2800" dirty="0" smtClean="0"/>
              <a:t>А)сума </a:t>
            </a:r>
            <a:r>
              <a:rPr lang="ru-RU" sz="2800" dirty="0" err="1" smtClean="0"/>
              <a:t>трьох</a:t>
            </a:r>
            <a:r>
              <a:rPr lang="ru-RU" sz="2800" dirty="0" smtClean="0"/>
              <a:t> </a:t>
            </a:r>
            <a:r>
              <a:rPr lang="ru-RU" sz="2800" dirty="0" err="1" smtClean="0"/>
              <a:t>дорівнює</a:t>
            </a:r>
            <a:r>
              <a:rPr lang="ru-RU" sz="2800" dirty="0" smtClean="0"/>
              <a:t> 300</a:t>
            </a:r>
            <a:r>
              <a:rPr lang="ru-RU" sz="2800" baseline="30000" dirty="0" smtClean="0"/>
              <a:t>0</a:t>
            </a:r>
            <a:r>
              <a:rPr lang="ru-RU" sz="2800" dirty="0" smtClean="0"/>
              <a:t>.</a:t>
            </a:r>
          </a:p>
          <a:p>
            <a:pPr>
              <a:buNone/>
            </a:pPr>
            <a:r>
              <a:rPr lang="ru-RU" sz="2800" dirty="0" smtClean="0"/>
              <a:t>Б)два </a:t>
            </a:r>
            <a:r>
              <a:rPr lang="ru-RU" sz="2800" dirty="0" err="1" smtClean="0"/>
              <a:t>з</a:t>
            </a:r>
            <a:r>
              <a:rPr lang="ru-RU" sz="2800" dirty="0" smtClean="0"/>
              <a:t> них </a:t>
            </a:r>
            <a:r>
              <a:rPr lang="ru-RU" sz="2800" dirty="0" err="1" smtClean="0"/>
              <a:t>відносяться</a:t>
            </a:r>
            <a:r>
              <a:rPr lang="ru-RU" sz="2800" dirty="0" smtClean="0"/>
              <a:t> як 4:5</a:t>
            </a:r>
            <a:endParaRPr lang="ru-RU" sz="2800" dirty="0"/>
          </a:p>
        </p:txBody>
      </p:sp>
      <p:pic>
        <p:nvPicPr>
          <p:cNvPr id="4" name="Рисунок 3" descr="Вертикальні кути. Кут між прямими"/>
          <p:cNvPicPr/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428992" y="0"/>
            <a:ext cx="3741450" cy="235743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err="1" smtClean="0">
                <a:solidFill>
                  <a:srgbClr val="FF0000"/>
                </a:solidFill>
              </a:rPr>
              <a:t>Підсумок</a:t>
            </a:r>
            <a:r>
              <a:rPr lang="ru-RU" sz="2700" b="1" dirty="0" smtClean="0">
                <a:solidFill>
                  <a:srgbClr val="FF0000"/>
                </a:solidFill>
              </a:rPr>
              <a:t> уроку</a:t>
            </a:r>
            <a:r>
              <a:rPr lang="ru-RU" sz="2700" dirty="0" smtClean="0">
                <a:solidFill>
                  <a:srgbClr val="FF0000"/>
                </a:solidFill>
              </a:rPr>
              <a:t/>
            </a:r>
            <a:br>
              <a:rPr lang="ru-RU" sz="2700" dirty="0" smtClean="0">
                <a:solidFill>
                  <a:srgbClr val="FF0000"/>
                </a:solidFill>
              </a:rPr>
            </a:br>
            <a:r>
              <a:rPr lang="ru-RU" sz="2700" dirty="0" err="1" smtClean="0">
                <a:solidFill>
                  <a:srgbClr val="FF0000"/>
                </a:solidFill>
              </a:rPr>
              <a:t>Знайти</a:t>
            </a:r>
            <a:r>
              <a:rPr lang="ru-RU" sz="2700" dirty="0" smtClean="0">
                <a:solidFill>
                  <a:srgbClr val="FF0000"/>
                </a:solidFill>
              </a:rPr>
              <a:t> </a:t>
            </a:r>
            <a:r>
              <a:rPr lang="ru-RU" sz="2700" dirty="0" err="1" smtClean="0">
                <a:solidFill>
                  <a:srgbClr val="FF0000"/>
                </a:solidFill>
              </a:rPr>
              <a:t>градусну</a:t>
            </a:r>
            <a:r>
              <a:rPr lang="ru-RU" sz="2700" dirty="0" smtClean="0">
                <a:solidFill>
                  <a:srgbClr val="FF0000"/>
                </a:solidFill>
              </a:rPr>
              <a:t> </a:t>
            </a:r>
            <a:r>
              <a:rPr lang="ru-RU" sz="2700" dirty="0" err="1" smtClean="0">
                <a:solidFill>
                  <a:srgbClr val="FF0000"/>
                </a:solidFill>
              </a:rPr>
              <a:t>міру</a:t>
            </a:r>
            <a:r>
              <a:rPr lang="ru-RU" sz="2700" dirty="0" smtClean="0">
                <a:solidFill>
                  <a:srgbClr val="FF0000"/>
                </a:solidFill>
              </a:rPr>
              <a:t> </a:t>
            </a:r>
            <a:r>
              <a:rPr lang="ru-RU" sz="2700" dirty="0" err="1" smtClean="0">
                <a:solidFill>
                  <a:srgbClr val="FF0000"/>
                </a:solidFill>
              </a:rPr>
              <a:t>відповідних</a:t>
            </a:r>
            <a:r>
              <a:rPr lang="ru-RU" sz="2700" dirty="0" smtClean="0">
                <a:solidFill>
                  <a:srgbClr val="FF0000"/>
                </a:solidFill>
              </a:rPr>
              <a:t> </a:t>
            </a:r>
            <a:r>
              <a:rPr lang="ru-RU" sz="2700" dirty="0" err="1" smtClean="0">
                <a:solidFill>
                  <a:srgbClr val="FF0000"/>
                </a:solidFill>
              </a:rPr>
              <a:t>вертикальних</a:t>
            </a:r>
            <a:r>
              <a:rPr lang="ru-RU" sz="2700" dirty="0" smtClean="0">
                <a:solidFill>
                  <a:srgbClr val="FF0000"/>
                </a:solidFill>
              </a:rPr>
              <a:t> </a:t>
            </a:r>
            <a:r>
              <a:rPr lang="ru-RU" sz="2700" dirty="0" err="1" smtClean="0">
                <a:solidFill>
                  <a:srgbClr val="FF0000"/>
                </a:solidFill>
              </a:rPr>
              <a:t>кутів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Вертикальні кути - Найпростіші геометричні фігури та їх властивості - ГДР з  геометрії - Розв'язання вправ та завдань до підручника «ГЕОМЕТРІЯ» М. І.  Бурда 7 клас - 2015 рік - готові домашні роботи"/>
          <p:cNvPicPr>
            <a:picLocks noGrp="1"/>
          </p:cNvPicPr>
          <p:nvPr>
            <p:ph idx="1"/>
          </p:nvPr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14414" y="1857364"/>
            <a:ext cx="6715172" cy="43577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600" b="1" dirty="0" err="1" smtClean="0"/>
              <a:t>Домашнє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завдання</a:t>
            </a:r>
            <a:r>
              <a:rPr lang="ru-RU" sz="2600" b="1" dirty="0" smtClean="0"/>
              <a:t>.</a:t>
            </a:r>
            <a:endParaRPr lang="ru-RU" sz="2600" dirty="0" smtClean="0"/>
          </a:p>
          <a:p>
            <a:pPr>
              <a:buNone/>
            </a:pPr>
            <a:r>
              <a:rPr lang="ru-RU" sz="2600" dirty="0" err="1" smtClean="0"/>
              <a:t>Опрацювати</a:t>
            </a:r>
            <a:r>
              <a:rPr lang="ru-RU" sz="2600" dirty="0" smtClean="0"/>
              <a:t> параграф. </a:t>
            </a:r>
            <a:r>
              <a:rPr lang="ru-RU" sz="2600" dirty="0" err="1" smtClean="0"/>
              <a:t>Вивчити</a:t>
            </a:r>
            <a:r>
              <a:rPr lang="ru-RU" sz="2600" dirty="0" smtClean="0"/>
              <a:t> теорему.</a:t>
            </a:r>
          </a:p>
          <a:p>
            <a:pPr>
              <a:buNone/>
            </a:pPr>
            <a:r>
              <a:rPr lang="ru-RU" sz="2600" b="1" dirty="0" err="1" smtClean="0"/>
              <a:t>Виконати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вправи</a:t>
            </a:r>
            <a:endParaRPr lang="ru-RU" sz="2600" b="1" dirty="0" smtClean="0"/>
          </a:p>
          <a:p>
            <a:pPr>
              <a:buNone/>
            </a:pPr>
            <a:r>
              <a:rPr lang="ru-RU" sz="2600" dirty="0" smtClean="0"/>
              <a:t>1.Кут 1  =40</a:t>
            </a:r>
            <a:r>
              <a:rPr lang="ru-RU" sz="2600" baseline="30000" dirty="0" smtClean="0"/>
              <a:t>0</a:t>
            </a:r>
            <a:r>
              <a:rPr lang="ru-RU" sz="2600" dirty="0" smtClean="0"/>
              <a:t>.Знайти </a:t>
            </a:r>
            <a:r>
              <a:rPr lang="ru-RU" sz="2600" dirty="0" err="1" smtClean="0"/>
              <a:t>решту</a:t>
            </a:r>
            <a:r>
              <a:rPr lang="ru-RU" sz="2600" dirty="0" smtClean="0"/>
              <a:t> </a:t>
            </a:r>
            <a:r>
              <a:rPr lang="ru-RU" sz="2600" dirty="0" err="1" smtClean="0"/>
              <a:t>кутів</a:t>
            </a:r>
            <a:r>
              <a:rPr lang="ru-RU" sz="2600" dirty="0" smtClean="0"/>
              <a:t> на </a:t>
            </a:r>
            <a:r>
              <a:rPr lang="ru-RU" sz="2600" dirty="0" err="1" smtClean="0"/>
              <a:t>малюнку</a:t>
            </a:r>
            <a:r>
              <a:rPr lang="ru-RU" sz="2600" dirty="0" smtClean="0"/>
              <a:t>.</a:t>
            </a:r>
          </a:p>
          <a:p>
            <a:pPr>
              <a:buNone/>
            </a:pPr>
            <a:r>
              <a:rPr lang="ru-RU" sz="2600" dirty="0" smtClean="0"/>
              <a:t>2.Кут 1 </a:t>
            </a:r>
            <a:r>
              <a:rPr lang="ru-RU" sz="2600" dirty="0" err="1" smtClean="0"/>
              <a:t>утричі</a:t>
            </a:r>
            <a:r>
              <a:rPr lang="ru-RU" sz="2600" dirty="0" smtClean="0"/>
              <a:t> </a:t>
            </a:r>
            <a:r>
              <a:rPr lang="ru-RU" sz="2600" dirty="0" err="1" smtClean="0"/>
              <a:t>менший</a:t>
            </a:r>
            <a:r>
              <a:rPr lang="ru-RU" sz="2600" dirty="0" smtClean="0"/>
              <a:t> за кут 4. </a:t>
            </a:r>
            <a:r>
              <a:rPr lang="ru-RU" sz="2600" dirty="0" err="1" smtClean="0"/>
              <a:t>Знайти</a:t>
            </a:r>
            <a:r>
              <a:rPr lang="ru-RU" sz="2600" dirty="0" smtClean="0"/>
              <a:t> </a:t>
            </a:r>
            <a:r>
              <a:rPr lang="ru-RU" sz="2600" dirty="0" err="1" smtClean="0"/>
              <a:t>всі</a:t>
            </a:r>
            <a:r>
              <a:rPr lang="ru-RU" sz="2600" dirty="0" smtClean="0"/>
              <a:t> кути.</a:t>
            </a:r>
          </a:p>
          <a:p>
            <a:pPr>
              <a:buNone/>
            </a:pPr>
            <a:r>
              <a:rPr lang="ru-RU" sz="2600" dirty="0" smtClean="0"/>
              <a:t>3.Знайти </a:t>
            </a:r>
            <a:r>
              <a:rPr lang="ru-RU" sz="2600" dirty="0" err="1" smtClean="0"/>
              <a:t>всі</a:t>
            </a:r>
            <a:r>
              <a:rPr lang="ru-RU" sz="2600" dirty="0" smtClean="0"/>
              <a:t> кути , </a:t>
            </a:r>
            <a:r>
              <a:rPr lang="ru-RU" sz="2600" dirty="0" err="1" smtClean="0"/>
              <a:t>що</a:t>
            </a:r>
            <a:r>
              <a:rPr lang="ru-RU" sz="2600" dirty="0" smtClean="0"/>
              <a:t> </a:t>
            </a:r>
            <a:r>
              <a:rPr lang="ru-RU" sz="2600" dirty="0" err="1" smtClean="0"/>
              <a:t>утворилися</a:t>
            </a:r>
            <a:r>
              <a:rPr lang="ru-RU" sz="2600" dirty="0" smtClean="0"/>
              <a:t> в </a:t>
            </a:r>
            <a:r>
              <a:rPr lang="ru-RU" sz="2600" dirty="0" err="1" smtClean="0"/>
              <a:t>результаті</a:t>
            </a:r>
            <a:r>
              <a:rPr lang="ru-RU" sz="2600" dirty="0" smtClean="0"/>
              <a:t> </a:t>
            </a:r>
            <a:r>
              <a:rPr lang="ru-RU" sz="2600" dirty="0" err="1" smtClean="0"/>
              <a:t>перетину</a:t>
            </a:r>
            <a:r>
              <a:rPr lang="ru-RU" sz="2600" dirty="0" smtClean="0"/>
              <a:t> </a:t>
            </a:r>
            <a:r>
              <a:rPr lang="ru-RU" sz="2600" dirty="0" err="1" smtClean="0"/>
              <a:t>двох</a:t>
            </a:r>
            <a:r>
              <a:rPr lang="ru-RU" sz="2600" dirty="0" smtClean="0"/>
              <a:t> </a:t>
            </a:r>
            <a:r>
              <a:rPr lang="ru-RU" sz="2600" dirty="0" err="1" smtClean="0"/>
              <a:t>прямих</a:t>
            </a:r>
            <a:r>
              <a:rPr lang="ru-RU" sz="2600" dirty="0" smtClean="0"/>
              <a:t>, </a:t>
            </a:r>
            <a:r>
              <a:rPr lang="ru-RU" sz="2600" dirty="0" err="1" smtClean="0"/>
              <a:t>якщо</a:t>
            </a:r>
            <a:r>
              <a:rPr lang="ru-RU" sz="2600" dirty="0" smtClean="0"/>
              <a:t>:</a:t>
            </a:r>
          </a:p>
          <a:p>
            <a:pPr>
              <a:buNone/>
            </a:pPr>
            <a:r>
              <a:rPr lang="ru-RU" sz="2600" dirty="0" smtClean="0"/>
              <a:t>А)сума </a:t>
            </a:r>
            <a:r>
              <a:rPr lang="ru-RU" sz="2600" dirty="0" err="1" smtClean="0"/>
              <a:t>трьох</a:t>
            </a:r>
            <a:r>
              <a:rPr lang="ru-RU" sz="2600" dirty="0" smtClean="0"/>
              <a:t> </a:t>
            </a:r>
            <a:r>
              <a:rPr lang="ru-RU" sz="2600" dirty="0" err="1" smtClean="0"/>
              <a:t>дорівнює</a:t>
            </a:r>
            <a:r>
              <a:rPr lang="ru-RU" sz="2600" dirty="0" smtClean="0"/>
              <a:t> 280</a:t>
            </a:r>
            <a:r>
              <a:rPr lang="ru-RU" sz="2600" baseline="30000" dirty="0" smtClean="0"/>
              <a:t>0</a:t>
            </a:r>
            <a:r>
              <a:rPr lang="ru-RU" sz="2600" dirty="0" smtClean="0"/>
              <a:t>.</a:t>
            </a:r>
          </a:p>
          <a:p>
            <a:pPr>
              <a:buNone/>
            </a:pPr>
            <a:r>
              <a:rPr lang="ru-RU" sz="2600" dirty="0" smtClean="0"/>
              <a:t>Б)Два </a:t>
            </a:r>
            <a:r>
              <a:rPr lang="ru-RU" sz="2600" dirty="0" err="1" smtClean="0"/>
              <a:t>з</a:t>
            </a:r>
            <a:r>
              <a:rPr lang="ru-RU" sz="2600" dirty="0" smtClean="0"/>
              <a:t> них </a:t>
            </a:r>
            <a:r>
              <a:rPr lang="ru-RU" sz="2600" dirty="0" err="1" smtClean="0"/>
              <a:t>відносяться</a:t>
            </a:r>
            <a:r>
              <a:rPr lang="ru-RU" sz="2600" dirty="0" smtClean="0"/>
              <a:t> як 2:3</a:t>
            </a:r>
          </a:p>
          <a:p>
            <a:pPr>
              <a:buNone/>
            </a:pPr>
            <a:r>
              <a:rPr lang="ru-RU" sz="2600" dirty="0" smtClean="0"/>
              <a:t> </a:t>
            </a:r>
          </a:p>
          <a:p>
            <a:endParaRPr lang="ru-RU" dirty="0"/>
          </a:p>
        </p:txBody>
      </p:sp>
      <p:pic>
        <p:nvPicPr>
          <p:cNvPr id="4" name="Рисунок 3" descr="Вертикальні кути. Кут між прямими"/>
          <p:cNvPicPr/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072066" y="357166"/>
            <a:ext cx="2812756" cy="17145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270</Words>
  <PresentationFormat>Экран (4:3)</PresentationFormat>
  <Paragraphs>36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Вертикальні кути та їх властивості. Кут між двома прямими , що перетинаються. </vt:lpstr>
      <vt:lpstr>Самостійна робота з використанням готоваго малюнка</vt:lpstr>
      <vt:lpstr>Слайд 3</vt:lpstr>
      <vt:lpstr>Актуалізація опорних знань. На якому малюнку зображені суміжні кути? Пояснити. </vt:lpstr>
      <vt:lpstr>Слайд 5</vt:lpstr>
      <vt:lpstr>Слайд 6</vt:lpstr>
      <vt:lpstr>Слайд 7</vt:lpstr>
      <vt:lpstr>Усні вправи. </vt:lpstr>
      <vt:lpstr>Назвати пари вертикальних кутів, за малюнком. </vt:lpstr>
      <vt:lpstr>Слайд 10</vt:lpstr>
      <vt:lpstr>Слайд 11</vt:lpstr>
      <vt:lpstr>Підсумок уроку Знайти градусну міру відповідних вертикальних кутів 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Вертикальні кути та їх властивості. Кут між двома прямими , що перетинаються. </dc:title>
  <dc:creator>User</dc:creator>
  <cp:lastModifiedBy>Sch</cp:lastModifiedBy>
  <cp:revision>4</cp:revision>
  <dcterms:created xsi:type="dcterms:W3CDTF">2020-10-21T12:54:04Z</dcterms:created>
  <dcterms:modified xsi:type="dcterms:W3CDTF">2022-10-11T07:04:54Z</dcterms:modified>
</cp:coreProperties>
</file>