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495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609600"/>
            <a:ext cx="2286000" cy="441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609600"/>
            <a:ext cx="6705600" cy="441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BA1BB-F3EE-4E2C-A7C3-4DAF63BF0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26B0C-A2E1-493B-90F9-34A20632C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B54A2-390C-452A-A1BC-453B0A74D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495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8E490-FE32-4B20-A9D6-63A962E1D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3E9CC-062D-443C-973B-222F796F3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44E5D-3B64-4C44-8498-534B26166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82C1E-0C8C-4263-8499-565A9D875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DCA12-021B-45D8-ACF2-513EEE2FC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0ECAB-3F01-484E-A886-F329DC17E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B7B34-2F69-4AED-A3B5-8AB8D4B9E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609600"/>
            <a:ext cx="2286000" cy="441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609600"/>
            <a:ext cx="6705600" cy="441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6E495-7C78-488B-A8ED-CF97F403A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130425"/>
            <a:ext cx="6624736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44168" y="3886200"/>
            <a:ext cx="54556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36841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866980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717847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891708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3216381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1092715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8065264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84114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715379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710749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527087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"/>
            <a:ext cx="9144000" cy="53340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1430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705600"/>
            <a:ext cx="190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 smtClean="0">
                <a:solidFill>
                  <a:schemeClr val="bg1"/>
                </a:solidFill>
                <a:latin typeface="Arial" pitchFamily="34" charset="0"/>
                <a:ea typeface="宋体" charset="-122"/>
              </a:defRPr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705600"/>
            <a:ext cx="2895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 smtClean="0">
                <a:solidFill>
                  <a:schemeClr val="bg1"/>
                </a:solidFill>
                <a:latin typeface="Arial" pitchFamily="34" charset="0"/>
                <a:ea typeface="宋体" charset="-122"/>
              </a:defRPr>
            </a:lvl1pPr>
          </a:lstStyle>
          <a:p>
            <a:endParaRPr lang="uk-UA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705600"/>
            <a:ext cx="190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smtClean="0">
                <a:solidFill>
                  <a:schemeClr val="bg1"/>
                </a:solidFill>
                <a:latin typeface="Arial" pitchFamily="34" charset="0"/>
                <a:ea typeface="宋体" charset="-122"/>
              </a:defRPr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333333"/>
          </a:solidFill>
          <a:effectLst>
            <a:outerShdw blurRad="38100" dist="38100" dir="2700000" algn="tl">
              <a:srgbClr val="C0C0C0"/>
            </a:outerShdw>
          </a:effectLst>
          <a:latin typeface="微软雅黑" charset="-122"/>
          <a:ea typeface="微软雅黑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chemeClr val="bg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b="1">
          <a:solidFill>
            <a:schemeClr val="bg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1430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705600"/>
            <a:ext cx="190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 smtClean="0">
                <a:solidFill>
                  <a:schemeClr val="bg1"/>
                </a:solidFill>
                <a:latin typeface="+mn-lt"/>
                <a:ea typeface="宋体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705600"/>
            <a:ext cx="2895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 smtClean="0">
                <a:solidFill>
                  <a:schemeClr val="bg1"/>
                </a:solidFill>
                <a:latin typeface="+mn-lt"/>
                <a:ea typeface="宋体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705600"/>
            <a:ext cx="190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smtClean="0">
                <a:solidFill>
                  <a:schemeClr val="bg1"/>
                </a:solidFill>
                <a:latin typeface="+mn-lt"/>
                <a:ea typeface="宋体" charset="-122"/>
              </a:defRPr>
            </a:lvl1pPr>
          </a:lstStyle>
          <a:p>
            <a:pPr>
              <a:defRPr/>
            </a:pPr>
            <a:fld id="{7094159D-8A8C-45DC-A025-930FD4FB8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b="1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84482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7C788-2442-4D10-A262-E4EE879249AD}" type="datetimeFigureOut">
              <a:rPr lang="uk-UA" smtClean="0"/>
              <a:pPr/>
              <a:t>10.10.2022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6EC3E-EFBF-4737-8657-7AAD52B0CA1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62180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Квадрат та його властивості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Виконання усних вправ</a:t>
            </a:r>
            <a:endParaRPr lang="uk-UA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Периметр ромба 24 см. </a:t>
            </a:r>
            <a:r>
              <a:rPr lang="ru-RU" dirty="0" err="1" smtClean="0"/>
              <a:t>Знайдіть</a:t>
            </a:r>
            <a:r>
              <a:rPr lang="ru-RU" dirty="0" smtClean="0"/>
              <a:t> </a:t>
            </a:r>
            <a:r>
              <a:rPr lang="ru-RU" dirty="0" err="1" smtClean="0"/>
              <a:t>сторони</a:t>
            </a:r>
            <a:r>
              <a:rPr lang="ru-RU" dirty="0" smtClean="0"/>
              <a:t> ромба.</a:t>
            </a:r>
          </a:p>
          <a:p>
            <a:r>
              <a:rPr lang="uk-UA" dirty="0" smtClean="0"/>
              <a:t>Чи існує ромб зі стороною 10 см і діагоналями 6 см і 8 см? Відповідь обґрунтуйте.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ромбі</a:t>
            </a:r>
            <a:r>
              <a:rPr lang="ru-RU" dirty="0" smtClean="0"/>
              <a:t> АВС</a:t>
            </a:r>
            <a:r>
              <a:rPr lang="en-US" dirty="0" smtClean="0"/>
              <a:t>D AD</a:t>
            </a:r>
            <a:r>
              <a:rPr lang="ru-RU" dirty="0" smtClean="0"/>
              <a:t> = 5см,</a:t>
            </a:r>
            <a:r>
              <a:rPr lang="en-US" dirty="0" smtClean="0"/>
              <a:t> D</a:t>
            </a:r>
            <a:r>
              <a:rPr lang="ru-RU" dirty="0" smtClean="0"/>
              <a:t>В = 6 см,</a:t>
            </a:r>
            <a:r>
              <a:rPr lang="ru-RU" i="1" dirty="0" smtClean="0"/>
              <a:t> АС =8см. </a:t>
            </a:r>
            <a:r>
              <a:rPr lang="ru-RU" i="1" dirty="0" err="1" smtClean="0"/>
              <a:t>Знайдіть</a:t>
            </a:r>
            <a:r>
              <a:rPr lang="ru-RU" i="1" dirty="0" smtClean="0"/>
              <a:t> периметр ∆ВОС (О — точка </a:t>
            </a:r>
            <a:r>
              <a:rPr lang="ru-RU" i="1" dirty="0" err="1" smtClean="0"/>
              <a:t>перетину</a:t>
            </a:r>
            <a:r>
              <a:rPr lang="ru-RU" i="1" dirty="0" smtClean="0"/>
              <a:t> </a:t>
            </a:r>
            <a:r>
              <a:rPr lang="ru-RU" i="1" dirty="0" err="1" smtClean="0"/>
              <a:t>діагоналей</a:t>
            </a:r>
            <a:r>
              <a:rPr lang="ru-RU" i="1" dirty="0" smtClean="0"/>
              <a:t>).</a:t>
            </a:r>
          </a:p>
          <a:p>
            <a:r>
              <a:rPr lang="uk-UA" dirty="0" smtClean="0"/>
              <a:t>Один з кутів між діагоналлю та стороною ромба дорівнює 72°. Знайдіть кути ромба.</a:t>
            </a:r>
          </a:p>
          <a:p>
            <a:r>
              <a:rPr lang="uk-UA" dirty="0" smtClean="0"/>
              <a:t>У ромбі</a:t>
            </a:r>
            <a:r>
              <a:rPr lang="uk-UA" i="1" dirty="0" smtClean="0"/>
              <a:t> </a:t>
            </a:r>
            <a:r>
              <a:rPr lang="ru-RU" i="1" dirty="0" smtClean="0"/>
              <a:t>АВС</a:t>
            </a:r>
            <a:r>
              <a:rPr lang="en-US" i="1" dirty="0" smtClean="0"/>
              <a:t>D</a:t>
            </a:r>
            <a:r>
              <a:rPr lang="ru-RU" i="1" dirty="0" smtClean="0"/>
              <a:t> </a:t>
            </a:r>
            <a:r>
              <a:rPr lang="en-US" i="1" dirty="0" smtClean="0"/>
              <a:t>&lt;</a:t>
            </a:r>
            <a:r>
              <a:rPr lang="ru-RU" i="1" dirty="0" smtClean="0"/>
              <a:t>А =32°. </a:t>
            </a:r>
            <a:r>
              <a:rPr lang="ru-RU" i="1" dirty="0" err="1" smtClean="0"/>
              <a:t>Знайдіть</a:t>
            </a:r>
            <a:r>
              <a:rPr lang="ru-RU" i="1" dirty="0" smtClean="0"/>
              <a:t> кути </a:t>
            </a:r>
            <a:r>
              <a:rPr lang="ru-RU" i="1" dirty="0" err="1" smtClean="0"/>
              <a:t>трикутника</a:t>
            </a:r>
            <a:r>
              <a:rPr lang="ru-RU" i="1" dirty="0" smtClean="0"/>
              <a:t> ВОС (О — точка </a:t>
            </a:r>
            <a:r>
              <a:rPr lang="ru-RU" i="1" dirty="0" err="1" smtClean="0"/>
              <a:t>перетину</a:t>
            </a:r>
            <a:r>
              <a:rPr lang="ru-RU" i="1" dirty="0" smtClean="0"/>
              <a:t> </a:t>
            </a:r>
            <a:r>
              <a:rPr lang="ru-RU" i="1" dirty="0" err="1" smtClean="0"/>
              <a:t>діагоналей</a:t>
            </a:r>
            <a:r>
              <a:rPr lang="ru-RU" i="1" dirty="0" smtClean="0"/>
              <a:t>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43900" y="1714488"/>
            <a:ext cx="85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6 см</a:t>
            </a:r>
            <a:endParaRPr lang="uk-U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2571744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Ні</a:t>
            </a:r>
            <a:endParaRPr lang="uk-UA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86050" y="3786190"/>
            <a:ext cx="1039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12</a:t>
            </a:r>
            <a:r>
              <a:rPr lang="uk-UA" sz="2800" b="1" dirty="0" smtClean="0"/>
              <a:t> см</a:t>
            </a:r>
            <a:endParaRPr lang="uk-UA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72198" y="4643446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144°; 108°; 144°; 108°</a:t>
            </a:r>
            <a:endParaRPr lang="uk-UA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29322" y="5929330"/>
            <a:ext cx="2013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16°; 90°; 74°</a:t>
            </a:r>
            <a:endParaRPr lang="uk-U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Означення квадрата</a:t>
            </a:r>
            <a:endParaRPr lang="uk-UA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15875">
              <a:buNone/>
            </a:pPr>
            <a:r>
              <a:rPr lang="ru-RU" sz="3600" b="1" i="1" dirty="0" smtClean="0">
                <a:solidFill>
                  <a:srgbClr val="7030A0"/>
                </a:solidFill>
              </a:rPr>
              <a:t>Квадратом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називають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прямокутник</a:t>
            </a:r>
            <a:r>
              <a:rPr lang="ru-RU" sz="3600" i="1" dirty="0" smtClean="0">
                <a:solidFill>
                  <a:schemeClr val="tx1"/>
                </a:solidFill>
              </a:rPr>
              <a:t>, у </a:t>
            </a:r>
            <a:r>
              <a:rPr lang="ru-RU" sz="3600" i="1" dirty="0" err="1" smtClean="0">
                <a:solidFill>
                  <a:schemeClr val="tx1"/>
                </a:solidFill>
              </a:rPr>
              <a:t>якого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всі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сторони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рівні</a:t>
            </a:r>
            <a:r>
              <a:rPr lang="ru-RU" sz="3600" i="1" dirty="0" smtClean="0">
                <a:solidFill>
                  <a:schemeClr val="tx1"/>
                </a:solidFill>
              </a:rPr>
              <a:t>.</a:t>
            </a:r>
          </a:p>
          <a:p>
            <a:pPr marL="0" indent="15875">
              <a:buNone/>
            </a:pPr>
            <a:r>
              <a:rPr lang="ru-RU" sz="3600" b="1" i="1" dirty="0" smtClean="0">
                <a:solidFill>
                  <a:srgbClr val="7030A0"/>
                </a:solidFill>
              </a:rPr>
              <a:t>Квадрат</a:t>
            </a:r>
            <a:r>
              <a:rPr lang="ru-RU" sz="3600" i="1" dirty="0" smtClean="0">
                <a:solidFill>
                  <a:schemeClr val="tx1"/>
                </a:solidFill>
              </a:rPr>
              <a:t> - </a:t>
            </a:r>
            <a:r>
              <a:rPr lang="ru-RU" sz="3600" i="1" dirty="0" err="1" smtClean="0">
                <a:solidFill>
                  <a:schemeClr val="tx1"/>
                </a:solidFill>
              </a:rPr>
              <a:t>паралелограм</a:t>
            </a:r>
            <a:r>
              <a:rPr lang="ru-RU" sz="3600" i="1" dirty="0" smtClean="0">
                <a:solidFill>
                  <a:schemeClr val="tx1"/>
                </a:solidFill>
              </a:rPr>
              <a:t>, </a:t>
            </a:r>
          </a:p>
          <a:p>
            <a:pPr marL="0" indent="15875">
              <a:buNone/>
            </a:pPr>
            <a:r>
              <a:rPr lang="ru-RU" sz="3600" i="1" dirty="0" smtClean="0">
                <a:solidFill>
                  <a:schemeClr val="tx1"/>
                </a:solidFill>
              </a:rPr>
              <a:t>у </a:t>
            </a:r>
            <a:r>
              <a:rPr lang="ru-RU" sz="3600" i="1" dirty="0" err="1" smtClean="0">
                <a:solidFill>
                  <a:schemeClr val="tx1"/>
                </a:solidFill>
              </a:rPr>
              <a:t>якого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сторони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рівні</a:t>
            </a:r>
            <a:r>
              <a:rPr lang="ru-RU" sz="3600" i="1" dirty="0" smtClean="0">
                <a:solidFill>
                  <a:schemeClr val="tx1"/>
                </a:solidFill>
              </a:rPr>
              <a:t>, </a:t>
            </a:r>
          </a:p>
          <a:p>
            <a:pPr marL="0" indent="15875">
              <a:buNone/>
            </a:pPr>
            <a:r>
              <a:rPr lang="ru-RU" sz="3600" i="1" dirty="0" err="1" smtClean="0">
                <a:solidFill>
                  <a:schemeClr val="tx1"/>
                </a:solidFill>
              </a:rPr>
              <a:t>тобто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він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є</a:t>
            </a:r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err="1" smtClean="0">
                <a:solidFill>
                  <a:schemeClr val="tx1"/>
                </a:solidFill>
              </a:rPr>
              <a:t>і</a:t>
            </a:r>
            <a:r>
              <a:rPr lang="ru-RU" sz="3600" i="1" dirty="0" smtClean="0">
                <a:solidFill>
                  <a:schemeClr val="tx1"/>
                </a:solidFill>
              </a:rPr>
              <a:t> ромбом.</a:t>
            </a:r>
          </a:p>
          <a:p>
            <a:pPr marL="0" indent="15875">
              <a:buNone/>
            </a:pPr>
            <a:endParaRPr lang="ru-RU" sz="3600" i="1" dirty="0" smtClean="0">
              <a:solidFill>
                <a:schemeClr val="tx1"/>
              </a:solidFill>
            </a:endParaRPr>
          </a:p>
          <a:p>
            <a:pPr marL="0" indent="15875">
              <a:buNone/>
            </a:pPr>
            <a:endParaRPr lang="uk-UA" sz="3600" i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44147" y="3357562"/>
            <a:ext cx="312165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Властивості квадрата</a:t>
            </a:r>
            <a:endParaRPr lang="uk-UA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b="1" dirty="0" smtClean="0"/>
              <a:t>Усі кути квадрата прямі.</a:t>
            </a:r>
          </a:p>
          <a:p>
            <a:pPr marL="514350" indent="-514350">
              <a:buAutoNum type="arabicPeriod"/>
            </a:pPr>
            <a:endParaRPr lang="uk-UA" b="1" dirty="0" smtClean="0"/>
          </a:p>
          <a:p>
            <a:pPr marL="514350" indent="-514350"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ru-RU" b="1" dirty="0" smtClean="0"/>
              <a:t>2. Периметр квадрата</a:t>
            </a:r>
            <a:r>
              <a:rPr lang="ru-RU" b="1" i="1" dirty="0" smtClean="0"/>
              <a:t> Р</a:t>
            </a:r>
            <a:r>
              <a:rPr lang="ru-RU" b="1" i="1" baseline="-25000" dirty="0" smtClean="0"/>
              <a:t>АВС</a:t>
            </a:r>
            <a:r>
              <a:rPr lang="en-US" b="1" i="1" baseline="-25000" dirty="0" smtClean="0"/>
              <a:t>D</a:t>
            </a:r>
            <a:r>
              <a:rPr lang="ru-RU" b="1" i="1" dirty="0" smtClean="0"/>
              <a:t> </a:t>
            </a:r>
            <a:r>
              <a:rPr lang="en-US" b="1" i="1" dirty="0" smtClean="0"/>
              <a:t>=</a:t>
            </a:r>
            <a:r>
              <a:rPr lang="ru-RU" b="1" i="1" dirty="0" smtClean="0"/>
              <a:t> 4</a:t>
            </a:r>
            <a:r>
              <a:rPr lang="en-US" b="1" i="1" dirty="0" smtClean="0"/>
              <a:t>B</a:t>
            </a:r>
            <a:r>
              <a:rPr lang="ru-RU" b="1" i="1" dirty="0" smtClean="0"/>
              <a:t>.</a:t>
            </a:r>
          </a:p>
          <a:p>
            <a:pPr>
              <a:buNone/>
            </a:pPr>
            <a:endParaRPr lang="uk-UA" dirty="0"/>
          </a:p>
        </p:txBody>
      </p:sp>
      <p:pic>
        <p:nvPicPr>
          <p:cNvPr id="2050" name="Picture 2" descr="Чотирикутники. Класифікація та види чотирикутників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9630" t="5625" r="28703" b="8124"/>
          <a:stretch>
            <a:fillRect/>
          </a:stretch>
        </p:blipFill>
        <p:spPr bwMode="auto">
          <a:xfrm>
            <a:off x="2786050" y="2500306"/>
            <a:ext cx="2143140" cy="2190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Властивості квадрата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3. </a:t>
            </a:r>
            <a:r>
              <a:rPr lang="ru-RU" b="1" dirty="0" err="1" smtClean="0"/>
              <a:t>Діагоналі</a:t>
            </a:r>
            <a:r>
              <a:rPr lang="ru-RU" b="1" dirty="0" smtClean="0"/>
              <a:t> квадрата </a:t>
            </a:r>
            <a:r>
              <a:rPr lang="ru-RU" b="1" dirty="0" err="1" smtClean="0"/>
              <a:t>між</a:t>
            </a:r>
            <a:r>
              <a:rPr lang="ru-RU" b="1" dirty="0" smtClean="0"/>
              <a:t> собою </a:t>
            </a:r>
            <a:r>
              <a:rPr lang="ru-RU" b="1" dirty="0" err="1" smtClean="0"/>
              <a:t>рівні</a:t>
            </a:r>
            <a:r>
              <a:rPr lang="ru-RU" b="1" dirty="0" smtClean="0"/>
              <a:t>.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BD = AC</a:t>
            </a:r>
          </a:p>
          <a:p>
            <a:pPr>
              <a:buNone/>
            </a:pPr>
            <a:r>
              <a:rPr lang="en-US" b="1" dirty="0" smtClean="0"/>
              <a:t>4. </a:t>
            </a:r>
            <a:r>
              <a:rPr lang="ru-RU" b="1" dirty="0" err="1" smtClean="0"/>
              <a:t>Діагоналі</a:t>
            </a:r>
            <a:r>
              <a:rPr lang="ru-RU" b="1" dirty="0" smtClean="0"/>
              <a:t> квадрата </a:t>
            </a:r>
            <a:r>
              <a:rPr lang="ru-RU" b="1" dirty="0" err="1" smtClean="0"/>
              <a:t>взаємно</a:t>
            </a:r>
            <a:r>
              <a:rPr lang="ru-RU" b="1" dirty="0" smtClean="0"/>
              <a:t> </a:t>
            </a:r>
            <a:r>
              <a:rPr lang="ru-RU" b="1" dirty="0" err="1" smtClean="0"/>
              <a:t>перпендикулярні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точкою </a:t>
            </a:r>
            <a:r>
              <a:rPr lang="ru-RU" b="1" dirty="0" err="1" smtClean="0"/>
              <a:t>перетину</a:t>
            </a:r>
            <a:r>
              <a:rPr lang="ru-RU" b="1" dirty="0" smtClean="0"/>
              <a:t> </a:t>
            </a:r>
            <a:r>
              <a:rPr lang="ru-RU" b="1" dirty="0" err="1" smtClean="0"/>
              <a:t>діляться</a:t>
            </a:r>
            <a:r>
              <a:rPr lang="ru-RU" b="1" dirty="0" smtClean="0"/>
              <a:t> </a:t>
            </a:r>
            <a:r>
              <a:rPr lang="ru-RU" b="1" dirty="0" err="1" smtClean="0"/>
              <a:t>навпіл</a:t>
            </a:r>
            <a:r>
              <a:rPr lang="ru-RU" b="1" dirty="0" smtClean="0"/>
              <a:t>.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BO = </a:t>
            </a:r>
            <a:r>
              <a:rPr lang="uk-UA" b="1" dirty="0" smtClean="0"/>
              <a:t>О</a:t>
            </a:r>
            <a:r>
              <a:rPr lang="en-US" b="1" dirty="0" smtClean="0"/>
              <a:t>D = AO = O</a:t>
            </a:r>
            <a:r>
              <a:rPr lang="uk-UA" b="1" smtClean="0"/>
              <a:t>С</a:t>
            </a:r>
            <a:endParaRPr lang="ru-RU" b="1" dirty="0" smtClean="0"/>
          </a:p>
          <a:p>
            <a:endParaRPr lang="uk-UA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15074" y="4071942"/>
            <a:ext cx="2709871" cy="262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Властивості квадрата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5. </a:t>
            </a:r>
            <a:r>
              <a:rPr lang="ru-RU" b="1" dirty="0" err="1" smtClean="0"/>
              <a:t>Діагоналі</a:t>
            </a:r>
            <a:r>
              <a:rPr lang="ru-RU" b="1" dirty="0" smtClean="0"/>
              <a:t> квадрата </a:t>
            </a:r>
            <a:r>
              <a:rPr lang="ru-RU" b="1" dirty="0" err="1" smtClean="0"/>
              <a:t>ділять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кути </a:t>
            </a:r>
            <a:r>
              <a:rPr lang="ru-RU" b="1" dirty="0" err="1" smtClean="0"/>
              <a:t>навпіл</a:t>
            </a:r>
            <a:r>
              <a:rPr lang="ru-RU" b="1" dirty="0" smtClean="0"/>
              <a:t>, </a:t>
            </a:r>
            <a:r>
              <a:rPr lang="ru-RU" b="1" dirty="0" err="1" smtClean="0"/>
              <a:t>тобто</a:t>
            </a:r>
            <a:r>
              <a:rPr lang="ru-RU" b="1" dirty="0" smtClean="0"/>
              <a:t> </a:t>
            </a:r>
            <a:r>
              <a:rPr lang="ru-RU" b="1" dirty="0" err="1" smtClean="0"/>
              <a:t>утворюють</a:t>
            </a:r>
            <a:r>
              <a:rPr lang="ru-RU" b="1" dirty="0" smtClean="0"/>
              <a:t> </a:t>
            </a:r>
            <a:r>
              <a:rPr lang="ru-RU" b="1" dirty="0" err="1" smtClean="0"/>
              <a:t>кути</a:t>
            </a:r>
            <a:r>
              <a:rPr lang="ru-RU" b="1" dirty="0" smtClean="0"/>
              <a:t> 45° </a:t>
            </a:r>
            <a:r>
              <a:rPr lang="ru-RU" b="1" dirty="0" err="1" smtClean="0"/>
              <a:t>зі</a:t>
            </a:r>
            <a:r>
              <a:rPr lang="ru-RU" b="1" dirty="0" smtClean="0"/>
              <a:t> сторонами квадрата. 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&lt;ABO = &lt;CBO = &lt;BCO = &lt;DCO = &lt;CDO = &lt;ADO = &lt;DAO = &lt;BAO = 45°</a:t>
            </a:r>
          </a:p>
          <a:p>
            <a:pPr>
              <a:buNone/>
            </a:pPr>
            <a:r>
              <a:rPr lang="en-US" b="1" dirty="0" smtClean="0"/>
              <a:t>6. </a:t>
            </a:r>
            <a:r>
              <a:rPr lang="ru-RU" b="1" dirty="0" smtClean="0"/>
              <a:t>Точка </a:t>
            </a:r>
            <a:r>
              <a:rPr lang="ru-RU" b="1" dirty="0" err="1" smtClean="0"/>
              <a:t>перетину</a:t>
            </a:r>
            <a:r>
              <a:rPr lang="ru-RU" b="1" dirty="0" smtClean="0"/>
              <a:t> </a:t>
            </a:r>
            <a:r>
              <a:rPr lang="ru-RU" b="1" dirty="0" err="1" smtClean="0"/>
              <a:t>діагоналей</a:t>
            </a:r>
            <a:r>
              <a:rPr lang="ru-RU" b="1" dirty="0" smtClean="0"/>
              <a:t> </a:t>
            </a:r>
            <a:endParaRPr lang="en-US" b="1" dirty="0" smtClean="0"/>
          </a:p>
          <a:p>
            <a:pPr>
              <a:buNone/>
            </a:pPr>
            <a:r>
              <a:rPr lang="ru-RU" b="1" dirty="0" smtClean="0"/>
              <a:t>квадрата </a:t>
            </a:r>
            <a:r>
              <a:rPr lang="ru-RU" b="1" dirty="0" err="1" smtClean="0"/>
              <a:t>рівновіддалена</a:t>
            </a:r>
            <a:r>
              <a:rPr lang="ru-RU" b="1" dirty="0" smtClean="0"/>
              <a:t> </a:t>
            </a:r>
            <a:endParaRPr lang="en-US" b="1" dirty="0" smtClean="0"/>
          </a:p>
          <a:p>
            <a:pPr>
              <a:buNone/>
            </a:pP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усіх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вершин:</a:t>
            </a:r>
            <a:r>
              <a:rPr lang="ru-RU" b="1" i="1" dirty="0" smtClean="0"/>
              <a:t> </a:t>
            </a:r>
            <a:endParaRPr lang="en-US" b="1" i="1" dirty="0" smtClean="0"/>
          </a:p>
          <a:p>
            <a:pPr>
              <a:buNone/>
            </a:pPr>
            <a:r>
              <a:rPr lang="ru-RU" b="1" i="1" dirty="0" smtClean="0"/>
              <a:t>АО </a:t>
            </a:r>
            <a:r>
              <a:rPr lang="en-US" b="1" i="1" dirty="0" smtClean="0"/>
              <a:t>=</a:t>
            </a:r>
            <a:r>
              <a:rPr lang="ru-RU" b="1" i="1" dirty="0" smtClean="0"/>
              <a:t> ВО </a:t>
            </a:r>
            <a:r>
              <a:rPr lang="en-US" b="1" i="1" dirty="0" smtClean="0"/>
              <a:t>=</a:t>
            </a:r>
            <a:r>
              <a:rPr lang="ru-RU" b="1" i="1" dirty="0" smtClean="0"/>
              <a:t> СО </a:t>
            </a:r>
            <a:r>
              <a:rPr lang="en-US" b="1" i="1" dirty="0" smtClean="0"/>
              <a:t>=</a:t>
            </a:r>
            <a:r>
              <a:rPr lang="ru-RU" b="1" i="1" dirty="0" smtClean="0"/>
              <a:t> </a:t>
            </a:r>
            <a:r>
              <a:rPr lang="en-US" b="1" i="1" dirty="0" smtClean="0"/>
              <a:t>D</a:t>
            </a:r>
            <a:r>
              <a:rPr lang="ru-RU" b="1" i="1" dirty="0" smtClean="0"/>
              <a:t>О.</a:t>
            </a:r>
          </a:p>
          <a:p>
            <a:endParaRPr lang="uk-UA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5857884" y="3857628"/>
            <a:ext cx="2687994" cy="2655348"/>
            <a:chOff x="6072198" y="4071942"/>
            <a:chExt cx="2473680" cy="2441034"/>
          </a:xfrm>
        </p:grpSpPr>
        <p:pic>
          <p:nvPicPr>
            <p:cNvPr id="430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6286512" y="4286256"/>
              <a:ext cx="2049471" cy="2049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072198" y="614364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</a:t>
              </a:r>
              <a:endParaRPr lang="uk-UA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43636" y="4071942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</a:t>
              </a:r>
              <a:endParaRPr lang="uk-UA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15338" y="407194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</a:t>
              </a:r>
              <a:endParaRPr lang="uk-UA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15338" y="6072206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</a:t>
              </a:r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768" y="5286388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O</a:t>
              </a:r>
              <a:endParaRPr lang="uk-UA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Ознаки квадрата</a:t>
            </a:r>
            <a:endParaRPr lang="uk-UA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Теорема (1 ознака квадрата). </a:t>
            </a:r>
            <a:r>
              <a:rPr lang="uk-UA" b="1" dirty="0" smtClean="0"/>
              <a:t>Якщо діагоналі  прямокутника взаємно перпендикулярні, то він є квадратом. 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7030A0"/>
                </a:solidFill>
              </a:rPr>
              <a:t>Доведення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r>
              <a:rPr lang="ru-RU" dirty="0" smtClean="0"/>
              <a:t> </a:t>
            </a:r>
            <a:r>
              <a:rPr lang="ru-RU" dirty="0" err="1" smtClean="0"/>
              <a:t>Прямокутник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паралелограмом</a:t>
            </a:r>
            <a:r>
              <a:rPr lang="ru-RU" dirty="0" smtClean="0"/>
              <a:t>, а </a:t>
            </a:r>
            <a:r>
              <a:rPr lang="ru-RU" dirty="0" err="1" smtClean="0"/>
              <a:t>паралелограм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взаємно</a:t>
            </a:r>
            <a:r>
              <a:rPr lang="ru-RU" dirty="0" smtClean="0"/>
              <a:t> </a:t>
            </a:r>
            <a:r>
              <a:rPr lang="ru-RU" dirty="0" err="1" smtClean="0"/>
              <a:t>перпендикулярними</a:t>
            </a:r>
            <a:r>
              <a:rPr lang="ru-RU" dirty="0" smtClean="0"/>
              <a:t> </a:t>
            </a:r>
            <a:r>
              <a:rPr lang="ru-RU" dirty="0" err="1" smtClean="0"/>
              <a:t>діагоналями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ромбом. </a:t>
            </a:r>
            <a:r>
              <a:rPr lang="ru-RU" dirty="0" err="1" smtClean="0"/>
              <a:t>Отже</a:t>
            </a:r>
            <a:r>
              <a:rPr lang="ru-RU" dirty="0" smtClean="0"/>
              <a:t>, у </a:t>
            </a:r>
            <a:r>
              <a:rPr lang="ru-RU" dirty="0" err="1" smtClean="0"/>
              <a:t>заданого</a:t>
            </a:r>
            <a:r>
              <a:rPr lang="ru-RU" dirty="0" smtClean="0"/>
              <a:t> </a:t>
            </a:r>
            <a:r>
              <a:rPr lang="ru-RU" dirty="0" err="1" smtClean="0"/>
              <a:t>прямокутника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сторони</a:t>
            </a:r>
            <a:r>
              <a:rPr lang="ru-RU" dirty="0" smtClean="0"/>
              <a:t> </a:t>
            </a:r>
            <a:r>
              <a:rPr lang="ru-RU" dirty="0" err="1" smtClean="0"/>
              <a:t>рівні</a:t>
            </a:r>
            <a:r>
              <a:rPr lang="ru-RU" dirty="0" smtClean="0"/>
              <a:t>, а тому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квадратом.</a:t>
            </a:r>
          </a:p>
          <a:p>
            <a:pPr marL="0" indent="0">
              <a:buNone/>
            </a:pPr>
            <a:endParaRPr lang="uk-UA" b="1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Ознаки квадрата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5875">
              <a:buNone/>
            </a:pPr>
            <a:r>
              <a:rPr lang="uk-UA" b="1" dirty="0" smtClean="0">
                <a:solidFill>
                  <a:srgbClr val="7030A0"/>
                </a:solidFill>
              </a:rPr>
              <a:t>Теорема (2 ознака квадрата). </a:t>
            </a:r>
            <a:r>
              <a:rPr lang="uk-UA" b="1" dirty="0" smtClean="0"/>
              <a:t>Якщо діагоналі ромба між собою рівні, то він є квадратом.</a:t>
            </a:r>
          </a:p>
          <a:p>
            <a:pPr marL="0" indent="15875">
              <a:buNone/>
            </a:pPr>
            <a:r>
              <a:rPr lang="ru-RU" b="1" dirty="0" err="1" smtClean="0">
                <a:solidFill>
                  <a:srgbClr val="7030A0"/>
                </a:solidFill>
              </a:rPr>
              <a:t>Доведення</a:t>
            </a:r>
            <a:r>
              <a:rPr lang="ru-RU" b="1" dirty="0" smtClean="0">
                <a:solidFill>
                  <a:srgbClr val="7030A0"/>
                </a:solidFill>
              </a:rPr>
              <a:t>. </a:t>
            </a:r>
            <a:r>
              <a:rPr lang="ru-RU" dirty="0" smtClean="0"/>
              <a:t>Ромб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паралелограмом</a:t>
            </a:r>
            <a:r>
              <a:rPr lang="ru-RU" dirty="0" smtClean="0"/>
              <a:t>, а </a:t>
            </a:r>
            <a:r>
              <a:rPr lang="ru-RU" dirty="0" err="1" smtClean="0"/>
              <a:t>паралелограм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рівними</a:t>
            </a:r>
            <a:r>
              <a:rPr lang="ru-RU" dirty="0" smtClean="0"/>
              <a:t> </a:t>
            </a:r>
            <a:r>
              <a:rPr lang="ru-RU" dirty="0" err="1" smtClean="0"/>
              <a:t>діагоналями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прямокутником</a:t>
            </a:r>
            <a:r>
              <a:rPr lang="ru-RU" dirty="0" smtClean="0"/>
              <a:t>. </a:t>
            </a:r>
            <a:r>
              <a:rPr lang="ru-RU" dirty="0" err="1" smtClean="0"/>
              <a:t>Отже</a:t>
            </a:r>
            <a:r>
              <a:rPr lang="ru-RU" dirty="0" smtClean="0"/>
              <a:t>, у </a:t>
            </a:r>
            <a:r>
              <a:rPr lang="ru-RU" dirty="0" err="1" smtClean="0"/>
              <a:t>розглядуваного</a:t>
            </a:r>
            <a:r>
              <a:rPr lang="ru-RU" dirty="0" smtClean="0"/>
              <a:t> ромба </a:t>
            </a:r>
            <a:r>
              <a:rPr lang="ru-RU" dirty="0" err="1" smtClean="0"/>
              <a:t>всі</a:t>
            </a:r>
            <a:r>
              <a:rPr lang="ru-RU" dirty="0" smtClean="0"/>
              <a:t> кути </a:t>
            </a:r>
            <a:r>
              <a:rPr lang="ru-RU" dirty="0" err="1" smtClean="0"/>
              <a:t>прямі</a:t>
            </a:r>
            <a:r>
              <a:rPr lang="ru-RU" dirty="0" smtClean="0"/>
              <a:t>, а тому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квадратом.</a:t>
            </a:r>
            <a:endParaRPr lang="uk-UA" b="1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Виконання усних вправ</a:t>
            </a:r>
            <a:endParaRPr lang="uk-UA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Периметр квадрата </a:t>
            </a:r>
            <a:r>
              <a:rPr lang="uk-UA" dirty="0" smtClean="0"/>
              <a:t>дорівнює 20 </a:t>
            </a:r>
            <a:r>
              <a:rPr lang="ru-RU" dirty="0" smtClean="0"/>
              <a:t>см. </a:t>
            </a:r>
            <a:r>
              <a:rPr lang="uk-UA" dirty="0" smtClean="0"/>
              <a:t>Знайдіть його </a:t>
            </a:r>
            <a:r>
              <a:rPr lang="ru-RU" dirty="0" smtClean="0"/>
              <a:t>сторону.</a:t>
            </a:r>
            <a:endParaRPr lang="uk-UA" dirty="0" smtClean="0"/>
          </a:p>
          <a:p>
            <a:r>
              <a:rPr lang="ru-RU" dirty="0" smtClean="0"/>
              <a:t>Сторона квадрата </a:t>
            </a:r>
            <a:r>
              <a:rPr lang="uk-UA" dirty="0" smtClean="0"/>
              <a:t>дорівнює 7 </a:t>
            </a:r>
            <a:r>
              <a:rPr lang="ru-RU" dirty="0" smtClean="0"/>
              <a:t>дм. </a:t>
            </a:r>
            <a:r>
              <a:rPr lang="uk-UA" dirty="0" smtClean="0"/>
              <a:t>Знайдіть його </a:t>
            </a:r>
            <a:r>
              <a:rPr lang="ru-RU" dirty="0" smtClean="0"/>
              <a:t>периметр.</a:t>
            </a:r>
          </a:p>
          <a:p>
            <a:r>
              <a:rPr lang="ru-RU" i="1" dirty="0" smtClean="0"/>
              <a:t>На </a:t>
            </a:r>
            <a:r>
              <a:rPr lang="uk-UA" i="1" dirty="0" smtClean="0"/>
              <a:t>малюнку зображено </a:t>
            </a:r>
          </a:p>
          <a:p>
            <a:pPr>
              <a:buNone/>
            </a:pPr>
            <a:r>
              <a:rPr lang="ru-RU" i="1" dirty="0" smtClean="0"/>
              <a:t>квадрат </a:t>
            </a:r>
            <a:r>
              <a:rPr lang="fr-FR" i="1" dirty="0" smtClean="0"/>
              <a:t>ABCD. </a:t>
            </a:r>
            <a:r>
              <a:rPr lang="ru-RU" i="1" dirty="0" err="1" smtClean="0"/>
              <a:t>Назвіть</a:t>
            </a:r>
            <a:r>
              <a:rPr lang="ru-RU" i="1" dirty="0" smtClean="0"/>
              <a:t> </a:t>
            </a:r>
            <a:r>
              <a:rPr lang="ru-RU" i="1" dirty="0" err="1" smtClean="0"/>
              <a:t>рівні</a:t>
            </a:r>
            <a:r>
              <a:rPr lang="ru-RU" i="1" dirty="0" smtClean="0"/>
              <a:t> </a:t>
            </a:r>
          </a:p>
          <a:p>
            <a:pPr>
              <a:buNone/>
            </a:pPr>
            <a:r>
              <a:rPr lang="ru-RU" i="1" dirty="0" err="1" smtClean="0"/>
              <a:t>між</a:t>
            </a:r>
            <a:r>
              <a:rPr lang="ru-RU" i="1" dirty="0" smtClean="0"/>
              <a:t> собою </a:t>
            </a:r>
            <a:r>
              <a:rPr lang="ru-RU" i="1" dirty="0" err="1" smtClean="0"/>
              <a:t>відрізки</a:t>
            </a:r>
            <a:r>
              <a:rPr lang="ru-RU" i="1" dirty="0" smtClean="0"/>
              <a:t> на </a:t>
            </a:r>
          </a:p>
          <a:p>
            <a:pPr>
              <a:buNone/>
            </a:pPr>
            <a:r>
              <a:rPr lang="ru-RU" i="1" dirty="0" err="1" smtClean="0"/>
              <a:t>цьому</a:t>
            </a:r>
            <a:r>
              <a:rPr lang="ru-RU" i="1" dirty="0" smtClean="0"/>
              <a:t> </a:t>
            </a:r>
            <a:r>
              <a:rPr lang="ru-RU" i="1" dirty="0" err="1" smtClean="0"/>
              <a:t>малюнку</a:t>
            </a:r>
            <a:r>
              <a:rPr lang="ru-RU" i="1" dirty="0" smtClean="0"/>
              <a:t>.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4929190" y="2428868"/>
            <a:ext cx="85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5 см</a:t>
            </a:r>
            <a:endParaRPr lang="uk-U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868" y="3500438"/>
            <a:ext cx="109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28 дм</a:t>
            </a:r>
            <a:endParaRPr lang="uk-UA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00760" y="3929066"/>
            <a:ext cx="2857520" cy="276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6444208" cy="1368412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Виконання письмових вправ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i="1" dirty="0" smtClean="0"/>
              <a:t>ABCD </a:t>
            </a:r>
            <a:r>
              <a:rPr lang="uk-UA" i="1" dirty="0" smtClean="0"/>
              <a:t>- </a:t>
            </a:r>
            <a:r>
              <a:rPr lang="ru-RU" i="1" dirty="0" smtClean="0"/>
              <a:t>квадрат, </a:t>
            </a:r>
            <a:r>
              <a:rPr lang="fr-FR" i="1" dirty="0" smtClean="0"/>
              <a:t>EF </a:t>
            </a:r>
            <a:r>
              <a:rPr lang="uk-UA" i="1" dirty="0" smtClean="0"/>
              <a:t>  </a:t>
            </a:r>
            <a:r>
              <a:rPr lang="de-DE" i="1" dirty="0" smtClean="0"/>
              <a:t>BD</a:t>
            </a:r>
            <a:r>
              <a:rPr lang="uk-UA" i="1" dirty="0" smtClean="0"/>
              <a:t>. Знайдіть </a:t>
            </a:r>
            <a:r>
              <a:rPr lang="en-US" i="1" dirty="0" smtClean="0"/>
              <a:t>&lt;</a:t>
            </a:r>
            <a:r>
              <a:rPr lang="de-DE" i="1" dirty="0" smtClean="0"/>
              <a:t>BFE.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857620" y="1928802"/>
          <a:ext cx="361952" cy="392115"/>
        </p:xfrm>
        <a:graphic>
          <a:graphicData uri="http://schemas.openxmlformats.org/presentationml/2006/ole">
            <p:oleObj spid="_x0000_s44034" name="Формула" r:id="rId3" imgW="152280" imgH="164880" progId="Equation.3">
              <p:embed/>
            </p:oleObj>
          </a:graphicData>
        </a:graphic>
      </p:graphicFrame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00100" y="2714620"/>
            <a:ext cx="2667013" cy="247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286380" y="3071810"/>
            <a:ext cx="740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45°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Виконання письмових вправ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5875">
              <a:buNone/>
            </a:pPr>
            <a:r>
              <a:rPr lang="ru-RU" dirty="0" smtClean="0"/>
              <a:t>Точка </a:t>
            </a:r>
            <a:r>
              <a:rPr lang="ru-RU" dirty="0" err="1" smtClean="0"/>
              <a:t>перетину</a:t>
            </a:r>
            <a:r>
              <a:rPr lang="ru-RU" dirty="0" smtClean="0"/>
              <a:t> </a:t>
            </a:r>
            <a:r>
              <a:rPr lang="ru-RU" dirty="0" err="1" smtClean="0"/>
              <a:t>діагоналей</a:t>
            </a:r>
            <a:r>
              <a:rPr lang="ru-RU" dirty="0" smtClean="0"/>
              <a:t> квадрата </a:t>
            </a:r>
            <a:r>
              <a:rPr lang="ru-RU" dirty="0" err="1" smtClean="0"/>
              <a:t>віддалена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сторони</a:t>
            </a:r>
            <a:r>
              <a:rPr lang="ru-RU" dirty="0" smtClean="0"/>
              <a:t> на 3 см. </a:t>
            </a:r>
            <a:r>
              <a:rPr lang="ru-RU" dirty="0" err="1" smtClean="0"/>
              <a:t>Знайдіть</a:t>
            </a:r>
            <a:r>
              <a:rPr lang="ru-RU" dirty="0" smtClean="0"/>
              <a:t> периметр квадрата.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857356" y="3929066"/>
            <a:ext cx="1768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/>
              <a:t>Р = 24 см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Підсумок уроку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/>
              <a:t>Чи правильне твердження:</a:t>
            </a:r>
          </a:p>
          <a:p>
            <a:r>
              <a:rPr lang="uk-UA" dirty="0" smtClean="0"/>
              <a:t>кожний квадрат є прямокутником;</a:t>
            </a:r>
          </a:p>
          <a:p>
            <a:r>
              <a:rPr lang="ru-RU" dirty="0" err="1" smtClean="0"/>
              <a:t>існує</a:t>
            </a:r>
            <a:r>
              <a:rPr lang="ru-RU" dirty="0" smtClean="0"/>
              <a:t> квадрат, </a:t>
            </a:r>
            <a:r>
              <a:rPr lang="ru-RU" dirty="0" err="1" smtClean="0"/>
              <a:t>який</a:t>
            </a:r>
            <a:r>
              <a:rPr lang="ru-RU" dirty="0" smtClean="0"/>
              <a:t> не </a:t>
            </a:r>
            <a:r>
              <a:rPr lang="ru-RU" dirty="0" err="1" smtClean="0"/>
              <a:t>є</a:t>
            </a:r>
            <a:r>
              <a:rPr lang="ru-RU" dirty="0" smtClean="0"/>
              <a:t> ромбом;</a:t>
            </a:r>
          </a:p>
          <a:p>
            <a:r>
              <a:rPr lang="uk-UA" dirty="0" smtClean="0"/>
              <a:t>кожний ромб є квадратом;</a:t>
            </a:r>
          </a:p>
          <a:p>
            <a:r>
              <a:rPr lang="uk-UA" dirty="0" smtClean="0"/>
              <a:t>кожний квадрат є ромбом;</a:t>
            </a:r>
          </a:p>
          <a:p>
            <a:r>
              <a:rPr lang="uk-UA" dirty="0" smtClean="0"/>
              <a:t>будь-який прямокутник є квадратом;</a:t>
            </a:r>
          </a:p>
          <a:p>
            <a:r>
              <a:rPr lang="ru-RU" dirty="0" err="1" smtClean="0"/>
              <a:t>відношення</a:t>
            </a:r>
            <a:r>
              <a:rPr lang="ru-RU" dirty="0" smtClean="0"/>
              <a:t> периметра квадрата до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сторони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сталим</a:t>
            </a:r>
            <a:r>
              <a:rPr lang="ru-RU" dirty="0" smtClean="0"/>
              <a:t> для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квадратів</a:t>
            </a:r>
            <a:r>
              <a:rPr lang="ru-RU" dirty="0" smtClean="0"/>
              <a:t>?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7072330" y="2285992"/>
            <a:ext cx="819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так</a:t>
            </a:r>
            <a:endParaRPr lang="uk-UA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72264" y="2857496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ні</a:t>
            </a:r>
            <a:endParaRPr lang="uk-UA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3357562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ні</a:t>
            </a:r>
            <a:endParaRPr lang="uk-UA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72132" y="3857628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ні</a:t>
            </a:r>
            <a:endParaRPr lang="uk-UA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429520" y="4429132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ні</a:t>
            </a:r>
            <a:endParaRPr lang="uk-UA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286644" y="5429264"/>
            <a:ext cx="819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так</a:t>
            </a:r>
            <a:endParaRPr lang="uk-U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1_pixelrama">
  <a:themeElements>
    <a:clrScheme name="1_pixelram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pixelrama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ixelram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ram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ram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ram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ra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ra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ra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ixelrama">
  <a:themeElements>
    <a:clrScheme name="pixelram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ixelrama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ram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ram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ram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ram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ra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ra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ra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lassnaya-doska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geometricheskie resursi</Template>
  <TotalTime>1664</TotalTime>
  <Words>498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1_pixelrama</vt:lpstr>
      <vt:lpstr>pixelrama</vt:lpstr>
      <vt:lpstr>klassnaya-doska</vt:lpstr>
      <vt:lpstr>Формула</vt:lpstr>
      <vt:lpstr>Квадрат та його властивості</vt:lpstr>
      <vt:lpstr>Виконання усних вправ</vt:lpstr>
      <vt:lpstr>Означення квадрата</vt:lpstr>
      <vt:lpstr>Властивості квадрата</vt:lpstr>
      <vt:lpstr>Властивості квадрата</vt:lpstr>
      <vt:lpstr>Властивості квадрата</vt:lpstr>
      <vt:lpstr>Ознаки квадрата</vt:lpstr>
      <vt:lpstr>Ознаки квадрата</vt:lpstr>
      <vt:lpstr>Виконання усних вправ</vt:lpstr>
      <vt:lpstr>Виконання письмових вправ </vt:lpstr>
      <vt:lpstr>Виконання письмових вправ</vt:lpstr>
      <vt:lpstr>Підсумок уроку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Квадрат та його властивості</dc:title>
  <dc:creator>ПЛАТОН</dc:creator>
  <cp:lastModifiedBy>Sch</cp:lastModifiedBy>
  <cp:revision>31</cp:revision>
  <dcterms:created xsi:type="dcterms:W3CDTF">2021-08-06T06:55:06Z</dcterms:created>
  <dcterms:modified xsi:type="dcterms:W3CDTF">2022-10-10T08:06:43Z</dcterms:modified>
</cp:coreProperties>
</file>