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5214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601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3879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761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3120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604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628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2493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514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65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738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48483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123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5316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77658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33767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9246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2061A8-3D44-4C66-870D-485C24E4A656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9CF229-E11A-4909-BE62-8C61F1BD6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864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CD33C-3294-4B12-9351-0D23993E5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Середня лінія трикутника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3CFC26D-1D3D-49CD-A14F-585EA8D3D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8 клас</a:t>
            </a:r>
            <a:endParaRPr lang="ru-RU" dirty="0"/>
          </a:p>
        </p:txBody>
      </p:sp>
      <p:pic>
        <p:nvPicPr>
          <p:cNvPr id="1026" name="Picture 2" descr="Означення трикутника і його елементів — урок. Геометрія, 7 клас.">
            <a:extLst>
              <a:ext uri="{FF2B5EF4-FFF2-40B4-BE49-F238E27FC236}">
                <a16:creationId xmlns:a16="http://schemas.microsoft.com/office/drawing/2014/main" xmlns="" id="{3FF5A427-A99B-479E-8984-E4191F5FA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553" y="3657597"/>
            <a:ext cx="2106125" cy="170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046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434A47-B973-461E-AEB7-3ABBB6033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dirty="0"/>
              <a:t>Епіграф уроку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494DCD-A6F7-461C-B9D7-EC23F802A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uk-UA" sz="3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3600" b="1" dirty="0">
                <a:solidFill>
                  <a:schemeClr val="tx1"/>
                </a:solidFill>
              </a:rPr>
              <a:t>Єдиний шлях, що веде до знань – діяльність.</a:t>
            </a:r>
          </a:p>
          <a:p>
            <a:pPr marL="0" indent="0">
              <a:buNone/>
            </a:pPr>
            <a:r>
              <a:rPr lang="uk-UA" sz="3600" b="1" dirty="0">
                <a:solidFill>
                  <a:schemeClr val="tx1"/>
                </a:solidFill>
              </a:rPr>
              <a:t>  </a:t>
            </a:r>
          </a:p>
          <a:p>
            <a:pPr marL="0" indent="0">
              <a:buNone/>
            </a:pPr>
            <a:r>
              <a:rPr lang="uk-UA" sz="3200" b="1" dirty="0">
                <a:solidFill>
                  <a:schemeClr val="tx1"/>
                </a:solidFill>
              </a:rPr>
              <a:t>                                                                    </a:t>
            </a:r>
            <a:r>
              <a:rPr lang="uk-UA" sz="3200" b="1" i="1" dirty="0">
                <a:solidFill>
                  <a:schemeClr val="tx1"/>
                </a:solidFill>
              </a:rPr>
              <a:t>Б. Шоу</a:t>
            </a:r>
            <a:endParaRPr lang="ru-RU" sz="3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40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2BE866-3CFF-4000-820C-330988D19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30440"/>
            <a:ext cx="9601196" cy="1303867"/>
          </a:xfrm>
        </p:spPr>
        <p:txBody>
          <a:bodyPr/>
          <a:lstStyle/>
          <a:p>
            <a:pPr algn="l"/>
            <a:r>
              <a:rPr lang="uk-UA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Діємо!</a:t>
            </a:r>
            <a:endParaRPr lang="ru-RU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815CA0-D4D7-45E7-AED2-A8B70E4C3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772529"/>
            <a:ext cx="9601196" cy="4103339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1. Побудувати довільний трикутник АВС. </a:t>
            </a:r>
          </a:p>
          <a:p>
            <a:pPr marL="0" indent="0">
              <a:buNone/>
            </a:pPr>
            <a:r>
              <a:rPr lang="uk-UA" dirty="0"/>
              <a:t>2. Поділити дві сусідні сторони трикутника навпіл (наприклад, АВ і ВС).</a:t>
            </a:r>
          </a:p>
          <a:p>
            <a:pPr marL="0" indent="0">
              <a:buNone/>
            </a:pPr>
            <a:r>
              <a:rPr lang="uk-UA" dirty="0"/>
              <a:t>3. Сполучити середини цих сторін (отриманий відрізок позначити </a:t>
            </a:r>
            <a:r>
              <a:rPr lang="en-US" dirty="0"/>
              <a:t>MN</a:t>
            </a:r>
            <a:r>
              <a:rPr lang="uk-UA" dirty="0"/>
              <a:t>).</a:t>
            </a:r>
          </a:p>
          <a:p>
            <a:pPr marL="0" indent="0">
              <a:buNone/>
            </a:pPr>
            <a:r>
              <a:rPr lang="uk-UA" dirty="0"/>
              <a:t>4. Виміряти довжину відрізка АС.</a:t>
            </a:r>
          </a:p>
          <a:p>
            <a:pPr marL="0" indent="0">
              <a:buNone/>
            </a:pPr>
            <a:r>
              <a:rPr lang="uk-UA" dirty="0"/>
              <a:t>5. Виміряти довжину відрізка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MN</a:t>
            </a: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6. Порівняти їх. </a:t>
            </a:r>
            <a:r>
              <a:rPr lang="uk-UA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Зробити висновки</a:t>
            </a: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7. За допомогою лінійки перевірити відрізки АС і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 MN</a:t>
            </a: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</a:p>
          <a:p>
            <a:pPr marL="0" indent="0">
              <a:buNone/>
            </a:pP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на паралельність. </a:t>
            </a:r>
            <a:r>
              <a:rPr lang="uk-UA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Зробити висновки</a:t>
            </a: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  <a:endParaRPr lang="ru-RU" dirty="0"/>
          </a:p>
        </p:txBody>
      </p:sp>
      <p:pic>
        <p:nvPicPr>
          <p:cNvPr id="4" name="Рисунок 10">
            <a:extLst>
              <a:ext uri="{FF2B5EF4-FFF2-40B4-BE49-F238E27FC236}">
                <a16:creationId xmlns:a16="http://schemas.microsoft.com/office/drawing/2014/main" xmlns="" id="{9C42B1A5-0BC4-4B0A-AA6A-E8A5C1266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533" t="40218" r="37299" b="36681"/>
          <a:stretch>
            <a:fillRect/>
          </a:stretch>
        </p:blipFill>
        <p:spPr bwMode="auto">
          <a:xfrm>
            <a:off x="8591550" y="4402137"/>
            <a:ext cx="360045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285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61ADD-2817-4E3F-AFEF-B24114030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61" y="982132"/>
            <a:ext cx="10438227" cy="1303867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B050"/>
                </a:solidFill>
              </a:rPr>
              <a:t>Середня лінія трикутника </a:t>
            </a:r>
            <a:r>
              <a:rPr lang="uk-UA" sz="2400" dirty="0"/>
              <a:t>( </a:t>
            </a:r>
            <a:r>
              <a:rPr lang="en-US" sz="2800" dirty="0">
                <a:solidFill>
                  <a:srgbClr val="00B0F0"/>
                </a:solidFill>
              </a:rPr>
              <a:t>the middle line of the triangle</a:t>
            </a:r>
            <a:r>
              <a:rPr lang="uk-UA" sz="2800" dirty="0">
                <a:solidFill>
                  <a:srgbClr val="00B0F0"/>
                </a:solidFill>
              </a:rPr>
              <a:t> </a:t>
            </a:r>
            <a:r>
              <a:rPr lang="uk-UA" sz="2800" dirty="0"/>
              <a:t>)</a:t>
            </a:r>
            <a:r>
              <a:rPr lang="uk-UA" dirty="0"/>
              <a:t>  - </a:t>
            </a:r>
            <a:r>
              <a:rPr lang="uk-UA" altLang="ru-RU" sz="3200" dirty="0">
                <a:ln>
                  <a:noFill/>
                </a:ln>
                <a:solidFill>
                  <a:schemeClr val="tx1"/>
                </a:solidFill>
                <a:latin typeface="Calibri"/>
                <a:ea typeface="+mn-ea"/>
                <a:cs typeface="+mn-cs"/>
              </a:rPr>
              <a:t>відрізок, який сполучає середини двох його сторін</a:t>
            </a:r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id="{ED800567-35A1-4D08-9C1D-D1FD2B6DA9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uk-UA" sz="3600" u="sng" dirty="0">
                    <a:solidFill>
                      <a:schemeClr val="tx1"/>
                    </a:solidFill>
                  </a:rPr>
                  <a:t>Властивості середньої лінії:</a:t>
                </a:r>
              </a:p>
              <a:p>
                <a:pPr marL="342900" indent="-342900">
                  <a:buAutoNum type="arabicPeriod"/>
                </a:pPr>
                <a:r>
                  <a:rPr lang="uk-UA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Середня лінія трикутника, яка сполучає середини двох його сторін, паралельна третій  стороні. АС || </a:t>
                </a:r>
                <a:r>
                  <a:rPr lang="en-US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MN</a:t>
                </a:r>
                <a:r>
                  <a:rPr lang="uk-UA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</a:p>
              <a:p>
                <a:pPr marL="342900" indent="-342900">
                  <a:buAutoNum type="arabicPeriod"/>
                </a:pPr>
                <a:r>
                  <a:rPr lang="uk-UA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Середня лінія трикутника, яка сполучає середини двох його сторін, дорівнює половині третьої сторони. АС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MN</a:t>
                </a:r>
                <a:r>
                  <a:rPr lang="uk-UA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  <a:endParaRPr lang="uk-UA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uk-UA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D800567-35A1-4D08-9C1D-D1FD2B6DA9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70" t="-27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251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4DECAA-A36B-4A24-A3D4-1F72FE3E6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uk-UA" sz="32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           </a:t>
            </a:r>
            <a:r>
              <a:rPr lang="uk-UA" sz="36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Скільки середніх ліній можемо</a:t>
            </a:r>
            <a:br>
              <a:rPr lang="uk-UA" sz="36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uk-UA" sz="36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 провести в трикутнику?</a:t>
            </a:r>
            <a:r>
              <a:rPr lang="ru-RU" sz="36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3600" dirty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3600" dirty="0"/>
          </a:p>
        </p:txBody>
      </p:sp>
      <p:pic>
        <p:nvPicPr>
          <p:cNvPr id="36" name="Объект 35">
            <a:extLst>
              <a:ext uri="{FF2B5EF4-FFF2-40B4-BE49-F238E27FC236}">
                <a16:creationId xmlns:a16="http://schemas.microsoft.com/office/drawing/2014/main" xmlns="" id="{3921BC03-305C-4DE0-AE2C-813F203BF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4408" y="2947140"/>
            <a:ext cx="4243184" cy="2066723"/>
          </a:xfrm>
          <a:prstGeom prst="rect">
            <a:avLst/>
          </a:prstGeom>
        </p:spPr>
      </p:pic>
      <p:pic>
        <p:nvPicPr>
          <p:cNvPr id="4100" name="Picture 4" descr="Знаки вопроса: стоковые векторные изображения, иллюстрации | Depositphotos">
            <a:extLst>
              <a:ext uri="{FF2B5EF4-FFF2-40B4-BE49-F238E27FC236}">
                <a16:creationId xmlns:a16="http://schemas.microsoft.com/office/drawing/2014/main" xmlns="" id="{79FE6E5D-1664-4A11-8092-F36C6EE92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113" y="674837"/>
            <a:ext cx="2004716" cy="173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112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5090DC-CCFF-4500-B394-F0491899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63" y="357161"/>
            <a:ext cx="9601196" cy="1303867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>
                <a:highlight>
                  <a:srgbClr val="FFFF00"/>
                </a:highlight>
              </a:rPr>
              <a:t>Інтелектуальний фітнес!</a:t>
            </a:r>
            <a:br>
              <a:rPr lang="uk-UA" dirty="0">
                <a:highlight>
                  <a:srgbClr val="FFFF00"/>
                </a:highlight>
              </a:rPr>
            </a:br>
            <a:r>
              <a:rPr lang="uk-UA" sz="3600" i="1" dirty="0"/>
              <a:t>Задачі за готовими малюнками.</a:t>
            </a:r>
            <a:endParaRPr lang="ru-RU" sz="3600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C1F749-2808-4B74-BE8F-2751BF59D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93" y="1484140"/>
            <a:ext cx="10057227" cy="3318936"/>
          </a:xfrm>
        </p:spPr>
        <p:txBody>
          <a:bodyPr/>
          <a:lstStyle/>
          <a:p>
            <a:pPr marL="0" lvl="0" indent="0" defTabSz="914400" eaLnBrk="0" fontAlgn="base" hangingPunct="0">
              <a:spcAft>
                <a:spcPct val="0"/>
              </a:spcAft>
              <a:buClrTx/>
              <a:buSzTx/>
              <a:buNone/>
            </a:pP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наведених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відрізок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</a:t>
            </a:r>
            <a:r>
              <a:rPr lang="en-US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середньою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лінією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трикутника</a:t>
            </a:r>
            <a:r>
              <a:rPr lang="ru-RU" alt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АВС?</a:t>
            </a:r>
          </a:p>
          <a:p>
            <a:pPr marL="0" lvl="0" indent="0" defTabSz="914400" eaLnBrk="0" fontAlgn="base" hangingPunct="0">
              <a:spcAft>
                <a:spcPct val="0"/>
              </a:spcAft>
              <a:buClrTx/>
              <a:buSzTx/>
              <a:buNone/>
            </a:pPr>
            <a:endParaRPr lang="ru-RU" altLang="ru-RU" sz="32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xmlns="" id="{80A9A01B-6F69-4096-B6C6-3D12D3E5F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9" t="24814" r="58467" b="36395"/>
          <a:stretch>
            <a:fillRect/>
          </a:stretch>
        </p:blipFill>
        <p:spPr bwMode="auto">
          <a:xfrm>
            <a:off x="2338511" y="2435423"/>
            <a:ext cx="7514978" cy="406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022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7">
            <a:extLst>
              <a:ext uri="{FF2B5EF4-FFF2-40B4-BE49-F238E27FC236}">
                <a16:creationId xmlns:a16="http://schemas.microsoft.com/office/drawing/2014/main" xmlns="" id="{C692F97B-34A6-40D7-AFB5-5C7C20A1153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120" t="28522" r="19179" b="15858"/>
          <a:stretch>
            <a:fillRect/>
          </a:stretch>
        </p:blipFill>
        <p:spPr bwMode="auto">
          <a:xfrm>
            <a:off x="3899100" y="690357"/>
            <a:ext cx="7647985" cy="51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BF5D172-23CC-417D-A678-F2C64DFD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41" y="582243"/>
            <a:ext cx="9601196" cy="1303867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>
                <a:highlight>
                  <a:srgbClr val="FFFF00"/>
                </a:highlight>
              </a:rPr>
              <a:t>Інтелектуальний фітнес!</a:t>
            </a:r>
            <a:br>
              <a:rPr lang="uk-UA" dirty="0">
                <a:highlight>
                  <a:srgbClr val="FFFF00"/>
                </a:highlight>
              </a:rPr>
            </a:br>
            <a:r>
              <a:rPr lang="uk-UA" sz="3600" i="1" dirty="0"/>
              <a:t>Задачі за готовими </a:t>
            </a:r>
            <a:br>
              <a:rPr lang="uk-UA" sz="3600" i="1" dirty="0"/>
            </a:br>
            <a:r>
              <a:rPr lang="uk-UA" sz="3600" i="1" dirty="0"/>
              <a:t>малюнками.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xmlns="" val="198647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EA8F55-31CE-428D-B582-B63F4B789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dirty="0">
                <a:highlight>
                  <a:srgbClr val="FFFF00"/>
                </a:highlight>
              </a:rPr>
              <a:t>Готуємося до ЗНО !</a:t>
            </a:r>
            <a:endParaRPr lang="ru-RU" dirty="0">
              <a:highlight>
                <a:srgbClr val="FFFF00"/>
              </a:highlight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8B5F68AE-273A-4D2B-8ABC-EB9927A20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3721" y="2449830"/>
            <a:ext cx="9317725" cy="381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5766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9AB5CE-A07D-4E8B-A67C-9258357BE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dirty="0">
                <a:highlight>
                  <a:srgbClr val="FFFF00"/>
                </a:highlight>
              </a:rPr>
              <a:t>Розв’язуємо самостійно! </a:t>
            </a:r>
            <a:br>
              <a:rPr lang="uk-UA" dirty="0">
                <a:highlight>
                  <a:srgbClr val="FFFF00"/>
                </a:highlight>
              </a:rPr>
            </a:br>
            <a:r>
              <a:rPr 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uk-UA" dirty="0"/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(№190, за підручником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ЄршоваА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П.).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 лінії трикутника відносяться як 4:5:6. Знайдіть сторони трикутника, якщо його периметр дорівнює 60 см.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F17FBE-1C17-4AA4-A8DA-80AE39CA0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6590" y="2556932"/>
            <a:ext cx="8748271" cy="413929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Самоперевірка</a:t>
            </a:r>
          </a:p>
          <a:p>
            <a:pPr marL="0" indent="0" algn="ctr"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Нехай х –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АВ=4х, ВС=5х, АС=6х.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властивістю середньої лінії трикутника 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 </a:t>
            </a: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=1/2 АВ, 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 </a:t>
            </a: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=1/2·4х; КМ=1/2·АС,  КМ=1/2·6х,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=1/2ВС, М</a:t>
            </a:r>
            <a:r>
              <a:rPr lang="en-US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=1/2·5х.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4х+5х+6х=2·60;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4х+5х+6х=120;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15х=120;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х=8.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Отже, АВ=32см, ВС=40см, АС=48см.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uk-UA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uk-UA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Відповідь: 32см, 40см, 48см.</a:t>
            </a:r>
          </a:p>
          <a:p>
            <a:pPr marL="0" indent="0">
              <a:buNone/>
            </a:pPr>
            <a:r>
              <a:rPr lang="ru-RU" dirty="0"/>
              <a:t>        </a:t>
            </a:r>
          </a:p>
        </p:txBody>
      </p:sp>
      <p:pic>
        <p:nvPicPr>
          <p:cNvPr id="4" name="Picture 2" descr="C:\Documents and Settings\User\Рабочий стол\загружено.png">
            <a:extLst>
              <a:ext uri="{FF2B5EF4-FFF2-40B4-BE49-F238E27FC236}">
                <a16:creationId xmlns:a16="http://schemas.microsoft.com/office/drawing/2014/main" xmlns="" id="{7FB52CDA-12FC-4394-9A25-C6FEBEE0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138" y="2430593"/>
            <a:ext cx="2113010" cy="214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623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5DB8E8-0343-4A9C-9D17-8D8894B2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dirty="0">
                <a:highlight>
                  <a:srgbClr val="FFFF00"/>
                </a:highlight>
              </a:rPr>
              <a:t>Підсумовуємо !</a:t>
            </a:r>
            <a:br>
              <a:rPr lang="uk-UA" dirty="0">
                <a:highlight>
                  <a:srgbClr val="FFFF00"/>
                </a:highlight>
              </a:rPr>
            </a:b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Указати хибне чи істинне твердження (+; -)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20FCAF54-B62B-4362-AC7F-5E17FE7A0B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83272943"/>
              </p:ext>
            </p:extLst>
          </p:nvPr>
        </p:nvGraphicFramePr>
        <p:xfrm>
          <a:off x="1295400" y="2557463"/>
          <a:ext cx="9601200" cy="3479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723185">
                  <a:extLst>
                    <a:ext uri="{9D8B030D-6E8A-4147-A177-3AD203B41FA5}">
                      <a16:colId xmlns:a16="http://schemas.microsoft.com/office/drawing/2014/main" xmlns="" val="755022097"/>
                    </a:ext>
                  </a:extLst>
                </a:gridCol>
                <a:gridCol w="2878015">
                  <a:extLst>
                    <a:ext uri="{9D8B030D-6E8A-4147-A177-3AD203B41FA5}">
                      <a16:colId xmlns:a16="http://schemas.microsoft.com/office/drawing/2014/main" xmlns="" val="813121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Твердження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+ або 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207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Середні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лінії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розбивають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його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чотири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рівні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трикутники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13131"/>
                        </a:solidFill>
                        <a:effectLst/>
                        <a:uLnTx/>
                        <a:uFillTx/>
                        <a:latin typeface="e-Ukraine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500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Якщо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середні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лінії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рівні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між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собою, то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рівносторонній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13131"/>
                        </a:solidFill>
                        <a:effectLst/>
                        <a:uLnTx/>
                        <a:uFillTx/>
                        <a:latin typeface="e-Ukraine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47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Якщо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відрізок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перетинає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дві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сторони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і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паралельний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до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третьої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сторони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цей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відрізок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середня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лінія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13131"/>
                        </a:solidFill>
                        <a:effectLst/>
                        <a:uLnTx/>
                        <a:uFillTx/>
                        <a:latin typeface="e-Ukraine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017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У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рівнобедреного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трикутника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середні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лінії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паралельні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до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його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бічних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сторін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рівні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13131"/>
                          </a:solidFill>
                          <a:effectLst/>
                          <a:uLnTx/>
                          <a:uFillTx/>
                          <a:latin typeface="e-Ukraine"/>
                          <a:ea typeface="+mn-ea"/>
                          <a:cs typeface="+mn-cs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13131"/>
                        </a:solidFill>
                        <a:effectLst/>
                        <a:uLnTx/>
                        <a:uFillTx/>
                        <a:latin typeface="e-Ukraine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3282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61025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99</TotalTime>
  <Words>275</Words>
  <Application>Microsoft Office PowerPoint</Application>
  <PresentationFormat>Произвольный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Натуральные материалы</vt:lpstr>
      <vt:lpstr>Середня лінія трикутника</vt:lpstr>
      <vt:lpstr>Епіграф уроку</vt:lpstr>
      <vt:lpstr>Діємо!</vt:lpstr>
      <vt:lpstr>Середня лінія трикутника ( the middle line of the triangle )  - відрізок, який сполучає середини двох його сторін</vt:lpstr>
      <vt:lpstr>           Скільки середніх ліній можемо  провести в трикутнику? </vt:lpstr>
      <vt:lpstr>Інтелектуальний фітнес! Задачі за готовими малюнками.</vt:lpstr>
      <vt:lpstr>Інтелектуальний фітнес! Задачі за готовими  малюнками.</vt:lpstr>
      <vt:lpstr>Готуємося до ЗНО !</vt:lpstr>
      <vt:lpstr>Розв’язуємо самостійно!  Задача (№190, за підручником ЄршоваА. П.). Середні лінії трикутника відносяться як 4:5:6. Знайдіть сторони трикутника, якщо його периметр дорівнює 60 см. </vt:lpstr>
      <vt:lpstr>Підсумовуємо ! Указати хибне чи істинне твердження (+; -)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Середня лінія трикутника</dc:title>
  <dc:creator>Дзюба Надія Віталіївна</dc:creator>
  <cp:lastModifiedBy>Sch</cp:lastModifiedBy>
  <cp:revision>24</cp:revision>
  <dcterms:created xsi:type="dcterms:W3CDTF">2021-11-03T19:15:49Z</dcterms:created>
  <dcterms:modified xsi:type="dcterms:W3CDTF">2022-10-11T09:30:54Z</dcterms:modified>
</cp:coreProperties>
</file>