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96" y="2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09D1C-AA6B-41B5-90E3-1DF362A38D57}" type="datetimeFigureOut">
              <a:rPr lang="ru-RU" smtClean="0"/>
              <a:t>28.09.2021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AB52A-34BC-4B10-846C-40FC230405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8642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09D1C-AA6B-41B5-90E3-1DF362A38D57}" type="datetimeFigureOut">
              <a:rPr lang="ru-RU" smtClean="0"/>
              <a:t>28.09.2021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AB52A-34BC-4B10-846C-40FC230405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822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09D1C-AA6B-41B5-90E3-1DF362A38D57}" type="datetimeFigureOut">
              <a:rPr lang="ru-RU" smtClean="0"/>
              <a:t>28.09.2021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AB52A-34BC-4B10-846C-40FC230405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9362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09D1C-AA6B-41B5-90E3-1DF362A38D57}" type="datetimeFigureOut">
              <a:rPr lang="ru-RU" smtClean="0"/>
              <a:t>28.09.2021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AB52A-34BC-4B10-846C-40FC230405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2990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09D1C-AA6B-41B5-90E3-1DF362A38D57}" type="datetimeFigureOut">
              <a:rPr lang="ru-RU" smtClean="0"/>
              <a:t>28.09.2021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AB52A-34BC-4B10-846C-40FC230405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5067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09D1C-AA6B-41B5-90E3-1DF362A38D57}" type="datetimeFigureOut">
              <a:rPr lang="ru-RU" smtClean="0"/>
              <a:t>28.09.2021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AB52A-34BC-4B10-846C-40FC230405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3091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09D1C-AA6B-41B5-90E3-1DF362A38D57}" type="datetimeFigureOut">
              <a:rPr lang="ru-RU" smtClean="0"/>
              <a:t>28.09.2021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AB52A-34BC-4B10-846C-40FC230405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844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09D1C-AA6B-41B5-90E3-1DF362A38D57}" type="datetimeFigureOut">
              <a:rPr lang="ru-RU" smtClean="0"/>
              <a:t>28.09.2021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AB52A-34BC-4B10-846C-40FC230405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8926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09D1C-AA6B-41B5-90E3-1DF362A38D57}" type="datetimeFigureOut">
              <a:rPr lang="ru-RU" smtClean="0"/>
              <a:t>28.09.2021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AB52A-34BC-4B10-846C-40FC230405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2514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09D1C-AA6B-41B5-90E3-1DF362A38D57}" type="datetimeFigureOut">
              <a:rPr lang="ru-RU" smtClean="0"/>
              <a:t>28.09.2021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AB52A-34BC-4B10-846C-40FC230405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5244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09D1C-AA6B-41B5-90E3-1DF362A38D57}" type="datetimeFigureOut">
              <a:rPr lang="ru-RU" smtClean="0"/>
              <a:t>28.09.2021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AB52A-34BC-4B10-846C-40FC230405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6828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209D1C-AA6B-41B5-90E3-1DF362A38D57}" type="datetimeFigureOut">
              <a:rPr lang="ru-RU" smtClean="0"/>
              <a:t>28.09.2021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7AB52A-34BC-4B10-846C-40FC230405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2749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0365" y="998688"/>
            <a:ext cx="11496470" cy="2097156"/>
          </a:xfrm>
          <a:prstGeom prst="rect">
            <a:avLst/>
          </a:prstGeom>
        </p:spPr>
        <p:txBody>
          <a:bodyPr wrap="none">
            <a:prstTxWarp prst="textDeflateBottom">
              <a:avLst/>
            </a:prstTxWarp>
            <a:spAutoFit/>
          </a:bodyPr>
          <a:lstStyle/>
          <a:p>
            <a:pPr algn="ctr"/>
            <a:r>
              <a:rPr lang="ru-RU" sz="6000" b="1" dirty="0" err="1" smtClean="0">
                <a:solidFill>
                  <a:srgbClr val="C00000"/>
                </a:solidFill>
                <a:latin typeface="Roboto"/>
              </a:rPr>
              <a:t>Трапеція</a:t>
            </a:r>
            <a:r>
              <a:rPr lang="ru-RU" sz="6000" b="1" dirty="0" smtClean="0">
                <a:solidFill>
                  <a:srgbClr val="C00000"/>
                </a:solidFill>
                <a:latin typeface="Roboto"/>
              </a:rPr>
              <a:t> та </a:t>
            </a:r>
            <a:r>
              <a:rPr lang="ru-RU" sz="6000" b="1" dirty="0" err="1" smtClean="0">
                <a:solidFill>
                  <a:srgbClr val="C00000"/>
                </a:solidFill>
                <a:latin typeface="Roboto"/>
              </a:rPr>
              <a:t>її</a:t>
            </a:r>
            <a:r>
              <a:rPr lang="ru-RU" sz="6000" b="1" dirty="0" smtClean="0">
                <a:solidFill>
                  <a:srgbClr val="C00000"/>
                </a:solidFill>
                <a:latin typeface="Roboto"/>
              </a:rPr>
              <a:t> </a:t>
            </a:r>
            <a:r>
              <a:rPr lang="ru-RU" sz="6000" b="1" dirty="0" err="1" smtClean="0">
                <a:solidFill>
                  <a:srgbClr val="C00000"/>
                </a:solidFill>
                <a:latin typeface="Roboto"/>
              </a:rPr>
              <a:t>властивості</a:t>
            </a:r>
            <a:endParaRPr lang="ru-RU" sz="6000" b="1" dirty="0">
              <a:solidFill>
                <a:srgbClr val="C00000"/>
              </a:solidFill>
              <a:latin typeface="Roboto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6322" y="3213574"/>
            <a:ext cx="4800600" cy="267940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365" y="3035368"/>
            <a:ext cx="3189524" cy="168571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6640" y="2978114"/>
            <a:ext cx="2805115" cy="2070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141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77097" y="591823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i="0" dirty="0" err="1" smtClean="0">
                <a:solidFill>
                  <a:srgbClr val="C00000"/>
                </a:solidFill>
                <a:effectLst/>
                <a:latin typeface="Roboto"/>
              </a:rPr>
              <a:t>Трапеція</a:t>
            </a:r>
            <a:r>
              <a:rPr lang="ru-RU" sz="2800" b="1" i="0" dirty="0" smtClean="0">
                <a:solidFill>
                  <a:srgbClr val="C00000"/>
                </a:solidFill>
                <a:effectLst/>
                <a:latin typeface="Roboto"/>
              </a:rPr>
              <a:t> 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—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чотирикутник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, у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якого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дві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сторони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паралельні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 (ВС || АВ), а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дві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інші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 — не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паралельні</a:t>
            </a:r>
            <a:r>
              <a:rPr lang="en-US" b="0" i="0" dirty="0" smtClean="0">
                <a:solidFill>
                  <a:srgbClr val="000000"/>
                </a:solidFill>
                <a:effectLst/>
                <a:latin typeface="Roboto"/>
              </a:rPr>
              <a:t>/</a:t>
            </a:r>
          </a:p>
          <a:p>
            <a:r>
              <a:rPr lang="en-US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216435" y="1773481"/>
            <a:ext cx="652272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0" dirty="0" err="1" smtClean="0">
                <a:solidFill>
                  <a:srgbClr val="C00000"/>
                </a:solidFill>
                <a:effectLst/>
                <a:latin typeface="Roboto"/>
              </a:rPr>
              <a:t>Властивості</a:t>
            </a:r>
            <a:r>
              <a:rPr lang="ru-RU" sz="2400" b="1" i="0" dirty="0" smtClean="0">
                <a:solidFill>
                  <a:srgbClr val="C00000"/>
                </a:solidFill>
                <a:effectLst/>
                <a:latin typeface="Roboto"/>
              </a:rPr>
              <a:t> </a:t>
            </a:r>
            <a:r>
              <a:rPr lang="ru-RU" sz="2400" b="1" i="0" dirty="0" err="1" smtClean="0">
                <a:solidFill>
                  <a:srgbClr val="C00000"/>
                </a:solidFill>
                <a:effectLst/>
                <a:latin typeface="Roboto"/>
              </a:rPr>
              <a:t>трапеції</a:t>
            </a:r>
            <a:r>
              <a:rPr lang="ru-RU" sz="2400" b="1" i="0" dirty="0" smtClean="0">
                <a:solidFill>
                  <a:srgbClr val="C00000"/>
                </a:solidFill>
                <a:effectLst/>
                <a:latin typeface="Roboto"/>
              </a:rPr>
              <a:t>:</a:t>
            </a:r>
          </a:p>
          <a:p>
            <a:pPr algn="just"/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1) сума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кутів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трапеції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,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прилеглих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 до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бічної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сторони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, 180°, ∠</a:t>
            </a:r>
            <a:r>
              <a:rPr lang="en-US" b="0" i="0" dirty="0" smtClean="0">
                <a:solidFill>
                  <a:srgbClr val="000000"/>
                </a:solidFill>
                <a:effectLst/>
                <a:latin typeface="Roboto"/>
              </a:rPr>
              <a:t>A + ∠B = ∠C + ∠D = 180°;</a:t>
            </a:r>
          </a:p>
          <a:p>
            <a:pPr algn="just"/>
            <a:r>
              <a:rPr lang="en-US" b="0" i="0" dirty="0" smtClean="0">
                <a:solidFill>
                  <a:srgbClr val="000000"/>
                </a:solidFill>
                <a:effectLst/>
                <a:latin typeface="Roboto"/>
              </a:rPr>
              <a:t>2)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трапеція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 є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опуклим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чотирикутником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.</a:t>
            </a:r>
            <a:endParaRPr lang="ru-RU" b="0" i="0" dirty="0">
              <a:solidFill>
                <a:srgbClr val="000000"/>
              </a:solidFill>
              <a:effectLst/>
              <a:latin typeface="Roboto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77097" y="3604736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1" i="0" dirty="0" err="1" smtClean="0">
                <a:solidFill>
                  <a:srgbClr val="C00000"/>
                </a:solidFill>
                <a:effectLst/>
                <a:latin typeface="Roboto"/>
              </a:rPr>
              <a:t>Висота</a:t>
            </a:r>
            <a:r>
              <a:rPr lang="ru-RU" b="1" i="0" dirty="0" smtClean="0">
                <a:solidFill>
                  <a:srgbClr val="C00000"/>
                </a:solidFill>
                <a:effectLst/>
                <a:latin typeface="Roboto"/>
              </a:rPr>
              <a:t> </a:t>
            </a:r>
            <a:r>
              <a:rPr lang="ru-RU" b="1" i="0" dirty="0" err="1" smtClean="0">
                <a:solidFill>
                  <a:srgbClr val="C00000"/>
                </a:solidFill>
                <a:effectLst/>
                <a:latin typeface="Roboto"/>
              </a:rPr>
              <a:t>трапеції</a:t>
            </a:r>
            <a:r>
              <a:rPr lang="ru-RU" b="1" i="0" dirty="0" smtClean="0">
                <a:solidFill>
                  <a:srgbClr val="C00000"/>
                </a:solidFill>
                <a:effectLst/>
                <a:latin typeface="Roboto"/>
              </a:rPr>
              <a:t> 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— перпендикуляр, проведений з будь-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якої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 точки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основи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 до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прямої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,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що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містить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протилежну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 основу. ВН —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висота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2453" y="3275819"/>
            <a:ext cx="3212156" cy="212064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404" y="518809"/>
            <a:ext cx="4121665" cy="2300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61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69566" y="97590"/>
            <a:ext cx="35028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0" dirty="0" smtClean="0">
                <a:solidFill>
                  <a:srgbClr val="C00000"/>
                </a:solidFill>
                <a:effectLst/>
                <a:latin typeface="Roboto"/>
              </a:rPr>
              <a:t>В</a:t>
            </a:r>
            <a:r>
              <a:rPr lang="uk-UA" sz="3600" b="1" dirty="0" err="1" smtClean="0">
                <a:solidFill>
                  <a:srgbClr val="C00000"/>
                </a:solidFill>
                <a:latin typeface="Roboto"/>
              </a:rPr>
              <a:t>иди</a:t>
            </a:r>
            <a:r>
              <a:rPr lang="ru-RU" sz="3600" b="1" i="0" dirty="0" smtClean="0">
                <a:solidFill>
                  <a:srgbClr val="C00000"/>
                </a:solidFill>
                <a:effectLst/>
                <a:latin typeface="Roboto"/>
              </a:rPr>
              <a:t> </a:t>
            </a:r>
            <a:r>
              <a:rPr lang="ru-RU" sz="3600" b="1" i="0" dirty="0" err="1" smtClean="0">
                <a:solidFill>
                  <a:srgbClr val="C00000"/>
                </a:solidFill>
                <a:effectLst/>
                <a:latin typeface="Roboto"/>
              </a:rPr>
              <a:t>трапеції</a:t>
            </a:r>
            <a:r>
              <a:rPr lang="ru-RU" sz="3600" b="1" i="0" dirty="0" smtClean="0">
                <a:solidFill>
                  <a:srgbClr val="C00000"/>
                </a:solidFill>
                <a:effectLst/>
                <a:latin typeface="Roboto"/>
              </a:rPr>
              <a:t>:</a:t>
            </a:r>
            <a:endParaRPr lang="ru-RU" sz="3600" b="1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5989" y="601732"/>
            <a:ext cx="2664821" cy="166774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918857" y="964585"/>
            <a:ext cx="76025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0" dirty="0" err="1" smtClean="0">
                <a:solidFill>
                  <a:srgbClr val="000000"/>
                </a:solidFill>
                <a:effectLst/>
                <a:latin typeface="Roboto"/>
              </a:rPr>
              <a:t>Прямокутна</a:t>
            </a:r>
            <a:r>
              <a:rPr lang="ru-RU" b="1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b="1" i="0" dirty="0" err="1" smtClean="0">
                <a:solidFill>
                  <a:srgbClr val="000000"/>
                </a:solidFill>
                <a:effectLst/>
                <a:latin typeface="Roboto"/>
              </a:rPr>
              <a:t>трапеція</a:t>
            </a:r>
            <a:r>
              <a:rPr lang="ru-RU" b="1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—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трапеція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, яка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містить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прямий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 кут.</a:t>
            </a:r>
          </a:p>
          <a:p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 АВ —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висота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прямокутної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трапеції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6516" r="70962" b="-8528"/>
          <a:stretch/>
        </p:blipFill>
        <p:spPr>
          <a:xfrm>
            <a:off x="1210489" y="2305485"/>
            <a:ext cx="2560321" cy="198599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718559" y="2899200"/>
            <a:ext cx="69879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0" dirty="0" err="1" smtClean="0">
                <a:solidFill>
                  <a:srgbClr val="000000"/>
                </a:solidFill>
                <a:effectLst/>
                <a:latin typeface="Roboto"/>
              </a:rPr>
              <a:t>Рівнобічна</a:t>
            </a:r>
            <a:r>
              <a:rPr lang="ru-RU" b="1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b="1" i="0" dirty="0" err="1" smtClean="0">
                <a:solidFill>
                  <a:srgbClr val="000000"/>
                </a:solidFill>
                <a:effectLst/>
                <a:latin typeface="Roboto"/>
              </a:rPr>
              <a:t>трапеція</a:t>
            </a:r>
            <a:r>
              <a:rPr lang="ru-RU" b="1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—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трапеція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,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бічні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сторони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якої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рівні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408377" y="3898260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1" i="0" dirty="0" err="1" smtClean="0">
                <a:solidFill>
                  <a:srgbClr val="C00000"/>
                </a:solidFill>
                <a:effectLst/>
                <a:latin typeface="Roboto"/>
              </a:rPr>
              <a:t>Властивості</a:t>
            </a:r>
            <a:r>
              <a:rPr lang="ru-RU" b="1" i="0" dirty="0" smtClean="0">
                <a:solidFill>
                  <a:srgbClr val="C00000"/>
                </a:solidFill>
                <a:effectLst/>
                <a:latin typeface="Roboto"/>
              </a:rPr>
              <a:t> </a:t>
            </a:r>
            <a:r>
              <a:rPr lang="ru-RU" b="1" i="0" dirty="0" err="1" smtClean="0">
                <a:solidFill>
                  <a:srgbClr val="C00000"/>
                </a:solidFill>
                <a:effectLst/>
                <a:latin typeface="Roboto"/>
              </a:rPr>
              <a:t>рівнобічної</a:t>
            </a:r>
            <a:r>
              <a:rPr lang="ru-RU" b="1" i="0" dirty="0" smtClean="0">
                <a:solidFill>
                  <a:srgbClr val="C00000"/>
                </a:solidFill>
                <a:effectLst/>
                <a:latin typeface="Roboto"/>
              </a:rPr>
              <a:t> </a:t>
            </a:r>
            <a:r>
              <a:rPr lang="ru-RU" b="1" i="0" dirty="0" err="1" smtClean="0">
                <a:solidFill>
                  <a:srgbClr val="C00000"/>
                </a:solidFill>
                <a:effectLst/>
                <a:latin typeface="Roboto"/>
              </a:rPr>
              <a:t>трапеції</a:t>
            </a:r>
            <a:r>
              <a:rPr lang="ru-RU" b="1" i="0" dirty="0" smtClean="0">
                <a:solidFill>
                  <a:srgbClr val="C00000"/>
                </a:solidFill>
                <a:effectLst/>
                <a:latin typeface="Roboto"/>
              </a:rPr>
              <a:t> </a:t>
            </a:r>
            <a:r>
              <a:rPr lang="ru-RU" b="1" dirty="0" smtClean="0">
                <a:solidFill>
                  <a:srgbClr val="C00000"/>
                </a:solidFill>
                <a:latin typeface="Roboto"/>
              </a:rPr>
              <a:t> </a:t>
            </a:r>
            <a:r>
              <a:rPr lang="ru-RU" b="1" dirty="0" smtClean="0">
                <a:latin typeface="Roboto"/>
              </a:rPr>
              <a:t>(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АВ = ВС)</a:t>
            </a:r>
            <a:r>
              <a:rPr lang="ru-RU" b="1" i="0" dirty="0" smtClean="0">
                <a:solidFill>
                  <a:srgbClr val="C00000"/>
                </a:solidFill>
                <a:effectLst/>
                <a:latin typeface="Roboto"/>
              </a:rPr>
              <a:t>:</a:t>
            </a:r>
          </a:p>
          <a:p>
            <a:pPr algn="just"/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1) у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рівнобічної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трапеції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 кути при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основи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рівні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між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 собою (∠</a:t>
            </a:r>
            <a:r>
              <a:rPr lang="en-US" b="0" i="0" dirty="0" smtClean="0">
                <a:solidFill>
                  <a:srgbClr val="000000"/>
                </a:solidFill>
                <a:effectLst/>
                <a:latin typeface="Roboto"/>
              </a:rPr>
              <a:t>A = ∠D, ∠B = ∠C);</a:t>
            </a:r>
          </a:p>
          <a:p>
            <a:pPr algn="just"/>
            <a:r>
              <a:rPr lang="en-US" b="0" i="0" dirty="0" smtClean="0">
                <a:solidFill>
                  <a:srgbClr val="000000"/>
                </a:solidFill>
                <a:effectLst/>
                <a:latin typeface="Roboto"/>
              </a:rPr>
              <a:t>2)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діагоналі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рівнобічної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трапеції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рівні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 (АС = В</a:t>
            </a:r>
            <a:r>
              <a:rPr lang="en-US" b="0" i="0" dirty="0" smtClean="0">
                <a:solidFill>
                  <a:srgbClr val="000000"/>
                </a:solidFill>
                <a:effectLst/>
                <a:latin typeface="Roboto"/>
              </a:rPr>
              <a:t>D).</a:t>
            </a:r>
            <a:endParaRPr lang="en-US" b="0" i="0" dirty="0">
              <a:solidFill>
                <a:srgbClr val="000000"/>
              </a:solidFill>
              <a:effectLst/>
              <a:latin typeface="Roboto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0991" y="4291478"/>
            <a:ext cx="2698575" cy="2196515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241074" y="5501530"/>
            <a:ext cx="66968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0" dirty="0" err="1" smtClean="0">
                <a:solidFill>
                  <a:srgbClr val="C00000"/>
                </a:solidFill>
                <a:effectLst/>
                <a:latin typeface="Roboto"/>
              </a:rPr>
              <a:t>Ознака</a:t>
            </a:r>
            <a:r>
              <a:rPr lang="ru-RU" b="1" i="0" dirty="0" smtClean="0">
                <a:solidFill>
                  <a:srgbClr val="C00000"/>
                </a:solidFill>
                <a:effectLst/>
                <a:latin typeface="Roboto"/>
              </a:rPr>
              <a:t> </a:t>
            </a:r>
            <a:r>
              <a:rPr lang="ru-RU" b="1" i="0" dirty="0" err="1" smtClean="0">
                <a:solidFill>
                  <a:srgbClr val="C00000"/>
                </a:solidFill>
                <a:effectLst/>
                <a:latin typeface="Roboto"/>
              </a:rPr>
              <a:t>рівнобічної</a:t>
            </a:r>
            <a:r>
              <a:rPr lang="ru-RU" b="1" i="0" dirty="0" smtClean="0">
                <a:solidFill>
                  <a:srgbClr val="C00000"/>
                </a:solidFill>
                <a:effectLst/>
                <a:latin typeface="Roboto"/>
              </a:rPr>
              <a:t> </a:t>
            </a:r>
            <a:r>
              <a:rPr lang="ru-RU" b="1" i="0" dirty="0" err="1" smtClean="0">
                <a:solidFill>
                  <a:srgbClr val="C00000"/>
                </a:solidFill>
                <a:effectLst/>
                <a:latin typeface="Roboto"/>
              </a:rPr>
              <a:t>трапеції</a:t>
            </a:r>
            <a:r>
              <a:rPr lang="ru-RU" b="1" i="0" dirty="0" smtClean="0">
                <a:solidFill>
                  <a:srgbClr val="C00000"/>
                </a:solidFill>
                <a:effectLst/>
                <a:latin typeface="Roboto"/>
              </a:rPr>
              <a:t>:</a:t>
            </a:r>
          </a:p>
          <a:p>
            <a:pPr algn="just"/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якщо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 у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трапеції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 кути при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основі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рівні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, то вона —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рівнобічна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.</a:t>
            </a:r>
            <a:b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9045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61164" y="1486878"/>
            <a:ext cx="57737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Дано: 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ABCD —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трапеція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, АВ = 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CD, </a:t>
            </a:r>
            <a:endParaRPr lang="uk-UA" sz="2400" b="0" i="0" dirty="0" smtClean="0">
              <a:solidFill>
                <a:srgbClr val="000000"/>
              </a:solidFill>
              <a:effectLst/>
              <a:latin typeface="Roboto"/>
            </a:endParaRPr>
          </a:p>
          <a:p>
            <a:pPr algn="just"/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ВН —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висота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, ∠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ABH = 56°.</a:t>
            </a:r>
          </a:p>
          <a:p>
            <a:pPr algn="just"/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Знайти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: ∠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A, ∠B, ∠C, ∠D.</a:t>
            </a:r>
            <a:endParaRPr lang="en-US" sz="2400" b="0" i="0" dirty="0">
              <a:solidFill>
                <a:srgbClr val="000000"/>
              </a:solidFill>
              <a:effectLst/>
              <a:latin typeface="Roboto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06537" y="670560"/>
            <a:ext cx="2542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 smtClean="0"/>
              <a:t>Вправа 1 </a:t>
            </a:r>
            <a:endParaRPr lang="ru-RU" sz="3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889" y="1294584"/>
            <a:ext cx="3707408" cy="214639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619794" y="3440978"/>
            <a:ext cx="1010194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Розв’язання</a:t>
            </a:r>
            <a:endParaRPr lang="ru-RU" sz="2400" dirty="0">
              <a:solidFill>
                <a:srgbClr val="000000"/>
              </a:solidFill>
              <a:latin typeface="Roboto"/>
            </a:endParaRPr>
          </a:p>
          <a:p>
            <a:pPr algn="just"/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У </a:t>
            </a:r>
            <a:r>
              <a:rPr lang="el-GR" sz="2400" b="0" i="0" dirty="0" smtClean="0">
                <a:solidFill>
                  <a:srgbClr val="000000"/>
                </a:solidFill>
                <a:effectLst/>
                <a:latin typeface="Roboto"/>
              </a:rPr>
              <a:t>Δ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ABH</a:t>
            </a:r>
            <a:r>
              <a:rPr lang="uk-UA" sz="2400" b="0" i="0" dirty="0" smtClean="0">
                <a:solidFill>
                  <a:srgbClr val="000000"/>
                </a:solidFill>
                <a:effectLst/>
                <a:latin typeface="Roboto"/>
              </a:rPr>
              <a:t> маємо 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 ∠AHB = 90°</a:t>
            </a:r>
            <a:r>
              <a:rPr lang="uk-UA" sz="2400" b="0" i="0" dirty="0" smtClean="0">
                <a:solidFill>
                  <a:srgbClr val="000000"/>
                </a:solidFill>
                <a:effectLst/>
                <a:latin typeface="Roboto"/>
              </a:rPr>
              <a:t> і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 ∠ABH = 56°, </a:t>
            </a:r>
            <a:r>
              <a:rPr lang="uk-UA" sz="2400" dirty="0" smtClean="0">
                <a:solidFill>
                  <a:srgbClr val="000000"/>
                </a:solidFill>
                <a:latin typeface="Roboto"/>
              </a:rPr>
              <a:t>то </a:t>
            </a:r>
            <a:r>
              <a:rPr lang="en-US" sz="2400" dirty="0" smtClean="0">
                <a:solidFill>
                  <a:srgbClr val="000000"/>
                </a:solidFill>
                <a:latin typeface="Roboto"/>
              </a:rPr>
              <a:t>∠</a:t>
            </a:r>
            <a:r>
              <a:rPr lang="uk-UA" sz="2400" dirty="0" smtClean="0">
                <a:solidFill>
                  <a:srgbClr val="000000"/>
                </a:solidFill>
                <a:latin typeface="Roboto"/>
              </a:rPr>
              <a:t>А</a:t>
            </a:r>
            <a:r>
              <a:rPr lang="en-US" sz="2400" dirty="0" smtClean="0">
                <a:solidFill>
                  <a:srgbClr val="000000"/>
                </a:solidFill>
                <a:latin typeface="Roboto"/>
              </a:rPr>
              <a:t>+∠B </a:t>
            </a:r>
            <a:r>
              <a:rPr lang="uk-UA" sz="2400" dirty="0" smtClean="0">
                <a:solidFill>
                  <a:srgbClr val="000000"/>
                </a:solidFill>
                <a:latin typeface="Roboto"/>
              </a:rPr>
              <a:t>=</a:t>
            </a:r>
            <a:r>
              <a:rPr lang="en-US" sz="2400" dirty="0" smtClean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90°</a:t>
            </a:r>
            <a:r>
              <a:rPr lang="uk-UA" sz="2400" dirty="0" smtClean="0">
                <a:solidFill>
                  <a:srgbClr val="000000"/>
                </a:solidFill>
                <a:latin typeface="Roboto"/>
              </a:rPr>
              <a:t>.</a:t>
            </a:r>
          </a:p>
          <a:p>
            <a:pPr algn="just"/>
            <a:r>
              <a:rPr lang="uk-UA" sz="2400" dirty="0" smtClean="0">
                <a:solidFill>
                  <a:srgbClr val="000000"/>
                </a:solidFill>
                <a:latin typeface="Roboto"/>
              </a:rPr>
              <a:t> Звідси 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∠A = </a:t>
            </a:r>
            <a:r>
              <a:rPr lang="uk-UA" sz="2400" b="0" i="0" dirty="0" smtClean="0">
                <a:solidFill>
                  <a:srgbClr val="000000"/>
                </a:solidFill>
                <a:effectLst/>
                <a:latin typeface="Roboto"/>
              </a:rPr>
              <a:t>9</a:t>
            </a:r>
            <a:r>
              <a:rPr lang="en-US" sz="2400" dirty="0" smtClean="0">
                <a:solidFill>
                  <a:srgbClr val="000000"/>
                </a:solidFill>
                <a:latin typeface="Roboto"/>
              </a:rPr>
              <a:t>0°- ∠B</a:t>
            </a:r>
            <a:r>
              <a:rPr lang="uk-UA" sz="2400" dirty="0" smtClean="0">
                <a:solidFill>
                  <a:srgbClr val="000000"/>
                </a:solidFill>
                <a:latin typeface="Roboto"/>
              </a:rPr>
              <a:t>= =</a:t>
            </a:r>
            <a:r>
              <a:rPr lang="en-US" sz="2400" dirty="0" smtClean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90° - 56° = 34°. </a:t>
            </a:r>
            <a:endParaRPr lang="uk-UA" sz="2400" b="0" i="0" dirty="0" smtClean="0">
              <a:solidFill>
                <a:srgbClr val="000000"/>
              </a:solidFill>
              <a:effectLst/>
              <a:latin typeface="Roboto"/>
            </a:endParaRPr>
          </a:p>
          <a:p>
            <a:pPr algn="just"/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Трапеція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ABCD</a:t>
            </a:r>
            <a:r>
              <a:rPr lang="uk-UA" sz="2400" b="0" i="0" dirty="0" smtClean="0">
                <a:solidFill>
                  <a:srgbClr val="000000"/>
                </a:solidFill>
                <a:effectLst/>
                <a:latin typeface="Roboto"/>
              </a:rPr>
              <a:t> -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рівнобічна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, тому ∠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A = ∠D = 34°, </a:t>
            </a:r>
            <a:endParaRPr lang="uk-UA" sz="2400" b="0" i="0" dirty="0" smtClean="0">
              <a:solidFill>
                <a:srgbClr val="000000"/>
              </a:solidFill>
              <a:effectLst/>
              <a:latin typeface="Roboto"/>
            </a:endParaRPr>
          </a:p>
          <a:p>
            <a:pPr algn="just"/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∠B = ∠C = </a:t>
            </a:r>
            <a:r>
              <a:rPr lang="uk-UA" sz="2400" b="0" i="0" dirty="0" smtClean="0">
                <a:solidFill>
                  <a:srgbClr val="000000"/>
                </a:solidFill>
                <a:effectLst/>
                <a:latin typeface="Roboto"/>
              </a:rPr>
              <a:t>18</a:t>
            </a:r>
            <a:r>
              <a:rPr lang="en-US" sz="2400" dirty="0" smtClean="0">
                <a:solidFill>
                  <a:srgbClr val="000000"/>
                </a:solidFill>
                <a:latin typeface="Roboto"/>
              </a:rPr>
              <a:t>0°- ∠</a:t>
            </a:r>
            <a:r>
              <a:rPr lang="uk-UA" sz="2400" dirty="0" smtClean="0">
                <a:solidFill>
                  <a:srgbClr val="000000"/>
                </a:solidFill>
                <a:latin typeface="Roboto"/>
              </a:rPr>
              <a:t>А</a:t>
            </a:r>
            <a:r>
              <a:rPr lang="en-US" sz="2400" dirty="0" smtClean="0">
                <a:solidFill>
                  <a:srgbClr val="000000"/>
                </a:solidFill>
                <a:latin typeface="Roboto"/>
              </a:rPr>
              <a:t> </a:t>
            </a:r>
            <a:r>
              <a:rPr lang="uk-UA" sz="2400" dirty="0" smtClean="0">
                <a:solidFill>
                  <a:srgbClr val="000000"/>
                </a:solidFill>
                <a:latin typeface="Roboto"/>
              </a:rPr>
              <a:t>=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180° - 34° = 146°.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733006" y="5672076"/>
            <a:ext cx="45223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/>
            <a:r>
              <a:rPr lang="ru-RU" sz="2400" dirty="0" err="1">
                <a:solidFill>
                  <a:srgbClr val="000000"/>
                </a:solidFill>
                <a:latin typeface="Roboto"/>
              </a:rPr>
              <a:t>Відповідь</a:t>
            </a:r>
            <a:r>
              <a:rPr lang="ru-RU" sz="2400" dirty="0">
                <a:solidFill>
                  <a:srgbClr val="000000"/>
                </a:solidFill>
                <a:latin typeface="Roboto"/>
              </a:rPr>
              <a:t>: 34°, 34°, 146°, 146°.</a:t>
            </a:r>
            <a:endParaRPr lang="ru-RU" sz="2400" dirty="0">
              <a:solidFill>
                <a:srgbClr val="000000"/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939840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61164" y="1486878"/>
            <a:ext cx="57737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Дано: 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ABCD —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трапеція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, ВС  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AD = 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Е, ∠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DCE = 40°, ∠AEC = 70°.</a:t>
            </a:r>
          </a:p>
          <a:p>
            <a:pPr algn="just"/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Знайти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: ∠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A, ∠B, ∠C, ∠D.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406537" y="670560"/>
            <a:ext cx="2542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 smtClean="0"/>
              <a:t>Вправа 2 </a:t>
            </a:r>
            <a:endParaRPr lang="ru-RU" sz="3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96092" y="3442735"/>
            <a:ext cx="1189590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Розв’язання</a:t>
            </a:r>
            <a:endParaRPr lang="ru-RU" sz="2400" dirty="0">
              <a:solidFill>
                <a:srgbClr val="000000"/>
              </a:solidFill>
              <a:latin typeface="Roboto"/>
            </a:endParaRPr>
          </a:p>
          <a:p>
            <a:pPr algn="just"/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У </a:t>
            </a:r>
            <a:r>
              <a:rPr lang="el-GR" sz="2400" b="0" i="0" dirty="0" smtClean="0">
                <a:solidFill>
                  <a:srgbClr val="000000"/>
                </a:solidFill>
                <a:effectLst/>
                <a:latin typeface="Roboto"/>
              </a:rPr>
              <a:t>Δ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DEC</a:t>
            </a:r>
            <a:r>
              <a:rPr lang="uk-UA" sz="2400" b="0" i="0" dirty="0" smtClean="0">
                <a:solidFill>
                  <a:srgbClr val="000000"/>
                </a:solidFill>
                <a:effectLst/>
                <a:latin typeface="Roboto"/>
              </a:rPr>
              <a:t> маємо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 ∠ECD = 40°, ∠DEC = 70°. </a:t>
            </a:r>
            <a:endParaRPr lang="uk-UA" sz="2400" b="0" i="0" dirty="0" smtClean="0">
              <a:solidFill>
                <a:srgbClr val="000000"/>
              </a:solidFill>
              <a:effectLst/>
              <a:latin typeface="Roboto"/>
            </a:endParaRPr>
          </a:p>
          <a:p>
            <a:pPr algn="just"/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Сума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кутів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трикутника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180°, тому ∠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EDC = </a:t>
            </a:r>
            <a:r>
              <a:rPr lang="en-US" sz="2400" dirty="0">
                <a:solidFill>
                  <a:srgbClr val="000000"/>
                </a:solidFill>
                <a:latin typeface="Roboto"/>
              </a:rPr>
              <a:t>180° - </a:t>
            </a:r>
            <a:r>
              <a:rPr lang="en-US" sz="2400" dirty="0" smtClean="0">
                <a:solidFill>
                  <a:srgbClr val="000000"/>
                </a:solidFill>
                <a:latin typeface="Roboto"/>
              </a:rPr>
              <a:t>(</a:t>
            </a:r>
            <a:r>
              <a:rPr lang="en-US" sz="2400" dirty="0">
                <a:solidFill>
                  <a:srgbClr val="000000"/>
                </a:solidFill>
                <a:latin typeface="Roboto"/>
              </a:rPr>
              <a:t>∠</a:t>
            </a:r>
            <a:r>
              <a:rPr lang="en-US" sz="2400" dirty="0" smtClean="0">
                <a:solidFill>
                  <a:srgbClr val="000000"/>
                </a:solidFill>
                <a:latin typeface="Roboto"/>
              </a:rPr>
              <a:t>E </a:t>
            </a:r>
            <a:r>
              <a:rPr lang="en-US" sz="2400" dirty="0">
                <a:solidFill>
                  <a:srgbClr val="000000"/>
                </a:solidFill>
                <a:latin typeface="Roboto"/>
              </a:rPr>
              <a:t>+ </a:t>
            </a:r>
            <a:r>
              <a:rPr lang="en-US" sz="2400" dirty="0" smtClean="0">
                <a:solidFill>
                  <a:srgbClr val="000000"/>
                </a:solidFill>
                <a:latin typeface="Roboto"/>
              </a:rPr>
              <a:t>∠C)</a:t>
            </a:r>
            <a:r>
              <a:rPr lang="uk-UA" sz="2400" dirty="0" smtClean="0">
                <a:solidFill>
                  <a:srgbClr val="000000"/>
                </a:solidFill>
                <a:latin typeface="Roboto"/>
              </a:rPr>
              <a:t>=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180° - (70° + 40°) = 70°, ∠B = ∠ECD = 40°</a:t>
            </a:r>
            <a:r>
              <a:rPr lang="uk-UA" sz="2400" b="0" i="0" dirty="0" smtClean="0">
                <a:solidFill>
                  <a:srgbClr val="000000"/>
                </a:solidFill>
                <a:effectLst/>
                <a:latin typeface="Roboto"/>
              </a:rPr>
              <a:t> (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як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відповідні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при А</a:t>
            </a:r>
            <a:r>
              <a:rPr lang="en-US" sz="2400" dirty="0" smtClean="0">
                <a:solidFill>
                  <a:srgbClr val="000000"/>
                </a:solidFill>
                <a:latin typeface="Roboto"/>
              </a:rPr>
              <a:t>B || CD</a:t>
            </a:r>
            <a:r>
              <a:rPr lang="uk-UA" sz="2400" dirty="0" smtClean="0">
                <a:solidFill>
                  <a:srgbClr val="000000"/>
                </a:solidFill>
                <a:latin typeface="Roboto"/>
              </a:rPr>
              <a:t> і СВ –січна)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,</a:t>
            </a:r>
            <a:endParaRPr lang="uk-UA" sz="2400" b="0" i="0" dirty="0" smtClean="0">
              <a:solidFill>
                <a:srgbClr val="000000"/>
              </a:solidFill>
              <a:effectLst/>
              <a:latin typeface="Roboto"/>
            </a:endParaRPr>
          </a:p>
          <a:p>
            <a:pPr algn="just"/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 ∠A = ∠EDC = 70° </a:t>
            </a:r>
            <a:r>
              <a:rPr lang="uk-UA" sz="2400" b="0" i="0" dirty="0" smtClean="0">
                <a:solidFill>
                  <a:srgbClr val="000000"/>
                </a:solidFill>
                <a:effectLst/>
                <a:latin typeface="Roboto"/>
              </a:rPr>
              <a:t>(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як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відповідні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при А</a:t>
            </a:r>
            <a:r>
              <a:rPr lang="en-US" sz="2400" dirty="0" smtClean="0">
                <a:solidFill>
                  <a:srgbClr val="000000"/>
                </a:solidFill>
                <a:latin typeface="Roboto"/>
              </a:rPr>
              <a:t>B </a:t>
            </a:r>
            <a:r>
              <a:rPr lang="en-US" sz="2400" dirty="0">
                <a:solidFill>
                  <a:srgbClr val="000000"/>
                </a:solidFill>
                <a:latin typeface="Roboto"/>
              </a:rPr>
              <a:t>|| </a:t>
            </a:r>
            <a:r>
              <a:rPr lang="en-US" sz="2400" dirty="0" smtClean="0">
                <a:solidFill>
                  <a:srgbClr val="000000"/>
                </a:solidFill>
                <a:latin typeface="Roboto"/>
              </a:rPr>
              <a:t>CD</a:t>
            </a:r>
            <a:r>
              <a:rPr lang="uk-UA" sz="2400" dirty="0" smtClean="0">
                <a:solidFill>
                  <a:srgbClr val="000000"/>
                </a:solidFill>
                <a:latin typeface="Roboto"/>
              </a:rPr>
              <a:t> і А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D</a:t>
            </a:r>
            <a:r>
              <a:rPr lang="uk-UA" sz="2400" dirty="0" smtClean="0">
                <a:solidFill>
                  <a:srgbClr val="000000"/>
                </a:solidFill>
                <a:latin typeface="Roboto"/>
              </a:rPr>
              <a:t> –січна)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. </a:t>
            </a:r>
          </a:p>
          <a:p>
            <a:pPr algn="just"/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∠C = 180° - ∠</a:t>
            </a:r>
            <a:r>
              <a:rPr lang="uk-UA" sz="2400" b="0" i="0" dirty="0" smtClean="0">
                <a:solidFill>
                  <a:srgbClr val="000000"/>
                </a:solidFill>
                <a:effectLst/>
                <a:latin typeface="Roboto"/>
              </a:rPr>
              <a:t>В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uk-UA" sz="2400" b="0" i="0" dirty="0" smtClean="0">
                <a:solidFill>
                  <a:srgbClr val="000000"/>
                </a:solidFill>
                <a:effectLst/>
                <a:latin typeface="Roboto"/>
              </a:rPr>
              <a:t>= 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180° - 40° = 140°</a:t>
            </a:r>
            <a:r>
              <a:rPr lang="uk-UA" sz="2400" b="0" i="0" dirty="0" smtClean="0">
                <a:solidFill>
                  <a:srgbClr val="000000"/>
                </a:solidFill>
                <a:effectLst/>
                <a:latin typeface="Roboto"/>
              </a:rPr>
              <a:t>,</a:t>
            </a:r>
          </a:p>
          <a:p>
            <a:pPr algn="just"/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∠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D =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 180° - ∠A</a:t>
            </a:r>
            <a:r>
              <a:rPr lang="uk-UA" sz="2400" b="0" i="0" dirty="0" smtClean="0">
                <a:solidFill>
                  <a:srgbClr val="000000"/>
                </a:solidFill>
                <a:effectLst/>
                <a:latin typeface="Roboto"/>
              </a:rPr>
              <a:t> =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 180° - 70° = 110°</a:t>
            </a:r>
            <a:r>
              <a:rPr lang="uk-UA" sz="2400" b="0" i="0" dirty="0" smtClean="0">
                <a:solidFill>
                  <a:srgbClr val="000000"/>
                </a:solidFill>
                <a:effectLst/>
                <a:latin typeface="Roboto"/>
              </a:rPr>
              <a:t>.</a:t>
            </a:r>
            <a:endParaRPr lang="en-US" sz="2400" b="0" i="0" dirty="0" smtClean="0">
              <a:solidFill>
                <a:srgbClr val="000000"/>
              </a:solidFill>
              <a:effectLst/>
              <a:latin typeface="Roboto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48640" y="6222163"/>
            <a:ext cx="44995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/>
            <a:r>
              <a:rPr lang="ru-RU" sz="2400" dirty="0" err="1">
                <a:solidFill>
                  <a:srgbClr val="000000"/>
                </a:solidFill>
                <a:latin typeface="Roboto"/>
              </a:rPr>
              <a:t>Відповідь</a:t>
            </a:r>
            <a:r>
              <a:rPr lang="ru-RU" sz="2400" dirty="0">
                <a:solidFill>
                  <a:srgbClr val="000000"/>
                </a:solidFill>
                <a:latin typeface="Roboto"/>
              </a:rPr>
              <a:t>: 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40°, 140°, 70°, 110°.</a:t>
            </a:r>
            <a:endParaRPr lang="ru-RU" sz="2400" dirty="0">
              <a:solidFill>
                <a:srgbClr val="000000"/>
              </a:solidFill>
              <a:latin typeface="Roboto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9492" y="1255335"/>
            <a:ext cx="3008267" cy="2515534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10328366" y="1637211"/>
            <a:ext cx="278674" cy="165463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H="1">
            <a:off x="10328366" y="1637211"/>
            <a:ext cx="278674" cy="165463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5850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12230" y="1486878"/>
            <a:ext cx="65227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Дано: 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ABCD —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трапеція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, Е ∈ АВ, 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BE || CD, ∠ABE = 60°, ∠AEB = 40°.</a:t>
            </a:r>
          </a:p>
          <a:p>
            <a:pPr algn="just"/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Знайти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: ∠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A, ∠B, ∠C, ∠D.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406537" y="670560"/>
            <a:ext cx="2542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 smtClean="0"/>
              <a:t>Вправа 3 </a:t>
            </a:r>
            <a:endParaRPr lang="ru-RU" sz="3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57051" y="3388761"/>
            <a:ext cx="1131513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Розв’язання</a:t>
            </a:r>
            <a:endParaRPr lang="ru-RU" sz="2400" dirty="0">
              <a:solidFill>
                <a:srgbClr val="000000"/>
              </a:solidFill>
              <a:latin typeface="Roboto"/>
            </a:endParaRPr>
          </a:p>
          <a:p>
            <a:pPr algn="just"/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BE || CD, 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ВС || 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ED, 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тому 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BCDE —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паралелограм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.</a:t>
            </a:r>
          </a:p>
          <a:p>
            <a:pPr algn="just"/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У </a:t>
            </a:r>
            <a:r>
              <a:rPr lang="el-GR" sz="2400" b="0" i="0" dirty="0" smtClean="0">
                <a:solidFill>
                  <a:srgbClr val="000000"/>
                </a:solidFill>
                <a:effectLst/>
                <a:latin typeface="Roboto"/>
              </a:rPr>
              <a:t>Δ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ABE ∠A = </a:t>
            </a:r>
            <a:r>
              <a:rPr lang="en-US" sz="2400" dirty="0">
                <a:solidFill>
                  <a:srgbClr val="000000"/>
                </a:solidFill>
                <a:latin typeface="Roboto"/>
              </a:rPr>
              <a:t>180° - </a:t>
            </a:r>
            <a:r>
              <a:rPr lang="en-US" sz="2400" dirty="0" smtClean="0">
                <a:solidFill>
                  <a:srgbClr val="000000"/>
                </a:solidFill>
                <a:latin typeface="Roboto"/>
              </a:rPr>
              <a:t>(∠B </a:t>
            </a:r>
            <a:r>
              <a:rPr lang="uk-UA" sz="2400" dirty="0" smtClean="0">
                <a:solidFill>
                  <a:srgbClr val="000000"/>
                </a:solidFill>
                <a:latin typeface="Roboto"/>
              </a:rPr>
              <a:t>+</a:t>
            </a:r>
            <a:r>
              <a:rPr lang="en-US" sz="2400" dirty="0" smtClean="0">
                <a:solidFill>
                  <a:srgbClr val="000000"/>
                </a:solidFill>
                <a:latin typeface="Roboto"/>
              </a:rPr>
              <a:t>∠</a:t>
            </a:r>
            <a:r>
              <a:rPr lang="uk-UA" sz="2400" dirty="0" smtClean="0">
                <a:solidFill>
                  <a:srgbClr val="000000"/>
                </a:solidFill>
                <a:latin typeface="Roboto"/>
              </a:rPr>
              <a:t>Е</a:t>
            </a:r>
            <a:r>
              <a:rPr lang="en-US" sz="2400" dirty="0" smtClean="0">
                <a:solidFill>
                  <a:srgbClr val="000000"/>
                </a:solidFill>
                <a:latin typeface="Roboto"/>
              </a:rPr>
              <a:t>)</a:t>
            </a:r>
            <a:r>
              <a:rPr lang="uk-UA" sz="2400" dirty="0" smtClean="0">
                <a:solidFill>
                  <a:srgbClr val="000000"/>
                </a:solidFill>
                <a:latin typeface="Roboto"/>
              </a:rPr>
              <a:t> = 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180° - (60° + 40°) = 80°, ∠A = 180° - </a:t>
            </a:r>
            <a:r>
              <a:rPr lang="uk-UA" sz="2400" b="0" i="0" dirty="0" smtClean="0">
                <a:solidFill>
                  <a:srgbClr val="000000"/>
                </a:solidFill>
                <a:effectLst/>
                <a:latin typeface="Roboto"/>
              </a:rPr>
              <a:t>8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0° = 100°, </a:t>
            </a:r>
            <a:endParaRPr lang="uk-UA" sz="2400" b="0" i="0" dirty="0" smtClean="0">
              <a:solidFill>
                <a:srgbClr val="000000"/>
              </a:solidFill>
              <a:effectLst/>
              <a:latin typeface="Roboto"/>
            </a:endParaRPr>
          </a:p>
          <a:p>
            <a:pPr algn="just"/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∠AEB = ∠CBD = 40° —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внутрішні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різносторонні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(при 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B</a:t>
            </a:r>
            <a:r>
              <a:rPr lang="uk-UA" sz="2400" b="0" i="0" dirty="0" smtClean="0">
                <a:solidFill>
                  <a:srgbClr val="000000"/>
                </a:solidFill>
                <a:effectLst/>
                <a:latin typeface="Roboto"/>
              </a:rPr>
              <a:t>С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 || 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А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D</a:t>
            </a:r>
            <a:r>
              <a:rPr lang="uk-UA" sz="2400" b="0" i="0" dirty="0" smtClean="0">
                <a:solidFill>
                  <a:srgbClr val="000000"/>
                </a:solidFill>
                <a:effectLst/>
                <a:latin typeface="Roboto"/>
              </a:rPr>
              <a:t> і ВЕ-січна)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, </a:t>
            </a:r>
            <a:endParaRPr lang="ru-RU" sz="2400" b="0" i="0" dirty="0" smtClean="0">
              <a:solidFill>
                <a:srgbClr val="000000"/>
              </a:solidFill>
              <a:effectLst/>
              <a:latin typeface="Roboto"/>
            </a:endParaRPr>
          </a:p>
          <a:p>
            <a:pPr algn="just"/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У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паралелограмі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B</a:t>
            </a:r>
            <a:r>
              <a:rPr lang="uk-UA" sz="2400" b="0" i="0" dirty="0" smtClean="0">
                <a:solidFill>
                  <a:srgbClr val="000000"/>
                </a:solidFill>
                <a:effectLst/>
                <a:latin typeface="Roboto"/>
              </a:rPr>
              <a:t>С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D</a:t>
            </a:r>
            <a:r>
              <a:rPr lang="uk-UA" sz="2400" b="0" i="0" dirty="0" smtClean="0">
                <a:solidFill>
                  <a:srgbClr val="000000"/>
                </a:solidFill>
                <a:effectLst/>
                <a:latin typeface="Roboto"/>
              </a:rPr>
              <a:t>Е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протилежні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кути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рівні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, тому ∠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D = ∠CBD = 40°</a:t>
            </a:r>
            <a:r>
              <a:rPr lang="uk-UA" sz="2400" b="0" i="0" dirty="0" smtClean="0">
                <a:solidFill>
                  <a:srgbClr val="000000"/>
                </a:solidFill>
                <a:effectLst/>
                <a:latin typeface="Roboto"/>
              </a:rPr>
              <a:t>.</a:t>
            </a:r>
          </a:p>
          <a:p>
            <a:pPr algn="just"/>
            <a:r>
              <a:rPr lang="en-US" sz="2400" dirty="0" smtClean="0">
                <a:solidFill>
                  <a:srgbClr val="000000"/>
                </a:solidFill>
                <a:latin typeface="Roboto"/>
              </a:rPr>
              <a:t>∠</a:t>
            </a:r>
            <a:r>
              <a:rPr lang="uk-UA" sz="2400" dirty="0" smtClean="0">
                <a:solidFill>
                  <a:srgbClr val="000000"/>
                </a:solidFill>
                <a:latin typeface="Roboto"/>
              </a:rPr>
              <a:t>С+</a:t>
            </a:r>
            <a:r>
              <a:rPr lang="en-US" sz="2400" dirty="0" smtClean="0">
                <a:solidFill>
                  <a:srgbClr val="000000"/>
                </a:solidFill>
                <a:latin typeface="Roboto"/>
              </a:rPr>
              <a:t>∠D </a:t>
            </a:r>
            <a:r>
              <a:rPr lang="en-US" sz="2400" dirty="0">
                <a:solidFill>
                  <a:srgbClr val="000000"/>
                </a:solidFill>
                <a:latin typeface="Roboto"/>
              </a:rPr>
              <a:t>= </a:t>
            </a:r>
            <a:r>
              <a:rPr lang="uk-UA" sz="2400" dirty="0" smtClean="0">
                <a:solidFill>
                  <a:srgbClr val="000000"/>
                </a:solidFill>
                <a:latin typeface="Roboto"/>
              </a:rPr>
              <a:t>180</a:t>
            </a:r>
            <a:r>
              <a:rPr lang="en-US" sz="2400" dirty="0" smtClean="0">
                <a:solidFill>
                  <a:srgbClr val="000000"/>
                </a:solidFill>
                <a:latin typeface="Roboto"/>
              </a:rPr>
              <a:t>°</a:t>
            </a:r>
            <a:r>
              <a:rPr lang="uk-UA" sz="2400" dirty="0" smtClean="0">
                <a:solidFill>
                  <a:srgbClr val="000000"/>
                </a:solidFill>
                <a:latin typeface="Roboto"/>
              </a:rPr>
              <a:t>,звідси </a:t>
            </a:r>
            <a:r>
              <a:rPr lang="en-US" sz="2400" dirty="0" smtClean="0">
                <a:solidFill>
                  <a:srgbClr val="000000"/>
                </a:solidFill>
                <a:latin typeface="Roboto"/>
              </a:rPr>
              <a:t>∠</a:t>
            </a:r>
            <a:r>
              <a:rPr lang="uk-UA" sz="2400" dirty="0" smtClean="0">
                <a:solidFill>
                  <a:srgbClr val="000000"/>
                </a:solidFill>
                <a:latin typeface="Roboto"/>
              </a:rPr>
              <a:t>С=</a:t>
            </a:r>
            <a:r>
              <a:rPr lang="en-US" sz="2400" dirty="0" smtClean="0">
                <a:solidFill>
                  <a:srgbClr val="000000"/>
                </a:solidFill>
                <a:latin typeface="Roboto"/>
              </a:rPr>
              <a:t> </a:t>
            </a:r>
            <a:r>
              <a:rPr lang="uk-UA" sz="2400" dirty="0" smtClean="0">
                <a:solidFill>
                  <a:srgbClr val="000000"/>
                </a:solidFill>
                <a:latin typeface="Roboto"/>
              </a:rPr>
              <a:t>180</a:t>
            </a:r>
            <a:r>
              <a:rPr lang="en-US" sz="2400" dirty="0" smtClean="0">
                <a:solidFill>
                  <a:srgbClr val="000000"/>
                </a:solidFill>
                <a:latin typeface="Roboto"/>
              </a:rPr>
              <a:t>°</a:t>
            </a:r>
            <a:r>
              <a:rPr lang="uk-UA" sz="2400" dirty="0" smtClean="0">
                <a:solidFill>
                  <a:srgbClr val="000000"/>
                </a:solidFill>
                <a:latin typeface="Roboto"/>
              </a:rPr>
              <a:t>- </a:t>
            </a:r>
            <a:r>
              <a:rPr lang="en-US" sz="2400" dirty="0" smtClean="0">
                <a:solidFill>
                  <a:srgbClr val="000000"/>
                </a:solidFill>
                <a:latin typeface="Roboto"/>
              </a:rPr>
              <a:t>∠D</a:t>
            </a:r>
            <a:r>
              <a:rPr lang="uk-UA" sz="2400" dirty="0">
                <a:solidFill>
                  <a:srgbClr val="000000"/>
                </a:solidFill>
                <a:latin typeface="Roboto"/>
              </a:rPr>
              <a:t>.</a:t>
            </a:r>
            <a:endParaRPr lang="uk-UA" sz="2400" b="0" i="0" dirty="0" smtClean="0">
              <a:solidFill>
                <a:srgbClr val="000000"/>
              </a:solidFill>
              <a:effectLst/>
              <a:latin typeface="Roboto"/>
            </a:endParaRPr>
          </a:p>
          <a:p>
            <a:pPr algn="just"/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Отже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, ∠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C = 180° - 40° = 140°.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90978" y="6194771"/>
            <a:ext cx="44995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/>
            <a:r>
              <a:rPr lang="ru-RU" sz="2400" dirty="0" err="1">
                <a:solidFill>
                  <a:srgbClr val="000000"/>
                </a:solidFill>
                <a:latin typeface="Roboto"/>
              </a:rPr>
              <a:t>Відповідь</a:t>
            </a:r>
            <a:r>
              <a:rPr lang="ru-RU" sz="2400" dirty="0">
                <a:solidFill>
                  <a:srgbClr val="000000"/>
                </a:solidFill>
                <a:latin typeface="Roboto"/>
              </a:rPr>
              <a:t>: 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40°, 140°, 70°, 110°.</a:t>
            </a:r>
            <a:endParaRPr lang="ru-RU" sz="2400" dirty="0">
              <a:solidFill>
                <a:srgbClr val="000000"/>
              </a:solidFill>
              <a:latin typeface="Roboto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941" y="1383689"/>
            <a:ext cx="4235063" cy="2228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43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12230" y="1486878"/>
            <a:ext cx="65227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Дано: 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ABCD —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прямокутна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трапеція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,</a:t>
            </a:r>
          </a:p>
          <a:p>
            <a:pPr algn="just"/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∠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D </a:t>
            </a:r>
            <a:r>
              <a:rPr lang="uk-UA" sz="2400" b="0" i="0" dirty="0" smtClean="0">
                <a:solidFill>
                  <a:srgbClr val="000000"/>
                </a:solidFill>
                <a:effectLst/>
                <a:latin typeface="Roboto"/>
              </a:rPr>
              <a:t>менший за 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 ∠C 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у 2 рази.</a:t>
            </a:r>
          </a:p>
          <a:p>
            <a:pPr algn="just"/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Знайти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: ∠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A, ∠B, ∠C, ∠D.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406537" y="670560"/>
            <a:ext cx="2542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 smtClean="0"/>
              <a:t>Вправа 4 </a:t>
            </a:r>
            <a:endParaRPr lang="ru-RU" sz="32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4994" y="1255335"/>
            <a:ext cx="2647678" cy="190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659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12230" y="1486878"/>
            <a:ext cx="65227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Дано: 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ABCD —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прямокутна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трапеція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, </a:t>
            </a:r>
          </a:p>
          <a:p>
            <a:pPr algn="just"/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∠C </a:t>
            </a:r>
            <a:r>
              <a:rPr lang="uk-UA" sz="2400" b="0" i="0" dirty="0" smtClean="0">
                <a:solidFill>
                  <a:srgbClr val="000000"/>
                </a:solidFill>
                <a:effectLst/>
                <a:latin typeface="Roboto"/>
              </a:rPr>
              <a:t>=2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∠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D </a:t>
            </a:r>
            <a:endParaRPr lang="uk-UA" sz="2400" b="0" i="0" dirty="0" smtClean="0">
              <a:solidFill>
                <a:srgbClr val="000000"/>
              </a:solidFill>
              <a:effectLst/>
              <a:latin typeface="Roboto"/>
            </a:endParaRPr>
          </a:p>
          <a:p>
            <a:pPr algn="just"/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Знайти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: ∠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A, ∠B, ∠C, ∠D.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406537" y="670560"/>
            <a:ext cx="2542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 smtClean="0"/>
              <a:t>Вправа 4 </a:t>
            </a:r>
            <a:endParaRPr lang="ru-RU" sz="3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166948" y="2849081"/>
            <a:ext cx="1131513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Розв’язання</a:t>
            </a:r>
            <a:endParaRPr lang="ru-RU" sz="2400" b="0" i="0" dirty="0" smtClean="0">
              <a:solidFill>
                <a:srgbClr val="000000"/>
              </a:solidFill>
              <a:effectLst/>
              <a:latin typeface="Roboto"/>
            </a:endParaRPr>
          </a:p>
          <a:p>
            <a:pPr algn="just"/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Трапеція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ABCD</a:t>
            </a:r>
            <a:r>
              <a:rPr lang="uk-UA" sz="2400" b="0" i="0" dirty="0" smtClean="0">
                <a:solidFill>
                  <a:srgbClr val="000000"/>
                </a:solidFill>
                <a:effectLst/>
                <a:latin typeface="Roboto"/>
              </a:rPr>
              <a:t>-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прямокутна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, тому ∠A = ∠B = 90°. </a:t>
            </a:r>
          </a:p>
          <a:p>
            <a:pPr algn="just"/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Нехай ∠D = х°,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тоді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∠C = (2х)°. </a:t>
            </a:r>
          </a:p>
          <a:p>
            <a:pPr algn="just"/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∠C + ∠D = 180°.Складемо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рівняння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</a:p>
          <a:p>
            <a:pPr algn="just"/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х + 2х = 180; </a:t>
            </a:r>
          </a:p>
          <a:p>
            <a:pPr algn="just"/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3х = 180;</a:t>
            </a:r>
          </a:p>
          <a:p>
            <a:pPr algn="just"/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х = 180 : 3; </a:t>
            </a:r>
          </a:p>
          <a:p>
            <a:pPr algn="just"/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x = 60.</a:t>
            </a:r>
          </a:p>
          <a:p>
            <a:pPr algn="just"/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∠D = 60°, ∠C = 2 ∙ 60° = 120°.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55553" y="6335070"/>
            <a:ext cx="42659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400" dirty="0" smtClean="0">
                <a:solidFill>
                  <a:srgbClr val="000000"/>
                </a:solidFill>
                <a:latin typeface="Roboto"/>
              </a:rPr>
              <a:t>Відповідь: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90°, 90°, 120°, 60°.</a:t>
            </a:r>
            <a:endParaRPr lang="ru-RU" sz="2400" dirty="0">
              <a:solidFill>
                <a:srgbClr val="000000"/>
              </a:solidFill>
              <a:latin typeface="Roboto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6914" y="1098102"/>
            <a:ext cx="2969623" cy="214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23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12230" y="1486878"/>
            <a:ext cx="65227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Дано: 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ABCD —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трапеція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, АВ = 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CD,</a:t>
            </a:r>
            <a:endParaRPr lang="uk-UA" sz="2400" b="0" i="0" dirty="0" smtClean="0">
              <a:solidFill>
                <a:srgbClr val="000000"/>
              </a:solidFill>
              <a:effectLst/>
              <a:latin typeface="Roboto"/>
            </a:endParaRPr>
          </a:p>
          <a:p>
            <a:pPr algn="just"/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АВ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більша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за  ВН у 2 рази.</a:t>
            </a:r>
          </a:p>
          <a:p>
            <a:pPr algn="just"/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Знайти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: ∠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A, ∠B, ∠C, ∠D.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406537" y="670560"/>
            <a:ext cx="2542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 smtClean="0"/>
              <a:t>Вправа 5 </a:t>
            </a:r>
            <a:endParaRPr lang="ru-RU" sz="3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519" y="1239647"/>
            <a:ext cx="3883931" cy="228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494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12230" y="1486878"/>
            <a:ext cx="65227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Дано: 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ABCD —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трапеція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, АВ = 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CD, </a:t>
            </a:r>
            <a:endParaRPr lang="uk-UA" sz="2400" b="0" i="0" dirty="0" smtClean="0">
              <a:solidFill>
                <a:srgbClr val="000000"/>
              </a:solidFill>
              <a:effectLst/>
              <a:latin typeface="Roboto"/>
            </a:endParaRPr>
          </a:p>
          <a:p>
            <a:pPr algn="just"/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АВ = 2ВН </a:t>
            </a:r>
          </a:p>
          <a:p>
            <a:pPr algn="just"/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Знайти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: ∠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A, ∠B, ∠C, ∠D.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406537" y="670560"/>
            <a:ext cx="2542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 smtClean="0"/>
              <a:t>Вправа 5 </a:t>
            </a:r>
            <a:endParaRPr lang="ru-RU" sz="3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105" y="1239646"/>
            <a:ext cx="3667345" cy="216111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045027" y="3400760"/>
            <a:ext cx="10485119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dirty="0" err="1">
                <a:solidFill>
                  <a:srgbClr val="000000"/>
                </a:solidFill>
                <a:latin typeface="Roboto"/>
              </a:rPr>
              <a:t>Розв’язання</a:t>
            </a:r>
            <a:endParaRPr lang="ru-RU" sz="2400" dirty="0">
              <a:solidFill>
                <a:srgbClr val="000000"/>
              </a:solidFill>
              <a:latin typeface="Roboto"/>
            </a:endParaRPr>
          </a:p>
          <a:p>
            <a:r>
              <a:rPr lang="ru-RU" sz="2800" b="0" i="0" dirty="0" smtClean="0">
                <a:solidFill>
                  <a:srgbClr val="000000"/>
                </a:solidFill>
                <a:effectLst/>
                <a:latin typeface="Roboto"/>
              </a:rPr>
              <a:t>У </a:t>
            </a:r>
            <a:r>
              <a:rPr lang="el-GR" sz="2800" b="0" i="0" dirty="0" smtClean="0">
                <a:solidFill>
                  <a:srgbClr val="000000"/>
                </a:solidFill>
                <a:effectLst/>
                <a:latin typeface="Roboto"/>
              </a:rPr>
              <a:t>Δ</a:t>
            </a:r>
            <a:r>
              <a:rPr lang="en-US" sz="2800" b="0" i="0" dirty="0" smtClean="0">
                <a:solidFill>
                  <a:srgbClr val="000000"/>
                </a:solidFill>
                <a:effectLst/>
                <a:latin typeface="Roboto"/>
              </a:rPr>
              <a:t>AB</a:t>
            </a:r>
            <a:r>
              <a:rPr lang="uk-UA" sz="2800" b="0" i="0" dirty="0" smtClean="0">
                <a:solidFill>
                  <a:srgbClr val="000000"/>
                </a:solidFill>
                <a:effectLst/>
                <a:latin typeface="Roboto"/>
              </a:rPr>
              <a:t>Н маємо </a:t>
            </a:r>
            <a:r>
              <a:rPr lang="ru-RU" sz="2800" b="0" i="0" dirty="0" smtClean="0">
                <a:solidFill>
                  <a:srgbClr val="000000"/>
                </a:solidFill>
                <a:effectLst/>
                <a:latin typeface="Roboto"/>
              </a:rPr>
              <a:t>∠Н = 90° і</a:t>
            </a:r>
            <a:r>
              <a:rPr lang="en-US" sz="28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800" b="0" i="0" dirty="0" smtClean="0">
                <a:solidFill>
                  <a:srgbClr val="000000"/>
                </a:solidFill>
                <a:effectLst/>
                <a:latin typeface="Roboto"/>
              </a:rPr>
              <a:t>АВ </a:t>
            </a:r>
            <a:r>
              <a:rPr lang="ru-RU" sz="2800" b="0" i="0" dirty="0" err="1" smtClean="0">
                <a:solidFill>
                  <a:srgbClr val="000000"/>
                </a:solidFill>
                <a:effectLst/>
                <a:latin typeface="Roboto"/>
              </a:rPr>
              <a:t>більше</a:t>
            </a:r>
            <a:r>
              <a:rPr lang="ru-RU" sz="2800" b="0" i="0" dirty="0" smtClean="0">
                <a:solidFill>
                  <a:srgbClr val="000000"/>
                </a:solidFill>
                <a:effectLst/>
                <a:latin typeface="Roboto"/>
              </a:rPr>
              <a:t> за  ВН у 2 рази, то за </a:t>
            </a:r>
            <a:r>
              <a:rPr lang="ru-RU" sz="2800" b="0" i="0" dirty="0" err="1" smtClean="0">
                <a:solidFill>
                  <a:srgbClr val="000000"/>
                </a:solidFill>
                <a:effectLst/>
                <a:latin typeface="Roboto"/>
              </a:rPr>
              <a:t>властивістю</a:t>
            </a:r>
            <a:r>
              <a:rPr lang="ru-RU" sz="2800" b="0" i="0" dirty="0" smtClean="0">
                <a:solidFill>
                  <a:srgbClr val="000000"/>
                </a:solidFill>
                <a:effectLst/>
                <a:latin typeface="Roboto"/>
              </a:rPr>
              <a:t>  катета, (</a:t>
            </a:r>
            <a:r>
              <a:rPr lang="ru-RU" sz="2800" b="0" i="0" dirty="0" smtClean="0">
                <a:solidFill>
                  <a:srgbClr val="000000"/>
                </a:solidFill>
                <a:effectLst/>
                <a:latin typeface="Roboto"/>
              </a:rPr>
              <a:t>катет </a:t>
            </a:r>
            <a:r>
              <a:rPr lang="ru-RU" sz="2800" b="0" i="0" dirty="0" err="1" smtClean="0">
                <a:solidFill>
                  <a:srgbClr val="000000"/>
                </a:solidFill>
                <a:effectLst/>
                <a:latin typeface="Roboto"/>
              </a:rPr>
              <a:t>який</a:t>
            </a:r>
            <a:r>
              <a:rPr lang="ru-RU" sz="28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800" b="0" i="0" dirty="0" err="1" smtClean="0">
                <a:solidFill>
                  <a:srgbClr val="000000"/>
                </a:solidFill>
                <a:effectLst/>
                <a:latin typeface="Roboto"/>
              </a:rPr>
              <a:t>лежить</a:t>
            </a:r>
            <a:r>
              <a:rPr lang="ru-RU" sz="28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800" b="0" i="0" dirty="0" err="1" smtClean="0">
                <a:solidFill>
                  <a:srgbClr val="000000"/>
                </a:solidFill>
                <a:effectLst/>
                <a:latin typeface="Roboto"/>
              </a:rPr>
              <a:t>проти</a:t>
            </a:r>
            <a:r>
              <a:rPr lang="ru-RU" sz="2800" b="0" i="0" dirty="0" smtClean="0">
                <a:solidFill>
                  <a:srgbClr val="000000"/>
                </a:solidFill>
                <a:effectLst/>
                <a:latin typeface="Roboto"/>
              </a:rPr>
              <a:t> кута 30°, </a:t>
            </a:r>
            <a:r>
              <a:rPr lang="ru-RU" sz="2800" b="0" i="0" dirty="0" err="1" smtClean="0">
                <a:solidFill>
                  <a:srgbClr val="000000"/>
                </a:solidFill>
                <a:effectLst/>
                <a:latin typeface="Roboto"/>
              </a:rPr>
              <a:t>дорівнює</a:t>
            </a:r>
            <a:r>
              <a:rPr lang="ru-RU" sz="28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800" b="0" i="0" dirty="0" err="1" smtClean="0">
                <a:solidFill>
                  <a:srgbClr val="000000"/>
                </a:solidFill>
                <a:effectLst/>
                <a:latin typeface="Roboto"/>
              </a:rPr>
              <a:t>половині</a:t>
            </a:r>
            <a:r>
              <a:rPr lang="ru-RU" sz="28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800" b="0" i="0" dirty="0" err="1" smtClean="0">
                <a:solidFill>
                  <a:srgbClr val="000000"/>
                </a:solidFill>
                <a:effectLst/>
                <a:latin typeface="Roboto"/>
              </a:rPr>
              <a:t>гіпотенузи</a:t>
            </a:r>
            <a:r>
              <a:rPr lang="ru-RU" sz="2800" b="0" i="0" dirty="0" smtClean="0">
                <a:solidFill>
                  <a:srgbClr val="000000"/>
                </a:solidFill>
                <a:effectLst/>
                <a:latin typeface="Roboto"/>
              </a:rPr>
              <a:t>) </a:t>
            </a:r>
            <a:r>
              <a:rPr lang="ru-RU" sz="2800" b="0" i="0" dirty="0" err="1" smtClean="0">
                <a:solidFill>
                  <a:srgbClr val="000000"/>
                </a:solidFill>
                <a:effectLst/>
                <a:latin typeface="Roboto"/>
              </a:rPr>
              <a:t>отримуємо</a:t>
            </a:r>
            <a:r>
              <a:rPr lang="ru-RU" sz="28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800" b="0" i="0" dirty="0" smtClean="0">
                <a:solidFill>
                  <a:srgbClr val="000000"/>
                </a:solidFill>
                <a:effectLst/>
                <a:latin typeface="Roboto"/>
              </a:rPr>
              <a:t>∠A = 30°.</a:t>
            </a:r>
            <a:r>
              <a:rPr lang="ru-RU" sz="2800" dirty="0" smtClean="0">
                <a:solidFill>
                  <a:srgbClr val="000000"/>
                </a:solidFill>
                <a:latin typeface="Roboto"/>
              </a:rPr>
              <a:t> </a:t>
            </a:r>
          </a:p>
          <a:p>
            <a:r>
              <a:rPr lang="ru-RU" sz="2800" dirty="0" smtClean="0">
                <a:solidFill>
                  <a:srgbClr val="000000"/>
                </a:solidFill>
                <a:latin typeface="Roboto"/>
              </a:rPr>
              <a:t> </a:t>
            </a:r>
            <a:r>
              <a:rPr lang="ru-RU" sz="2800" dirty="0" err="1" smtClean="0">
                <a:solidFill>
                  <a:srgbClr val="000000"/>
                </a:solidFill>
                <a:latin typeface="Roboto"/>
              </a:rPr>
              <a:t>Отже</a:t>
            </a:r>
            <a:r>
              <a:rPr lang="ru-RU" sz="2800" dirty="0" smtClean="0">
                <a:solidFill>
                  <a:srgbClr val="000000"/>
                </a:solidFill>
                <a:latin typeface="Roboto"/>
              </a:rPr>
              <a:t>, </a:t>
            </a:r>
            <a:r>
              <a:rPr lang="ru-RU" sz="2800" b="0" i="0" dirty="0" smtClean="0">
                <a:solidFill>
                  <a:srgbClr val="000000"/>
                </a:solidFill>
                <a:effectLst/>
                <a:latin typeface="Roboto"/>
              </a:rPr>
              <a:t>  ∠A = 30°, ∠B = </a:t>
            </a:r>
            <a:r>
              <a:rPr lang="ru-RU" sz="2800" b="0" i="0" dirty="0" smtClean="0">
                <a:solidFill>
                  <a:srgbClr val="000000"/>
                </a:solidFill>
                <a:effectLst/>
                <a:latin typeface="Roboto"/>
              </a:rPr>
              <a:t>180° - ∠A =</a:t>
            </a:r>
            <a:r>
              <a:rPr lang="ru-RU" sz="2800" b="0" i="0" dirty="0" smtClean="0">
                <a:solidFill>
                  <a:srgbClr val="000000"/>
                </a:solidFill>
                <a:effectLst/>
                <a:latin typeface="Roboto"/>
              </a:rPr>
              <a:t>180° - 30° = 150°, </a:t>
            </a:r>
          </a:p>
          <a:p>
            <a:r>
              <a:rPr lang="ru-RU" sz="2800" b="0" i="0" dirty="0" smtClean="0">
                <a:solidFill>
                  <a:srgbClr val="000000"/>
                </a:solidFill>
                <a:effectLst/>
                <a:latin typeface="Roboto"/>
              </a:rPr>
              <a:t>∠A = ∠D = 30°, ∠B = ∠C = 150°.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624711" y="6221575"/>
            <a:ext cx="45223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Відповідь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: 30°, 150°, 150°, 30°.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759828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12230" y="1486878"/>
            <a:ext cx="65227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Дано: 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ABCD —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трапеція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, ∠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D = 60°, </a:t>
            </a:r>
            <a:endParaRPr lang="uk-UA" sz="2400" b="0" i="0" dirty="0" smtClean="0">
              <a:solidFill>
                <a:srgbClr val="000000"/>
              </a:solidFill>
              <a:effectLst/>
              <a:latin typeface="Roboto"/>
            </a:endParaRPr>
          </a:p>
          <a:p>
            <a:pPr algn="just"/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∠A = ∠B = 90°, CD = AD = 16 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см.</a:t>
            </a:r>
          </a:p>
          <a:p>
            <a:pPr algn="just"/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Знайти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: ВС.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08023" y="697389"/>
            <a:ext cx="2542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 smtClean="0"/>
              <a:t>Вправа 6 </a:t>
            </a:r>
            <a:endParaRPr lang="ru-RU" sz="3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45027" y="3400760"/>
            <a:ext cx="10485119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dirty="0" err="1">
                <a:solidFill>
                  <a:srgbClr val="000000"/>
                </a:solidFill>
                <a:latin typeface="Roboto"/>
              </a:rPr>
              <a:t>Розв’язання</a:t>
            </a:r>
            <a:endParaRPr lang="ru-RU" sz="2400" dirty="0">
              <a:solidFill>
                <a:srgbClr val="000000"/>
              </a:solidFill>
              <a:latin typeface="Roboto"/>
            </a:endParaRPr>
          </a:p>
          <a:p>
            <a:r>
              <a:rPr lang="ru-RU" sz="2800" b="0" i="0" dirty="0" err="1" smtClean="0">
                <a:solidFill>
                  <a:srgbClr val="000000"/>
                </a:solidFill>
                <a:effectLst/>
                <a:latin typeface="Roboto"/>
              </a:rPr>
              <a:t>Проведемо</a:t>
            </a:r>
            <a:r>
              <a:rPr lang="ru-RU" sz="28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800" b="0" i="0" dirty="0" err="1" smtClean="0">
                <a:solidFill>
                  <a:srgbClr val="000000"/>
                </a:solidFill>
                <a:effectLst/>
                <a:latin typeface="Roboto"/>
              </a:rPr>
              <a:t>висоту</a:t>
            </a:r>
            <a:r>
              <a:rPr lang="ru-RU" sz="2800" b="0" i="0" dirty="0" smtClean="0">
                <a:solidFill>
                  <a:srgbClr val="000000"/>
                </a:solidFill>
                <a:effectLst/>
                <a:latin typeface="Roboto"/>
              </a:rPr>
              <a:t> ВН. У </a:t>
            </a:r>
            <a:r>
              <a:rPr lang="el-GR" sz="2800" b="0" i="0" dirty="0" smtClean="0">
                <a:solidFill>
                  <a:srgbClr val="000000"/>
                </a:solidFill>
                <a:effectLst/>
                <a:latin typeface="Roboto"/>
              </a:rPr>
              <a:t>Δ</a:t>
            </a:r>
            <a:r>
              <a:rPr lang="en-US" sz="2800" b="0" i="0" dirty="0" smtClean="0">
                <a:solidFill>
                  <a:srgbClr val="000000"/>
                </a:solidFill>
                <a:effectLst/>
                <a:latin typeface="Roboto"/>
              </a:rPr>
              <a:t>CHD ∠CHD = 90°, ∠CDH = 60°, </a:t>
            </a:r>
            <a:r>
              <a:rPr lang="uk-UA" sz="2800" b="0" i="0" dirty="0" smtClean="0">
                <a:solidFill>
                  <a:srgbClr val="000000"/>
                </a:solidFill>
                <a:effectLst/>
                <a:latin typeface="Roboto"/>
              </a:rPr>
              <a:t>то </a:t>
            </a:r>
            <a:r>
              <a:rPr lang="en-US" sz="2800" b="0" i="0" dirty="0" smtClean="0">
                <a:solidFill>
                  <a:srgbClr val="000000"/>
                </a:solidFill>
                <a:effectLst/>
                <a:latin typeface="Roboto"/>
              </a:rPr>
              <a:t>∠HCD = </a:t>
            </a:r>
            <a:r>
              <a:rPr lang="en-US" sz="2800" dirty="0">
                <a:solidFill>
                  <a:srgbClr val="000000"/>
                </a:solidFill>
                <a:latin typeface="Roboto"/>
              </a:rPr>
              <a:t>90</a:t>
            </a:r>
            <a:r>
              <a:rPr lang="en-US" sz="2800" dirty="0" smtClean="0">
                <a:solidFill>
                  <a:srgbClr val="000000"/>
                </a:solidFill>
                <a:latin typeface="Roboto"/>
              </a:rPr>
              <a:t>°</a:t>
            </a:r>
            <a:r>
              <a:rPr lang="uk-UA" sz="2800" dirty="0" smtClean="0">
                <a:solidFill>
                  <a:srgbClr val="000000"/>
                </a:solidFill>
                <a:latin typeface="Roboto"/>
              </a:rPr>
              <a:t>- </a:t>
            </a:r>
            <a:r>
              <a:rPr lang="en-US" sz="2800" dirty="0" smtClean="0">
                <a:solidFill>
                  <a:srgbClr val="000000"/>
                </a:solidFill>
                <a:latin typeface="Roboto"/>
              </a:rPr>
              <a:t>∠CDH</a:t>
            </a:r>
            <a:r>
              <a:rPr lang="uk-UA" sz="2800" dirty="0" smtClean="0">
                <a:solidFill>
                  <a:srgbClr val="000000"/>
                </a:solidFill>
                <a:latin typeface="Roboto"/>
              </a:rPr>
              <a:t>=</a:t>
            </a:r>
            <a:r>
              <a:rPr lang="en-US" sz="2800" dirty="0" smtClean="0">
                <a:solidFill>
                  <a:srgbClr val="000000"/>
                </a:solidFill>
                <a:latin typeface="Roboto"/>
              </a:rPr>
              <a:t> 90°</a:t>
            </a:r>
            <a:r>
              <a:rPr lang="uk-UA" sz="2800" dirty="0" smtClean="0">
                <a:solidFill>
                  <a:srgbClr val="000000"/>
                </a:solidFill>
                <a:latin typeface="Roboto"/>
              </a:rPr>
              <a:t>- 6</a:t>
            </a:r>
            <a:r>
              <a:rPr lang="en-US" sz="2800" dirty="0" smtClean="0">
                <a:solidFill>
                  <a:srgbClr val="000000"/>
                </a:solidFill>
                <a:latin typeface="Roboto"/>
              </a:rPr>
              <a:t>0°</a:t>
            </a:r>
            <a:r>
              <a:rPr lang="uk-UA" sz="2800" dirty="0" smtClean="0">
                <a:solidFill>
                  <a:srgbClr val="000000"/>
                </a:solidFill>
                <a:latin typeface="Roboto"/>
              </a:rPr>
              <a:t>=</a:t>
            </a:r>
            <a:r>
              <a:rPr lang="en-US" sz="2800" b="0" i="0" dirty="0" smtClean="0">
                <a:solidFill>
                  <a:srgbClr val="000000"/>
                </a:solidFill>
                <a:effectLst/>
                <a:latin typeface="Roboto"/>
              </a:rPr>
              <a:t>30°</a:t>
            </a:r>
            <a:r>
              <a:rPr lang="uk-UA" sz="2800" b="0" i="0" dirty="0" smtClean="0">
                <a:solidFill>
                  <a:srgbClr val="000000"/>
                </a:solidFill>
                <a:effectLst/>
                <a:latin typeface="Roboto"/>
              </a:rPr>
              <a:t>.</a:t>
            </a:r>
          </a:p>
          <a:p>
            <a:r>
              <a:rPr lang="ru-RU" sz="2800" b="0" i="0" dirty="0" smtClean="0">
                <a:solidFill>
                  <a:srgbClr val="000000"/>
                </a:solidFill>
                <a:effectLst/>
                <a:latin typeface="Roboto"/>
              </a:rPr>
              <a:t>За </a:t>
            </a:r>
            <a:r>
              <a:rPr lang="ru-RU" sz="2800" b="0" i="0" dirty="0" err="1" smtClean="0">
                <a:solidFill>
                  <a:srgbClr val="000000"/>
                </a:solidFill>
                <a:effectLst/>
                <a:latin typeface="Roboto"/>
              </a:rPr>
              <a:t>властивістю</a:t>
            </a:r>
            <a:r>
              <a:rPr lang="ru-RU" sz="2800" b="0" i="0" dirty="0" smtClean="0">
                <a:solidFill>
                  <a:srgbClr val="000000"/>
                </a:solidFill>
                <a:effectLst/>
                <a:latin typeface="Roboto"/>
              </a:rPr>
              <a:t>  катета, (катет </a:t>
            </a:r>
            <a:r>
              <a:rPr lang="ru-RU" sz="2800" b="0" i="0" dirty="0" err="1" smtClean="0">
                <a:solidFill>
                  <a:srgbClr val="000000"/>
                </a:solidFill>
                <a:effectLst/>
                <a:latin typeface="Roboto"/>
              </a:rPr>
              <a:t>який</a:t>
            </a:r>
            <a:r>
              <a:rPr lang="ru-RU" sz="28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800" b="0" i="0" dirty="0" err="1" smtClean="0">
                <a:solidFill>
                  <a:srgbClr val="000000"/>
                </a:solidFill>
                <a:effectLst/>
                <a:latin typeface="Roboto"/>
              </a:rPr>
              <a:t>лежить</a:t>
            </a:r>
            <a:r>
              <a:rPr lang="ru-RU" sz="28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800" b="0" i="0" dirty="0" err="1" smtClean="0">
                <a:solidFill>
                  <a:srgbClr val="000000"/>
                </a:solidFill>
                <a:effectLst/>
                <a:latin typeface="Roboto"/>
              </a:rPr>
              <a:t>проти</a:t>
            </a:r>
            <a:r>
              <a:rPr lang="ru-RU" sz="2800" b="0" i="0" dirty="0" smtClean="0">
                <a:solidFill>
                  <a:srgbClr val="000000"/>
                </a:solidFill>
                <a:effectLst/>
                <a:latin typeface="Roboto"/>
              </a:rPr>
              <a:t> кута 30°, </a:t>
            </a:r>
            <a:r>
              <a:rPr lang="ru-RU" sz="2800" b="0" i="0" dirty="0" err="1" smtClean="0">
                <a:solidFill>
                  <a:srgbClr val="000000"/>
                </a:solidFill>
                <a:effectLst/>
                <a:latin typeface="Roboto"/>
              </a:rPr>
              <a:t>дорівнює</a:t>
            </a:r>
            <a:r>
              <a:rPr lang="ru-RU" sz="28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800" b="0" i="0" dirty="0" err="1" smtClean="0">
                <a:solidFill>
                  <a:srgbClr val="000000"/>
                </a:solidFill>
                <a:effectLst/>
                <a:latin typeface="Roboto"/>
              </a:rPr>
              <a:t>половині</a:t>
            </a:r>
            <a:r>
              <a:rPr lang="ru-RU" sz="28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800" b="0" i="0" dirty="0" err="1" smtClean="0">
                <a:solidFill>
                  <a:srgbClr val="000000"/>
                </a:solidFill>
                <a:effectLst/>
                <a:latin typeface="Roboto"/>
              </a:rPr>
              <a:t>гіпотенузи</a:t>
            </a:r>
            <a:r>
              <a:rPr lang="ru-RU" sz="2800" b="0" i="0" dirty="0" smtClean="0">
                <a:solidFill>
                  <a:srgbClr val="000000"/>
                </a:solidFill>
                <a:effectLst/>
                <a:latin typeface="Roboto"/>
              </a:rPr>
              <a:t>) </a:t>
            </a:r>
            <a:r>
              <a:rPr lang="ru-RU" sz="2800" b="0" i="0" dirty="0" err="1" smtClean="0">
                <a:solidFill>
                  <a:srgbClr val="000000"/>
                </a:solidFill>
                <a:effectLst/>
                <a:latin typeface="Roboto"/>
              </a:rPr>
              <a:t>отримуємо</a:t>
            </a:r>
            <a:r>
              <a:rPr lang="en-US" sz="28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8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en-US" sz="2800" b="0" i="0" dirty="0" smtClean="0">
                <a:solidFill>
                  <a:srgbClr val="000000"/>
                </a:solidFill>
                <a:effectLst/>
                <a:latin typeface="Roboto"/>
              </a:rPr>
              <a:t>HD = 8 </a:t>
            </a:r>
            <a:r>
              <a:rPr lang="ru-RU" sz="2800" b="0" i="0" dirty="0" smtClean="0">
                <a:solidFill>
                  <a:srgbClr val="000000"/>
                </a:solidFill>
                <a:effectLst/>
                <a:latin typeface="Roboto"/>
              </a:rPr>
              <a:t>см.</a:t>
            </a:r>
          </a:p>
          <a:p>
            <a:r>
              <a:rPr lang="ru-RU" sz="2800" b="0" i="0" dirty="0" smtClean="0">
                <a:solidFill>
                  <a:srgbClr val="000000"/>
                </a:solidFill>
                <a:effectLst/>
                <a:latin typeface="Roboto"/>
              </a:rPr>
              <a:t> АВСН — </a:t>
            </a:r>
            <a:r>
              <a:rPr lang="ru-RU" sz="2800" b="0" i="0" dirty="0" err="1" smtClean="0">
                <a:solidFill>
                  <a:srgbClr val="000000"/>
                </a:solidFill>
                <a:effectLst/>
                <a:latin typeface="Roboto"/>
              </a:rPr>
              <a:t>прямокутник</a:t>
            </a:r>
            <a:r>
              <a:rPr lang="ru-RU" sz="2800" b="0" i="0" dirty="0" smtClean="0">
                <a:solidFill>
                  <a:srgbClr val="000000"/>
                </a:solidFill>
                <a:effectLst/>
                <a:latin typeface="Roboto"/>
              </a:rPr>
              <a:t>, ВС = АН = А</a:t>
            </a:r>
            <a:r>
              <a:rPr lang="en-US" sz="2800" dirty="0" smtClean="0">
                <a:solidFill>
                  <a:srgbClr val="000000"/>
                </a:solidFill>
                <a:latin typeface="Roboto"/>
              </a:rPr>
              <a:t>D </a:t>
            </a:r>
            <a:r>
              <a:rPr lang="uk-UA" sz="2800" dirty="0" smtClean="0">
                <a:solidFill>
                  <a:srgbClr val="000000"/>
                </a:solidFill>
                <a:latin typeface="Roboto"/>
              </a:rPr>
              <a:t>– Н</a:t>
            </a:r>
            <a:r>
              <a:rPr lang="en-US" sz="2800" dirty="0" smtClean="0">
                <a:solidFill>
                  <a:srgbClr val="000000"/>
                </a:solidFill>
                <a:latin typeface="Roboto"/>
              </a:rPr>
              <a:t>D</a:t>
            </a:r>
            <a:r>
              <a:rPr lang="uk-UA" sz="2800" dirty="0" smtClean="0">
                <a:solidFill>
                  <a:srgbClr val="000000"/>
                </a:solidFill>
                <a:latin typeface="Roboto"/>
              </a:rPr>
              <a:t> =</a:t>
            </a:r>
            <a:r>
              <a:rPr lang="en-US" sz="2800" dirty="0" smtClean="0">
                <a:solidFill>
                  <a:srgbClr val="000000"/>
                </a:solidFill>
                <a:latin typeface="Roboto"/>
              </a:rPr>
              <a:t> </a:t>
            </a:r>
            <a:r>
              <a:rPr lang="ru-RU" sz="2800" b="0" i="0" dirty="0" smtClean="0">
                <a:solidFill>
                  <a:srgbClr val="000000"/>
                </a:solidFill>
                <a:effectLst/>
                <a:latin typeface="Roboto"/>
              </a:rPr>
              <a:t>16 - 8 = 8(см).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624711" y="6221575"/>
            <a:ext cx="25955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Відповідь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: 8 см. </a:t>
            </a:r>
            <a:endParaRPr lang="ru-RU" sz="24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949" y="754055"/>
            <a:ext cx="3535680" cy="290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830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12230" y="1486878"/>
            <a:ext cx="65227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Дано: 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ABCD -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трапеція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, АВ = 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CD, 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АС = А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D, ∠CAB = 40°.</a:t>
            </a:r>
          </a:p>
          <a:p>
            <a:pPr algn="just"/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Знайти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: ∠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A, ∠B, ∠C, ∠D.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406537" y="670560"/>
            <a:ext cx="2542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 smtClean="0"/>
              <a:t>Вправа 7 </a:t>
            </a:r>
            <a:endParaRPr lang="ru-RU" sz="3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97567" y="3351065"/>
            <a:ext cx="12095922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dirty="0" err="1">
                <a:solidFill>
                  <a:srgbClr val="000000"/>
                </a:solidFill>
                <a:latin typeface="Roboto"/>
              </a:rPr>
              <a:t>Розв’язання</a:t>
            </a:r>
            <a:endParaRPr lang="ru-RU" sz="2400" dirty="0">
              <a:solidFill>
                <a:srgbClr val="000000"/>
              </a:solidFill>
              <a:latin typeface="Roboto"/>
            </a:endParaRPr>
          </a:p>
          <a:p>
            <a:r>
              <a:rPr lang="en-US" sz="2800" b="0" i="0" dirty="0" smtClean="0">
                <a:solidFill>
                  <a:srgbClr val="000000"/>
                </a:solidFill>
                <a:effectLst/>
                <a:latin typeface="Roboto"/>
              </a:rPr>
              <a:t>∠CAD = ∠BCA = 40° </a:t>
            </a:r>
            <a:r>
              <a:rPr lang="ru-RU" sz="2800" b="0" i="0" dirty="0" smtClean="0">
                <a:solidFill>
                  <a:srgbClr val="000000"/>
                </a:solidFill>
                <a:effectLst/>
                <a:latin typeface="Roboto"/>
              </a:rPr>
              <a:t>як </a:t>
            </a:r>
            <a:r>
              <a:rPr lang="ru-RU" sz="2800" b="0" i="0" dirty="0" err="1" smtClean="0">
                <a:solidFill>
                  <a:srgbClr val="000000"/>
                </a:solidFill>
                <a:effectLst/>
                <a:latin typeface="Roboto"/>
              </a:rPr>
              <a:t>внутрішні</a:t>
            </a:r>
            <a:r>
              <a:rPr lang="ru-RU" sz="28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800" b="0" i="0" dirty="0" err="1" smtClean="0">
                <a:solidFill>
                  <a:srgbClr val="000000"/>
                </a:solidFill>
                <a:effectLst/>
                <a:latin typeface="Roboto"/>
              </a:rPr>
              <a:t>різносторонні</a:t>
            </a:r>
            <a:r>
              <a:rPr lang="ru-RU" sz="2800" b="0" i="0" dirty="0" smtClean="0">
                <a:solidFill>
                  <a:srgbClr val="000000"/>
                </a:solidFill>
                <a:effectLst/>
                <a:latin typeface="Roboto"/>
              </a:rPr>
              <a:t> при </a:t>
            </a:r>
            <a:r>
              <a:rPr lang="ru-RU" sz="2400" dirty="0">
                <a:solidFill>
                  <a:srgbClr val="000000"/>
                </a:solidFill>
                <a:latin typeface="Roboto"/>
              </a:rPr>
              <a:t>А</a:t>
            </a:r>
            <a:r>
              <a:rPr lang="en-US" sz="2400" dirty="0">
                <a:solidFill>
                  <a:srgbClr val="000000"/>
                </a:solidFill>
                <a:latin typeface="Roboto"/>
              </a:rPr>
              <a:t>B || CD</a:t>
            </a:r>
            <a:r>
              <a:rPr lang="uk-UA" sz="2400" dirty="0">
                <a:solidFill>
                  <a:srgbClr val="000000"/>
                </a:solidFill>
                <a:latin typeface="Roboto"/>
              </a:rPr>
              <a:t> і </a:t>
            </a:r>
            <a:r>
              <a:rPr lang="uk-UA" sz="2400" dirty="0" smtClean="0">
                <a:solidFill>
                  <a:srgbClr val="000000"/>
                </a:solidFill>
                <a:latin typeface="Roboto"/>
              </a:rPr>
              <a:t>АС </a:t>
            </a:r>
            <a:r>
              <a:rPr lang="uk-UA" sz="2400" dirty="0">
                <a:solidFill>
                  <a:srgbClr val="000000"/>
                </a:solidFill>
                <a:latin typeface="Roboto"/>
              </a:rPr>
              <a:t>–січна</a:t>
            </a:r>
            <a:r>
              <a:rPr lang="ru-RU" sz="2800" b="0" i="0" dirty="0" smtClean="0">
                <a:solidFill>
                  <a:srgbClr val="000000"/>
                </a:solidFill>
                <a:effectLst/>
                <a:latin typeface="Roboto"/>
              </a:rPr>
              <a:t>, </a:t>
            </a:r>
          </a:p>
          <a:p>
            <a:r>
              <a:rPr lang="ru-RU" sz="2800" b="0" i="0" dirty="0" smtClean="0">
                <a:solidFill>
                  <a:srgbClr val="000000"/>
                </a:solidFill>
                <a:effectLst/>
                <a:latin typeface="Roboto"/>
              </a:rPr>
              <a:t>АС = </a:t>
            </a:r>
            <a:r>
              <a:rPr lang="en-US" sz="2800" b="0" i="0" dirty="0" smtClean="0">
                <a:solidFill>
                  <a:srgbClr val="000000"/>
                </a:solidFill>
                <a:effectLst/>
                <a:latin typeface="Roboto"/>
              </a:rPr>
              <a:t>AD, </a:t>
            </a:r>
            <a:r>
              <a:rPr lang="ru-RU" sz="2800" b="0" i="0" dirty="0" err="1" smtClean="0">
                <a:solidFill>
                  <a:srgbClr val="000000"/>
                </a:solidFill>
                <a:effectLst/>
                <a:latin typeface="Roboto"/>
              </a:rPr>
              <a:t>тоді</a:t>
            </a:r>
            <a:r>
              <a:rPr lang="ru-RU" sz="28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el-GR" sz="2800" b="0" i="0" dirty="0" smtClean="0">
                <a:solidFill>
                  <a:srgbClr val="000000"/>
                </a:solidFill>
                <a:effectLst/>
                <a:latin typeface="Roboto"/>
              </a:rPr>
              <a:t>Δ</a:t>
            </a:r>
            <a:r>
              <a:rPr lang="ru-RU" sz="2800" b="0" i="0" dirty="0" smtClean="0">
                <a:solidFill>
                  <a:srgbClr val="000000"/>
                </a:solidFill>
                <a:effectLst/>
                <a:latin typeface="Roboto"/>
              </a:rPr>
              <a:t>АС</a:t>
            </a:r>
            <a:r>
              <a:rPr lang="en-US" sz="2800" b="0" i="0" dirty="0" smtClean="0">
                <a:solidFill>
                  <a:srgbClr val="000000"/>
                </a:solidFill>
                <a:effectLst/>
                <a:latin typeface="Roboto"/>
              </a:rPr>
              <a:t>D — </a:t>
            </a:r>
            <a:r>
              <a:rPr lang="ru-RU" sz="2800" b="0" i="0" dirty="0" err="1" smtClean="0">
                <a:solidFill>
                  <a:srgbClr val="000000"/>
                </a:solidFill>
                <a:effectLst/>
                <a:latin typeface="Roboto"/>
              </a:rPr>
              <a:t>рівнобедрений</a:t>
            </a:r>
            <a:r>
              <a:rPr lang="ru-RU" sz="2800" b="0" i="0" dirty="0" smtClean="0">
                <a:solidFill>
                  <a:srgbClr val="000000"/>
                </a:solidFill>
                <a:effectLst/>
                <a:latin typeface="Roboto"/>
              </a:rPr>
              <a:t>, </a:t>
            </a:r>
          </a:p>
          <a:p>
            <a:r>
              <a:rPr lang="ru-RU" sz="2800" b="0" i="0" dirty="0" smtClean="0">
                <a:solidFill>
                  <a:srgbClr val="000000"/>
                </a:solidFill>
                <a:effectLst/>
                <a:latin typeface="Roboto"/>
              </a:rPr>
              <a:t>∠</a:t>
            </a:r>
            <a:r>
              <a:rPr lang="en-US" sz="2800" b="0" i="0" dirty="0" smtClean="0">
                <a:solidFill>
                  <a:srgbClr val="000000"/>
                </a:solidFill>
                <a:effectLst/>
                <a:latin typeface="Roboto"/>
              </a:rPr>
              <a:t>ACD = ∠D = </a:t>
            </a:r>
            <a:r>
              <a:rPr lang="en-US" sz="2800" dirty="0" smtClean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Roboto"/>
              </a:rPr>
              <a:t>(180° - </a:t>
            </a:r>
            <a:r>
              <a:rPr lang="en-US" sz="2800" b="0" i="0" dirty="0" smtClean="0">
                <a:solidFill>
                  <a:srgbClr val="000000"/>
                </a:solidFill>
                <a:effectLst/>
                <a:latin typeface="Roboto"/>
              </a:rPr>
              <a:t>∠CAD </a:t>
            </a:r>
            <a:r>
              <a:rPr lang="en-US" sz="2800" dirty="0" smtClean="0">
                <a:solidFill>
                  <a:srgbClr val="000000"/>
                </a:solidFill>
                <a:latin typeface="Roboto"/>
              </a:rPr>
              <a:t>): 2</a:t>
            </a:r>
            <a:r>
              <a:rPr lang="uk-UA" sz="2800" dirty="0" smtClean="0">
                <a:solidFill>
                  <a:srgbClr val="000000"/>
                </a:solidFill>
                <a:latin typeface="Roboto"/>
              </a:rPr>
              <a:t> =</a:t>
            </a:r>
            <a:r>
              <a:rPr lang="en-US" sz="2800" dirty="0" smtClean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2800" b="0" i="0" dirty="0" smtClean="0">
                <a:solidFill>
                  <a:srgbClr val="000000"/>
                </a:solidFill>
                <a:effectLst/>
                <a:latin typeface="Roboto"/>
              </a:rPr>
              <a:t>(180° - 40°): 2 = 70°. </a:t>
            </a:r>
            <a:endParaRPr lang="uk-UA" sz="2800" b="0" i="0" dirty="0" smtClean="0">
              <a:solidFill>
                <a:srgbClr val="000000"/>
              </a:solidFill>
              <a:effectLst/>
              <a:latin typeface="Roboto"/>
            </a:endParaRPr>
          </a:p>
          <a:p>
            <a:r>
              <a:rPr lang="ru-RU" sz="2800" b="0" i="0" dirty="0" err="1" smtClean="0">
                <a:solidFill>
                  <a:srgbClr val="000000"/>
                </a:solidFill>
                <a:effectLst/>
                <a:latin typeface="Roboto"/>
              </a:rPr>
              <a:t>Трапеція</a:t>
            </a:r>
            <a:r>
              <a:rPr lang="ru-RU" sz="28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en-US" sz="2800" b="0" i="0" dirty="0" smtClean="0">
                <a:solidFill>
                  <a:srgbClr val="000000"/>
                </a:solidFill>
                <a:effectLst/>
                <a:latin typeface="Roboto"/>
              </a:rPr>
              <a:t>ABCD</a:t>
            </a:r>
            <a:r>
              <a:rPr lang="uk-UA" sz="2800" b="0" i="0" dirty="0" smtClean="0">
                <a:solidFill>
                  <a:srgbClr val="000000"/>
                </a:solidFill>
                <a:effectLst/>
                <a:latin typeface="Roboto"/>
              </a:rPr>
              <a:t>-</a:t>
            </a:r>
            <a:r>
              <a:rPr lang="ru-RU" sz="28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800" b="0" i="0" dirty="0" err="1" smtClean="0">
                <a:solidFill>
                  <a:srgbClr val="000000"/>
                </a:solidFill>
                <a:effectLst/>
                <a:latin typeface="Roboto"/>
              </a:rPr>
              <a:t>рівнобічна</a:t>
            </a:r>
            <a:r>
              <a:rPr lang="ru-RU" sz="2800" b="0" i="0" dirty="0" smtClean="0">
                <a:solidFill>
                  <a:srgbClr val="000000"/>
                </a:solidFill>
                <a:effectLst/>
                <a:latin typeface="Roboto"/>
              </a:rPr>
              <a:t>, тому ∠</a:t>
            </a:r>
            <a:r>
              <a:rPr lang="en-US" sz="2800" b="0" i="0" dirty="0" smtClean="0">
                <a:solidFill>
                  <a:srgbClr val="000000"/>
                </a:solidFill>
                <a:effectLst/>
                <a:latin typeface="Roboto"/>
              </a:rPr>
              <a:t>A = ∠D = 70°, </a:t>
            </a:r>
            <a:endParaRPr lang="uk-UA" sz="2800" b="0" i="0" dirty="0" smtClean="0">
              <a:solidFill>
                <a:srgbClr val="000000"/>
              </a:solidFill>
              <a:effectLst/>
              <a:latin typeface="Roboto"/>
            </a:endParaRPr>
          </a:p>
          <a:p>
            <a:r>
              <a:rPr lang="en-US" sz="2800" b="0" i="0" dirty="0" smtClean="0">
                <a:solidFill>
                  <a:srgbClr val="000000"/>
                </a:solidFill>
                <a:effectLst/>
                <a:latin typeface="Roboto"/>
              </a:rPr>
              <a:t>∠B = ∠C =</a:t>
            </a:r>
            <a:r>
              <a:rPr lang="en-US" sz="2800" dirty="0">
                <a:solidFill>
                  <a:srgbClr val="000000"/>
                </a:solidFill>
                <a:latin typeface="Roboto"/>
              </a:rPr>
              <a:t> 180° - </a:t>
            </a:r>
            <a:r>
              <a:rPr lang="en-US" sz="2800" dirty="0" smtClean="0">
                <a:solidFill>
                  <a:srgbClr val="000000"/>
                </a:solidFill>
                <a:latin typeface="Roboto"/>
              </a:rPr>
              <a:t>∠A</a:t>
            </a:r>
            <a:r>
              <a:rPr lang="uk-UA" sz="2800" dirty="0" smtClean="0">
                <a:solidFill>
                  <a:srgbClr val="000000"/>
                </a:solidFill>
                <a:latin typeface="Roboto"/>
              </a:rPr>
              <a:t> =</a:t>
            </a:r>
            <a:r>
              <a:rPr lang="en-US" sz="2800" b="0" i="0" dirty="0" smtClean="0">
                <a:solidFill>
                  <a:srgbClr val="000000"/>
                </a:solidFill>
                <a:effectLst/>
                <a:latin typeface="Roboto"/>
              </a:rPr>
              <a:t> 180° - 70° = 110°.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624711" y="6221575"/>
            <a:ext cx="46466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Відповідь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: 70°, 110°, 110°, 70°. </a:t>
            </a:r>
            <a:endParaRPr lang="ru-RU" sz="24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2088" y="1344091"/>
            <a:ext cx="3234168" cy="2293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436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69564" y="584775"/>
            <a:ext cx="644793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Дано: 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ABCD —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трапеція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, АВ = СВ = 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CD,</a:t>
            </a:r>
            <a:endParaRPr lang="uk-UA" sz="2400" b="0" i="0" dirty="0" smtClean="0">
              <a:solidFill>
                <a:srgbClr val="000000"/>
              </a:solidFill>
              <a:effectLst/>
              <a:latin typeface="Roboto"/>
            </a:endParaRPr>
          </a:p>
          <a:p>
            <a:pPr algn="just"/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АС ⊥ 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CD.</a:t>
            </a:r>
          </a:p>
          <a:p>
            <a:pPr algn="just"/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Знайти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: ∠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A, ∠B, ∠C, ∠D.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406537" y="0"/>
            <a:ext cx="2542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 smtClean="0"/>
              <a:t>Вправа 8 </a:t>
            </a:r>
            <a:endParaRPr lang="ru-RU" sz="3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23407" y="2029005"/>
            <a:ext cx="12095922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dirty="0" err="1">
                <a:solidFill>
                  <a:srgbClr val="000000"/>
                </a:solidFill>
                <a:latin typeface="Roboto"/>
              </a:rPr>
              <a:t>Розв’язання</a:t>
            </a:r>
            <a:endParaRPr lang="ru-RU" sz="2400" dirty="0">
              <a:solidFill>
                <a:srgbClr val="000000"/>
              </a:solidFill>
              <a:latin typeface="Roboto"/>
            </a:endParaRPr>
          </a:p>
          <a:p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За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умовою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АВ = ВС,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тоді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el-GR" sz="2400" b="0" i="0" dirty="0" smtClean="0">
                <a:solidFill>
                  <a:srgbClr val="000000"/>
                </a:solidFill>
                <a:effectLst/>
                <a:latin typeface="Roboto"/>
              </a:rPr>
              <a:t>Δ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АВС —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рівнобедрений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, ∠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BAC = ∠BCA, </a:t>
            </a:r>
            <a:endParaRPr lang="uk-UA" sz="2400" b="0" i="0" dirty="0" smtClean="0">
              <a:solidFill>
                <a:srgbClr val="000000"/>
              </a:solidFill>
              <a:effectLst/>
              <a:latin typeface="Roboto"/>
            </a:endParaRPr>
          </a:p>
          <a:p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∠BC</a:t>
            </a:r>
            <a:r>
              <a:rPr lang="uk-UA" sz="2400" b="0" i="0" dirty="0" smtClean="0">
                <a:solidFill>
                  <a:srgbClr val="000000"/>
                </a:solidFill>
                <a:effectLst/>
                <a:latin typeface="Roboto"/>
              </a:rPr>
              <a:t>А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 = ∠CAD </a:t>
            </a:r>
            <a:r>
              <a:rPr lang="uk-UA" sz="2400" b="0" i="0" dirty="0" smtClean="0">
                <a:solidFill>
                  <a:srgbClr val="000000"/>
                </a:solidFill>
                <a:effectLst/>
                <a:latin typeface="Roboto"/>
              </a:rPr>
              <a:t>( як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внутрішні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різносторонні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при </a:t>
            </a:r>
            <a:r>
              <a:rPr lang="ru-RU" sz="2400" dirty="0" smtClean="0">
                <a:solidFill>
                  <a:srgbClr val="000000"/>
                </a:solidFill>
                <a:latin typeface="Roboto"/>
              </a:rPr>
              <a:t>А</a:t>
            </a:r>
            <a:r>
              <a:rPr lang="en-US" sz="2400" dirty="0" smtClean="0">
                <a:solidFill>
                  <a:srgbClr val="000000"/>
                </a:solidFill>
                <a:latin typeface="Roboto"/>
              </a:rPr>
              <a:t>B || CD</a:t>
            </a:r>
            <a:r>
              <a:rPr lang="uk-UA" sz="2400" dirty="0" smtClean="0">
                <a:solidFill>
                  <a:srgbClr val="000000"/>
                </a:solidFill>
                <a:latin typeface="Roboto"/>
              </a:rPr>
              <a:t> і АС –січна)</a:t>
            </a:r>
            <a:r>
              <a:rPr lang="ru-RU" sz="2400" dirty="0" smtClean="0">
                <a:solidFill>
                  <a:srgbClr val="000000"/>
                </a:solidFill>
                <a:latin typeface="Roboto"/>
              </a:rPr>
              <a:t>.</a:t>
            </a:r>
            <a:r>
              <a:rPr lang="ru-RU" sz="2400" dirty="0" err="1" smtClean="0">
                <a:solidFill>
                  <a:srgbClr val="000000"/>
                </a:solidFill>
                <a:latin typeface="Roboto"/>
              </a:rPr>
              <a:t>Маємо</a:t>
            </a:r>
            <a:r>
              <a:rPr lang="ru-RU" sz="2400" dirty="0" smtClean="0">
                <a:solidFill>
                  <a:srgbClr val="000000"/>
                </a:solidFill>
                <a:latin typeface="Roboto"/>
              </a:rPr>
              <a:t> 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∠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BAC = ∠BCA </a:t>
            </a:r>
            <a:r>
              <a:rPr lang="uk-UA" sz="2400" b="0" i="0" dirty="0" smtClean="0">
                <a:solidFill>
                  <a:srgbClr val="000000"/>
                </a:solidFill>
                <a:effectLst/>
                <a:latin typeface="Roboto"/>
              </a:rPr>
              <a:t> і 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∠BC</a:t>
            </a:r>
            <a:r>
              <a:rPr lang="uk-UA" sz="2400" b="0" i="0" dirty="0" smtClean="0">
                <a:solidFill>
                  <a:srgbClr val="000000"/>
                </a:solidFill>
                <a:effectLst/>
                <a:latin typeface="Roboto"/>
              </a:rPr>
              <a:t>А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 = ∠CAD</a:t>
            </a:r>
            <a:r>
              <a:rPr lang="uk-UA" sz="2400" b="0" i="0" dirty="0" smtClean="0">
                <a:solidFill>
                  <a:srgbClr val="000000"/>
                </a:solidFill>
                <a:effectLst/>
                <a:latin typeface="Roboto"/>
              </a:rPr>
              <a:t>, то 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∠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BAC = ∠CAD</a:t>
            </a:r>
            <a:r>
              <a:rPr lang="uk-UA" sz="2400" b="0" i="0" dirty="0" smtClean="0">
                <a:solidFill>
                  <a:srgbClr val="000000"/>
                </a:solidFill>
                <a:effectLst/>
                <a:latin typeface="Roboto"/>
              </a:rPr>
              <a:t>.</a:t>
            </a:r>
          </a:p>
          <a:p>
            <a:r>
              <a:rPr lang="uk-UA" sz="2400" b="0" i="0" dirty="0" smtClean="0">
                <a:solidFill>
                  <a:srgbClr val="000000"/>
                </a:solidFill>
                <a:effectLst/>
                <a:latin typeface="Roboto"/>
              </a:rPr>
              <a:t>Звідси 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∠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A</a:t>
            </a:r>
            <a:r>
              <a:rPr lang="uk-UA" sz="2400" b="0" i="0" dirty="0" smtClean="0">
                <a:solidFill>
                  <a:srgbClr val="000000"/>
                </a:solidFill>
                <a:effectLst/>
                <a:latin typeface="Roboto"/>
              </a:rPr>
              <a:t>=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 2 ∙ ∠CAD</a:t>
            </a:r>
            <a:r>
              <a:rPr lang="uk-UA" sz="2400" b="0" i="0" dirty="0" smtClean="0">
                <a:solidFill>
                  <a:srgbClr val="000000"/>
                </a:solidFill>
                <a:effectLst/>
                <a:latin typeface="Roboto"/>
              </a:rPr>
              <a:t>.</a:t>
            </a:r>
            <a:endParaRPr lang="ru-RU" sz="2400" dirty="0" smtClean="0">
              <a:solidFill>
                <a:srgbClr val="000000"/>
              </a:solidFill>
              <a:latin typeface="Roboto"/>
            </a:endParaRPr>
          </a:p>
          <a:p>
            <a:pPr algn="just"/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За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умовою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∠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A = ∠D,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отже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, ∠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D = 2 ∙ ∠CAD</a:t>
            </a:r>
            <a:r>
              <a:rPr lang="uk-UA" sz="2400" b="0" i="0" dirty="0" smtClean="0">
                <a:solidFill>
                  <a:srgbClr val="000000"/>
                </a:solidFill>
                <a:effectLst/>
                <a:latin typeface="Roboto"/>
              </a:rPr>
              <a:t>.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Roboto"/>
              </a:rPr>
              <a:t>О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скільки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у </a:t>
            </a:r>
            <a:r>
              <a:rPr lang="el-GR" sz="2400" b="0" i="0" dirty="0" smtClean="0">
                <a:solidFill>
                  <a:srgbClr val="000000"/>
                </a:solidFill>
                <a:effectLst/>
                <a:latin typeface="Roboto"/>
              </a:rPr>
              <a:t>Δ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ACD ∠ACD = 90°</a:t>
            </a:r>
            <a:r>
              <a:rPr lang="uk-UA" sz="2400" b="0" i="0" dirty="0" smtClean="0">
                <a:solidFill>
                  <a:srgbClr val="000000"/>
                </a:solidFill>
                <a:effectLst/>
                <a:latin typeface="Roboto"/>
              </a:rPr>
              <a:t>, то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 ∠CAD + ∠D = 90°</a:t>
            </a:r>
            <a:r>
              <a:rPr lang="uk-UA" sz="2400" b="0" i="0" dirty="0" smtClean="0">
                <a:solidFill>
                  <a:srgbClr val="000000"/>
                </a:solidFill>
                <a:effectLst/>
                <a:latin typeface="Roboto"/>
              </a:rPr>
              <a:t>.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Нехай ∠САD = х°,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тоді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∠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D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= (2х)°. </a:t>
            </a:r>
          </a:p>
          <a:p>
            <a:pPr algn="just"/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∠C</a:t>
            </a:r>
            <a:r>
              <a:rPr lang="en-US" sz="2400" dirty="0" smtClean="0">
                <a:solidFill>
                  <a:srgbClr val="000000"/>
                </a:solidFill>
                <a:latin typeface="Roboto"/>
              </a:rPr>
              <a:t>AD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+ ∠D = 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9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0°.Складемо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рівняння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</a:p>
          <a:p>
            <a:pPr algn="just"/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х + 2х = 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9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0; </a:t>
            </a:r>
          </a:p>
          <a:p>
            <a:pPr algn="just"/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3х = 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9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0;</a:t>
            </a:r>
          </a:p>
          <a:p>
            <a:pPr algn="just"/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 х = 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9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0 : 3; </a:t>
            </a:r>
          </a:p>
          <a:p>
            <a:pPr algn="just"/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x = 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3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0.</a:t>
            </a:r>
          </a:p>
          <a:p>
            <a:pPr algn="just"/>
            <a:r>
              <a:rPr lang="uk-UA" sz="2400" dirty="0" smtClean="0">
                <a:solidFill>
                  <a:srgbClr val="000000"/>
                </a:solidFill>
                <a:latin typeface="Roboto"/>
              </a:rPr>
              <a:t>Отже,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Roboto"/>
              </a:rPr>
              <a:t> ∠D = 60°, ∠A = ∠D = 60°, ∠B = ∠C = 180° - 60° = 120°. </a:t>
            </a:r>
            <a:endParaRPr lang="uk-UA" sz="2400" b="0" i="0" dirty="0" smtClean="0">
              <a:solidFill>
                <a:srgbClr val="000000"/>
              </a:solidFill>
              <a:effectLst/>
              <a:latin typeface="Roboto"/>
            </a:endParaRPr>
          </a:p>
          <a:p>
            <a:endParaRPr lang="uk-UA" sz="2800" dirty="0">
              <a:solidFill>
                <a:srgbClr val="000000"/>
              </a:solidFill>
              <a:latin typeface="Roboto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672672" y="5456262"/>
            <a:ext cx="42739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0" i="0" dirty="0" err="1" smtClean="0">
                <a:solidFill>
                  <a:srgbClr val="000000"/>
                </a:solidFill>
                <a:effectLst/>
                <a:latin typeface="Roboto"/>
              </a:rPr>
              <a:t>Відповідь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/>
              </a:rPr>
              <a:t>: </a:t>
            </a:r>
            <a:r>
              <a:rPr lang="ru-RU" sz="2400" dirty="0"/>
              <a:t>60°, 120°, 120°, 60°. </a:t>
            </a:r>
            <a:endParaRPr lang="ru-RU" sz="3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590" y="518021"/>
            <a:ext cx="3410947" cy="1940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41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1451</Words>
  <Application>Microsoft Office PowerPoint</Application>
  <PresentationFormat>Широкоэкранный</PresentationFormat>
  <Paragraphs>114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Roboto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 Windows</dc:creator>
  <cp:lastModifiedBy>User Windows</cp:lastModifiedBy>
  <cp:revision>11</cp:revision>
  <dcterms:created xsi:type="dcterms:W3CDTF">2021-09-28T17:07:44Z</dcterms:created>
  <dcterms:modified xsi:type="dcterms:W3CDTF">2021-09-28T18:36:37Z</dcterms:modified>
</cp:coreProperties>
</file>