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16"/>
  </p:notesMasterIdLst>
  <p:sldIdLst>
    <p:sldId id="258" r:id="rId2"/>
    <p:sldId id="272" r:id="rId3"/>
    <p:sldId id="274" r:id="rId4"/>
    <p:sldId id="259" r:id="rId5"/>
    <p:sldId id="269" r:id="rId6"/>
    <p:sldId id="260" r:id="rId7"/>
    <p:sldId id="261" r:id="rId8"/>
    <p:sldId id="267" r:id="rId9"/>
    <p:sldId id="262" r:id="rId10"/>
    <p:sldId id="266" r:id="rId11"/>
    <p:sldId id="271" r:id="rId12"/>
    <p:sldId id="270" r:id="rId13"/>
    <p:sldId id="268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5BB15"/>
    <a:srgbClr val="FF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49DF9-421B-4A82-A107-89CE77163177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D37E9-1172-47C3-A327-619454A47E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436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35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943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434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045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705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5364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778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829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907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84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8929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3737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7985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4921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8043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620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C8424-8FB1-46AE-8F1B-CDA1EF07122B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1D4B24F-275C-44AC-A334-8403F3FA3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897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4197790"/>
            <a:ext cx="53823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ln>
                  <a:solidFill>
                    <a:schemeClr val="accent1"/>
                  </a:solidFill>
                </a:ln>
                <a:gradFill flip="none" rotWithShape="1">
                  <a:gsLst>
                    <a:gs pos="0">
                      <a:srgbClr val="A603AB">
                        <a:lumMod val="34000"/>
                        <a:lumOff val="66000"/>
                      </a:srgbClr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Правильні многокутники </a:t>
            </a:r>
          </a:p>
          <a:p>
            <a:pPr algn="ctr"/>
            <a:r>
              <a:rPr lang="uk-UA" sz="4400" b="1" i="1" dirty="0" smtClean="0">
                <a:ln>
                  <a:solidFill>
                    <a:schemeClr val="accent1"/>
                  </a:solidFill>
                </a:ln>
                <a:gradFill flip="none" rotWithShape="1">
                  <a:gsLst>
                    <a:gs pos="0">
                      <a:srgbClr val="A603AB">
                        <a:lumMod val="34000"/>
                        <a:lumOff val="66000"/>
                      </a:srgbClr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та їх властивості.</a:t>
            </a:r>
            <a:endParaRPr lang="uk-UA" sz="4400" b="1" i="1" dirty="0">
              <a:ln>
                <a:solidFill>
                  <a:schemeClr val="accent1"/>
                </a:solidFill>
              </a:ln>
              <a:gradFill flip="none" rotWithShape="1">
                <a:gsLst>
                  <a:gs pos="0">
                    <a:srgbClr val="A603AB">
                      <a:lumMod val="34000"/>
                      <a:lumOff val="66000"/>
                    </a:srgbClr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245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99592" y="332656"/>
            <a:ext cx="8064896" cy="6063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Многокутник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фігура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утворена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на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площині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замкнутою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ламаною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лінією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.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Говорять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також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що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многокутник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—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частина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площини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обмежена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замкненою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ламаною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лінією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1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Ланки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ламаної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називаються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сторонами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многокутника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Точки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сходяться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дві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сусідні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ланки</a:t>
            </a:r>
            <a:r>
              <a:rPr kumimoji="0" lang="en-US" altLang="en-US" sz="3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32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називаються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вершинами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многокутника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cs typeface="Arial" panose="020B0604020202020204" pitchFamily="34" charset="0"/>
              </a:rPr>
              <a:t>.</a:t>
            </a:r>
            <a:endParaRPr kumimoji="0" lang="en-US" altLang="en-US" sz="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908720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Сума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довжин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всіх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сторін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многокутника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називається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3200" b="1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периметром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і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позначається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буквою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3200" dirty="0" smtClean="0">
                <a:solidFill>
                  <a:srgbClr val="333333"/>
                </a:solidFill>
                <a:latin typeface="MathJax_Math-italic"/>
                <a:cs typeface="Arial" panose="020B0604020202020204" pitchFamily="34" charset="0"/>
              </a:rPr>
              <a:t>P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3200" dirty="0" smtClean="0">
                <a:solidFill>
                  <a:srgbClr val="333333"/>
                </a:solidFill>
                <a:latin typeface="inherit"/>
                <a:cs typeface="Arial" panose="020B0604020202020204" pitchFamily="34" charset="0"/>
              </a:rPr>
              <a:t>2p</a:t>
            </a:r>
            <a:r>
              <a:rPr lang="en-US" altLang="en-US" sz="3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3200" dirty="0" smtClean="0">
                <a:solidFill>
                  <a:srgbClr val="333333"/>
                </a:solidFill>
                <a:latin typeface="inherit"/>
                <a:cs typeface="Arial" panose="020B0604020202020204" pitchFamily="34" charset="0"/>
              </a:rPr>
              <a:t>p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півсума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всіх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сторін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3200" b="1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півпериметр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altLang="en-US" sz="32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Многокутник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називається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3200" b="1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опуклим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розміщений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одну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сторону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будь-якої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своєї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сторони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необмежено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продовженої</a:t>
            </a:r>
            <a:r>
              <a:rPr lang="en-US" alt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675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2053" y="688706"/>
            <a:ext cx="87398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i="1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Правильні многокутники</a:t>
            </a:r>
            <a:endParaRPr lang="uk-UA" sz="6000" b="1" i="1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060848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Визначення:</a:t>
            </a:r>
            <a:r>
              <a:rPr lang="uk-UA" sz="28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uk-UA" sz="2000" i="1" dirty="0" smtClean="0">
                <a:latin typeface="Candara" pitchFamily="34" charset="0"/>
              </a:rPr>
              <a:t>опуклий многокутник називається правильним, якщо у нього всі сторони і всі кути рівні.</a:t>
            </a:r>
            <a:endParaRPr lang="uk-UA" sz="2000" i="1" dirty="0">
              <a:latin typeface="Candara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76720"/>
            <a:ext cx="1968500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925" y="6109473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latin typeface="Candara" pitchFamily="34" charset="0"/>
              </a:rPr>
              <a:t>Правильний трикутник</a:t>
            </a:r>
            <a:endParaRPr lang="uk-UA" i="1" dirty="0">
              <a:latin typeface="Candara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13043"/>
            <a:ext cx="2432050" cy="125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79457" y="4668755"/>
            <a:ext cx="107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Candara" pitchFamily="34" charset="0"/>
              </a:rPr>
              <a:t>Квадрат</a:t>
            </a:r>
            <a:endParaRPr lang="ru-RU" i="1" dirty="0">
              <a:latin typeface="Candara" pitchFamily="34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5580" y="4973960"/>
            <a:ext cx="1963737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79912" y="6108432"/>
            <a:ext cx="286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latin typeface="Candara" pitchFamily="34" charset="0"/>
              </a:rPr>
              <a:t>Правильний шестикутник</a:t>
            </a:r>
            <a:endParaRPr lang="uk-UA" i="1" dirty="0">
              <a:latin typeface="Candara" pitchFamily="34" charset="0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9317" y="3340018"/>
            <a:ext cx="2328863" cy="140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848866" y="4763943"/>
            <a:ext cx="287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latin typeface="Candara" pitchFamily="34" charset="0"/>
              </a:rPr>
              <a:t>Правильний восьмикутник</a:t>
            </a:r>
            <a:endParaRPr lang="uk-UA" i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89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dok.znaimo.com.ua/pars_docs/refs/1/166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76672"/>
            <a:ext cx="7968885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589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5" t="1363" r="4849" b="2727"/>
          <a:stretch/>
        </p:blipFill>
        <p:spPr>
          <a:xfrm rot="5400000">
            <a:off x="1146243" y="-1140531"/>
            <a:ext cx="6858000" cy="91390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5704" y="1052736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Коло, описане навколо правильного многокутника</a:t>
            </a:r>
            <a:endParaRPr lang="uk-UA" sz="3600" b="1" i="1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0463" y="2708920"/>
            <a:ext cx="298132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2919" y="2758132"/>
            <a:ext cx="2974975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5654" y="3142005"/>
            <a:ext cx="10795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6103" y="3891228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/>
              <a:t>О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64088" y="36785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13002" y="330924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2916833"/>
            <a:ext cx="4176464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uk-UA" sz="2600" i="1" dirty="0" smtClean="0">
                <a:solidFill>
                  <a:prstClr val="black"/>
                </a:solidFill>
              </a:rPr>
              <a:t>Навколо будь-якого правильного многокутника можна описати коло</a:t>
            </a:r>
            <a:r>
              <a:rPr lang="ru-RU" sz="2600" i="1" dirty="0" smtClean="0">
                <a:solidFill>
                  <a:prstClr val="black"/>
                </a:solidFill>
              </a:rPr>
              <a:t>.</a:t>
            </a:r>
            <a:endParaRPr lang="ru-RU" sz="2600" i="1" dirty="0">
              <a:solidFill>
                <a:prstClr val="black"/>
              </a:solidFill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1031" y="4115087"/>
            <a:ext cx="1587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3174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21555" y="444242"/>
            <a:ext cx="59829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Коло, вписана в правильний </a:t>
            </a:r>
            <a:endParaRPr lang="en-US" sz="3600" b="1" i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ctr"/>
            <a:r>
              <a:rPr lang="uk-UA" sz="36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багатокутник</a:t>
            </a:r>
            <a:endParaRPr lang="uk-UA" sz="3600" b="1" i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64904"/>
            <a:ext cx="3127375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1957" y="2564903"/>
            <a:ext cx="3127375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8706" y="2945424"/>
            <a:ext cx="1096963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8693" y="3794462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93514" y="3191104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13015" y="2738987"/>
            <a:ext cx="391811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600" i="1" dirty="0" smtClean="0"/>
              <a:t>В будь-</a:t>
            </a:r>
            <a:r>
              <a:rPr lang="uk-UA" sz="2600" i="1" dirty="0" smtClean="0"/>
              <a:t>який</a:t>
            </a:r>
            <a:r>
              <a:rPr lang="ru-RU" sz="2600" i="1" dirty="0" smtClean="0"/>
              <a:t> </a:t>
            </a:r>
            <a:r>
              <a:rPr lang="uk-UA" sz="2600" i="1" dirty="0" smtClean="0"/>
              <a:t>правильний многокутник можна вписати коло </a:t>
            </a:r>
            <a:r>
              <a:rPr lang="ru-RU" sz="2600" i="1" dirty="0" smtClean="0"/>
              <a:t>і </a:t>
            </a:r>
            <a:r>
              <a:rPr lang="uk-UA" sz="2600" i="1" dirty="0" smtClean="0"/>
              <a:t>притому тільки </a:t>
            </a:r>
            <a:r>
              <a:rPr lang="ru-RU" sz="2600" i="1" dirty="0" err="1" smtClean="0"/>
              <a:t>одн</a:t>
            </a:r>
            <a:r>
              <a:rPr lang="uk-UA" sz="2600" i="1" dirty="0"/>
              <a:t>е</a:t>
            </a:r>
            <a:r>
              <a:rPr lang="ru-RU" sz="2600" i="1" dirty="0" smtClean="0">
                <a:latin typeface="Candara" pitchFamily="34" charset="0"/>
              </a:rPr>
              <a:t>.</a:t>
            </a:r>
            <a:endParaRPr lang="ru-RU" sz="2600" i="1" dirty="0">
              <a:latin typeface="Candara" pitchFamily="34" charset="0"/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6270" y="3976191"/>
            <a:ext cx="1587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717861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ok.znaimo.com.ua/pars_docs/refs/1/166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299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5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94" y="-4758"/>
            <a:ext cx="9144000" cy="688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85" y="344413"/>
            <a:ext cx="45849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8800" b="1" i="1" dirty="0" smtClean="0">
                <a:ln>
                  <a:solidFill>
                    <a:schemeClr val="tx1"/>
                  </a:solidFill>
                </a:ln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Наслідки</a:t>
            </a:r>
            <a:endParaRPr lang="uk-UA" sz="8800" b="1" i="1" dirty="0">
              <a:ln>
                <a:solidFill>
                  <a:schemeClr val="tx1"/>
                </a:solidFill>
              </a:ln>
              <a:solidFill>
                <a:srgbClr val="FF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380" y="2420888"/>
            <a:ext cx="3346450" cy="33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1605" y="2887176"/>
            <a:ext cx="1182687" cy="118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8727" y="2415331"/>
            <a:ext cx="7493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2230" y="4015531"/>
            <a:ext cx="1587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9964" y="3830865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О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38867" y="290032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04765" y="3304375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50602" y="915164"/>
            <a:ext cx="379786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2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</a:t>
            </a:r>
            <a:r>
              <a:rPr lang="uk-UA" sz="22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слідок 1. </a:t>
            </a:r>
            <a:r>
              <a:rPr lang="uk-UA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Вписана коло торкається сторін правильного многокутника в їх серединах.</a:t>
            </a:r>
          </a:p>
          <a:p>
            <a:pPr marL="342900" indent="-342900">
              <a:buFont typeface="Arial" pitchFamily="34" charset="0"/>
              <a:buChar char="•"/>
            </a:pPr>
            <a:endParaRPr lang="uk-UA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uk-UA" sz="22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Наслідок</a:t>
            </a:r>
            <a:r>
              <a:rPr lang="ru-RU" sz="22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uk-UA" sz="22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</a:t>
            </a:r>
            <a:r>
              <a:rPr lang="uk-UA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 Центри кіл вписаного в правильний многокутник і описаного навколо правильного многокутника збігаються. Ця точка називається центром правильного багатокутника.</a:t>
            </a:r>
            <a:endParaRPr lang="uk-UA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9427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151"/>
            <a:ext cx="9144000" cy="688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/>
          <a:p>
            <a:pPr algn="ctr"/>
            <a:r>
              <a:rPr lang="uk-UA" sz="4000" dirty="0" smtClean="0">
                <a:solidFill>
                  <a:srgbClr val="FF0000"/>
                </a:solidFill>
              </a:rPr>
              <a:t>ВЕЛИЧИНА КУТА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uk-UA" sz="4000" dirty="0" smtClean="0">
                <a:solidFill>
                  <a:srgbClr val="FF0000"/>
                </a:solidFill>
              </a:rPr>
              <a:t> ПРАВИЛЬНОГО </a:t>
            </a:r>
            <a:r>
              <a:rPr lang="en-US" sz="4000" i="1" dirty="0" smtClean="0">
                <a:solidFill>
                  <a:srgbClr val="FF0000"/>
                </a:solidFill>
              </a:rPr>
              <a:t>n</a:t>
            </a:r>
            <a:r>
              <a:rPr lang="uk-UA" sz="4000" i="1" dirty="0" smtClean="0">
                <a:solidFill>
                  <a:srgbClr val="FF0000"/>
                </a:solidFill>
              </a:rPr>
              <a:t>-кутника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0" y="3012503"/>
            <a:ext cx="9036496" cy="1280593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>
                <a:solidFill>
                  <a:srgbClr val="FF0000"/>
                </a:solidFill>
              </a:rPr>
              <a:t>ЦЕНТРАЛЬНИЙ КУТ </a:t>
            </a:r>
            <a:endParaRPr lang="en-US" sz="4000" dirty="0" smtClean="0">
              <a:solidFill>
                <a:srgbClr val="FF0000"/>
              </a:solidFill>
            </a:endParaRPr>
          </a:p>
          <a:p>
            <a:pPr algn="ctr"/>
            <a:r>
              <a:rPr lang="uk-UA" sz="4000" dirty="0" smtClean="0">
                <a:solidFill>
                  <a:srgbClr val="FF0000"/>
                </a:solidFill>
              </a:rPr>
              <a:t>ПРАВИЛЬНОГО 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i="1" dirty="0" smtClean="0">
                <a:solidFill>
                  <a:srgbClr val="FF0000"/>
                </a:solidFill>
              </a:rPr>
              <a:t>n</a:t>
            </a:r>
            <a:r>
              <a:rPr lang="uk-UA" sz="4000" i="1" dirty="0">
                <a:solidFill>
                  <a:srgbClr val="FF0000"/>
                </a:solidFill>
              </a:rPr>
              <a:t>-кутника</a:t>
            </a:r>
            <a:r>
              <a:rPr lang="uk-UA" sz="4000" dirty="0" smtClean="0">
                <a:solidFill>
                  <a:srgbClr val="FF0000"/>
                </a:solidFill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53659"/>
            <a:ext cx="4263697" cy="1511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2545931" y="4951315"/>
                <a:ext cx="3759641" cy="12352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4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i="0"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e>
                            <m:sup>
                              <m:r>
                                <a:rPr lang="en-US" sz="40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num>
                        <m:den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931" y="4951315"/>
                <a:ext cx="3759641" cy="12352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5878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Сума </a:t>
            </a:r>
            <a:r>
              <a:rPr lang="ru-RU" b="1" dirty="0" err="1"/>
              <a:t>всіх</a:t>
            </a:r>
            <a:r>
              <a:rPr lang="ru-RU" b="1" dirty="0"/>
              <a:t> </a:t>
            </a:r>
            <a:r>
              <a:rPr lang="ru-RU" b="1" dirty="0" err="1"/>
              <a:t>кутів</a:t>
            </a:r>
            <a:r>
              <a:rPr lang="ru-RU" b="1" dirty="0"/>
              <a:t> n-</a:t>
            </a:r>
            <a:r>
              <a:rPr lang="ru-RU" b="1" dirty="0" err="1"/>
              <a:t>кутника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sz="7200" b="1" dirty="0" smtClean="0"/>
              <a:t>180</a:t>
            </a:r>
            <a:r>
              <a:rPr lang="ru-RU" sz="7200" b="1" dirty="0"/>
              <a:t>° · (n - 2)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850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92480" cy="85759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err="1" smtClean="0">
                <a:solidFill>
                  <a:srgbClr val="FF0000"/>
                </a:solidFill>
              </a:rPr>
              <a:t>Співставте</a:t>
            </a:r>
            <a:r>
              <a:rPr lang="uk-UA" b="1" i="1" dirty="0" smtClean="0">
                <a:solidFill>
                  <a:srgbClr val="FF0000"/>
                </a:solidFill>
              </a:rPr>
              <a:t> кути правильного </a:t>
            </a:r>
            <a:r>
              <a:rPr lang="uk-UA" b="1" i="1" dirty="0" err="1" smtClean="0">
                <a:solidFill>
                  <a:srgbClr val="FF0000"/>
                </a:solidFill>
              </a:rPr>
              <a:t>многоутника</a:t>
            </a:r>
            <a:r>
              <a:rPr lang="uk-UA" b="1" i="1" dirty="0" smtClean="0">
                <a:solidFill>
                  <a:srgbClr val="FF0000"/>
                </a:solidFill>
              </a:rPr>
              <a:t> </a:t>
            </a:r>
            <a:r>
              <a:rPr lang="uk-UA" b="1" i="1" dirty="0" err="1" smtClean="0">
                <a:solidFill>
                  <a:srgbClr val="FF0000"/>
                </a:solidFill>
              </a:rPr>
              <a:t>прик</a:t>
            </a:r>
            <a:r>
              <a:rPr lang="uk-UA" b="1" i="1" dirty="0" smtClean="0">
                <a:solidFill>
                  <a:srgbClr val="FF0000"/>
                </a:solidFill>
              </a:rPr>
              <a:t> </a:t>
            </a:r>
            <a:r>
              <a:rPr lang="uk-UA" b="1" i="1" dirty="0" err="1" smtClean="0">
                <a:solidFill>
                  <a:srgbClr val="FF0000"/>
                </a:solidFill>
              </a:rPr>
              <a:t>ожному</a:t>
            </a:r>
            <a:r>
              <a:rPr lang="uk-UA" b="1" i="1" dirty="0" smtClean="0">
                <a:solidFill>
                  <a:srgbClr val="FF0000"/>
                </a:solidFill>
              </a:rPr>
              <a:t> значенні </a:t>
            </a:r>
            <a:r>
              <a:rPr lang="en-US" sz="6000" dirty="0" smtClean="0">
                <a:solidFill>
                  <a:srgbClr val="C00000"/>
                </a:solidFill>
              </a:rPr>
              <a:t>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100451" y="2223398"/>
            <a:ext cx="1981515" cy="576262"/>
          </a:xfr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n</a:t>
            </a:r>
            <a:r>
              <a:rPr lang="uk-UA" sz="4000" b="1" dirty="0" smtClean="0">
                <a:solidFill>
                  <a:srgbClr val="C00000"/>
                </a:solidFill>
              </a:rPr>
              <a:t> =</a:t>
            </a: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uk-UA" sz="4000" b="1" dirty="0" smtClean="0">
                <a:solidFill>
                  <a:srgbClr val="C00000"/>
                </a:solidFill>
              </a:rPr>
              <a:t>6</a:t>
            </a: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endParaRPr lang="en-US" sz="4000" b="1" dirty="0"/>
          </a:p>
        </p:txBody>
      </p:sp>
      <p:sp>
        <p:nvSpPr>
          <p:cNvPr id="13" name="Текст 6"/>
          <p:cNvSpPr txBox="1">
            <a:spLocks/>
          </p:cNvSpPr>
          <p:nvPr/>
        </p:nvSpPr>
        <p:spPr>
          <a:xfrm>
            <a:off x="1100451" y="3519915"/>
            <a:ext cx="1981515" cy="5762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n</a:t>
            </a:r>
            <a:r>
              <a:rPr lang="uk-UA" sz="4000" b="1" dirty="0" smtClean="0">
                <a:solidFill>
                  <a:srgbClr val="C00000"/>
                </a:solidFill>
              </a:rPr>
              <a:t> =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</a:rPr>
              <a:t>5 </a:t>
            </a:r>
            <a:endParaRPr lang="en-US" sz="4000" b="1" dirty="0"/>
          </a:p>
        </p:txBody>
      </p:sp>
      <p:sp>
        <p:nvSpPr>
          <p:cNvPr id="14" name="Текст 6"/>
          <p:cNvSpPr txBox="1">
            <a:spLocks/>
          </p:cNvSpPr>
          <p:nvPr/>
        </p:nvSpPr>
        <p:spPr>
          <a:xfrm>
            <a:off x="1100451" y="4882460"/>
            <a:ext cx="1981515" cy="5762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n</a:t>
            </a:r>
            <a:r>
              <a:rPr lang="uk-UA" sz="4000" b="1" dirty="0" smtClean="0">
                <a:solidFill>
                  <a:srgbClr val="C00000"/>
                </a:solidFill>
              </a:rPr>
              <a:t> =</a:t>
            </a:r>
            <a:r>
              <a:rPr lang="en-US" sz="4000" b="1" dirty="0" smtClean="0">
                <a:solidFill>
                  <a:srgbClr val="C00000"/>
                </a:solidFill>
              </a:rPr>
              <a:t> 8 </a:t>
            </a:r>
            <a:endParaRPr lang="en-US" sz="4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4624861" y="1716280"/>
                <a:ext cx="2376264" cy="1133594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b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uk-UA" sz="6000" b="1" i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  <m:sup>
                          <m:r>
                            <a:rPr lang="en-US" sz="6000" b="1" i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15" name="Скругленный 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861" y="1716280"/>
                <a:ext cx="2376264" cy="113359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6265094" y="3096193"/>
                <a:ext cx="2376264" cy="1133594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b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uk-UA" sz="6000" b="1" i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6000" b="1" i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en-US" sz="6000" b="1" i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16" name="Скругленный 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094" y="3096193"/>
                <a:ext cx="2376264" cy="113359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3473624" y="3492956"/>
                <a:ext cx="2376264" cy="1133594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b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6000" b="1" i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6000" b="1" i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en-US" sz="6000" b="1" i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17" name="Скругленный 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624" y="3492956"/>
                <a:ext cx="2376264" cy="113359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473624" y="5458722"/>
                <a:ext cx="2376264" cy="1133594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b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uk-UA" sz="6000" b="1" i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6000" b="1" i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en-US" sz="6000" b="1" i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18" name="Скругленный 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624" y="5458722"/>
                <a:ext cx="2376264" cy="113359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6241546" y="4870397"/>
                <a:ext cx="2376264" cy="1133594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b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uk-UA" sz="6000" b="1" i="1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e>
                        <m:sup>
                          <m:r>
                            <a:rPr lang="en-US" sz="6000" b="1" i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19" name="Скругленный 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546" y="4870397"/>
                <a:ext cx="2376264" cy="113359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571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ok.znaimo.com.ua/pars_docs/refs/1/166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104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k.znaimo.com.ua/pars_docs/refs/1/166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00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271</TotalTime>
  <Words>146</Words>
  <Application>Microsoft Office PowerPoint</Application>
  <PresentationFormat>Экран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ВЕЛИЧИНА КУТА  ПРАВИЛЬНОГО n-кутника</vt:lpstr>
      <vt:lpstr>Сума всіх кутів n-кутника</vt:lpstr>
      <vt:lpstr>Співставте кути правильного многоутника прик ожному значенні n</vt:lpstr>
      <vt:lpstr>Слайд 13</vt:lpstr>
      <vt:lpstr>Слайд 14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Sch</cp:lastModifiedBy>
  <cp:revision>25</cp:revision>
  <dcterms:created xsi:type="dcterms:W3CDTF">2012-05-09T16:27:30Z</dcterms:created>
  <dcterms:modified xsi:type="dcterms:W3CDTF">2022-10-11T07:41:40Z</dcterms:modified>
</cp:coreProperties>
</file>