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72" r:id="rId4"/>
    <p:sldId id="271" r:id="rId5"/>
    <p:sldId id="273" r:id="rId6"/>
    <p:sldId id="274" r:id="rId7"/>
    <p:sldId id="275" r:id="rId8"/>
    <p:sldId id="258" r:id="rId9"/>
    <p:sldId id="259" r:id="rId10"/>
    <p:sldId id="262" r:id="rId11"/>
    <p:sldId id="277" r:id="rId12"/>
    <p:sldId id="276" r:id="rId13"/>
    <p:sldId id="266" r:id="rId14"/>
    <p:sldId id="278" r:id="rId15"/>
    <p:sldId id="261" r:id="rId16"/>
    <p:sldId id="263" r:id="rId17"/>
    <p:sldId id="264" r:id="rId18"/>
    <p:sldId id="279" r:id="rId19"/>
    <p:sldId id="280" r:id="rId20"/>
  </p:sldIdLst>
  <p:sldSz cx="9144000" cy="6858000" type="screen4x3"/>
  <p:notesSz cx="6858000" cy="9144000"/>
  <p:embeddedFontLst>
    <p:embeddedFont>
      <p:font typeface="Calibri" pitchFamily="34" charset="0"/>
      <p:regular r:id="rId22"/>
      <p:bold r:id="rId23"/>
      <p:italic r:id="rId24"/>
      <p:boldItalic r:id="rId25"/>
    </p:embeddedFont>
    <p:embeddedFont>
      <p:font typeface="Comic Sans MS" pitchFamily="66" charset="0"/>
      <p:regular r:id="rId26"/>
      <p:bold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CABBC385-2B87-4EC9-A6D2-3CB514A64B47}">
  <a:tblStyle styleId="{CABBC385-2B87-4EC9-A6D2-3CB514A64B4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CFA10A4-CFE5-4C03-8D77-968296890982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3" d="100"/>
          <a:sy n="83" d="100"/>
        </p:scale>
        <p:origin x="-132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259335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" name="Google Shape;9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" name="Google Shape;9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 l="-5999" r="-5998"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1506359" y="1196752"/>
            <a:ext cx="6139886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0" i="1" u="none" strike="noStrike" cap="none" dirty="0" err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Множення</a:t>
            </a:r>
            <a:r>
              <a:rPr lang="ru-RU" sz="5400" b="0" i="1" u="none" strike="noStrike" cap="none" dirty="0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0" i="1" u="none" strike="noStrike" cap="none" dirty="0" err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натуральних</a:t>
            </a:r>
            <a:r>
              <a:rPr lang="ru-RU" sz="5400" b="0" i="1" u="none" strike="noStrike" cap="none" dirty="0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5400" b="0" i="1" u="none" strike="noStrike" cap="none" dirty="0" smtClean="0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чисел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5400" i="1" dirty="0" smtClean="0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5 клас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5400" b="0" i="1" u="none" strike="noStrike" cap="none" dirty="0" smtClean="0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НУШ</a:t>
            </a:r>
            <a:endParaRPr sz="5400" b="0" i="1" u="none" strike="noStrike" cap="none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 l="-5999" r="-5998"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/>
          <p:nvPr/>
        </p:nvSpPr>
        <p:spPr>
          <a:xfrm>
            <a:off x="0" y="642918"/>
            <a:ext cx="5161575" cy="3233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195" marR="36195" lvl="0" indent="179705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Прилетіла ластівка до віконця.</a:t>
            </a:r>
          </a:p>
          <a:p>
            <a:pPr marL="36195" marR="36195" lvl="0" indent="179705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Постукала тричі: </a:t>
            </a:r>
            <a:r>
              <a:rPr lang="uk-UA" sz="1800" b="1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“Прокидайся</a:t>
            </a:r>
            <a:r>
              <a:rPr lang="uk-UA" sz="18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Сонце!”</a:t>
            </a:r>
          </a:p>
          <a:p>
            <a:pPr marL="36195" marR="36195" lvl="0" indent="179705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 вже діткам працювати,</a:t>
            </a:r>
          </a:p>
          <a:p>
            <a:pPr marL="36195" marR="36195" lvl="0" indent="179705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 за парти всім сідати.</a:t>
            </a:r>
          </a:p>
          <a:p>
            <a:pPr marL="36195" marR="36195" lvl="0" indent="179705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Добрий день!</a:t>
            </a:r>
          </a:p>
          <a:p>
            <a:pPr marL="36195" marR="36195" lvl="0" indent="179705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Мої малята, мої хлопчики й дівчата!</a:t>
            </a:r>
          </a:p>
          <a:p>
            <a:pPr marL="36195" marR="36195" lvl="0" indent="179705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Сонце, ластівка і я</a:t>
            </a:r>
          </a:p>
          <a:p>
            <a:pPr marL="36195" marR="36195" lvl="0" indent="179705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Зичим</a:t>
            </a:r>
            <a:r>
              <a:rPr lang="uk-UA" sz="18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гарного вам дня!</a:t>
            </a:r>
            <a:endParaRPr sz="18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 l="-5999" r="-5998"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/>
          <p:nvPr/>
        </p:nvSpPr>
        <p:spPr>
          <a:xfrm>
            <a:off x="0" y="642918"/>
            <a:ext cx="5161575" cy="3233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195" marR="36195" lvl="0" indent="179705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Мета:  Закріпити знання про множення натуральних чисел; відпрацювати навички множення багатоцифрових натуральних чисел</a:t>
            </a:r>
          </a:p>
          <a:p>
            <a:pPr marL="36195" marR="36195" lvl="0" indent="179705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500042"/>
            <a:ext cx="8143932" cy="727071"/>
          </a:xfrm>
        </p:spPr>
        <p:txBody>
          <a:bodyPr/>
          <a:lstStyle/>
          <a:p>
            <a:r>
              <a:rPr lang="uk-UA" b="1" dirty="0" err="1" smtClean="0">
                <a:solidFill>
                  <a:srgbClr val="00B050"/>
                </a:solidFill>
              </a:rPr>
              <a:t>Цікавинки</a:t>
            </a:r>
            <a:r>
              <a:rPr lang="uk-UA" b="1" dirty="0" smtClean="0">
                <a:solidFill>
                  <a:srgbClr val="00B050"/>
                </a:solidFill>
              </a:rPr>
              <a:t> з історії математики: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836712"/>
            <a:ext cx="8532440" cy="5229200"/>
          </a:xfrm>
        </p:spPr>
        <p:txBody>
          <a:bodyPr/>
          <a:lstStyle/>
          <a:p>
            <a:pPr algn="l"/>
            <a:r>
              <a:rPr lang="uk-UA" sz="3600" dirty="0" smtClean="0">
                <a:solidFill>
                  <a:schemeClr val="tx1"/>
                </a:solidFill>
              </a:rPr>
              <a:t>З операцією множення люди познайомилися, коли почали сіяти хліб і побачили, що зібраний врожай у кілька разів більший, ніж кількість посіяного зерна. Говорили: зібраний врожай </a:t>
            </a:r>
            <a:r>
              <a:rPr lang="uk-UA" sz="3600" dirty="0" err="1" smtClean="0">
                <a:solidFill>
                  <a:schemeClr val="tx1"/>
                </a:solidFill>
              </a:rPr>
              <a:t>“сам-двадцять”</a:t>
            </a:r>
            <a:r>
              <a:rPr lang="uk-UA" sz="3600" dirty="0" smtClean="0">
                <a:solidFill>
                  <a:schemeClr val="tx1"/>
                </a:solidFill>
              </a:rPr>
              <a:t> (у 20 разів більше зібрали, ніж посіяли), </a:t>
            </a:r>
            <a:r>
              <a:rPr lang="uk-UA" sz="3600" dirty="0" err="1" smtClean="0">
                <a:solidFill>
                  <a:schemeClr val="tx1"/>
                </a:solidFill>
              </a:rPr>
              <a:t>“сам-сорок”</a:t>
            </a:r>
            <a:r>
              <a:rPr lang="uk-UA" sz="3600" dirty="0" smtClean="0">
                <a:solidFill>
                  <a:schemeClr val="tx1"/>
                </a:solidFill>
              </a:rPr>
              <a:t> і т. д. Нарешті, коли здобуте на полюванні м’ясо тварин або зібрані горіхи ділили порівну між усіма членами племені, виконували операцію ділення.</a:t>
            </a:r>
            <a:endParaRPr lang="ru-RU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500042"/>
            <a:ext cx="8143932" cy="727071"/>
          </a:xfrm>
        </p:spPr>
        <p:txBody>
          <a:bodyPr/>
          <a:lstStyle/>
          <a:p>
            <a:r>
              <a:rPr lang="uk-UA" b="1" dirty="0" err="1" smtClean="0">
                <a:solidFill>
                  <a:srgbClr val="00B050"/>
                </a:solidFill>
              </a:rPr>
              <a:t>Цікавинки</a:t>
            </a:r>
            <a:r>
              <a:rPr lang="uk-UA" b="1" dirty="0" smtClean="0">
                <a:solidFill>
                  <a:srgbClr val="00B050"/>
                </a:solidFill>
              </a:rPr>
              <a:t> з історії математики: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142984"/>
            <a:ext cx="9144000" cy="5715016"/>
          </a:xfrm>
        </p:spPr>
        <p:txBody>
          <a:bodyPr/>
          <a:lstStyle/>
          <a:p>
            <a:pPr algn="l"/>
            <a:r>
              <a:rPr lang="uk-UA" sz="3600" dirty="0" smtClean="0">
                <a:solidFill>
                  <a:schemeClr val="tx1"/>
                </a:solidFill>
              </a:rPr>
              <a:t>Знак множення “х”- навскісний хрест – знаходимо у праці англійського математика Уїльяма </a:t>
            </a:r>
            <a:r>
              <a:rPr lang="uk-UA" sz="3600" dirty="0" err="1" smtClean="0">
                <a:solidFill>
                  <a:schemeClr val="tx1"/>
                </a:solidFill>
              </a:rPr>
              <a:t>Оутреда</a:t>
            </a:r>
            <a:r>
              <a:rPr lang="uk-UA" sz="3600" dirty="0" smtClean="0">
                <a:solidFill>
                  <a:schemeClr val="tx1"/>
                </a:solidFill>
              </a:rPr>
              <a:t> </a:t>
            </a:r>
            <a:r>
              <a:rPr lang="uk-UA" sz="3600" dirty="0" err="1" smtClean="0">
                <a:solidFill>
                  <a:schemeClr val="tx1"/>
                </a:solidFill>
              </a:rPr>
              <a:t>“Математичний</a:t>
            </a:r>
            <a:r>
              <a:rPr lang="uk-UA" sz="3600" dirty="0" smtClean="0">
                <a:solidFill>
                  <a:schemeClr val="tx1"/>
                </a:solidFill>
              </a:rPr>
              <a:t> </a:t>
            </a:r>
            <a:r>
              <a:rPr lang="uk-UA" sz="3600" dirty="0" err="1" smtClean="0">
                <a:solidFill>
                  <a:schemeClr val="tx1"/>
                </a:solidFill>
              </a:rPr>
              <a:t>ключ”</a:t>
            </a:r>
            <a:r>
              <a:rPr lang="uk-UA" sz="3600" dirty="0" smtClean="0">
                <a:solidFill>
                  <a:schemeClr val="tx1"/>
                </a:solidFill>
              </a:rPr>
              <a:t> (1631р) Згодом, у 1698 р., видатний німецький математик Вільям </a:t>
            </a:r>
            <a:r>
              <a:rPr lang="uk-UA" sz="3600" dirty="0" err="1" smtClean="0">
                <a:solidFill>
                  <a:schemeClr val="tx1"/>
                </a:solidFill>
              </a:rPr>
              <a:t>Лейбніц</a:t>
            </a:r>
            <a:r>
              <a:rPr lang="uk-UA" sz="3600" dirty="0" smtClean="0">
                <a:solidFill>
                  <a:schemeClr val="tx1"/>
                </a:solidFill>
              </a:rPr>
              <a:t> дії множення запропонував передавати крапкою (.), а трохи раніше, у 1684 р, впровадив дві крапки (:) для позначки ділення.</a:t>
            </a:r>
            <a:endParaRPr lang="ru-RU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14086" cy="3929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000504"/>
            <a:ext cx="8929718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71604" y="928670"/>
            <a:ext cx="54292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uk-UA" sz="2800" b="1" dirty="0" smtClean="0"/>
              <a:t>Стік та стік! Усі на гілку,</a:t>
            </a:r>
          </a:p>
          <a:p>
            <a:pPr lvl="0" algn="just"/>
            <a:r>
              <a:rPr lang="uk-UA" sz="2800" b="1" dirty="0" smtClean="0"/>
              <a:t>Розімнемо трішки спинки. </a:t>
            </a:r>
          </a:p>
          <a:p>
            <a:pPr lvl="0" algn="just"/>
            <a:r>
              <a:rPr lang="uk-UA" sz="2800" b="1" dirty="0" smtClean="0"/>
              <a:t>А тепер іще крилята, </a:t>
            </a:r>
          </a:p>
          <a:p>
            <a:pPr lvl="0" algn="just"/>
            <a:r>
              <a:rPr lang="uk-UA" sz="2800" b="1" dirty="0" smtClean="0"/>
              <a:t>Щоб могли швидко літати.</a:t>
            </a:r>
          </a:p>
          <a:p>
            <a:pPr lvl="0" algn="just"/>
            <a:r>
              <a:rPr lang="uk-UA" sz="2800" b="1" dirty="0" smtClean="0"/>
              <a:t>Прошу я усіх сідати,</a:t>
            </a:r>
          </a:p>
          <a:p>
            <a:pPr lvl="0" algn="just"/>
            <a:r>
              <a:rPr lang="uk-UA" sz="2800" b="1" dirty="0" smtClean="0"/>
              <a:t>Будемо далі працювати.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/>
          <p:nvPr/>
        </p:nvSpPr>
        <p:spPr>
          <a:xfrm>
            <a:off x="1387910" y="476672"/>
            <a:ext cx="5560353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2071678"/>
            <a:ext cx="7526968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 l="-5999" r="-5998"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 txBox="1"/>
          <p:nvPr/>
        </p:nvSpPr>
        <p:spPr>
          <a:xfrm>
            <a:off x="3092" y="260648"/>
            <a:ext cx="4824536" cy="100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r>
              <a:rPr lang="ru-RU" sz="4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Усний рахунок</a:t>
            </a:r>
            <a:endParaRPr sz="44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1" name="Google Shape;131;p19"/>
          <p:cNvSpPr/>
          <p:nvPr/>
        </p:nvSpPr>
        <p:spPr>
          <a:xfrm>
            <a:off x="539552" y="1124744"/>
            <a:ext cx="7848872" cy="792088"/>
          </a:xfrm>
          <a:prstGeom prst="roundRect">
            <a:avLst>
              <a:gd name="adj" fmla="val 16667"/>
            </a:avLst>
          </a:prstGeom>
          <a:solidFill>
            <a:srgbClr val="E5B8B7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Замініть дію додавання на дію множення:</a:t>
            </a:r>
            <a:endParaRPr sz="28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19"/>
          <p:cNvSpPr/>
          <p:nvPr/>
        </p:nvSpPr>
        <p:spPr>
          <a:xfrm>
            <a:off x="337144" y="2602994"/>
            <a:ext cx="2362647" cy="792088"/>
          </a:xfrm>
          <a:prstGeom prst="ellipse">
            <a:avLst/>
          </a:prstGeom>
          <a:solidFill>
            <a:srgbClr val="FFFF00"/>
          </a:solidFill>
          <a:ln w="25400" cap="flat" cmpd="sng">
            <a:solidFill>
              <a:srgbClr val="97480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35+35+35=</a:t>
            </a:r>
            <a:endParaRPr sz="24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19"/>
          <p:cNvSpPr/>
          <p:nvPr/>
        </p:nvSpPr>
        <p:spPr>
          <a:xfrm>
            <a:off x="2320704" y="3857495"/>
            <a:ext cx="3744416" cy="792088"/>
          </a:xfrm>
          <a:prstGeom prst="ellipse">
            <a:avLst/>
          </a:prstGeom>
          <a:solidFill>
            <a:srgbClr val="FFFF00"/>
          </a:solidFill>
          <a:ln w="25400" cap="flat" cmpd="sng">
            <a:solidFill>
              <a:srgbClr val="97480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12+12+12+12+12=</a:t>
            </a:r>
            <a:endParaRPr sz="24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19"/>
          <p:cNvSpPr/>
          <p:nvPr/>
        </p:nvSpPr>
        <p:spPr>
          <a:xfrm>
            <a:off x="4012907" y="5373216"/>
            <a:ext cx="3600400" cy="792088"/>
          </a:xfrm>
          <a:prstGeom prst="ellipse">
            <a:avLst/>
          </a:prstGeom>
          <a:solidFill>
            <a:srgbClr val="FFFF00"/>
          </a:solidFill>
          <a:ln w="25400" cap="flat" cmpd="sng">
            <a:solidFill>
              <a:srgbClr val="97480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а+а+а+а=</a:t>
            </a:r>
            <a:endParaRPr sz="24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 l="-5999" r="-5998"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 txBox="1"/>
          <p:nvPr/>
        </p:nvSpPr>
        <p:spPr>
          <a:xfrm>
            <a:off x="3092" y="260648"/>
            <a:ext cx="4824536" cy="100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r>
              <a:rPr lang="ru-RU" sz="4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Усний рахунок</a:t>
            </a:r>
            <a:endParaRPr sz="44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1" name="Google Shape;131;p19"/>
          <p:cNvSpPr/>
          <p:nvPr/>
        </p:nvSpPr>
        <p:spPr>
          <a:xfrm>
            <a:off x="539552" y="1124744"/>
            <a:ext cx="7848872" cy="792088"/>
          </a:xfrm>
          <a:prstGeom prst="roundRect">
            <a:avLst>
              <a:gd name="adj" fmla="val 16667"/>
            </a:avLst>
          </a:prstGeom>
          <a:solidFill>
            <a:srgbClr val="E5B8B7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Замініть дію додавання на дію множення:</a:t>
            </a:r>
            <a:endParaRPr sz="28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19"/>
          <p:cNvSpPr/>
          <p:nvPr/>
        </p:nvSpPr>
        <p:spPr>
          <a:xfrm>
            <a:off x="337144" y="2602994"/>
            <a:ext cx="2362647" cy="792088"/>
          </a:xfrm>
          <a:prstGeom prst="ellipse">
            <a:avLst/>
          </a:prstGeom>
          <a:solidFill>
            <a:srgbClr val="FFFF00"/>
          </a:solidFill>
          <a:ln w="25400" cap="flat" cmpd="sng">
            <a:solidFill>
              <a:srgbClr val="97480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35+35+35=</a:t>
            </a:r>
            <a:endParaRPr sz="24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19"/>
          <p:cNvSpPr/>
          <p:nvPr/>
        </p:nvSpPr>
        <p:spPr>
          <a:xfrm>
            <a:off x="2320704" y="3857495"/>
            <a:ext cx="3744416" cy="792088"/>
          </a:xfrm>
          <a:prstGeom prst="ellipse">
            <a:avLst/>
          </a:prstGeom>
          <a:solidFill>
            <a:srgbClr val="FFFF00"/>
          </a:solidFill>
          <a:ln w="25400" cap="flat" cmpd="sng">
            <a:solidFill>
              <a:srgbClr val="97480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12+12+12+12+12=</a:t>
            </a:r>
            <a:endParaRPr sz="24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19"/>
          <p:cNvSpPr/>
          <p:nvPr/>
        </p:nvSpPr>
        <p:spPr>
          <a:xfrm>
            <a:off x="4012907" y="5373216"/>
            <a:ext cx="3600400" cy="792088"/>
          </a:xfrm>
          <a:prstGeom prst="ellipse">
            <a:avLst/>
          </a:prstGeom>
          <a:solidFill>
            <a:srgbClr val="FFFF00"/>
          </a:solidFill>
          <a:ln w="25400" cap="flat" cmpd="sng">
            <a:solidFill>
              <a:srgbClr val="97480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а+а+а+а=</a:t>
            </a:r>
            <a:endParaRPr sz="24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p19"/>
          <p:cNvSpPr/>
          <p:nvPr/>
        </p:nvSpPr>
        <p:spPr>
          <a:xfrm>
            <a:off x="2320704" y="2180848"/>
            <a:ext cx="1725100" cy="1512168"/>
          </a:xfrm>
          <a:prstGeom prst="star7">
            <a:avLst>
              <a:gd name="adj" fmla="val 34601"/>
              <a:gd name="hf" fmla="val 102572"/>
              <a:gd name="vf" fmla="val 105210"/>
            </a:avLst>
          </a:prstGeom>
          <a:solidFill>
            <a:schemeClr val="accent4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35·3</a:t>
            </a:r>
            <a:endParaRPr sz="32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p19"/>
          <p:cNvSpPr/>
          <p:nvPr/>
        </p:nvSpPr>
        <p:spPr>
          <a:xfrm>
            <a:off x="5487852" y="3101411"/>
            <a:ext cx="1725100" cy="1512168"/>
          </a:xfrm>
          <a:prstGeom prst="star7">
            <a:avLst>
              <a:gd name="adj" fmla="val 34601"/>
              <a:gd name="hf" fmla="val 102572"/>
              <a:gd name="vf" fmla="val 105210"/>
            </a:avLst>
          </a:prstGeom>
          <a:solidFill>
            <a:schemeClr val="accent6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12·5</a:t>
            </a:r>
            <a:endParaRPr sz="32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" name="Google Shape;137;p19"/>
          <p:cNvSpPr/>
          <p:nvPr/>
        </p:nvSpPr>
        <p:spPr>
          <a:xfrm>
            <a:off x="6750757" y="4869160"/>
            <a:ext cx="1725100" cy="1512168"/>
          </a:xfrm>
          <a:prstGeom prst="star7">
            <a:avLst>
              <a:gd name="adj" fmla="val 34601"/>
              <a:gd name="hf" fmla="val 102572"/>
              <a:gd name="vf" fmla="val 105210"/>
            </a:avLst>
          </a:prstGeom>
          <a:solidFill>
            <a:schemeClr val="accent5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4а</a:t>
            </a:r>
            <a:endParaRPr sz="32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9008843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 descr="Школа гифки, анимированные GIF изображения школа - скачать гиф картинки на  GIF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3655790"/>
            <a:ext cx="3929090" cy="32022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 l="-2999" r="-2999"/>
          </a:stretch>
        </a:blip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23" descr="C:\Users\Sony\Pictures\рпп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23929" y="1204452"/>
            <a:ext cx="5283278" cy="5583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714356"/>
            <a:ext cx="9144000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 l="-2999" r="-2999"/>
          </a:stretch>
        </a:blip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23" descr="C:\Users\Sony\Pictures\рпп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23929" y="1204452"/>
            <a:ext cx="5283278" cy="5583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14290"/>
            <a:ext cx="9144000" cy="1049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228" name="Picture 4" descr="Хроніки незалежності. Перша Конституція незалежної України - портал новин  LB.u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20" y="1428736"/>
            <a:ext cx="6000792" cy="40005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 l="-5999" r="-5998"/>
          </a:stretch>
        </a:blip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8" descr="C:\Users\Sony\Pictures\2.png"/>
          <p:cNvPicPr preferRelativeResize="0"/>
          <p:nvPr/>
        </p:nvPicPr>
        <p:blipFill rotWithShape="1">
          <a:blip r:embed="rId4">
            <a:alphaModFix/>
          </a:blip>
          <a:srcRect l="45999" t="42394" r="4000" b="740"/>
          <a:stretch/>
        </p:blipFill>
        <p:spPr>
          <a:xfrm>
            <a:off x="6000760" y="1785926"/>
            <a:ext cx="3735552" cy="4248472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8"/>
          <p:cNvSpPr txBox="1"/>
          <p:nvPr/>
        </p:nvSpPr>
        <p:spPr>
          <a:xfrm>
            <a:off x="2771800" y="2167336"/>
            <a:ext cx="3888432" cy="353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" name="Google Shape;124;p18"/>
          <p:cNvSpPr/>
          <p:nvPr/>
        </p:nvSpPr>
        <p:spPr>
          <a:xfrm>
            <a:off x="107504" y="188640"/>
            <a:ext cx="4176464" cy="1978696"/>
          </a:xfrm>
          <a:prstGeom prst="cloud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18"/>
          <p:cNvSpPr/>
          <p:nvPr/>
        </p:nvSpPr>
        <p:spPr>
          <a:xfrm>
            <a:off x="3707904" y="-387424"/>
            <a:ext cx="4176464" cy="1978696"/>
          </a:xfrm>
          <a:prstGeom prst="cloud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5072074"/>
            <a:ext cx="9143999" cy="178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 t="-1998" b="-1999"/>
          </a:stretch>
        </a:blip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0"/>
          <p:cNvSpPr txBox="1">
            <a:spLocks noGrp="1"/>
          </p:cNvSpPr>
          <p:nvPr>
            <p:ph type="ctrTitle"/>
          </p:nvPr>
        </p:nvSpPr>
        <p:spPr>
          <a:xfrm>
            <a:off x="179512" y="260648"/>
            <a:ext cx="4824536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r>
              <a:rPr lang="ru-RU" sz="4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Усний рахунок</a:t>
            </a:r>
            <a:endParaRPr sz="4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" name="Google Shape;143;p20"/>
          <p:cNvSpPr/>
          <p:nvPr/>
        </p:nvSpPr>
        <p:spPr>
          <a:xfrm>
            <a:off x="323528" y="2466826"/>
            <a:ext cx="2448272" cy="792088"/>
          </a:xfrm>
          <a:prstGeom prst="rect">
            <a:avLst/>
          </a:prstGeom>
          <a:solidFill>
            <a:srgbClr val="FFFF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15·2=</a:t>
            </a:r>
            <a:endParaRPr sz="44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4" name="Google Shape;144;p20"/>
          <p:cNvSpPr/>
          <p:nvPr/>
        </p:nvSpPr>
        <p:spPr>
          <a:xfrm>
            <a:off x="323528" y="3962110"/>
            <a:ext cx="2448272" cy="792088"/>
          </a:xfrm>
          <a:prstGeom prst="rect">
            <a:avLst/>
          </a:prstGeom>
          <a:solidFill>
            <a:srgbClr val="FFFF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18·4=</a:t>
            </a:r>
            <a:endParaRPr sz="44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5" name="Google Shape;145;p20"/>
          <p:cNvSpPr/>
          <p:nvPr/>
        </p:nvSpPr>
        <p:spPr>
          <a:xfrm>
            <a:off x="323528" y="5280531"/>
            <a:ext cx="2448272" cy="792088"/>
          </a:xfrm>
          <a:prstGeom prst="rect">
            <a:avLst/>
          </a:prstGeom>
          <a:solidFill>
            <a:srgbClr val="FFFF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26·10=</a:t>
            </a:r>
            <a:endParaRPr sz="44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6" name="Google Shape;146;p20"/>
          <p:cNvSpPr/>
          <p:nvPr/>
        </p:nvSpPr>
        <p:spPr>
          <a:xfrm>
            <a:off x="4479027" y="3962110"/>
            <a:ext cx="2769449" cy="792088"/>
          </a:xfrm>
          <a:prstGeom prst="rect">
            <a:avLst/>
          </a:prstGeom>
          <a:solidFill>
            <a:srgbClr val="FFFF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84·1=</a:t>
            </a:r>
            <a:endParaRPr sz="44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7" name="Google Shape;147;p20"/>
          <p:cNvSpPr/>
          <p:nvPr/>
        </p:nvSpPr>
        <p:spPr>
          <a:xfrm>
            <a:off x="4427984" y="2478404"/>
            <a:ext cx="2808312" cy="792088"/>
          </a:xfrm>
          <a:prstGeom prst="rect">
            <a:avLst/>
          </a:prstGeom>
          <a:solidFill>
            <a:srgbClr val="FFFF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0·65=</a:t>
            </a:r>
            <a:endParaRPr sz="44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8" name="Google Shape;148;p20"/>
          <p:cNvSpPr/>
          <p:nvPr/>
        </p:nvSpPr>
        <p:spPr>
          <a:xfrm>
            <a:off x="4479027" y="5280531"/>
            <a:ext cx="2779002" cy="792088"/>
          </a:xfrm>
          <a:prstGeom prst="rect">
            <a:avLst/>
          </a:prstGeom>
          <a:solidFill>
            <a:srgbClr val="FFFF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34·100=</a:t>
            </a:r>
            <a:endParaRPr sz="44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9" name="Google Shape;149;p20"/>
          <p:cNvSpPr/>
          <p:nvPr/>
        </p:nvSpPr>
        <p:spPr>
          <a:xfrm>
            <a:off x="2785838" y="2466826"/>
            <a:ext cx="1213190" cy="792088"/>
          </a:xfrm>
          <a:prstGeom prst="rect">
            <a:avLst/>
          </a:prstGeom>
          <a:solidFill>
            <a:srgbClr val="FABF8E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0" name="Google Shape;150;p20"/>
          <p:cNvSpPr/>
          <p:nvPr/>
        </p:nvSpPr>
        <p:spPr>
          <a:xfrm>
            <a:off x="2771800" y="3962110"/>
            <a:ext cx="1224136" cy="792088"/>
          </a:xfrm>
          <a:prstGeom prst="rect">
            <a:avLst/>
          </a:prstGeom>
          <a:solidFill>
            <a:srgbClr val="FABF8E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1" name="Google Shape;151;p20"/>
          <p:cNvSpPr/>
          <p:nvPr/>
        </p:nvSpPr>
        <p:spPr>
          <a:xfrm>
            <a:off x="2774892" y="5280531"/>
            <a:ext cx="1224136" cy="792088"/>
          </a:xfrm>
          <a:prstGeom prst="rect">
            <a:avLst/>
          </a:prstGeom>
          <a:solidFill>
            <a:srgbClr val="FABF8E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2" name="Google Shape;152;p20"/>
          <p:cNvSpPr/>
          <p:nvPr/>
        </p:nvSpPr>
        <p:spPr>
          <a:xfrm>
            <a:off x="7236296" y="2466826"/>
            <a:ext cx="1080120" cy="792088"/>
          </a:xfrm>
          <a:prstGeom prst="rect">
            <a:avLst/>
          </a:prstGeom>
          <a:solidFill>
            <a:srgbClr val="FABF8E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3" name="Google Shape;153;p20"/>
          <p:cNvSpPr/>
          <p:nvPr/>
        </p:nvSpPr>
        <p:spPr>
          <a:xfrm>
            <a:off x="7248476" y="3962110"/>
            <a:ext cx="1080120" cy="792088"/>
          </a:xfrm>
          <a:prstGeom prst="rect">
            <a:avLst/>
          </a:prstGeom>
          <a:solidFill>
            <a:srgbClr val="FABF8E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4" name="Google Shape;154;p20"/>
          <p:cNvSpPr/>
          <p:nvPr/>
        </p:nvSpPr>
        <p:spPr>
          <a:xfrm>
            <a:off x="7258028" y="5280531"/>
            <a:ext cx="1562444" cy="792088"/>
          </a:xfrm>
          <a:prstGeom prst="rect">
            <a:avLst/>
          </a:prstGeom>
          <a:solidFill>
            <a:srgbClr val="FABF8E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 l="-2999" r="-2999"/>
          </a:stretch>
        </a:blip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1" descr="Результат пошуку зображень за запитом &quot;кавун кліпарт&quot;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19672" y="2132856"/>
            <a:ext cx="1628063" cy="1191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1" descr="Результат пошуку зображень за запитом &quot;диня кліпарт&quot;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36096" y="1772816"/>
            <a:ext cx="1296144" cy="1097911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1"/>
          <p:cNvSpPr/>
          <p:nvPr/>
        </p:nvSpPr>
        <p:spPr>
          <a:xfrm rot="-192690">
            <a:off x="1209714" y="940014"/>
            <a:ext cx="6007377" cy="2784651"/>
          </a:xfrm>
          <a:prstGeom prst="roundRect">
            <a:avLst>
              <a:gd name="adj" fmla="val 16667"/>
            </a:avLst>
          </a:prstGeom>
          <a:solidFill>
            <a:srgbClr val="C2D59B"/>
          </a:solidFill>
          <a:ln w="25400" cap="flat" cmpd="sng">
            <a:solidFill>
              <a:srgbClr val="4F612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 </a:t>
            </a:r>
            <a:r>
              <a:rPr lang="ru-RU" sz="24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двох</a:t>
            </a:r>
            <a:r>
              <a:rPr lang="ru-RU" sz="24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піцерій</a:t>
            </a:r>
            <a:r>
              <a:rPr lang="ru-RU" sz="24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одночасно</a:t>
            </a:r>
            <a:r>
              <a:rPr lang="ru-RU" sz="24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вирушили</a:t>
            </a:r>
            <a:r>
              <a:rPr lang="ru-RU" sz="24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два </a:t>
            </a:r>
            <a:r>
              <a:rPr lang="ru-RU" sz="24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кур’єра</a:t>
            </a:r>
            <a:r>
              <a:rPr lang="ru-RU" sz="24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доставки </a:t>
            </a:r>
            <a:r>
              <a:rPr lang="ru-RU" sz="24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піци</a:t>
            </a:r>
            <a:r>
              <a:rPr lang="ru-RU" sz="24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Перший </a:t>
            </a:r>
            <a:r>
              <a:rPr lang="ru-RU" sz="24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кур’єр</a:t>
            </a:r>
            <a:r>
              <a:rPr lang="ru-RU" sz="24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їхав</a:t>
            </a:r>
            <a:r>
              <a:rPr lang="ru-RU" sz="24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на </a:t>
            </a:r>
            <a:r>
              <a:rPr lang="ru-RU" sz="24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велосипеді</a:t>
            </a:r>
            <a:r>
              <a:rPr lang="ru-RU" sz="24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зі</a:t>
            </a:r>
            <a:r>
              <a:rPr lang="ru-RU" sz="24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швидкістю</a:t>
            </a:r>
            <a:r>
              <a:rPr lang="ru-RU" sz="24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11 км</a:t>
            </a:r>
            <a:r>
              <a:rPr lang="en-US" sz="24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r>
              <a:rPr lang="uk-UA" sz="24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год</a:t>
            </a:r>
            <a:r>
              <a:rPr lang="uk-UA" sz="24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а другий на мопеді зі </a:t>
            </a:r>
            <a:r>
              <a:rPr lang="uk-UA" sz="24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швидуістю</a:t>
            </a:r>
            <a:r>
              <a:rPr lang="uk-UA" sz="24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 4 рази швидше велосипедиста. Знайдіть відстань між </a:t>
            </a:r>
            <a:r>
              <a:rPr lang="uk-UA" sz="24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піцеріями</a:t>
            </a:r>
            <a:r>
              <a:rPr lang="uk-UA" sz="24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якщо кур’єри зустрілися через 2 </a:t>
            </a:r>
            <a:r>
              <a:rPr lang="uk-UA" sz="24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год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" name="Picture 8" descr="Піца на сковороді рецепт - як приготувати швидку піцу на сковороді рецепт —  УНІАН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1410573">
            <a:off x="3110349" y="3716692"/>
            <a:ext cx="2705339" cy="14744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 l="-2999" r="-2999"/>
          </a:stretch>
        </a:blip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1" descr="Результат пошуку зображень за запитом &quot;кавун кліпарт&quot;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19672" y="2132856"/>
            <a:ext cx="1628063" cy="1191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1" descr="Результат пошуку зображень за запитом &quot;диня кліпарт&quot;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36096" y="1772816"/>
            <a:ext cx="1296144" cy="1097911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1"/>
          <p:cNvSpPr/>
          <p:nvPr/>
        </p:nvSpPr>
        <p:spPr>
          <a:xfrm rot="-192690">
            <a:off x="1201708" y="809414"/>
            <a:ext cx="6007377" cy="2265151"/>
          </a:xfrm>
          <a:prstGeom prst="roundRect">
            <a:avLst>
              <a:gd name="adj" fmla="val 16667"/>
            </a:avLst>
          </a:prstGeom>
          <a:solidFill>
            <a:srgbClr val="C2D59B"/>
          </a:solidFill>
          <a:ln w="25400" cap="flat" cmpd="sng">
            <a:solidFill>
              <a:srgbClr val="4F612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0" indent="-457200" rtl="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uk-UA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11*2=22 (км) </a:t>
            </a:r>
            <a:r>
              <a:rPr lang="uk-UA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–проїхав</a:t>
            </a:r>
            <a:r>
              <a:rPr lang="uk-UA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кур’єр на велосипеді.</a:t>
            </a:r>
          </a:p>
          <a:p>
            <a:pPr marL="457200" lvl="0" indent="-457200">
              <a:buAutoNum type="arabicParenR"/>
            </a:pPr>
            <a:r>
              <a:rPr lang="uk-UA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11*4=44 </a:t>
            </a:r>
            <a:r>
              <a:rPr lang="uk-UA" sz="18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(км</a:t>
            </a:r>
            <a:r>
              <a:rPr lang="en-US" sz="18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r>
              <a:rPr lang="uk-UA" sz="18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год</a:t>
            </a:r>
            <a:r>
              <a:rPr lang="uk-UA" sz="18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</a:t>
            </a:r>
            <a:r>
              <a:rPr lang="uk-UA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–швидкість</a:t>
            </a:r>
            <a:r>
              <a:rPr lang="uk-UA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кур’єра на мопеді</a:t>
            </a:r>
          </a:p>
          <a:p>
            <a:pPr marL="457200" lvl="0" indent="-457200">
              <a:buAutoNum type="arabicParenR"/>
            </a:pPr>
            <a:r>
              <a:rPr lang="uk-UA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44*2 =88 (км) </a:t>
            </a:r>
            <a:r>
              <a:rPr lang="uk-UA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–проїхав</a:t>
            </a:r>
            <a:r>
              <a:rPr lang="uk-UA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кур’єр на мопеді</a:t>
            </a:r>
          </a:p>
          <a:p>
            <a:pPr marL="457200" lvl="0" indent="-457200">
              <a:buAutoNum type="arabicParenR"/>
            </a:pPr>
            <a:r>
              <a:rPr lang="uk-UA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88+22 = 110 (км)</a:t>
            </a:r>
          </a:p>
          <a:p>
            <a:pPr marL="457200" lvl="0" indent="-457200">
              <a:buAutoNum type="arabicParenR"/>
            </a:pPr>
            <a:r>
              <a:rPr lang="uk-UA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Відповідь: відстань між </a:t>
            </a:r>
            <a:r>
              <a:rPr lang="uk-UA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піцеріями</a:t>
            </a:r>
            <a:r>
              <a:rPr lang="uk-UA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110 км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324" name="AutoShape 4" descr="Піца на сковороді рецепт - як приготувати швидку піцу на сковороді рецепт —  УНІА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6326" name="AutoShape 6" descr="Піца на сковороді рецепт - як приготувати швидку піцу на сковороді рецепт —  УНІА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6328" name="Picture 8" descr="Піца на сковороді рецепт - як приготувати швидку піцу на сковороді рецепт —  УНІАН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1319714">
            <a:off x="2779677" y="3047196"/>
            <a:ext cx="3168994" cy="17271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 l="-5999" r="-5998"/>
          </a:stretch>
        </a:blip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8" descr="C:\Users\Sony\Pictures\2.png"/>
          <p:cNvPicPr preferRelativeResize="0"/>
          <p:nvPr/>
        </p:nvPicPr>
        <p:blipFill rotWithShape="1">
          <a:blip r:embed="rId4">
            <a:alphaModFix/>
          </a:blip>
          <a:srcRect l="45999" t="42394" r="4000" b="740"/>
          <a:stretch/>
        </p:blipFill>
        <p:spPr>
          <a:xfrm>
            <a:off x="6000760" y="1785926"/>
            <a:ext cx="3735552" cy="4248472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8"/>
          <p:cNvSpPr txBox="1"/>
          <p:nvPr/>
        </p:nvSpPr>
        <p:spPr>
          <a:xfrm>
            <a:off x="2771800" y="2167336"/>
            <a:ext cx="3888432" cy="353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" name="Google Shape;124;p18"/>
          <p:cNvSpPr/>
          <p:nvPr/>
        </p:nvSpPr>
        <p:spPr>
          <a:xfrm>
            <a:off x="107504" y="188640"/>
            <a:ext cx="4176464" cy="1978696"/>
          </a:xfrm>
          <a:prstGeom prst="cloud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18"/>
          <p:cNvSpPr/>
          <p:nvPr/>
        </p:nvSpPr>
        <p:spPr>
          <a:xfrm>
            <a:off x="3707904" y="-387424"/>
            <a:ext cx="4176464" cy="1978696"/>
          </a:xfrm>
          <a:prstGeom prst="cloud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928926" y="2143116"/>
            <a:ext cx="392909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/>
            <a:r>
              <a:rPr lang="uk-UA" sz="3600" dirty="0" smtClean="0"/>
              <a:t>Домашнє завдання:</a:t>
            </a:r>
          </a:p>
          <a:p>
            <a:pPr marL="457200" lvl="0" indent="-457200"/>
            <a:r>
              <a:rPr lang="uk-UA" sz="3600" dirty="0" smtClean="0"/>
              <a:t> </a:t>
            </a:r>
          </a:p>
          <a:p>
            <a:pPr marL="457200" lvl="0" indent="-457200"/>
            <a:r>
              <a:rPr lang="uk-UA" sz="3600" dirty="0" smtClean="0"/>
              <a:t>    № 308(1), 305 </a:t>
            </a:r>
            <a:endParaRPr lang="ru-RU" sz="3600" dirty="0"/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0430" y="3286124"/>
            <a:ext cx="966793" cy="661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383</Words>
  <Application>Microsoft Office PowerPoint</Application>
  <PresentationFormat>Экран (4:3)</PresentationFormat>
  <Paragraphs>54</Paragraphs>
  <Slides>19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Times New Roman</vt:lpstr>
      <vt:lpstr>Comic Sans MS</vt:lpstr>
      <vt:lpstr>Тема Office</vt:lpstr>
      <vt:lpstr>Слайд 1</vt:lpstr>
      <vt:lpstr>Слайд 2</vt:lpstr>
      <vt:lpstr>Слайд 3</vt:lpstr>
      <vt:lpstr>Цікавинки з історії математики:</vt:lpstr>
      <vt:lpstr>Цікавинки з історії математики: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Усний рахунок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Sony</dc:creator>
  <cp:lastModifiedBy>Sch</cp:lastModifiedBy>
  <cp:revision>15</cp:revision>
  <dcterms:modified xsi:type="dcterms:W3CDTF">2022-10-10T07:30:57Z</dcterms:modified>
</cp:coreProperties>
</file>