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F37AFA-AA10-4C51-B0F3-3FDE8B7EC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FF"/>
                </a:solidFill>
              </a:rPr>
              <a:t>Зведення </a:t>
            </a:r>
            <a:r>
              <a:rPr lang="uk-UA" b="1" dirty="0" err="1">
                <a:solidFill>
                  <a:srgbClr val="FF00FF"/>
                </a:solidFill>
              </a:rPr>
              <a:t>дробів</a:t>
            </a:r>
            <a:r>
              <a:rPr lang="uk-UA" b="1" dirty="0">
                <a:solidFill>
                  <a:srgbClr val="FF00FF"/>
                </a:solidFill>
              </a:rPr>
              <a:t> до спільного знаменника</a:t>
            </a:r>
            <a:r>
              <a:rPr lang="en-US" b="1" dirty="0">
                <a:solidFill>
                  <a:srgbClr val="FF00FF"/>
                </a:solidFill>
              </a:rPr>
              <a:t>.</a:t>
            </a:r>
            <a:r>
              <a:rPr lang="uk-UA" b="1" dirty="0">
                <a:solidFill>
                  <a:srgbClr val="FF00FF"/>
                </a:solidFill>
              </a:rPr>
              <a:t>порівняння </a:t>
            </a:r>
            <a:r>
              <a:rPr lang="uk-UA" b="1" dirty="0" err="1">
                <a:solidFill>
                  <a:srgbClr val="FF00FF"/>
                </a:solidFill>
              </a:rPr>
              <a:t>дробів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4782393-4A43-4ACA-84F3-3E779B1073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 w="76200">
            <a:solidFill>
              <a:schemeClr val="accent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uk-UA" sz="3200" b="1" u="sng" dirty="0">
                <a:solidFill>
                  <a:srgbClr val="FF00FF"/>
                </a:solidFill>
              </a:rPr>
              <a:t>Математика 6 клас</a:t>
            </a:r>
            <a:endParaRPr lang="ru-RU" sz="3200" b="1" u="sng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475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D17930-0FFD-4592-A1F1-B91F2008DB7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u="sng" dirty="0">
                <a:solidFill>
                  <a:srgbClr val="FF00FF"/>
                </a:solidFill>
              </a:rPr>
              <a:t>Скоротіть дріб</a:t>
            </a:r>
            <a:endParaRPr lang="ru-RU" b="1" u="sng" dirty="0">
              <a:solidFill>
                <a:srgbClr val="FF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1AA18A2B-F0D2-4D0D-A7EB-C8C781E25A5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uk-U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  <a:p>
                <a:endParaRPr lang="ru-RU" dirty="0"/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39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  <m:r>
                      <a:rPr lang="ru-RU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AA18A2B-F0D2-4D0D-A7EB-C8C781E25A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1CC1C2E4-2EA0-4B2C-A96B-7F23454DF7B2}"/>
              </a:ext>
            </a:extLst>
          </p:cNvPr>
          <p:cNvSpPr/>
          <p:nvPr/>
        </p:nvSpPr>
        <p:spPr>
          <a:xfrm>
            <a:off x="1713390" y="2413249"/>
            <a:ext cx="435005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A93E2841-AA3B-471E-B29C-CDCEB0E7758D}"/>
              </a:ext>
            </a:extLst>
          </p:cNvPr>
          <p:cNvSpPr/>
          <p:nvPr/>
        </p:nvSpPr>
        <p:spPr>
          <a:xfrm>
            <a:off x="3906175" y="2413249"/>
            <a:ext cx="257452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E4E22BBF-120D-4BB8-A8A5-0AD682C77B79}"/>
              </a:ext>
            </a:extLst>
          </p:cNvPr>
          <p:cNvSpPr/>
          <p:nvPr/>
        </p:nvSpPr>
        <p:spPr>
          <a:xfrm>
            <a:off x="5660682" y="2413249"/>
            <a:ext cx="435005" cy="7205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DEF020C8-341B-4D89-92C8-A679B6A1B3D0}"/>
              </a:ext>
            </a:extLst>
          </p:cNvPr>
          <p:cNvSpPr/>
          <p:nvPr/>
        </p:nvSpPr>
        <p:spPr>
          <a:xfrm>
            <a:off x="7675914" y="2413249"/>
            <a:ext cx="464909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B949847-805A-434D-A463-305BF5C22557}"/>
              </a:ext>
            </a:extLst>
          </p:cNvPr>
          <p:cNvSpPr/>
          <p:nvPr/>
        </p:nvSpPr>
        <p:spPr>
          <a:xfrm>
            <a:off x="9721050" y="2354805"/>
            <a:ext cx="435005" cy="7205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729CC58F-EC4D-446B-9DB2-E47F74679865}"/>
              </a:ext>
            </a:extLst>
          </p:cNvPr>
          <p:cNvSpPr/>
          <p:nvPr/>
        </p:nvSpPr>
        <p:spPr>
          <a:xfrm>
            <a:off x="1713390" y="4003829"/>
            <a:ext cx="435005" cy="6835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A81EB34-83B6-49F7-9EE1-3BDCE758CDD9}"/>
              </a:ext>
            </a:extLst>
          </p:cNvPr>
          <p:cNvSpPr/>
          <p:nvPr/>
        </p:nvSpPr>
        <p:spPr>
          <a:xfrm>
            <a:off x="3906175" y="4083728"/>
            <a:ext cx="408373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584B12FC-FED6-4685-83C9-6CA16B467F20}"/>
              </a:ext>
            </a:extLst>
          </p:cNvPr>
          <p:cNvSpPr/>
          <p:nvPr/>
        </p:nvSpPr>
        <p:spPr>
          <a:xfrm>
            <a:off x="5767213" y="3950562"/>
            <a:ext cx="408373" cy="870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7158481E-3B5D-44EE-B946-1A458A28FDDB}"/>
              </a:ext>
            </a:extLst>
          </p:cNvPr>
          <p:cNvSpPr/>
          <p:nvPr/>
        </p:nvSpPr>
        <p:spPr>
          <a:xfrm>
            <a:off x="7675914" y="4003829"/>
            <a:ext cx="322867" cy="6835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DF48AABA-7EF6-4ACB-BB55-9CFE306508A4}"/>
              </a:ext>
            </a:extLst>
          </p:cNvPr>
          <p:cNvSpPr/>
          <p:nvPr/>
        </p:nvSpPr>
        <p:spPr>
          <a:xfrm>
            <a:off x="9602368" y="4083728"/>
            <a:ext cx="322867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85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D4F17A-F4EB-4368-9B42-E9CF6E59F375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>
                <a:solidFill>
                  <a:srgbClr val="FF00FF"/>
                </a:solidFill>
              </a:rPr>
              <a:t>Зведення </a:t>
            </a:r>
            <a:r>
              <a:rPr lang="uk-UA" b="1" dirty="0" err="1">
                <a:solidFill>
                  <a:srgbClr val="FF00FF"/>
                </a:solidFill>
              </a:rPr>
              <a:t>дробів</a:t>
            </a:r>
            <a:r>
              <a:rPr lang="uk-UA" b="1" dirty="0">
                <a:solidFill>
                  <a:srgbClr val="FF00FF"/>
                </a:solidFill>
              </a:rPr>
              <a:t> до нового знаменника</a:t>
            </a:r>
            <a:endParaRPr lang="ru-RU" b="1" dirty="0">
              <a:solidFill>
                <a:srgbClr val="FF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1C9C1FC-731A-4FB0-B186-A17E2DDE079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ln w="76200">
                <a:solidFill>
                  <a:srgbClr val="00206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normAutofit fontScale="47500" lnSpcReduction="20000"/>
              </a:bodyPr>
              <a:lstStyle/>
              <a:p>
                <a:r>
                  <a:rPr lang="uk-UA" sz="2900" dirty="0"/>
                  <a:t>Ви вже </a:t>
                </a:r>
                <a:r>
                  <a:rPr lang="uk-UA" sz="2900" dirty="0" err="1"/>
                  <a:t>знаете</a:t>
                </a:r>
                <a:r>
                  <a:rPr lang="uk-UA" sz="2900" dirty="0"/>
                  <a:t/>
                </a:r>
                <a:r>
                  <a:rPr lang="en-US" sz="2900" dirty="0"/>
                  <a:t>,</a:t>
                </a:r>
                <a:r>
                  <a:rPr lang="uk-UA" sz="2900" dirty="0"/>
                  <a:t>що дріб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uk-UA" sz="51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uk-UA" sz="51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51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uk-UA" sz="51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box>
                  </m:oMath>
                </a14:m>
                <a:r>
                  <a:rPr lang="ru-RU" sz="2900" dirty="0"/>
                  <a:t/>
                </a:r>
                <a:r>
                  <a:rPr lang="ru-RU" sz="2900" dirty="0" err="1"/>
                  <a:t>можна</a:t>
                </a:r>
                <a:r>
                  <a:rPr lang="ru-RU" sz="2900" dirty="0"/>
                  <a:t/>
                </a:r>
                <a:r>
                  <a:rPr lang="ru-RU" sz="2900" dirty="0" err="1"/>
                  <a:t>замінити</a:t>
                </a:r>
                <a:r>
                  <a:rPr lang="ru-RU" sz="2900" dirty="0"/>
                  <a:t/>
                </a:r>
                <a:r>
                  <a:rPr lang="ru-RU" sz="2900" dirty="0" err="1"/>
                  <a:t>дробом</a:t>
                </a:r>
                <a:r>
                  <a:rPr lang="ru-RU" sz="2900" dirty="0"/>
                  <a:t/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5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5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uk-UA" sz="51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ru-RU" sz="3400" dirty="0"/>
                  <a:t>   тому</a:t>
                </a:r>
                <a:r>
                  <a:rPr lang="en-US" sz="3400" dirty="0"/>
                  <a:t>,</a:t>
                </a:r>
                <a:r>
                  <a:rPr lang="uk-UA" sz="3400" dirty="0"/>
                  <a:t>що значення цих </a:t>
                </a:r>
                <a:r>
                  <a:rPr lang="uk-UA" sz="3400" dirty="0" err="1"/>
                  <a:t>дробів</a:t>
                </a:r>
                <a:r>
                  <a:rPr lang="uk-UA" sz="3400" dirty="0"/>
                  <a:t> рівні</a:t>
                </a:r>
                <a:r>
                  <a:rPr lang="en-US" sz="3400" dirty="0"/>
                  <a:t>.</a:t>
                </a:r>
                <a:r>
                  <a:rPr lang="uk-UA" sz="3400" dirty="0"/>
                  <a:t> Про таку рівність кажуть</a:t>
                </a:r>
                <a:r>
                  <a:rPr lang="en-US" sz="3400" dirty="0"/>
                  <a:t>,</a:t>
                </a:r>
                <a:r>
                  <a:rPr lang="uk-UA" sz="3400" dirty="0"/>
                  <a:t>що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3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sz="3400" dirty="0"/>
                  <a:t/>
                </a:r>
                <a:r>
                  <a:rPr lang="ru-RU" sz="3400" b="1" i="1" dirty="0" err="1"/>
                  <a:t>звели</a:t>
                </a:r>
                <a:r>
                  <a:rPr lang="ru-RU" sz="3400" b="1" i="1" dirty="0"/>
                  <a:t> до </a:t>
                </a:r>
                <a:r>
                  <a:rPr lang="ru-RU" sz="5100" b="1" i="1" dirty="0"/>
                  <a:t>нового </a:t>
                </a:r>
                <a:r>
                  <a:rPr lang="ru-RU" sz="5100" b="1" i="1" dirty="0" err="1"/>
                  <a:t>знаменника</a:t>
                </a:r>
                <a:r>
                  <a:rPr lang="ru-RU" sz="5100" b="1" i="1" dirty="0"/>
                  <a:t/>
                </a:r>
                <a:endParaRPr lang="ru-RU" sz="2400" b="1" i="1" dirty="0"/>
              </a:p>
              <a:p>
                <a:r>
                  <a:rPr lang="ru-RU" sz="3400" b="1" i="1" dirty="0"/>
                  <a:t>Часто </a:t>
                </a:r>
                <a:r>
                  <a:rPr lang="ru-RU" sz="3400" dirty="0"/>
                  <a:t>наперед </a:t>
                </a:r>
                <a:r>
                  <a:rPr lang="ru-RU" sz="3400" dirty="0" err="1"/>
                  <a:t>відомо</a:t>
                </a:r>
                <a:r>
                  <a:rPr lang="ru-RU" sz="3400" dirty="0"/>
                  <a:t/>
                </a:r>
                <a:r>
                  <a:rPr lang="en-US" sz="3400" dirty="0"/>
                  <a:t>,</a:t>
                </a:r>
                <a:r>
                  <a:rPr lang="uk-UA" sz="3400" dirty="0"/>
                  <a:t>до якого знаменника треба звести дріб</a:t>
                </a:r>
                <a:r>
                  <a:rPr lang="en-US" sz="3400" dirty="0"/>
                  <a:t>.</a:t>
                </a:r>
                <a:r>
                  <a:rPr lang="uk-UA" sz="3400" dirty="0"/>
                  <a:t/>
                </a:r>
              </a:p>
              <a:p>
                <a:r>
                  <a:rPr lang="uk-UA" sz="2400" b="1" i="1" dirty="0"/>
                  <a:t>Наприклад 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uk-UA" sz="24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ru-RU" sz="2400" b="1" i="1" dirty="0"/>
                  <a:t> треба </a:t>
                </a:r>
                <a:r>
                  <a:rPr lang="ru-RU" sz="2400" b="1" i="1" dirty="0" err="1"/>
                  <a:t>звести</a:t>
                </a:r>
                <a:r>
                  <a:rPr lang="ru-RU" sz="2400" b="1" i="1" dirty="0"/>
                  <a:t> до </a:t>
                </a:r>
                <a:r>
                  <a:rPr lang="ru-RU" sz="2400" b="1" i="1" dirty="0" err="1"/>
                  <a:t>знаменника</a:t>
                </a:r>
                <a:r>
                  <a:rPr lang="ru-RU" sz="2400" b="1" i="1" dirty="0"/>
                  <a:t> 50 </a:t>
                </a:r>
                <a:r>
                  <a:rPr lang="en-US" sz="2400" dirty="0"/>
                  <a:t>.</a:t>
                </a:r>
                <a:r>
                  <a:rPr lang="uk-UA" sz="2400" dirty="0"/>
                  <a:t>Для цього треба дізнатися у скільки разів новий знаменник 50 більше ніж 10 </a:t>
                </a:r>
              </a:p>
              <a:p>
                <a:r>
                  <a:rPr lang="uk-UA" sz="2400" dirty="0"/>
                  <a:t>50:10=5  Потім у </a:t>
                </a:r>
                <a:r>
                  <a:rPr lang="uk-UA" sz="2400" dirty="0" err="1"/>
                  <a:t>стількі</a:t>
                </a:r>
                <a:r>
                  <a:rPr lang="uk-UA" sz="2400" dirty="0"/>
                  <a:t> же разів збільшити чисельник даного дробу отже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4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5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uk-UA" sz="45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uk-UA" sz="4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4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3∙5</m:t>
                        </m:r>
                      </m:num>
                      <m:den>
                        <m:r>
                          <a:rPr lang="uk-UA" sz="4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10∙5</m:t>
                        </m:r>
                      </m:den>
                    </m:f>
                    <m:r>
                      <a:rPr lang="uk-UA" sz="4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uk-UA" sz="4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uk-UA" sz="4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uk-UA" sz="2400" dirty="0"/>
                  <a:t/>
                </a:r>
                <a:r>
                  <a:rPr lang="uk-UA" sz="3800" b="1" u="sng" dirty="0"/>
                  <a:t>5 називають додатковим множником </a:t>
                </a:r>
                <a:endParaRPr lang="ru-RU" sz="2400" b="1" i="1" u="sng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1C9C1FC-731A-4FB0-B186-A17E2DDE07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/>
                </a:stretch>
              </a:blipFill>
              <a:ln w="762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6400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472600-BF4B-4B4C-821B-1209ACAFA231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u="sng" dirty="0">
                <a:solidFill>
                  <a:srgbClr val="7030A0"/>
                </a:solidFill>
              </a:rPr>
              <a:t>Зверніть увагу</a:t>
            </a:r>
            <a:endParaRPr lang="ru-RU" b="1" u="sng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AA4747C7-BB08-4E95-B3F5-3F5502E97FD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ln w="76200">
                <a:solidFill>
                  <a:srgbClr val="00206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 fontScale="92500" lnSpcReduction="10000"/>
              </a:bodyPr>
              <a:lstStyle/>
              <a:p>
                <a:r>
                  <a:rPr lang="uk-UA" sz="2800" dirty="0"/>
                  <a:t>-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додатковий множник є натуральним числом </a:t>
                </a:r>
              </a:p>
              <a:p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-щоб знайти додатковий множник 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поділіть новий знаменник на знаменник даного дробу </a:t>
                </a:r>
              </a:p>
              <a:p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Чи до будь-якого знаменника </a:t>
                </a:r>
                <a:r>
                  <a:rPr lang="uk-UA" sz="2800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можно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звести даний дріб? </a:t>
                </a:r>
              </a:p>
              <a:p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Ні 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Наприклад 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дріб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8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uk-UA" sz="28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uk-UA" sz="2800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 можно </a:t>
                </a:r>
                <a:r>
                  <a:rPr lang="ru-RU" sz="2800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звести</a:t>
                </a:r>
                <a:r>
                  <a:rPr lang="ru-RU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до </a:t>
                </a:r>
                <a:r>
                  <a:rPr lang="ru-RU" sz="2800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знаменника</a:t>
                </a:r>
                <a:r>
                  <a:rPr lang="ru-RU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11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або 25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оскільки ані число 11 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uk-UA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ані 25 не ділиться на 10</a:t>
                </a:r>
                <a:endParaRPr lang="ru-RU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A4747C7-BB08-4E95-B3F5-3F5502E97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42"/>
                </a:stretch>
              </a:blipFill>
              <a:ln w="762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960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52C2EB-BE74-40EC-BAA7-551ADA7C662F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>
                <a:solidFill>
                  <a:srgbClr val="FF00FF"/>
                </a:solidFill>
              </a:rPr>
              <a:t>Правило зведення дробу до нового знаменника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1AD917-2EFE-4A17-9326-C9BF739D5F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 w="76200">
            <a:solidFill>
              <a:srgbClr val="7030A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uk-UA" sz="2800" u="sng" dirty="0"/>
              <a:t>щоб звести дріб до нового знаменника</a:t>
            </a:r>
            <a:r>
              <a:rPr lang="en-US" sz="2800" u="sng" dirty="0"/>
              <a:t>,</a:t>
            </a:r>
            <a:r>
              <a:rPr lang="uk-UA" sz="2800" u="sng" dirty="0"/>
              <a:t>треба</a:t>
            </a:r>
            <a:r>
              <a:rPr lang="uk-UA" sz="2800" dirty="0"/>
              <a:t>: </a:t>
            </a:r>
          </a:p>
          <a:p>
            <a:r>
              <a:rPr lang="uk-UA" sz="2800" dirty="0"/>
              <a:t>1) ЗАПИСАТИ НОВИЙ ЗНАМЕННИК У ЗНАМЕННИКУ НОВОГО ДРОБУ</a:t>
            </a:r>
            <a:r>
              <a:rPr lang="en-US" sz="2800" dirty="0"/>
              <a:t>;</a:t>
            </a:r>
            <a:r>
              <a:rPr lang="uk-UA" sz="2800" dirty="0"/>
              <a:t> </a:t>
            </a:r>
          </a:p>
          <a:p>
            <a:r>
              <a:rPr lang="uk-UA" sz="2800" dirty="0"/>
              <a:t>2) ВИЗНАЧИТИ ДОДАТКОВИЙ МНОЖНИК ЯК ЧАСТКУ НОВОГО ЗНАМЕННИКА І ЗНАМЕННИКА ДАНОГО ДРОБУ</a:t>
            </a:r>
            <a:r>
              <a:rPr lang="en-US" sz="2800" dirty="0"/>
              <a:t>;</a:t>
            </a:r>
            <a:r>
              <a:rPr lang="uk-UA" sz="2800" dirty="0"/>
              <a:t> </a:t>
            </a:r>
          </a:p>
          <a:p>
            <a:r>
              <a:rPr lang="uk-UA" sz="2800" dirty="0"/>
              <a:t>3)ПОМНОЖИТИ ЧИСЕЛЬНИК ДАНОГО ДРОБУ НА ДОДАТКОВИЙ МНОЖНИК І РЕЗУЛЬТАТ ЗАПИСАТИ В ЧИСЕЛЬНИК НОВОГО ДРОБУ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798439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23CA1EE-DCB4-4D34-8750-8F257732E8E9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Правило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зведення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двох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дроб</a:t>
            </a:r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до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найменшого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спільного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знаменника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598A6B5C-09D7-4647-A4FB-2968C3F14F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 w="76200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k-UA" b="1" cap="none" dirty="0"/>
              <a:t>Щоб ЗВЕСТИ два дроби до найменшого спільного знаменника</a:t>
            </a:r>
            <a:r>
              <a:rPr lang="en-US" b="1" cap="none" dirty="0"/>
              <a:t>,</a:t>
            </a:r>
            <a:r>
              <a:rPr lang="uk-UA" b="1" cap="none" dirty="0"/>
              <a:t>треба : </a:t>
            </a:r>
          </a:p>
          <a:p>
            <a:pPr marL="457200" indent="-457200">
              <a:buAutoNum type="arabicParenR"/>
            </a:pPr>
            <a:r>
              <a:rPr lang="uk-UA" b="1" cap="none" dirty="0"/>
              <a:t>Знайти НСК знаменників даних </a:t>
            </a:r>
            <a:r>
              <a:rPr lang="uk-UA" b="1" cap="none" dirty="0" err="1"/>
              <a:t>дробів</a:t>
            </a:r>
            <a:r>
              <a:rPr lang="uk-UA" b="1" cap="none" dirty="0"/>
              <a:t> </a:t>
            </a:r>
          </a:p>
          <a:p>
            <a:pPr marL="457200" indent="-457200">
              <a:buAutoNum type="arabicParenR"/>
            </a:pPr>
            <a:r>
              <a:rPr lang="uk-UA" b="1" cap="none" dirty="0"/>
              <a:t>Знайти додатковий множник для першого дробу </a:t>
            </a:r>
          </a:p>
          <a:p>
            <a:pPr marL="457200" indent="-457200">
              <a:buAutoNum type="arabicParenR"/>
            </a:pPr>
            <a:r>
              <a:rPr lang="uk-UA" b="1" cap="none" dirty="0"/>
              <a:t>Звести перший дріб до спільного знаменника </a:t>
            </a:r>
          </a:p>
          <a:p>
            <a:pPr marL="457200" indent="-457200">
              <a:buAutoNum type="arabicParenR"/>
            </a:pPr>
            <a:r>
              <a:rPr lang="uk-UA" b="1" cap="none" dirty="0"/>
              <a:t>Знайти додатковий множник для другого дробу </a:t>
            </a:r>
          </a:p>
          <a:p>
            <a:pPr marL="457200" indent="-457200">
              <a:buAutoNum type="arabicParenR"/>
            </a:pPr>
            <a:r>
              <a:rPr lang="uk-UA" b="1" cap="none" dirty="0"/>
              <a:t> звести другий дріб до нового знаменника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20541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66AC4E1B-CC2D-4260-9A6D-64C0177DA9C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ln w="76200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 fontScale="90000"/>
              </a:bodyPr>
              <a:lstStyle/>
              <a:p>
                <a:r>
                  <a:rPr lang="uk-UA" b="1" cap="none" dirty="0">
                    <a:solidFill>
                      <a:schemeClr val="accent3">
                        <a:lumMod val="75000"/>
                      </a:schemeClr>
                    </a:solidFill>
                  </a:rPr>
                  <a:t>Задача </a:t>
                </a:r>
                <a:br>
                  <a:rPr lang="uk-UA" b="1" cap="none" dirty="0">
                    <a:solidFill>
                      <a:schemeClr val="accent3">
                        <a:lumMod val="75000"/>
                      </a:schemeClr>
                    </a:solidFill>
                  </a:rPr>
                </a:br>
                <a:r>
                  <a:rPr lang="uk-UA" b="1" cap="none" dirty="0">
                    <a:solidFill>
                      <a:schemeClr val="accent3">
                        <a:lumMod val="75000"/>
                      </a:schemeClr>
                    </a:solidFill>
                  </a:rPr>
                  <a:t>ЗВЕДІТЬ ДО НАЙМЕНШОГО СПІЛЬНОГО ЗНАМЕННИКА ДРОБИ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uk-UA" b="1" cap="none" dirty="0">
                    <a:solidFill>
                      <a:schemeClr val="accent3">
                        <a:lumMod val="75000"/>
                      </a:schemeClr>
                    </a:solidFill>
                  </a:rPr>
                  <a:t>  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b="1" i="1" cap="none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endParaRPr lang="ru-RU" b="1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6AC4E1B-CC2D-4260-9A6D-64C0177DA9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818" b="-4727"/>
                </a:stretch>
              </a:blipFill>
              <a:ln w="762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36222BD-E9F8-4C91-B056-0DC6EF106E8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ln w="76200">
                <a:solidFill>
                  <a:srgbClr val="7030A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uk-UA" b="1" dirty="0"/>
                  <a:t>РОЗВ</a:t>
                </a:r>
                <a:r>
                  <a:rPr lang="en-US" b="1" dirty="0"/>
                  <a:t>’</a:t>
                </a:r>
                <a:r>
                  <a:rPr lang="uk-UA" b="1" dirty="0"/>
                  <a:t>ЯЗАННЯ </a:t>
                </a:r>
              </a:p>
              <a:p>
                <a:r>
                  <a:rPr lang="uk-UA" b="1" i="1" dirty="0" err="1"/>
                  <a:t>Нск</a:t>
                </a:r>
                <a:r>
                  <a:rPr lang="uk-UA" b="1" i="1" dirty="0"/>
                  <a:t>(12</a:t>
                </a:r>
                <a:r>
                  <a:rPr lang="en-US" b="1" i="1" dirty="0"/>
                  <a:t>;</a:t>
                </a:r>
                <a:r>
                  <a:rPr lang="uk-UA" b="1" i="1" dirty="0"/>
                  <a:t>16)=48 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4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40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uk-UA" sz="4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4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uk-UA" sz="4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uk-UA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uk-UA" sz="4000" b="1" i="1" smtClean="0">
                            <a:latin typeface="Cambria Math" panose="02040503050406030204" pitchFamily="18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uk-UA" b="1" i="1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4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uk-UA" sz="4000" b="1" i="1" dirty="0" smtClean="0">
                            <a:latin typeface="Cambria Math" panose="02040503050406030204" pitchFamily="18" charset="0"/>
                          </a:rPr>
                          <m:t>𝟒𝟖</m:t>
                        </m:r>
                      </m:den>
                    </m:f>
                    <m:r>
                      <a:rPr lang="uk-UA" sz="4000" b="1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ru-RU" b="1" i="1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a:rPr lang="uk-UA" sz="36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36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uk-UA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uk-UA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𝟒𝟖</m:t>
                        </m:r>
                      </m:den>
                    </m:f>
                    <m:r>
                      <a:rPr lang="uk-UA" sz="36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36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uk-UA" sz="3600" b="1" i="1" dirty="0" smtClean="0">
                            <a:latin typeface="Cambria Math" panose="02040503050406030204" pitchFamily="18" charset="0"/>
                          </a:rPr>
                          <m:t>𝟒𝟖</m:t>
                        </m:r>
                      </m:den>
                    </m:f>
                  </m:oMath>
                </a14:m>
                <a:endParaRPr lang="ru-RU" b="1" i="1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36222BD-E9F8-4C91-B056-0DC6EF106E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75"/>
                </a:stretch>
              </a:blipFill>
              <a:ln w="762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939DBEBC-0FEF-420D-8E30-7FA734BB1171}"/>
              </a:ext>
            </a:extLst>
          </p:cNvPr>
          <p:cNvCxnSpPr/>
          <p:nvPr/>
        </p:nvCxnSpPr>
        <p:spPr>
          <a:xfrm flipV="1">
            <a:off x="1091953" y="3429000"/>
            <a:ext cx="470517" cy="3084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9EC212-9D61-48BF-995B-C6BCFF8043D0}"/>
              </a:ext>
            </a:extLst>
          </p:cNvPr>
          <p:cNvSpPr txBox="1"/>
          <p:nvPr/>
        </p:nvSpPr>
        <p:spPr>
          <a:xfrm>
            <a:off x="1091952" y="3201426"/>
            <a:ext cx="90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4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9BF3C78C-60D0-42B1-B343-034130ED4D7C}"/>
              </a:ext>
            </a:extLst>
          </p:cNvPr>
          <p:cNvCxnSpPr/>
          <p:nvPr/>
        </p:nvCxnSpPr>
        <p:spPr>
          <a:xfrm flipV="1">
            <a:off x="5814874" y="3429000"/>
            <a:ext cx="390617" cy="3084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50549BB-E5B6-4781-8772-72C324DFE581}"/>
              </a:ext>
            </a:extLst>
          </p:cNvPr>
          <p:cNvSpPr txBox="1"/>
          <p:nvPr/>
        </p:nvSpPr>
        <p:spPr>
          <a:xfrm flipH="1">
            <a:off x="5434463" y="3168135"/>
            <a:ext cx="72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325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14FAA289-1C89-4598-8D39-523CD30CFC6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uk-UA" b="1" cap="none" dirty="0"/>
                  <a:t>Порівняйте дроби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b="1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1" i="1" cap="none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b="1" i="1" cap="none" smtClean="0"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uk-UA" b="1" i="1" cap="none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uk-UA" b="1" i="1" cap="none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b="1" cap="none" dirty="0"/>
                  <a:t>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cap="none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b="1" i="1" cap="none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uk-UA" b="1" i="1" cap="none" dirty="0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ru-RU" b="1" cap="none" dirty="0"/>
              </a:p>
            </p:txBody>
          </p:sp>
        </mc:Choice>
        <mc:Fallback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4FAA289-1C89-4598-8D39-523CD30CFC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548E25E4-EF8B-444A-A405-5F51BB62A2C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uk-UA" b="1" cap="none" dirty="0"/>
                  <a:t>Розв</a:t>
                </a:r>
                <a:r>
                  <a:rPr lang="en-US" b="1" cap="none" dirty="0"/>
                  <a:t>’</a:t>
                </a:r>
                <a:r>
                  <a:rPr lang="uk-UA" b="1" cap="none" dirty="0" err="1"/>
                  <a:t>язання</a:t>
                </a:r>
                <a:r>
                  <a:rPr lang="en-US" b="1" cap="none" dirty="0"/>
                  <a:t/>
                </a:r>
              </a:p>
              <a:p>
                <a:r>
                  <a:rPr lang="uk-UA" b="1" cap="none" dirty="0"/>
                  <a:t>Зведемо дроби до найменшого спільного знаменника 24 </a:t>
                </a:r>
                <a:r>
                  <a:rPr lang="en-US" b="1" cap="none" dirty="0"/>
                  <a:t>. </a:t>
                </a:r>
                <a:endParaRPr lang="uk-UA" b="1" cap="none" dirty="0"/>
              </a:p>
              <a:p>
                <a:r>
                  <a:rPr lang="uk-UA" b="1" cap="none" dirty="0"/>
                  <a:t>Тоді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800" b="1" i="1" cap="none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2800" b="1" i="1" cap="none" smtClean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uk-UA" sz="2800" b="1" i="1" cap="none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2800" b="1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800" b="1" i="1" cap="none" smtClean="0"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uk-UA" sz="2800" b="1" i="1" cap="none" smtClean="0"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ru-RU" b="1" cap="none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 cap="none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ru-RU" sz="3200" b="1" cap="none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 cap="none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uk-UA" sz="3200" b="1" i="1" cap="none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b="1" cap="none" dirty="0"/>
                  <a:t/>
                </a:r>
              </a:p>
              <a:p>
                <a:r>
                  <a:rPr lang="ru-RU" b="1" cap="none" dirty="0" err="1"/>
                  <a:t>Оскільки</a:t>
                </a:r>
                <a:r>
                  <a:rPr lang="ru-RU" b="1" cap="none" dirty="0"/>
                  <a:t/>
                </a:r>
                <a:r>
                  <a:rPr lang="ru-RU" b="1" cap="none" dirty="0" err="1"/>
                  <a:t>знаменники</a:t>
                </a:r>
                <a:r>
                  <a:rPr lang="ru-RU" b="1" cap="none" dirty="0"/>
                  <a:t/>
                </a:r>
                <a:r>
                  <a:rPr lang="ru-RU" b="1" cap="none" dirty="0" err="1"/>
                  <a:t>отриманих</a:t>
                </a:r>
                <a:r>
                  <a:rPr lang="ru-RU" b="1" cap="none" dirty="0"/>
                  <a:t/>
                </a:r>
                <a:r>
                  <a:rPr lang="ru-RU" b="1" cap="none" dirty="0" err="1"/>
                  <a:t>дробів</a:t>
                </a:r>
                <a:r>
                  <a:rPr lang="ru-RU" b="1" cap="none" dirty="0"/>
                  <a:t> є </a:t>
                </a:r>
                <a:r>
                  <a:rPr lang="ru-RU" b="1" cap="none" dirty="0" err="1"/>
                  <a:t>рівними</a:t>
                </a:r>
                <a:r>
                  <a:rPr lang="ru-RU" b="1" cap="none" dirty="0"/>
                  <a:t/>
                </a:r>
                <a:r>
                  <a:rPr lang="en-US" b="1" cap="none" dirty="0"/>
                  <a:t>,</a:t>
                </a:r>
                <a:r>
                  <a:rPr lang="uk-UA" b="1" cap="none" dirty="0"/>
                  <a:t> можемо порівняти їх чисельники  </a:t>
                </a:r>
              </a:p>
              <a:p>
                <a:r>
                  <a:rPr lang="uk-UA" b="1" cap="none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smtClean="0"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uk-UA" sz="3200" b="1" i="1" cap="none" smtClean="0"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  <m:r>
                      <a:rPr lang="uk-UA" sz="3200" b="1" i="1" cap="non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ru-RU" sz="3200" b="1" cap="none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 cap="none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uk-UA" sz="3200" b="1" i="1" cap="none" dirty="0" smtClean="0"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ru-RU" b="1" cap="none" dirty="0"/>
                  <a:t>             тому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uk-UA" sz="3200" b="1" i="1" cap="none" smtClean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ru-RU" sz="3200" b="1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ru-RU" sz="3200" b="1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1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uk-UA" sz="3200" b="1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ru-RU" b="1" cap="none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48E25E4-EF8B-444A-A405-5F51BB62A2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6706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040672A-6705-4A42-80F9-6971F051C29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cap="none" dirty="0"/>
              <a:t>Зведіть дроби спільного до найменшого знаменника</a:t>
            </a:r>
            <a:endParaRPr lang="ru-RU" b="1" cap="none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257F3CEB-E88F-4039-953D-CD47DAFA0F0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4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ru-RU" sz="4400" dirty="0"/>
                  <a:t> 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44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sz="4000" b="0" i="1" smtClean="0">
                        <a:latin typeface="Cambria Math" panose="02040503050406030204" pitchFamily="18" charset="0"/>
                      </a:rPr>
                      <m:t> і</m:t>
                    </m:r>
                  </m:oMath>
                </a14:m>
                <a:r>
                  <a:rPr lang="ru-RU" sz="400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uk-UA" sz="40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57F3CEB-E88F-4039-953D-CD47DAFA0F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Объект 5">
                <a:extLst>
                  <a:ext uri="{FF2B5EF4-FFF2-40B4-BE49-F238E27FC236}">
                    <a16:creationId xmlns:a16="http://schemas.microsoft.com/office/drawing/2014/main" id="{7379B963-FB91-4CAB-8DF8-5499C25AD06C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ru-RU" sz="4000" dirty="0"/>
                  <a:t>  і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40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ru-RU" sz="3600" dirty="0"/>
                  <a:t>  і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6" name="Объект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379B963-FB91-4CAB-8DF8-5499C25AD0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8263F19-AFE9-470D-9D9A-1F8A4EE10AAA}"/>
              </a:ext>
            </a:extLst>
          </p:cNvPr>
          <p:cNvSpPr/>
          <p:nvPr/>
        </p:nvSpPr>
        <p:spPr>
          <a:xfrm>
            <a:off x="6409678" y="2556769"/>
            <a:ext cx="1926454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9B74F7D-EA89-4F2A-90C6-CC4181DB9EA0}"/>
              </a:ext>
            </a:extLst>
          </p:cNvPr>
          <p:cNvSpPr/>
          <p:nvPr/>
        </p:nvSpPr>
        <p:spPr>
          <a:xfrm>
            <a:off x="6409678" y="4195022"/>
            <a:ext cx="1926454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148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96796F-2066-46E3-92DE-C29ADBDCABB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/>
              <a:t>Зведіть до найменшого спільного</a:t>
            </a:r>
            <a:r>
              <a:rPr lang="uk-UA" dirty="0"/>
              <a:t> </a:t>
            </a:r>
            <a:r>
              <a:rPr lang="uk-UA" b="1" dirty="0"/>
              <a:t>знаменника</a:t>
            </a:r>
            <a:endParaRPr lang="ru-RU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72E66D49-D870-4428-A902-C0E6D784E50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ru-RU" sz="3600" dirty="0"/>
                  <a:t>  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uk-UA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∙5</m:t>
                        </m:r>
                      </m:num>
                      <m:den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uk-UA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dirty="0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uk-UA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∙3</m:t>
                        </m:r>
                      </m:num>
                      <m:den>
                        <m:r>
                          <a:rPr lang="uk-UA" sz="3200" b="0" i="1" dirty="0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uk-UA" sz="32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3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dirty="0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uk-UA" sz="3200" b="0" i="1" dirty="0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ru-RU" sz="3200" dirty="0"/>
                  <a:t/>
                </a:r>
                <a:endParaRPr lang="ru-RU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2E66D49-D870-4428-A902-C0E6D784E5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Объект 3">
                <a:extLst>
                  <a:ext uri="{FF2B5EF4-FFF2-40B4-BE49-F238E27FC236}">
                    <a16:creationId xmlns:a16="http://schemas.microsoft.com/office/drawing/2014/main" id="{DCDD5821-9A14-43FD-983E-0DE2A5D5AD42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uk-UA" sz="3200" b="0" i="1" smtClean="0">
                        <a:latin typeface="Cambria Math" panose="02040503050406030204" pitchFamily="18" charset="0"/>
                      </a:rPr>
                      <m:t> і  </m:t>
                    </m:r>
                    <m:f>
                      <m:fPr>
                        <m:ctrlPr>
                          <a:rPr lang="uk-UA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uk-UA" sz="32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ru-RU" dirty="0"/>
                  <a:t/>
                </a:r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uk-UA" sz="36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</m:oMath>
                </a14:m>
                <a:r>
                  <a:rPr lang="ru-RU" sz="360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600" b="0" i="1" dirty="0" smtClean="0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uk-UA" sz="3600" b="0" i="1" dirty="0" smtClean="0"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4" name="Объект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CDD5821-9A14-43FD-983E-0DE2A5D5A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F9038637-39BD-44B7-9633-831FEF6C9820}"/>
              </a:ext>
            </a:extLst>
          </p:cNvPr>
          <p:cNvCxnSpPr/>
          <p:nvPr/>
        </p:nvCxnSpPr>
        <p:spPr>
          <a:xfrm flipV="1">
            <a:off x="1046480" y="2367092"/>
            <a:ext cx="477520" cy="2948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D0313D-F7DC-403A-8BE3-1BFCDE725EAB}"/>
              </a:ext>
            </a:extLst>
          </p:cNvPr>
          <p:cNvSpPr txBox="1"/>
          <p:nvPr/>
        </p:nvSpPr>
        <p:spPr>
          <a:xfrm flipH="1">
            <a:off x="1046480" y="2292588"/>
            <a:ext cx="5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5</a:t>
            </a:r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9485879-6D7D-443B-A68F-CF37433856A5}"/>
              </a:ext>
            </a:extLst>
          </p:cNvPr>
          <p:cNvCxnSpPr/>
          <p:nvPr/>
        </p:nvCxnSpPr>
        <p:spPr>
          <a:xfrm flipV="1">
            <a:off x="1960880" y="2367092"/>
            <a:ext cx="497840" cy="2948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7E590FB-93F5-46E1-96B2-E9F4E0F34A4F}"/>
              </a:ext>
            </a:extLst>
          </p:cNvPr>
          <p:cNvSpPr txBox="1"/>
          <p:nvPr/>
        </p:nvSpPr>
        <p:spPr>
          <a:xfrm>
            <a:off x="1849120" y="228919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418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F5026C40-61E8-43BD-A476-FB6D9B2D861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cap="none" dirty="0" err="1"/>
              <a:t>Розв</a:t>
            </a:r>
            <a:r>
              <a:rPr lang="en-US" b="1" cap="none" dirty="0"/>
              <a:t>’</a:t>
            </a:r>
            <a:r>
              <a:rPr lang="uk-UA" b="1" cap="none" dirty="0" err="1"/>
              <a:t>яжіть</a:t>
            </a:r>
            <a:r>
              <a:rPr lang="uk-UA" b="1" cap="none" dirty="0"/>
              <a:t> задачі </a:t>
            </a:r>
            <a:endParaRPr lang="ru-RU" b="1" cap="none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EEFA621-7A5D-43E8-9AB5-E80376F159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dirty="0"/>
              <a:t>№ 248   </a:t>
            </a:r>
          </a:p>
          <a:p>
            <a:pPr marL="0" indent="0">
              <a:buNone/>
            </a:pPr>
            <a:r>
              <a:rPr lang="uk-UA" sz="3600" cap="none" dirty="0"/>
              <a:t>Домашня робота    № 249 </a:t>
            </a:r>
          </a:p>
          <a:p>
            <a:pPr marL="0" indent="0">
              <a:buNone/>
            </a:pPr>
            <a:r>
              <a:rPr lang="uk-UA" sz="3600" cap="none" dirty="0"/>
              <a:t>                                     247 </a:t>
            </a:r>
          </a:p>
          <a:p>
            <a:pPr marL="0" indent="0">
              <a:buNone/>
            </a:pPr>
            <a:r>
              <a:rPr lang="uk-UA" sz="3600" cap="none" dirty="0"/>
              <a:t>                                      251</a:t>
            </a:r>
          </a:p>
        </p:txBody>
      </p:sp>
    </p:spTree>
    <p:extLst>
      <p:ext uri="{BB962C8B-B14F-4D97-AF65-F5344CB8AC3E}">
        <p14:creationId xmlns:p14="http://schemas.microsoft.com/office/powerpoint/2010/main" xmlns="" val="13005414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337</TotalTime>
  <Words>154</Words>
  <Application>Microsoft Office PowerPoint</Application>
  <PresentationFormat>Произвольный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Капля</vt:lpstr>
      <vt:lpstr>Зведення дробів до спільного знаменника.порівняння дробів</vt:lpstr>
      <vt:lpstr>Скоротіть дріб</vt:lpstr>
      <vt:lpstr>Зведення дробів до нового знаменника</vt:lpstr>
      <vt:lpstr>Зверніть увагу</vt:lpstr>
      <vt:lpstr>Правило зведення дробу до нового знаменника</vt:lpstr>
      <vt:lpstr>Правило зведення двох дробів до найменшого спільного знаменника </vt:lpstr>
      <vt:lpstr> </vt:lpstr>
      <vt:lpstr> </vt:lpstr>
      <vt:lpstr>Зведіть дроби спільного до найменшого знаменника</vt:lpstr>
      <vt:lpstr>Зведіть до найменшого спільного знаменника</vt:lpstr>
      <vt:lpstr>Розв’яжіть задачі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Зведення дробів до спільного знаменника.порівняння дробів</dc:title>
  <dc:creator>Admin</dc:creator>
  <cp:lastModifiedBy>Sch</cp:lastModifiedBy>
  <cp:revision>34</cp:revision>
  <dcterms:created xsi:type="dcterms:W3CDTF">2021-07-10T12:55:54Z</dcterms:created>
  <dcterms:modified xsi:type="dcterms:W3CDTF">2022-10-04T07:05:24Z</dcterms:modified>
</cp:coreProperties>
</file>