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7" r:id="rId9"/>
    <p:sldId id="262" r:id="rId10"/>
    <p:sldId id="268" r:id="rId11"/>
    <p:sldId id="263" r:id="rId12"/>
    <p:sldId id="264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6600"/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29" autoAdjust="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8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microsoft.com/office/2007/relationships/hdphoto" Target="../media/hdphoto1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microsoft.com/office/2007/relationships/hdphoto" Target="../media/hdphoto11.wdp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6415" y="1628800"/>
            <a:ext cx="74710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Множення </a:t>
            </a:r>
          </a:p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звичайних дробів</a:t>
            </a:r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637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77366" y="620688"/>
            <a:ext cx="18405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Дивуй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727684" y="3382058"/>
                <a:ext cx="5616624" cy="803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66"/>
                    </a:solidFill>
                    <a:ea typeface="Verdana" pitchFamily="34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66"/>
                    </a:solidFill>
                    <a:ea typeface="Verdana" pitchFamily="34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66"/>
                    </a:solidFill>
                    <a:ea typeface="Verdana" pitchFamily="34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66"/>
                    </a:solidFill>
                    <a:ea typeface="Verdana" pitchFamily="34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𝟗</m:t>
                        </m:r>
                      </m:num>
                      <m:den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66"/>
                    </a:solidFill>
                    <a:ea typeface="Verdana" pitchFamily="34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𝟏𝟎</m:t>
                        </m:r>
                      </m:num>
                      <m:den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endParaRPr lang="uk-UA" sz="3200" b="1" dirty="0">
                  <a:solidFill>
                    <a:srgbClr val="FF0066"/>
                  </a:solidFill>
                  <a:ea typeface="Verdana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684" y="3382058"/>
                <a:ext cx="5616624" cy="803810"/>
              </a:xfrm>
              <a:prstGeom prst="rect">
                <a:avLst/>
              </a:prstGeom>
              <a:blipFill rotWithShape="1">
                <a:blip r:embed="rId2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15616" y="1869197"/>
            <a:ext cx="6768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/>
              <a:t>	</a:t>
            </a:r>
            <a:r>
              <a:rPr lang="uk-UA" sz="2400" b="1" dirty="0" smtClean="0"/>
              <a:t> За даними дробами сформулюй правильне твердження, вставляючи потрібні слова</a:t>
            </a:r>
            <a:endParaRPr lang="uk-UA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4312872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/>
              <a:t>Чисельник звичайного дробу може бути … знаменника, може … йому</a:t>
            </a:r>
          </a:p>
          <a:p>
            <a:pPr algn="ctr"/>
            <a:r>
              <a:rPr lang="uk-UA" sz="2400" b="1" i="1" dirty="0" smtClean="0"/>
              <a:t> або бути … знаменника</a:t>
            </a:r>
            <a:endParaRPr lang="uk-UA" sz="2400" b="1" i="1" dirty="0"/>
          </a:p>
        </p:txBody>
      </p:sp>
    </p:spTree>
    <p:extLst>
      <p:ext uri="{BB962C8B-B14F-4D97-AF65-F5344CB8AC3E}">
        <p14:creationId xmlns:p14="http://schemas.microsoft.com/office/powerpoint/2010/main" xmlns="" val="379358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1900" y="1873570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 Як називають дані дроби?</a:t>
            </a:r>
            <a:endParaRPr lang="uk-U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71800" y="449759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Дивуй</a:t>
            </a:r>
            <a:endParaRPr lang="uk-UA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79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6522" y="4949903"/>
            <a:ext cx="1597972" cy="149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7000" l="0" r="42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0101" b="11230"/>
          <a:stretch/>
        </p:blipFill>
        <p:spPr bwMode="auto">
          <a:xfrm>
            <a:off x="5995214" y="4221087"/>
            <a:ext cx="1995883" cy="2220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736572" y="2492896"/>
                <a:ext cx="5256584" cy="803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𝟒</m:t>
                        </m:r>
                        <m: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66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66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𝟏𝟕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66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𝟗</m:t>
                        </m:r>
                      </m:num>
                      <m:den>
                        <m:r>
                          <a:rPr lang="uk-UA" sz="3200" b="1" i="1" dirty="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endParaRPr lang="uk-UA" sz="3200" b="1" dirty="0">
                  <a:solidFill>
                    <a:srgbClr val="FF0066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572" y="2492896"/>
                <a:ext cx="5256584" cy="803682"/>
              </a:xfrm>
              <a:prstGeom prst="rect">
                <a:avLst/>
              </a:prstGeom>
              <a:blipFill rotWithShape="1"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1475656" y="3539715"/>
                <a:ext cx="5517500" cy="1542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2400" b="1" dirty="0" smtClean="0">
                    <a:solidFill>
                      <a:schemeClr val="tx1"/>
                    </a:solidFill>
                  </a:rPr>
                  <a:t>Якому числу дорівнюють дроби виду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𝟎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𝒃</m:t>
                        </m:r>
                        <m: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uk-UA" sz="2400" b="1" dirty="0" smtClean="0">
                    <a:solidFill>
                      <a:schemeClr val="tx1"/>
                    </a:solidFill>
                  </a:rPr>
                  <a:t>, де </a:t>
                </a:r>
                <a:r>
                  <a:rPr lang="en-US" sz="2400" b="1" i="1" dirty="0" smtClean="0">
                    <a:solidFill>
                      <a:srgbClr val="FF0066"/>
                    </a:solidFill>
                  </a:rPr>
                  <a:t>b</a:t>
                </a:r>
                <a:r>
                  <a:rPr lang="uk-UA" sz="2400" b="1" dirty="0" smtClean="0">
                    <a:solidFill>
                      <a:schemeClr val="tx1"/>
                    </a:solidFill>
                  </a:rPr>
                  <a:t> – натуральне число</a:t>
                </a:r>
                <a:r>
                  <a:rPr lang="uk-UA" sz="2400" dirty="0" smtClean="0">
                    <a:solidFill>
                      <a:schemeClr val="tx1"/>
                    </a:solidFill>
                  </a:rPr>
                  <a:t>?</a:t>
                </a:r>
                <a:endParaRPr lang="uk-UA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3539715"/>
                <a:ext cx="5517500" cy="1542282"/>
              </a:xfrm>
              <a:prstGeom prst="rect">
                <a:avLst/>
              </a:prstGeom>
              <a:blipFill rotWithShape="1">
                <a:blip r:embed="rId7"/>
                <a:stretch>
                  <a:fillRect t="-3162" b="-79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7402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YU6T4EYDRUCMUTFUJT\Desktop\mandari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809" b="99438" l="0" r="99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23801" y="4005064"/>
            <a:ext cx="2758198" cy="245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95736" y="692665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Дивуй</a:t>
            </a:r>
            <a:endParaRPr lang="uk-U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2276872"/>
            <a:ext cx="5001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Чи правда, що правильний дріб завжди менше 1?</a:t>
            </a:r>
            <a:endParaRPr lang="uk-UA" sz="24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1475656" y="3645024"/>
                <a:ext cx="4248472" cy="1113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2400" b="1" dirty="0" smtClean="0"/>
                  <a:t>Коли нерівність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а</m:t>
                        </m:r>
                      </m:num>
                      <m:den>
                        <m:r>
                          <a:rPr lang="uk-UA" sz="3200" b="1" i="1">
                            <a:solidFill>
                              <a:srgbClr val="FF0066"/>
                            </a:solidFill>
                            <a:latin typeface="Cambria Math"/>
                          </a:rPr>
                          <m:t>𝒃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66"/>
                    </a:solidFill>
                  </a:rPr>
                  <a:t>&gt;</a:t>
                </a:r>
                <a:r>
                  <a:rPr lang="uk-UA" sz="2400" b="1" dirty="0" smtClean="0">
                    <a:solidFill>
                      <a:srgbClr val="FF0066"/>
                    </a:solidFill>
                  </a:rPr>
                  <a:t>1</a:t>
                </a:r>
                <a:r>
                  <a:rPr lang="uk-UA" dirty="0" smtClean="0"/>
                  <a:t/>
                </a:r>
                <a:r>
                  <a:rPr lang="uk-UA" sz="2400" b="1" dirty="0" smtClean="0"/>
                  <a:t>буде істинною?</a:t>
                </a:r>
                <a:endParaRPr lang="uk-UA" sz="2400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3645024"/>
                <a:ext cx="4248472" cy="1113318"/>
              </a:xfrm>
              <a:prstGeom prst="rect">
                <a:avLst/>
              </a:prstGeom>
              <a:blipFill rotWithShape="1">
                <a:blip r:embed="rId4"/>
                <a:stretch>
                  <a:fillRect l="-143" t="-3825" r="-287" b="-1147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0694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908720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Дивуй</a:t>
            </a:r>
            <a:endParaRPr lang="uk-U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34417" y="2003731"/>
            <a:ext cx="5447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rgbClr val="FF0066"/>
                </a:solidFill>
              </a:rPr>
              <a:t>Віднови запис</a:t>
            </a:r>
            <a:endParaRPr lang="uk-UA" sz="2400" b="1" i="1" dirty="0">
              <a:solidFill>
                <a:srgbClr val="FF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2780928"/>
            <a:ext cx="6840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Скоротити дріб – це означає … чисельник і знаменник дробу на їх …множник, який не дорівнює одиниці.</a:t>
            </a:r>
            <a:endParaRPr lang="uk-UA" sz="2400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537627"/>
            <a:ext cx="2786063" cy="19129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97916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YU6T4EYDRUCMUTFUJT\Desktop\завантаження (1)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9091" b="98485" l="0" r="947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7979" y="4944171"/>
            <a:ext cx="180975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1844824"/>
            <a:ext cx="542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66"/>
                </a:solidFill>
              </a:rPr>
              <a:t>Вправа «</a:t>
            </a:r>
            <a:r>
              <a:rPr lang="uk-UA" sz="2400" b="1" dirty="0" err="1" smtClean="0">
                <a:solidFill>
                  <a:srgbClr val="FF0066"/>
                </a:solidFill>
              </a:rPr>
              <a:t>Дешифрувальник</a:t>
            </a:r>
            <a:r>
              <a:rPr lang="uk-UA" sz="2400" b="1" dirty="0" smtClean="0">
                <a:solidFill>
                  <a:srgbClr val="FF0066"/>
                </a:solidFill>
              </a:rPr>
              <a:t>»</a:t>
            </a:r>
            <a:endParaRPr lang="uk-UA" sz="2400" b="1" dirty="0">
              <a:solidFill>
                <a:srgbClr val="FF00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744" y="764704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Дивуй</a:t>
            </a:r>
            <a:endParaRPr lang="uk-U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031629" y="3383000"/>
            <a:ext cx="1172669" cy="10154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5439" y="2991137"/>
            <a:ext cx="1180650" cy="1036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0343" y="4083855"/>
            <a:ext cx="1175506" cy="1032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8157" y="3550571"/>
            <a:ext cx="1194926" cy="104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9245" y="5074847"/>
            <a:ext cx="1131489" cy="993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1513" y="5408106"/>
            <a:ext cx="1260244" cy="1106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8290" y="4338730"/>
            <a:ext cx="1185594" cy="104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6628" y="4859387"/>
            <a:ext cx="1160094" cy="1018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0268" y="5380046"/>
            <a:ext cx="1134593" cy="996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5793" y="3305471"/>
            <a:ext cx="1106042" cy="971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89845" y="3620853"/>
            <a:ext cx="656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66"/>
                </a:solidFill>
              </a:rPr>
              <a:t>1</a:t>
            </a:r>
          </a:p>
          <a:p>
            <a:r>
              <a:rPr lang="uk-UA" dirty="0" smtClean="0"/>
              <a:t>АБВ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2204298" y="3216463"/>
            <a:ext cx="625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66"/>
                </a:solidFill>
              </a:rPr>
              <a:t>2</a:t>
            </a:r>
          </a:p>
          <a:p>
            <a:r>
              <a:rPr lang="uk-UA" dirty="0" smtClean="0"/>
              <a:t>ГҐД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2893488" y="3752161"/>
            <a:ext cx="786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66"/>
                </a:solidFill>
              </a:rPr>
              <a:t>3</a:t>
            </a:r>
          </a:p>
          <a:p>
            <a:r>
              <a:rPr lang="uk-UA" dirty="0" smtClean="0"/>
              <a:t>ЕЄЖ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3381047" y="4536221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66"/>
                </a:solidFill>
              </a:rPr>
              <a:t>4</a:t>
            </a:r>
          </a:p>
          <a:p>
            <a:r>
              <a:rPr lang="uk-UA" dirty="0" smtClean="0"/>
              <a:t>ЗИІ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3839526" y="5315215"/>
            <a:ext cx="750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66"/>
                </a:solidFill>
              </a:rPr>
              <a:t>5</a:t>
            </a:r>
          </a:p>
          <a:p>
            <a:r>
              <a:rPr lang="uk-UA" dirty="0" smtClean="0"/>
              <a:t>ЇЙК</a:t>
            </a:r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4590451" y="5638380"/>
            <a:ext cx="759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66"/>
                </a:solidFill>
              </a:rPr>
              <a:t>6</a:t>
            </a:r>
          </a:p>
          <a:p>
            <a:r>
              <a:rPr lang="uk-UA" dirty="0" smtClean="0"/>
              <a:t>ЛМН</a:t>
            </a:r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5578368" y="5555140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7 </a:t>
            </a:r>
          </a:p>
          <a:p>
            <a:r>
              <a:rPr lang="uk-UA" dirty="0" smtClean="0"/>
              <a:t>ОПР</a:t>
            </a:r>
            <a:endParaRPr lang="uk-UA" dirty="0"/>
          </a:p>
        </p:txBody>
      </p:sp>
      <p:sp>
        <p:nvSpPr>
          <p:cNvPr id="12" name="TextBox 11"/>
          <p:cNvSpPr txBox="1"/>
          <p:nvPr/>
        </p:nvSpPr>
        <p:spPr>
          <a:xfrm>
            <a:off x="6226145" y="505688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8</a:t>
            </a:r>
          </a:p>
          <a:p>
            <a:r>
              <a:rPr lang="uk-UA" dirty="0" smtClean="0"/>
              <a:t>СТУФ</a:t>
            </a:r>
            <a:endParaRPr lang="uk-UA" dirty="0"/>
          </a:p>
        </p:txBody>
      </p:sp>
      <p:sp>
        <p:nvSpPr>
          <p:cNvPr id="13" name="TextBox 12"/>
          <p:cNvSpPr txBox="1"/>
          <p:nvPr/>
        </p:nvSpPr>
        <p:spPr>
          <a:xfrm>
            <a:off x="6497219" y="4276916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9</a:t>
            </a:r>
          </a:p>
          <a:p>
            <a:r>
              <a:rPr lang="uk-UA" dirty="0" smtClean="0"/>
              <a:t>ЦЧШЩ</a:t>
            </a:r>
            <a:endParaRPr lang="uk-UA" dirty="0"/>
          </a:p>
        </p:txBody>
      </p:sp>
      <p:sp>
        <p:nvSpPr>
          <p:cNvPr id="14" name="TextBox 13"/>
          <p:cNvSpPr txBox="1"/>
          <p:nvPr/>
        </p:nvSpPr>
        <p:spPr>
          <a:xfrm>
            <a:off x="6978613" y="3509623"/>
            <a:ext cx="744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10</a:t>
            </a:r>
          </a:p>
          <a:p>
            <a:r>
              <a:rPr lang="uk-UA" dirty="0" smtClean="0"/>
              <a:t>ЬЮЯ</a:t>
            </a:r>
            <a:endParaRPr lang="uk-UA" dirty="0"/>
          </a:p>
        </p:txBody>
      </p:sp>
      <p:sp>
        <p:nvSpPr>
          <p:cNvPr id="15" name="TextBox 14"/>
          <p:cNvSpPr txBox="1"/>
          <p:nvPr/>
        </p:nvSpPr>
        <p:spPr>
          <a:xfrm>
            <a:off x="3680009" y="2991137"/>
            <a:ext cx="2956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66733660 	277141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476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9459" y="659678"/>
            <a:ext cx="80554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Множення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звичайних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дробів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5" y="1772816"/>
            <a:ext cx="63269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Для того, щоб помножити дріб на натуральне число, треба його чисельник помножити на це число, а знаменник залишити без змін</a:t>
            </a:r>
            <a:endParaRPr lang="uk-UA" sz="24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1475655" y="3793821"/>
                <a:ext cx="5112568" cy="2012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r>
                  <a:rPr lang="uk-UA" sz="3200" b="1" i="1" dirty="0" smtClean="0">
                    <a:solidFill>
                      <a:srgbClr val="FF0000"/>
                    </a:solidFill>
                  </a:rPr>
                  <a:t/>
                </a:r>
                <a:r>
                  <a:rPr lang="uk-UA" sz="3200" b="1" dirty="0" smtClean="0">
                    <a:solidFill>
                      <a:srgbClr val="FF0000"/>
                    </a:solidFill>
                  </a:rPr>
                  <a:t>· 9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· 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US" sz="3200" b="1" i="1" dirty="0" smtClean="0">
                    <a:solidFill>
                      <a:srgbClr val="FF0000"/>
                    </a:solidFill>
                  </a:rPr>
                  <a:t/>
                </a:r>
                <a:r>
                  <a:rPr lang="en-US" sz="3200" b="1" dirty="0" smtClean="0">
                    <a:solidFill>
                      <a:srgbClr val="FF0000"/>
                    </a:solidFill>
                  </a:rPr>
                  <a:t>= 5</a:t>
                </a:r>
                <a:r>
                  <a:rPr lang="uk-UA" sz="3200" b="1" dirty="0" smtClean="0">
                    <a:solidFill>
                      <a:srgbClr val="FF0000"/>
                    </a:solidFill>
                  </a:rPr>
                  <a:t>;</a:t>
                </a:r>
              </a:p>
              <a:p>
                <a:r>
                  <a:rPr lang="uk-UA" sz="3200" b="1" dirty="0" smtClean="0">
                    <a:solidFill>
                      <a:srgbClr val="FF0000"/>
                    </a:solidFill>
                  </a:rPr>
                  <a:t/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· 12 </a:t>
                </a:r>
                <a:r>
                  <a:rPr lang="uk-UA" sz="3200" b="1" i="1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·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𝟏𝟐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uk-UA" sz="3200" b="1" i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𝟒𝟖</m:t>
                        </m:r>
                      </m:num>
                      <m:den>
                        <m:r>
                          <a:rPr lang="uk-UA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 6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𝟔</m:t>
                        </m:r>
                      </m:num>
                      <m:den>
                        <m:r>
                          <a:rPr lang="uk-UA" sz="3200" b="1" i="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.</a:t>
                </a:r>
                <a:endParaRPr lang="uk-UA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5" y="3793821"/>
                <a:ext cx="5112568" cy="2012859"/>
              </a:xfrm>
              <a:prstGeom prst="rect">
                <a:avLst/>
              </a:prstGeom>
              <a:blipFill rotWithShape="1">
                <a:blip r:embed="rId2"/>
                <a:stretch>
                  <a:fillRect r="-477" b="-271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 descr="C:\Users\YU6T4EYDRUCMUTFUJT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9709" b="100000" l="0" r="987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0770" y="3429000"/>
            <a:ext cx="23241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3770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9459" y="659678"/>
            <a:ext cx="80554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Множення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звичайних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дробів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459" y="1700808"/>
            <a:ext cx="78129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Для того, щоб помножити дріб на дріб, треба:</a:t>
            </a:r>
          </a:p>
          <a:p>
            <a:endParaRPr lang="uk-UA" sz="2400" b="1" dirty="0" smtClean="0"/>
          </a:p>
          <a:p>
            <a:pPr marL="457200" indent="-457200">
              <a:buAutoNum type="arabicParenR"/>
            </a:pPr>
            <a:r>
              <a:rPr lang="uk-UA" sz="2400" b="1" dirty="0" smtClean="0"/>
              <a:t>знайти добуток чисельників і добуток знаменників цих дробів;</a:t>
            </a:r>
          </a:p>
          <a:p>
            <a:pPr marL="457200" indent="-457200">
              <a:buAutoNum type="arabicParenR"/>
            </a:pPr>
            <a:endParaRPr lang="uk-UA" sz="2400" b="1" dirty="0" smtClean="0"/>
          </a:p>
          <a:p>
            <a:pPr marL="457200" indent="-457200">
              <a:buAutoNum type="arabicParenR"/>
            </a:pPr>
            <a:r>
              <a:rPr lang="uk-UA" sz="2400" b="1" dirty="0" smtClean="0"/>
              <a:t>перший добуток записати  чисельником, а другий – знаменником.</a:t>
            </a:r>
            <a:endParaRPr lang="uk-UA" sz="24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1948180" y="4941168"/>
                <a:ext cx="5112568" cy="1303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r>
                  <a:rPr lang="uk-UA" sz="3200" b="1" i="1" dirty="0" smtClean="0">
                    <a:solidFill>
                      <a:srgbClr val="FF0000"/>
                    </a:solidFill>
                  </a:rPr>
                  <a:t/>
                </a:r>
                <a:r>
                  <a:rPr lang="uk-UA" sz="3200" b="1" dirty="0" smtClean="0">
                    <a:solidFill>
                      <a:srgbClr val="FF0000"/>
                    </a:solidFill>
                  </a:rPr>
                  <a:t>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· 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·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3200" b="1" i="1" dirty="0" smtClean="0">
                    <a:solidFill>
                      <a:srgbClr val="FF0000"/>
                    </a:solidFill>
                  </a:rPr>
                  <a:t/>
                </a:r>
                <a:r>
                  <a:rPr lang="en-US" sz="3200" b="1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𝟏𝟓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𝟔𝟑</m:t>
                        </m:r>
                      </m:den>
                    </m:f>
                  </m:oMath>
                </a14:m>
                <a:endParaRPr lang="uk-UA" sz="3200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uk-UA" sz="3200" b="1" dirty="0" smtClean="0">
                    <a:solidFill>
                      <a:srgbClr val="FF0000"/>
                    </a:solidFill>
                  </a:rPr>
                  <a:t/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8180" y="4941168"/>
                <a:ext cx="5112568" cy="130343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2602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692570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/>
              <a:t>Добутком</a:t>
            </a:r>
            <a:r>
              <a:rPr lang="ru-RU" sz="2400" b="1" dirty="0"/>
              <a:t> двох дробів є дріб, чисельник якого дорівнює </a:t>
            </a:r>
            <a:r>
              <a:rPr lang="ru-RU" sz="2400" b="1" dirty="0" err="1"/>
              <a:t>добутку</a:t>
            </a:r>
            <a:r>
              <a:rPr lang="ru-RU" sz="2400" b="1" dirty="0"/>
              <a:t> </a:t>
            </a:r>
            <a:r>
              <a:rPr lang="ru-RU" sz="2400" b="1" dirty="0" err="1"/>
              <a:t>чисельників</a:t>
            </a:r>
            <a:r>
              <a:rPr lang="ru-RU" sz="2400" b="1" dirty="0"/>
              <a:t>, а </a:t>
            </a:r>
            <a:r>
              <a:rPr lang="ru-RU" sz="2400" b="1" dirty="0" err="1"/>
              <a:t>знаменник</a:t>
            </a:r>
            <a:r>
              <a:rPr lang="ru-RU" sz="2400" b="1" dirty="0"/>
              <a:t> — </a:t>
            </a:r>
            <a:r>
              <a:rPr lang="ru-RU" sz="2400" b="1" dirty="0" err="1"/>
              <a:t>добутку</a:t>
            </a:r>
            <a:r>
              <a:rPr lang="ru-RU" sz="2400" b="1" dirty="0"/>
              <a:t> </a:t>
            </a:r>
            <a:r>
              <a:rPr lang="ru-RU" sz="2400" b="1" dirty="0" err="1"/>
              <a:t>знаменників</a:t>
            </a:r>
            <a:r>
              <a:rPr lang="ru-RU" sz="2400" b="1" dirty="0"/>
              <a:t>. </a:t>
            </a:r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Якщо </a:t>
            </a:r>
            <a:r>
              <a:rPr lang="ru-RU" sz="2400" b="1" dirty="0"/>
              <a:t>чисельник одного дробу і </a:t>
            </a:r>
            <a:r>
              <a:rPr lang="ru-RU" sz="2400" b="1" dirty="0" err="1"/>
              <a:t>знаменник</a:t>
            </a:r>
            <a:r>
              <a:rPr lang="ru-RU" sz="2400" b="1" dirty="0"/>
              <a:t> того самого або </a:t>
            </a:r>
            <a:r>
              <a:rPr lang="ru-RU" sz="2400" b="1" dirty="0" err="1"/>
              <a:t>іншого</a:t>
            </a:r>
            <a:r>
              <a:rPr lang="ru-RU" sz="2400" b="1" dirty="0"/>
              <a:t> дробу </a:t>
            </a:r>
            <a:r>
              <a:rPr lang="ru-RU" sz="2400" b="1" dirty="0" err="1"/>
              <a:t>утворюють</a:t>
            </a:r>
            <a:r>
              <a:rPr lang="ru-RU" sz="2400" b="1" dirty="0"/>
              <a:t> </a:t>
            </a:r>
            <a:r>
              <a:rPr lang="ru-RU" sz="2400" b="1" dirty="0" err="1"/>
              <a:t>скоротний</a:t>
            </a:r>
            <a:r>
              <a:rPr lang="ru-RU" sz="2400" b="1" dirty="0"/>
              <a:t> дріб, то його </a:t>
            </a:r>
            <a:r>
              <a:rPr lang="ru-RU" sz="2400" b="1" dirty="0" err="1"/>
              <a:t>можна</a:t>
            </a:r>
            <a:r>
              <a:rPr lang="ru-RU" sz="2400" b="1" dirty="0"/>
              <a:t> </a:t>
            </a:r>
            <a:r>
              <a:rPr lang="ru-RU" sz="2400" b="1" dirty="0" err="1"/>
              <a:t>скоротити</a:t>
            </a:r>
            <a:r>
              <a:rPr lang="ru-RU" sz="2400" b="1" dirty="0"/>
              <a:t>.</a:t>
            </a:r>
          </a:p>
          <a:p>
            <a:r>
              <a:rPr lang="ru-RU" sz="2400" b="1" dirty="0"/>
              <a:t> </a:t>
            </a:r>
            <a:endParaRPr lang="uk-UA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44160"/>
            <a:ext cx="716084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Множення  звичайних  дробів</a:t>
            </a:r>
            <a:endParaRPr lang="uk-U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899592" y="4626525"/>
                <a:ext cx="7272808" cy="1118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𝒃</m:t>
                        </m:r>
                      </m:den>
                    </m:f>
                  </m:oMath>
                </a14:m>
                <a:r>
                  <a:rPr lang="en-US" sz="3200" b="1" dirty="0" smtClean="0">
                    <a:solidFill>
                      <a:srgbClr val="FF0000"/>
                    </a:solidFill>
                  </a:rPr>
                  <a:t> 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3200" b="1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𝒂𝒄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𝒃𝒅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, </a:t>
                </a:r>
                <a:r>
                  <a:rPr lang="uk-UA" sz="2400" b="1" dirty="0">
                    <a:solidFill>
                      <a:srgbClr val="FF0000"/>
                    </a:solidFill>
                  </a:rPr>
                  <a:t>де 𝒂 і </a:t>
                </a:r>
                <a:r>
                  <a:rPr lang="en-US" sz="2400" b="1" i="1" dirty="0" smtClean="0">
                    <a:solidFill>
                      <a:srgbClr val="FF0000"/>
                    </a:solidFill>
                  </a:rPr>
                  <a:t>c</a:t>
                </a:r>
                <a:r>
                  <a:rPr lang="uk-UA" sz="2400" b="1" i="1" dirty="0" smtClean="0">
                    <a:solidFill>
                      <a:srgbClr val="FF0000"/>
                    </a:solidFill>
                  </a:rPr>
                  <a:t> – натуральні числа або нуль</a:t>
                </a:r>
                <a:r>
                  <a:rPr lang="uk-UA" sz="2400" b="1" i="1" dirty="0">
                    <a:solidFill>
                      <a:srgbClr val="FF0000"/>
                    </a:solidFill>
                  </a:rPr>
                  <a:t>, </a:t>
                </a:r>
                <a:r>
                  <a:rPr lang="uk-UA" sz="2400" b="1" i="1" dirty="0" smtClean="0">
                    <a:solidFill>
                      <a:srgbClr val="FF0000"/>
                    </a:solidFill>
                  </a:rPr>
                  <a:t>𝒂, </a:t>
                </a:r>
                <a:r>
                  <a:rPr lang="en-US" sz="2400" b="1" i="1" dirty="0" smtClean="0">
                    <a:solidFill>
                      <a:srgbClr val="FF0000"/>
                    </a:solidFill>
                  </a:rPr>
                  <a:t>b </a:t>
                </a:r>
                <a:r>
                  <a:rPr lang="uk-UA" sz="2400" b="1" i="1" dirty="0" smtClean="0">
                    <a:solidFill>
                      <a:srgbClr val="FF0000"/>
                    </a:solidFill>
                  </a:rPr>
                  <a:t>і </a:t>
                </a:r>
                <a:r>
                  <a:rPr lang="en-US" sz="2400" b="1" i="1" dirty="0" smtClean="0">
                    <a:solidFill>
                      <a:srgbClr val="FF0000"/>
                    </a:solidFill>
                  </a:rPr>
                  <a:t>d – </a:t>
                </a:r>
                <a:r>
                  <a:rPr lang="uk-UA" sz="2400" b="1" i="1" dirty="0" smtClean="0">
                    <a:solidFill>
                      <a:srgbClr val="FF0000"/>
                    </a:solidFill>
                  </a:rPr>
                  <a:t>натуральні числа  </a:t>
                </a:r>
                <a:r>
                  <a:rPr lang="en-US" sz="2400" b="1" i="1" dirty="0" smtClean="0">
                    <a:solidFill>
                      <a:srgbClr val="FF0000"/>
                    </a:solidFill>
                  </a:rPr>
                  <a:t/>
                </a:r>
                <a:r>
                  <a:rPr lang="uk-UA" sz="2400" b="1" i="1" dirty="0" smtClean="0">
                    <a:solidFill>
                      <a:srgbClr val="FF0000"/>
                    </a:solidFill>
                  </a:rPr>
                  <a:t/>
                </a:r>
                <a:endParaRPr lang="uk-UA" sz="24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626525"/>
                <a:ext cx="7272808" cy="1118448"/>
              </a:xfrm>
              <a:prstGeom prst="rect">
                <a:avLst/>
              </a:prstGeom>
              <a:blipFill rotWithShape="1">
                <a:blip r:embed="rId2"/>
                <a:stretch>
                  <a:fillRect t="-3279" r="-838" b="-1202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3105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9459" y="659678"/>
            <a:ext cx="80554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Множення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звичайних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дробів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459" y="1772816"/>
            <a:ext cx="76689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Оскільки будь-яке натуральне число можна представити у вигляді дробу зі знаменником 1, то множення дробу на натуральне число і множення натурального числа на дріб виконується за правилом множення дробу на дріб.</a:t>
            </a:r>
            <a:endParaRPr lang="uk-UA" sz="24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400278" y="4293096"/>
                <a:ext cx="8307326" cy="2022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r>
                  <a:rPr lang="uk-UA" sz="3200" b="1" i="1" dirty="0" smtClean="0">
                    <a:solidFill>
                      <a:srgbClr val="FF0000"/>
                    </a:solidFill>
                  </a:rPr>
                  <a:t/>
                </a:r>
                <a:r>
                  <a:rPr lang="uk-UA" sz="3200" b="1" dirty="0" smtClean="0">
                    <a:solidFill>
                      <a:srgbClr val="FF0000"/>
                    </a:solidFill>
                  </a:rPr>
                  <a:t>· 9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</m:den>
                    </m:f>
                    <m:r>
                      <a:rPr lang="uk-UA" sz="3200" b="1" i="1" smtClean="0">
                        <a:solidFill>
                          <a:srgbClr val="FF0000"/>
                        </a:solidFill>
                        <a:latin typeface="Cambria Math"/>
                      </a:rPr>
                      <m:t> ·</m:t>
                    </m:r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den>
                    </m:f>
                  </m:oMath>
                </a14:m>
                <a:r>
                  <a:rPr lang="en-US" sz="3200" b="1" i="1" dirty="0" smtClean="0">
                    <a:solidFill>
                      <a:srgbClr val="FF0000"/>
                    </a:solidFill>
                  </a:rPr>
                  <a:t/>
                </a:r>
                <a:r>
                  <a:rPr lang="en-US" sz="3200" b="1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· 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· 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=</a:t>
                </a:r>
                <a:r>
                  <a:rPr lang="en-US" sz="3200" b="1" dirty="0" smtClean="0">
                    <a:solidFill>
                      <a:srgbClr val="FF0000"/>
                    </a:solidFill>
                  </a:rPr>
                  <a:t>5</a:t>
                </a:r>
                <a:r>
                  <a:rPr lang="uk-UA" sz="3200" b="1" dirty="0" smtClean="0">
                    <a:solidFill>
                      <a:srgbClr val="FF0000"/>
                    </a:solidFill>
                  </a:rPr>
                  <a:t>;</a:t>
                </a:r>
              </a:p>
              <a:p>
                <a:pPr algn="ctr"/>
                <a:r>
                  <a:rPr lang="uk-UA" sz="3200" b="1" dirty="0" smtClean="0">
                    <a:solidFill>
                      <a:srgbClr val="FF0000"/>
                    </a:solidFill>
                  </a:rPr>
                  <a:t/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𝟐𝟎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· 25 </a:t>
                </a:r>
                <a:r>
                  <a:rPr lang="uk-UA" sz="3200" b="1" i="1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en-US" sz="3200" b="1" i="1" dirty="0" smtClean="0">
                    <a:solidFill>
                      <a:srgbClr val="FF0000"/>
                    </a:solidFill>
                  </a:rPr>
                  <a:t> 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𝟐𝟓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den>
                    </m:f>
                  </m:oMath>
                </a14:m>
                <a:r>
                  <a:rPr lang="uk-UA" sz="3200" b="1" i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  <m: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· </m:t>
                        </m:r>
                        <m: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𝟐𝟓</m:t>
                        </m:r>
                        <m: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𝟐𝟎</m:t>
                        </m:r>
                        <m: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· </m:t>
                        </m:r>
                        <m: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· 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· 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den>
                    </m:f>
                  </m:oMath>
                </a14:m>
                <a:r>
                  <a:rPr lang="en-US" sz="3200" b="1" dirty="0" smtClean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𝟏𝟓</m:t>
                        </m:r>
                      </m:num>
                      <m:den>
                        <m: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200" b="1" dirty="0" smtClean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sz="3200" b="1" i="0" dirty="0" smtClean="0">
                        <a:solidFill>
                          <a:srgbClr val="FF0000"/>
                        </a:solidFill>
                        <a:latin typeface="Cambria Math"/>
                      </a:rPr>
                      <m:t>𝟑</m:t>
                    </m:r>
                    <m:f>
                      <m:fPr>
                        <m:ctrlPr>
                          <a:rPr lang="uk-UA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sz="3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</m:den>
                    </m:f>
                    <m:r>
                      <a:rPr lang="en-US" sz="3200" b="1" i="0" dirty="0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uk-UA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278" y="4293096"/>
                <a:ext cx="8307326" cy="2022092"/>
              </a:xfrm>
              <a:prstGeom prst="rect">
                <a:avLst/>
              </a:prstGeom>
              <a:blipFill rotWithShape="1">
                <a:blip r:embed="rId2"/>
                <a:stretch>
                  <a:fillRect b="-301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 descr="C:\Users\YU6T4EYDRUCMUTFUJT\Desktop\завантаження (1)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0409" y="4293096"/>
            <a:ext cx="1538015" cy="118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893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1887" y="1772816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Якщо </a:t>
            </a:r>
            <a:r>
              <a:rPr lang="ru-RU" sz="2400" b="1" dirty="0" err="1"/>
              <a:t>помножити</a:t>
            </a:r>
            <a:r>
              <a:rPr lang="ru-RU" sz="2400" b="1" dirty="0"/>
              <a:t> дріб на його </a:t>
            </a:r>
            <a:r>
              <a:rPr lang="ru-RU" sz="2400" b="1" dirty="0" err="1"/>
              <a:t>знаменник</a:t>
            </a:r>
            <a:r>
              <a:rPr lang="ru-RU" sz="2400" b="1" dirty="0"/>
              <a:t>, </a:t>
            </a:r>
            <a:r>
              <a:rPr lang="ru-RU" sz="2400" b="1" dirty="0" err="1"/>
              <a:t>вийде</a:t>
            </a:r>
            <a:r>
              <a:rPr lang="ru-RU" sz="2400" b="1" dirty="0"/>
              <a:t> його чисельник</a:t>
            </a:r>
            <a:r>
              <a:rPr lang="ru-RU" b="1" dirty="0"/>
              <a:t>:</a:t>
            </a:r>
            <a:endParaRPr lang="uk-UA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51887" y="3782292"/>
            <a:ext cx="57179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Добутком</a:t>
            </a:r>
            <a:r>
              <a:rPr lang="ru-RU" sz="2400" b="1" dirty="0"/>
              <a:t> двох </a:t>
            </a:r>
            <a:r>
              <a:rPr lang="ru-RU" sz="2400" b="1" dirty="0" err="1"/>
              <a:t>взаємно</a:t>
            </a:r>
            <a:r>
              <a:rPr lang="ru-RU" sz="2400" b="1" dirty="0"/>
              <a:t> </a:t>
            </a:r>
            <a:r>
              <a:rPr lang="ru-RU" sz="2400" b="1" dirty="0" err="1"/>
              <a:t>простих</a:t>
            </a:r>
            <a:r>
              <a:rPr lang="ru-RU" sz="2400" b="1" dirty="0"/>
              <a:t> дробів є </a:t>
            </a:r>
            <a:r>
              <a:rPr lang="ru-RU" sz="2400" b="1" dirty="0" err="1"/>
              <a:t>завжди</a:t>
            </a:r>
            <a:r>
              <a:rPr lang="ru-RU" sz="2400" b="1" dirty="0"/>
              <a:t> 1:</a:t>
            </a:r>
            <a:endParaRPr lang="uk-UA" sz="2400" b="1" dirty="0"/>
          </a:p>
        </p:txBody>
      </p:sp>
      <p:pic>
        <p:nvPicPr>
          <p:cNvPr id="6" name="Picture 3" descr="C:\Users\YU6T4EYDRUCMUTFUJT\Desktop\завантаження (3)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9896" b="89063" l="0" r="992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363" y="4613289"/>
            <a:ext cx="25050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9120" y="548680"/>
            <a:ext cx="80906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Множення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звичайних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дробів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2627784" y="2794904"/>
                <a:ext cx="2162626" cy="744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𝒃</m:t>
                        </m:r>
                      </m:den>
                    </m:f>
                  </m:oMath>
                </a14:m>
                <a:r>
                  <a:rPr lang="en-US" sz="3200" b="1" dirty="0" smtClean="0">
                    <a:solidFill>
                      <a:srgbClr val="FF0000"/>
                    </a:solidFill>
                  </a:rPr>
                  <a:t> · </a:t>
                </a:r>
                <a:r>
                  <a:rPr lang="en-US" sz="3200" b="1" i="1" dirty="0" smtClean="0">
                    <a:solidFill>
                      <a:srgbClr val="FF0000"/>
                    </a:solidFill>
                  </a:rPr>
                  <a:t>b </a:t>
                </a:r>
                <a:r>
                  <a:rPr lang="en-US" sz="3200" b="1" i="1" dirty="0">
                    <a:solidFill>
                      <a:srgbClr val="FF0000"/>
                    </a:solidFill>
                  </a:rPr>
                  <a:t>= </a:t>
                </a:r>
                <a:r>
                  <a:rPr lang="en-US" sz="3200" b="1" dirty="0" smtClean="0">
                    <a:solidFill>
                      <a:srgbClr val="FF0000"/>
                    </a:solidFill>
                  </a:rPr>
                  <a:t>𝑎</a:t>
                </a:r>
                <a:endParaRPr lang="uk-UA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2794904"/>
                <a:ext cx="2162626" cy="744050"/>
              </a:xfrm>
              <a:prstGeom prst="rect">
                <a:avLst/>
              </a:prstGeom>
              <a:blipFill rotWithShape="1">
                <a:blip r:embed="rId4"/>
                <a:stretch>
                  <a:fillRect t="-4878" r="-2535" b="-1056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3709097" y="4852568"/>
                <a:ext cx="2162626" cy="832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𝒃</m:t>
                        </m:r>
                      </m:den>
                    </m:f>
                  </m:oMath>
                </a14:m>
                <a:r>
                  <a:rPr lang="en-US" sz="3200" b="1" dirty="0" smtClean="0">
                    <a:solidFill>
                      <a:srgbClr val="FF0000"/>
                    </a:solidFill>
                  </a:rPr>
                  <a:t> 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𝒃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𝒂</m:t>
                        </m:r>
                      </m:den>
                    </m:f>
                  </m:oMath>
                </a14:m>
                <a:r>
                  <a:rPr lang="en-US" sz="3200" b="1" i="1" dirty="0" smtClean="0">
                    <a:solidFill>
                      <a:srgbClr val="FF0000"/>
                    </a:solidFill>
                  </a:rPr>
                  <a:t/>
                </a:r>
                <a:r>
                  <a:rPr lang="en-US" sz="3200" b="1" i="1" dirty="0">
                    <a:solidFill>
                      <a:srgbClr val="FF0000"/>
                    </a:solidFill>
                  </a:rPr>
                  <a:t>= </a:t>
                </a:r>
                <a:r>
                  <a:rPr lang="en-US" sz="3200" b="1" i="1" dirty="0" smtClean="0">
                    <a:solidFill>
                      <a:srgbClr val="FF0000"/>
                    </a:solidFill>
                  </a:rPr>
                  <a:t>1</a:t>
                </a:r>
                <a:endParaRPr lang="uk-UA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9097" y="4852568"/>
                <a:ext cx="2162626" cy="832344"/>
              </a:xfrm>
              <a:prstGeom prst="rect">
                <a:avLst/>
              </a:prstGeom>
              <a:blipFill rotWithShape="1">
                <a:blip r:embed="rId5"/>
                <a:stretch>
                  <a:fillRect r="-1408" b="-583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YU6T4EYDRUCMUTFUJT\Desktop\depositphotos_16213697-stock-photo-loaf-of-bread-russian-isolated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0000" b="91778" l="10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5502" y="4197790"/>
            <a:ext cx="2141900" cy="21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239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258000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/>
              <a:t>Заміна</a:t>
            </a:r>
            <a:r>
              <a:rPr lang="ru-RU" sz="2400" b="1" dirty="0" smtClean="0"/>
              <a:t> </a:t>
            </a:r>
            <a:r>
              <a:rPr lang="ru-RU" sz="2400" b="1" dirty="0"/>
              <a:t>дробу на </a:t>
            </a:r>
            <a:r>
              <a:rPr lang="ru-RU" sz="2400" b="1" dirty="0" err="1"/>
              <a:t>рівний</a:t>
            </a:r>
            <a:r>
              <a:rPr lang="ru-RU" sz="2400" b="1" dirty="0"/>
              <a:t> </a:t>
            </a:r>
            <a:r>
              <a:rPr lang="ru-RU" sz="2400" b="1" dirty="0" err="1"/>
              <a:t>йому</a:t>
            </a:r>
            <a:r>
              <a:rPr lang="ru-RU" sz="2400" b="1" dirty="0"/>
              <a:t> дріб шляхом </a:t>
            </a:r>
            <a:r>
              <a:rPr lang="ru-RU" sz="2400" b="1" dirty="0" err="1"/>
              <a:t>ділення</a:t>
            </a:r>
            <a:r>
              <a:rPr lang="ru-RU" sz="2400" b="1" dirty="0"/>
              <a:t> </a:t>
            </a:r>
            <a:r>
              <a:rPr lang="ru-RU" sz="2400" b="1" dirty="0" err="1"/>
              <a:t>чисельника</a:t>
            </a:r>
            <a:r>
              <a:rPr lang="ru-RU" sz="2400" b="1" dirty="0"/>
              <a:t> і </a:t>
            </a:r>
            <a:r>
              <a:rPr lang="ru-RU" sz="2400" b="1" dirty="0" err="1"/>
              <a:t>знаменника</a:t>
            </a:r>
            <a:r>
              <a:rPr lang="ru-RU" sz="2400" b="1" dirty="0"/>
              <a:t> на </a:t>
            </a:r>
            <a:r>
              <a:rPr lang="ru-RU" sz="2400" b="1" dirty="0" err="1"/>
              <a:t>одне</a:t>
            </a:r>
            <a:r>
              <a:rPr lang="ru-RU" sz="2400" b="1" dirty="0"/>
              <a:t> і те ж </a:t>
            </a:r>
            <a:r>
              <a:rPr lang="ru-RU" sz="2400" b="1" dirty="0" err="1"/>
              <a:t>натуральне</a:t>
            </a:r>
            <a:r>
              <a:rPr lang="ru-RU" sz="2400" b="1" dirty="0"/>
              <a:t> число, яке є </a:t>
            </a:r>
            <a:r>
              <a:rPr lang="ru-RU" sz="2400" b="1" dirty="0" err="1"/>
              <a:t>їх</a:t>
            </a:r>
            <a:r>
              <a:rPr lang="ru-RU" sz="2400" b="1" dirty="0"/>
              <a:t> </a:t>
            </a:r>
            <a:r>
              <a:rPr lang="ru-RU" sz="2400" b="1" dirty="0" err="1"/>
              <a:t>спільним</a:t>
            </a:r>
            <a:r>
              <a:rPr lang="ru-RU" sz="2400" b="1" dirty="0"/>
              <a:t> </a:t>
            </a:r>
            <a:r>
              <a:rPr lang="ru-RU" sz="2400" b="1" dirty="0" err="1"/>
              <a:t>дільником</a:t>
            </a:r>
            <a:r>
              <a:rPr lang="ru-RU" sz="2400" b="1" dirty="0"/>
              <a:t>.</a:t>
            </a:r>
          </a:p>
        </p:txBody>
      </p:sp>
      <p:pic>
        <p:nvPicPr>
          <p:cNvPr id="3" name="Picture 2" descr="C:\Users\YU6T4EYDRUCMUTFUJT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6175" l="1087" r="974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27099">
            <a:off x="2078128" y="4447010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688340"/>
            <a:ext cx="626469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Пригадай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скорочення</a:t>
            </a:r>
            <a:endParaRPr lang="ru-RU" sz="32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дробів</a:t>
            </a:r>
            <a:endParaRPr lang="ru-RU" sz="3200" dirty="0"/>
          </a:p>
          <a:p>
            <a:pPr algn="ctr"/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8" name="Picture 2" descr="C:\Users\YU6T4EYDRUCMUTFUJT\Desktop\depositphotos_11490574-stock-photo-bunch-of-banana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3646" b="95703" l="0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8044" y="4405735"/>
            <a:ext cx="2434168" cy="182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877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5541" y="3933056"/>
            <a:ext cx="2493963" cy="24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73164" y="678568"/>
            <a:ext cx="809067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Множення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звичайних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дробів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1916832"/>
            <a:ext cx="6336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Множення дробів має переставну та сполучну властивості. Для будь-якого значення </a:t>
            </a:r>
            <a:r>
              <a:rPr lang="el-GR" sz="2400" b="1" dirty="0" smtClean="0"/>
              <a:t>α</a:t>
            </a:r>
            <a:r>
              <a:rPr lang="uk-UA" sz="2400" b="1" dirty="0" smtClean="0"/>
              <a:t>:</a:t>
            </a:r>
          </a:p>
          <a:p>
            <a:r>
              <a:rPr lang="el-GR" sz="2400" b="1" dirty="0"/>
              <a:t>α</a:t>
            </a:r>
            <a:r>
              <a:rPr lang="uk-UA" sz="2400" b="1" dirty="0" smtClean="0"/>
              <a:t> · 0 = 0 · </a:t>
            </a:r>
            <a:r>
              <a:rPr lang="el-GR" sz="2400" b="1" dirty="0" smtClean="0"/>
              <a:t>α</a:t>
            </a:r>
            <a:r>
              <a:rPr lang="uk-UA" sz="2400" b="1" dirty="0" smtClean="0"/>
              <a:t> = 0;  </a:t>
            </a:r>
            <a:r>
              <a:rPr lang="el-GR" sz="2400" b="1" dirty="0" smtClean="0"/>
              <a:t>α</a:t>
            </a:r>
            <a:r>
              <a:rPr lang="uk-UA" sz="2400" b="1" dirty="0" smtClean="0"/>
              <a:t> </a:t>
            </a:r>
            <a:r>
              <a:rPr lang="el-GR" sz="2400" b="1" dirty="0" smtClean="0"/>
              <a:t>·</a:t>
            </a:r>
            <a:r>
              <a:rPr lang="uk-UA" sz="2400" b="1" dirty="0" smtClean="0"/>
              <a:t> 1 = 1 · </a:t>
            </a:r>
            <a:r>
              <a:rPr lang="el-GR" sz="2400" b="1" dirty="0" smtClean="0"/>
              <a:t>α</a:t>
            </a:r>
            <a:r>
              <a:rPr lang="uk-UA" sz="2400" b="1" dirty="0" smtClean="0"/>
              <a:t> = </a:t>
            </a:r>
            <a:r>
              <a:rPr lang="el-GR" sz="2400" b="1" dirty="0" smtClean="0"/>
              <a:t>α</a:t>
            </a:r>
            <a:endParaRPr lang="uk-UA" sz="24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1486953" y="3933056"/>
                <a:ext cx="4358588" cy="810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· </a:t>
                </a:r>
                <a:r>
                  <a:rPr lang="uk-UA" sz="2400" b="1" dirty="0" smtClean="0">
                    <a:solidFill>
                      <a:srgbClr val="FF0000"/>
                    </a:solidFill>
                  </a:rPr>
                  <a:t>0 = 0</a:t>
                </a:r>
                <a:r>
                  <a:rPr lang="uk-UA" b="1" dirty="0" smtClean="0">
                    <a:solidFill>
                      <a:srgbClr val="FF0000"/>
                    </a:solidFill>
                  </a:rPr>
                  <a:t>;  </a:t>
                </a:r>
                <a:r>
                  <a:rPr lang="uk-UA" sz="2400" b="1" dirty="0" smtClean="0">
                    <a:solidFill>
                      <a:srgbClr val="FF0000"/>
                    </a:solidFill>
                  </a:rPr>
                  <a:t>1</a:t>
                </a:r>
                <a:r>
                  <a:rPr lang="uk-UA" b="1" dirty="0" smtClean="0">
                    <a:solidFill>
                      <a:srgbClr val="FF0000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· </a:t>
                </a:r>
                <a:r>
                  <a:rPr lang="uk-UA" sz="2400" b="1" dirty="0" smtClean="0">
                    <a:solidFill>
                      <a:srgbClr val="FF0000"/>
                    </a:solidFill>
                  </a:rPr>
                  <a:t>1= 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𝟏𝟐</m:t>
                        </m:r>
                      </m:den>
                    </m:f>
                  </m:oMath>
                </a14:m>
                <a:endParaRPr lang="uk-UA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6953" y="3933056"/>
                <a:ext cx="4358588" cy="810991"/>
              </a:xfrm>
              <a:prstGeom prst="rect">
                <a:avLst/>
              </a:prstGeom>
              <a:blipFill rotWithShape="1">
                <a:blip r:embed="rId3"/>
                <a:stretch>
                  <a:fillRect b="-902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1619672" y="4941168"/>
                <a:ext cx="3960440" cy="803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endParaRPr lang="uk-UA" sz="32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941168"/>
                <a:ext cx="3960440" cy="803682"/>
              </a:xfrm>
              <a:prstGeom prst="rect">
                <a:avLst/>
              </a:prstGeom>
              <a:blipFill rotWithShape="1">
                <a:blip r:embed="rId4"/>
                <a:stretch>
                  <a:fillRect b="-992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404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34147" y="678568"/>
            <a:ext cx="27687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Пригадай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660895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	</a:t>
            </a:r>
            <a:r>
              <a:rPr lang="uk-UA" b="1" dirty="0" smtClean="0"/>
              <a:t>Для того, щоб число, яке містить цілу  та дробову частини, записати у вигляді неправильного дробу, треба цілу частину числа помножити на знаменник дробової частини і до добутку додати чисельник дробової частини</a:t>
            </a:r>
            <a:r>
              <a:rPr lang="uk-UA" sz="2400" b="1" dirty="0" smtClean="0"/>
              <a:t>.</a:t>
            </a:r>
          </a:p>
          <a:p>
            <a:r>
              <a:rPr lang="uk-UA" sz="2400" b="1" dirty="0"/>
              <a:t>	</a:t>
            </a:r>
            <a:r>
              <a:rPr lang="uk-UA" b="1" dirty="0" smtClean="0"/>
              <a:t>Отримана сума буде чисельником неправильного дробу, а знаменником буде знаменник дробової частини </a:t>
            </a:r>
            <a:endParaRPr lang="uk-UA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2663788" y="3967476"/>
                <a:ext cx="3960440" cy="810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2400" b="1" dirty="0" smtClean="0">
                    <a:solidFill>
                      <a:srgbClr val="FF0000"/>
                    </a:solidFill>
                  </a:rPr>
                  <a:t>1</a:t>
                </a:r>
                <a:r>
                  <a:rPr lang="uk-UA" sz="3200" b="1" dirty="0" smtClean="0">
                    <a:solidFill>
                      <a:srgbClr val="FF0000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· 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 </m:t>
                        </m:r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𝟗</m:t>
                        </m:r>
                      </m:num>
                      <m:den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;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3788" y="3967476"/>
                <a:ext cx="3960440" cy="810991"/>
              </a:xfrm>
              <a:prstGeom prst="rect">
                <a:avLst/>
              </a:prstGeom>
              <a:blipFill rotWithShape="1">
                <a:blip r:embed="rId2"/>
                <a:stretch>
                  <a:fillRect b="-902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2443572" y="5180037"/>
                <a:ext cx="4400872" cy="803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2400" b="1" dirty="0" smtClean="0">
                    <a:solidFill>
                      <a:srgbClr val="FF0000"/>
                    </a:solidFill>
                  </a:rPr>
                  <a:t>3</a:t>
                </a:r>
                <a:r>
                  <a:rPr lang="uk-UA" sz="3200" b="1" dirty="0" smtClean="0">
                    <a:solidFill>
                      <a:srgbClr val="FF0000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· 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𝟏𝟎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𝟑𝟕</m:t>
                        </m:r>
                      </m:num>
                      <m:den>
                        <m:r>
                          <a:rPr lang="uk-UA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𝟏𝟎</m:t>
                        </m:r>
                      </m:den>
                    </m:f>
                    <m:r>
                      <a:rPr lang="uk-UA" sz="3200" b="1" i="0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uk-UA" sz="3200" b="1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572" y="5180037"/>
                <a:ext cx="4400872" cy="803682"/>
              </a:xfrm>
              <a:prstGeom prst="rect">
                <a:avLst/>
              </a:prstGeom>
              <a:blipFill rotWithShape="1">
                <a:blip r:embed="rId3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C:\Users\YU6T4EYDRUCMUTFUJT\Desktop\671133206_w640_h640__mg_2735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0000" l="10000" r="98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67476"/>
            <a:ext cx="2001451" cy="200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YU6T4EYDRUCMUTFUJT\Desktop\671229847_w0_h0_img_2764_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0000" b="90000" l="0" r="98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4444" y="4029260"/>
            <a:ext cx="1979409" cy="197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6239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62693" y="678568"/>
            <a:ext cx="731161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Множення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мішаних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чисел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1916832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Для того, щоб виконати множення мішаних чисел, треба їх записати у вигляді неправильних дробів, а потім скористатися правилом множення дробів</a:t>
            </a:r>
            <a:endParaRPr lang="uk-UA" sz="24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1907704" y="4077072"/>
                <a:ext cx="4801933" cy="1515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400" b="1" dirty="0" smtClean="0">
                    <a:solidFill>
                      <a:srgbClr val="FF0000"/>
                    </a:solidFill>
                  </a:rPr>
                  <a:t>1</a:t>
                </a:r>
                <a:r>
                  <a:rPr lang="uk-UA" b="1" dirty="0" smtClean="0">
                    <a:solidFill>
                      <a:srgbClr val="FF0000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· </a:t>
                </a:r>
                <a:r>
                  <a:rPr lang="uk-UA" sz="2400" b="1" dirty="0" smtClean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𝟔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𝟏𝟗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𝟑𝟔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</a:t>
                </a:r>
              </a:p>
              <a:p>
                <a:r>
                  <a:rPr lang="uk-UA" sz="3200" b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𝟏𝟗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· 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𝟑𝟔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𝟏𝟐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· </m:t>
                        </m:r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𝟏𝟗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 = </a:t>
                </a:r>
                <a:r>
                  <a:rPr lang="uk-UA" sz="2400" b="1" dirty="0" smtClean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uk-UA" sz="3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uk-UA" sz="3200" b="1" dirty="0" smtClean="0">
                    <a:solidFill>
                      <a:srgbClr val="FF0000"/>
                    </a:solidFill>
                  </a:rPr>
                  <a:t>.</a:t>
                </a:r>
                <a:endParaRPr lang="uk-UA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4077072"/>
                <a:ext cx="4801933" cy="1515030"/>
              </a:xfrm>
              <a:prstGeom prst="rect">
                <a:avLst/>
              </a:prstGeom>
              <a:blipFill rotWithShape="1">
                <a:blip r:embed="rId2"/>
                <a:stretch>
                  <a:fillRect l="-2030" b="-443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 descr="C:\Users\YU6T4EYDRUCMUTFUJT\Desktop\завантаження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508" b="99492" l="235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2142" y="4404466"/>
            <a:ext cx="242887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502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</TotalTime>
  <Words>337</Words>
  <Application>Microsoft Office PowerPoint</Application>
  <PresentationFormat>Экран (4:3)</PresentationFormat>
  <Paragraphs>80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Spring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Множення звичайних дробів</dc:title>
  <dc:creator>Світлана Печенюк</dc:creator>
  <cp:lastModifiedBy>Sch</cp:lastModifiedBy>
  <cp:revision>32</cp:revision>
  <dcterms:created xsi:type="dcterms:W3CDTF">2018-10-28T10:57:02Z</dcterms:created>
  <dcterms:modified xsi:type="dcterms:W3CDTF">2022-10-24T06:46:01Z</dcterms:modified>
</cp:coreProperties>
</file>