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8" r:id="rId1"/>
  </p:sldMasterIdLst>
  <p:notesMasterIdLst>
    <p:notesMasterId r:id="rId9"/>
  </p:notesMasterIdLst>
  <p:handoutMasterIdLst>
    <p:handoutMasterId r:id="rId10"/>
  </p:handoutMasterIdLst>
  <p:sldIdLst>
    <p:sldId id="300" r:id="rId2"/>
    <p:sldId id="295" r:id="rId3"/>
    <p:sldId id="298" r:id="rId4"/>
    <p:sldId id="287" r:id="rId5"/>
    <p:sldId id="289" r:id="rId6"/>
    <p:sldId id="292" r:id="rId7"/>
    <p:sldId id="290" r:id="rId8"/>
  </p:sldIdLst>
  <p:sldSz cx="9144000" cy="6858000" type="screen4x3"/>
  <p:notesSz cx="6858000" cy="9144000"/>
  <p:embeddedFontLst>
    <p:embeddedFont>
      <p:font typeface="Wingdings 2" panose="05020102010507070707" pitchFamily="18" charset="2"/>
      <p:regular r:id="rId11"/>
    </p:embeddedFon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Franklin Gothic Medium" panose="020B0603020102020204" pitchFamily="34" charset="0"/>
      <p:regular r:id="rId16"/>
      <p:italic r:id="rId17"/>
    </p:embeddedFont>
    <p:embeddedFont>
      <p:font typeface="Franklin Gothic Book" panose="020B0503020102020204" pitchFamily="34" charset="0"/>
      <p:regular r:id="rId18"/>
      <p:italic r:id="rId19"/>
    </p:embeddedFont>
    <p:embeddedFont>
      <p:font typeface="Twinkl" panose="020B0604020202020204" charset="0"/>
      <p:regular r:id="rId20"/>
      <p:bold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4" pos="1134" userDrawn="1">
          <p15:clr>
            <a:srgbClr val="A4A3A4"/>
          </p15:clr>
        </p15:guide>
        <p15:guide id="5" orient="horz" pos="3997" userDrawn="1">
          <p15:clr>
            <a:srgbClr val="A4A3A4"/>
          </p15:clr>
        </p15:guide>
        <p15:guide id="6" pos="5420" userDrawn="1">
          <p15:clr>
            <a:srgbClr val="A4A3A4"/>
          </p15:clr>
        </p15:guide>
        <p15:guide id="7" orient="horz" pos="346" userDrawn="1">
          <p15:clr>
            <a:srgbClr val="A4A3A4"/>
          </p15:clr>
        </p15:guide>
        <p15:guide id="8" pos="476" userDrawn="1">
          <p15:clr>
            <a:srgbClr val="A4A3A4"/>
          </p15:clr>
        </p15:guide>
        <p15:guide id="9" orient="horz" pos="482" userDrawn="1">
          <p15:clr>
            <a:srgbClr val="A4A3A4"/>
          </p15:clr>
        </p15:guide>
        <p15:guide id="10" orient="horz" pos="3838" userDrawn="1">
          <p15:clr>
            <a:srgbClr val="A4A3A4"/>
          </p15:clr>
        </p15:guide>
        <p15:guide id="11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9D36E"/>
    <a:srgbClr val="80C1EB"/>
    <a:srgbClr val="ACDDFC"/>
    <a:srgbClr val="DE1E5A"/>
    <a:srgbClr val="18A0DB"/>
    <a:srgbClr val="BC0105"/>
    <a:srgbClr val="4DB1E3"/>
    <a:srgbClr val="FFFFFF"/>
    <a:srgbClr val="4AA1D9"/>
    <a:srgbClr val="21A6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5007" autoAdjust="0"/>
  </p:normalViewPr>
  <p:slideViewPr>
    <p:cSldViewPr snapToGrid="0" showGuides="1">
      <p:cViewPr varScale="1">
        <p:scale>
          <a:sx n="88" d="100"/>
          <a:sy n="88" d="100"/>
        </p:scale>
        <p:origin x="-1267" y="-77"/>
      </p:cViewPr>
      <p:guideLst>
        <p:guide orient="horz" pos="2160"/>
        <p:guide orient="horz" pos="3997"/>
        <p:guide orient="horz" pos="346"/>
        <p:guide orient="horz" pos="482"/>
        <p:guide orient="horz" pos="3838"/>
        <p:guide pos="2880"/>
        <p:guide pos="1134"/>
        <p:guide pos="5420"/>
        <p:guide pos="476"/>
        <p:guide pos="528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77" d="100"/>
          <a:sy n="77" d="100"/>
        </p:scale>
        <p:origin x="264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viewProps" Target="viewProps.xml"/><Relationship Id="rId10" Type="http://schemas.openxmlformats.org/officeDocument/2006/relationships/handoutMaster" Target="handoutMasters/handoutMaster1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4.fntdata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4F151-63AC-41CE-96F5-7702E930870C}" type="datetimeFigureOut">
              <a:rPr lang="en-GB" smtClean="0"/>
              <a:pPr/>
              <a:t>24/10/2022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6B846-B279-40AC-BFF5-DBC4013370C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3970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02C5D1-7818-41B5-ABAD-5E4B38A5388F}" type="datetimeFigureOut">
              <a:rPr lang="en-GB" smtClean="0"/>
              <a:pPr/>
              <a:t>24/10/2022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521341-850D-40E1-BB3D-87946DC9B06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048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winkl.co.uk/resources/home-key-stage-1-subjects/music/music-instruments" TargetMode="External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10/24/2022</a:t>
            </a:fld>
            <a:endParaRPr lang="en-US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10/24/2022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10/24/2022</a:t>
            </a:fld>
            <a:endParaRPr lang="en-US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10/24/2022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10/24/2022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10/24/2022</a:t>
            </a:fld>
            <a:endParaRPr lang="en-US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10/24/2022</a:t>
            </a:fld>
            <a:endParaRPr lang="en-US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10/24/2022</a:t>
            </a:fld>
            <a:endParaRPr lang="en-US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10/24/2022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10/24/2022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10/24/2022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6F43F29D-0D19-4B16-8551-330316646DD2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ounded Rectangle 4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>
            <a:lvl1pPr>
              <a:defRPr>
                <a:latin typeface="Twinkl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0794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with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497" y="5734211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8710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 userDrawn="1"/>
        </p:nvSpPr>
        <p:spPr bwMode="auto">
          <a:xfrm>
            <a:off x="503239" y="2930434"/>
            <a:ext cx="8137524" cy="3414803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Rounded Rectangle 7"/>
          <p:cNvSpPr/>
          <p:nvPr userDrawn="1"/>
        </p:nvSpPr>
        <p:spPr bwMode="auto">
          <a:xfrm>
            <a:off x="503239" y="512763"/>
            <a:ext cx="8137524" cy="2193019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9" name="Title 1"/>
          <p:cNvSpPr txBox="1">
            <a:spLocks/>
          </p:cNvSpPr>
          <p:nvPr userDrawn="1"/>
        </p:nvSpPr>
        <p:spPr>
          <a:xfrm>
            <a:off x="628650" y="3071286"/>
            <a:ext cx="7886700" cy="540000"/>
          </a:xfrm>
          <a:prstGeom prst="rect">
            <a:avLst/>
          </a:prstGeom>
        </p:spPr>
        <p:txBody>
          <a:bodyPr lIns="0" tIns="0" rIns="0" bIns="0" anchor="ctr" anchorCtr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Sassoon Infant Md" panose="02000603050000020003" pitchFamily="50" charset="0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Twinkl" pitchFamily="50" charset="0"/>
              </a:rPr>
              <a:t>Success Criteria</a:t>
            </a:r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628648" y="734785"/>
            <a:ext cx="7886700" cy="540000"/>
          </a:xfrm>
          <a:prstGeom prst="rect">
            <a:avLst/>
          </a:prstGeom>
        </p:spPr>
        <p:txBody>
          <a:bodyPr lIns="0" tIns="0" rIns="0" bIns="0" anchor="ctr" anchorCtr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Sassoon Infant Md" panose="02000603050000020003" pitchFamily="50" charset="0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Twinkl" pitchFamily="50" charset="0"/>
              </a:rPr>
              <a:t>Aim</a:t>
            </a:r>
          </a:p>
        </p:txBody>
      </p:sp>
      <p:sp>
        <p:nvSpPr>
          <p:cNvPr id="11" name="Content Placeholder 15"/>
          <p:cNvSpPr>
            <a:spLocks noGrp="1"/>
          </p:cNvSpPr>
          <p:nvPr>
            <p:ph idx="1"/>
          </p:nvPr>
        </p:nvSpPr>
        <p:spPr>
          <a:xfrm>
            <a:off x="628650" y="1127760"/>
            <a:ext cx="7886700" cy="1409700"/>
          </a:xfrm>
        </p:spPr>
        <p:txBody>
          <a:bodyPr>
            <a:normAutofit fontScale="92500" lnSpcReduction="10000"/>
          </a:bodyPr>
          <a:lstStyle>
            <a:lvl1pPr>
              <a:defRPr>
                <a:latin typeface="Twinkl" pitchFamily="50" charset="0"/>
              </a:defRPr>
            </a:lvl1pPr>
            <a:lvl2pPr>
              <a:defRPr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2" name="Content Placeholder 15"/>
          <p:cNvSpPr txBox="1">
            <a:spLocks/>
          </p:cNvSpPr>
          <p:nvPr userDrawn="1"/>
        </p:nvSpPr>
        <p:spPr>
          <a:xfrm>
            <a:off x="628650" y="3466803"/>
            <a:ext cx="7886700" cy="1409700"/>
          </a:xfrm>
          <a:prstGeom prst="rect">
            <a:avLst/>
          </a:prstGeom>
          <a:noFill/>
          <a:ln w="25400">
            <a:noFill/>
          </a:ln>
        </p:spPr>
        <p:txBody>
          <a:bodyPr vert="horz" lIns="180000" tIns="252000" rIns="252000" bIns="18000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Twinkl" pitchFamily="50" charset="0"/>
              </a:rPr>
              <a:t>Statement 1 Lorem ipsum </a:t>
            </a:r>
            <a:r>
              <a:rPr lang="en-GB" dirty="0" err="1">
                <a:latin typeface="Twinkl" pitchFamily="50" charset="0"/>
              </a:rPr>
              <a:t>dolor</a:t>
            </a:r>
            <a:r>
              <a:rPr lang="en-GB" dirty="0">
                <a:latin typeface="Twinkl" pitchFamily="50" charset="0"/>
              </a:rPr>
              <a:t> sit </a:t>
            </a:r>
            <a:r>
              <a:rPr lang="en-GB" dirty="0" err="1">
                <a:latin typeface="Twinkl" pitchFamily="50" charset="0"/>
              </a:rPr>
              <a:t>amet</a:t>
            </a:r>
            <a:r>
              <a:rPr lang="en-GB" dirty="0">
                <a:latin typeface="Twinkl" pitchFamily="50" charset="0"/>
              </a:rPr>
              <a:t>, </a:t>
            </a:r>
            <a:r>
              <a:rPr lang="en-GB" dirty="0" err="1">
                <a:latin typeface="Twinkl" pitchFamily="50" charset="0"/>
              </a:rPr>
              <a:t>consectetur</a:t>
            </a:r>
            <a:r>
              <a:rPr lang="en-GB" dirty="0">
                <a:latin typeface="Twinkl" pitchFamily="50" charset="0"/>
              </a:rPr>
              <a:t> </a:t>
            </a:r>
            <a:r>
              <a:rPr lang="en-GB" dirty="0" err="1">
                <a:latin typeface="Twinkl" pitchFamily="50" charset="0"/>
              </a:rPr>
              <a:t>adipiscing</a:t>
            </a:r>
            <a:r>
              <a:rPr lang="en-GB" dirty="0">
                <a:latin typeface="Twinkl" pitchFamily="50" charset="0"/>
              </a:rPr>
              <a:t> </a:t>
            </a:r>
            <a:r>
              <a:rPr lang="en-GB" dirty="0" err="1">
                <a:latin typeface="Twinkl" pitchFamily="50" charset="0"/>
              </a:rPr>
              <a:t>elit</a:t>
            </a:r>
            <a:r>
              <a:rPr lang="en-GB" dirty="0">
                <a:latin typeface="Twinkl" pitchFamily="50" charset="0"/>
              </a:rPr>
              <a:t>.</a:t>
            </a:r>
          </a:p>
          <a:p>
            <a:r>
              <a:rPr lang="en-GB" dirty="0">
                <a:latin typeface="Twinkl" pitchFamily="50" charset="0"/>
              </a:rPr>
              <a:t>Statement 2</a:t>
            </a:r>
          </a:p>
          <a:p>
            <a:pPr lvl="1"/>
            <a:r>
              <a:rPr lang="en-GB" dirty="0">
                <a:latin typeface="Twinkl" pitchFamily="50" charset="0"/>
              </a:rPr>
              <a:t>Sub statement</a:t>
            </a:r>
          </a:p>
        </p:txBody>
      </p:sp>
    </p:spTree>
    <p:extLst>
      <p:ext uri="{BB962C8B-B14F-4D97-AF65-F5344CB8AC3E}">
        <p14:creationId xmlns:p14="http://schemas.microsoft.com/office/powerpoint/2010/main" val="22575232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hlinkClick r:id="rId3"/>
            <a:extLst>
              <a:ext uri="{FF2B5EF4-FFF2-40B4-BE49-F238E27FC236}">
                <a16:creationId xmlns:a16="http://schemas.microsoft.com/office/drawing/2014/main" xmlns="" id="{4B91341E-251F-4874-94EA-6AD41ACD270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973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 algn="l" eaLnBrk="1" latinLnBrk="0" hangingPunct="1"/>
            <a:fld id="{74CBEAF9-9E58-4CC8-A6FF-6DD8A58DEEA4}" type="datetimeFigureOut">
              <a:rPr lang="en-US" smtClean="0"/>
              <a:pPr algn="l" eaLnBrk="1" latinLnBrk="0" hangingPunct="1"/>
              <a:t>10/24/2022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1" r:id="rId12"/>
    <p:sldLayoutId id="2147483682" r:id="rId13"/>
    <p:sldLayoutId id="2147483663" r:id="rId14"/>
    <p:sldLayoutId id="2147483666" r:id="rId15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13037" y="442784"/>
            <a:ext cx="8452021" cy="455140"/>
          </a:xfrm>
        </p:spPr>
        <p:txBody>
          <a:bodyPr>
            <a:noAutofit/>
          </a:bodyPr>
          <a:lstStyle/>
          <a:p>
            <a:pPr algn="ctr"/>
            <a:r>
              <a:rPr lang="uk-UA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Тема: Троїсті музики</a:t>
            </a:r>
            <a:endParaRPr lang="ru-RU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00648" y="964509"/>
            <a:ext cx="4712043" cy="5761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0AFE162D-60DB-4C3D-B961-99B9C425B2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2684" y="791354"/>
            <a:ext cx="3978632" cy="370768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4F3490AA-4868-4890-8397-A8D1551E18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368" y="4523596"/>
            <a:ext cx="5343525" cy="154305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64D0B341-D748-42CE-A30D-266DC11BCF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6916" y="5119590"/>
            <a:ext cx="1304925" cy="7429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11178" y="461320"/>
            <a:ext cx="5430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Поговоримо про ноти які розмістилися на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лінійочках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1740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26941" y="724930"/>
            <a:ext cx="2443298" cy="461665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uk-UA" sz="2400" dirty="0" smtClean="0"/>
              <a:t>Відгадай загадки</a:t>
            </a:r>
            <a:endParaRPr lang="ru-RU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2677297" y="1515762"/>
            <a:ext cx="3565271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uk-UA" dirty="0" smtClean="0">
                <a:solidFill>
                  <a:schemeClr val="accent5">
                    <a:lumMod val="75000"/>
                  </a:schemeClr>
                </a:solidFill>
              </a:rPr>
              <a:t>1.Три людини грали і всі виграли.</a:t>
            </a:r>
            <a:endParaRPr lang="ru-RU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46422" y="3764691"/>
            <a:ext cx="2654573" cy="923330"/>
          </a:xfrm>
          <a:prstGeom prst="rect">
            <a:avLst/>
          </a:prstGeom>
          <a:solidFill>
            <a:srgbClr val="80C1EB"/>
          </a:solidFill>
        </p:spPr>
        <p:txBody>
          <a:bodyPr wrap="none" rtlCol="0">
            <a:spAutoFit/>
          </a:bodyPr>
          <a:lstStyle/>
          <a:p>
            <a:r>
              <a:rPr lang="uk-UA" dirty="0" smtClean="0">
                <a:solidFill>
                  <a:schemeClr val="accent2">
                    <a:lumMod val="50000"/>
                  </a:schemeClr>
                </a:solidFill>
              </a:rPr>
              <a:t>3.Лежить – мовчить,</a:t>
            </a:r>
          </a:p>
          <a:p>
            <a:r>
              <a:rPr lang="uk-UA" dirty="0" smtClean="0">
                <a:solidFill>
                  <a:schemeClr val="accent2">
                    <a:lumMod val="50000"/>
                  </a:schemeClr>
                </a:solidFill>
              </a:rPr>
              <a:t>торкни – дзижчить,</a:t>
            </a:r>
          </a:p>
          <a:p>
            <a:r>
              <a:rPr lang="uk-UA" dirty="0" smtClean="0">
                <a:solidFill>
                  <a:schemeClr val="accent2">
                    <a:lumMod val="50000"/>
                  </a:schemeClr>
                </a:solidFill>
              </a:rPr>
              <a:t>візьми в руки </a:t>
            </a:r>
            <a:r>
              <a:rPr lang="uk-UA" dirty="0" err="1" smtClean="0">
                <a:solidFill>
                  <a:schemeClr val="accent2">
                    <a:lumMod val="50000"/>
                  </a:schemeClr>
                </a:solidFill>
              </a:rPr>
              <a:t>–скиглить</a:t>
            </a:r>
            <a:r>
              <a:rPr lang="uk-UA" dirty="0" smtClean="0">
                <a:solidFill>
                  <a:schemeClr val="accent2">
                    <a:lumMod val="50000"/>
                  </a:schemeClr>
                </a:solidFill>
              </a:rPr>
              <a:t>.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78660" y="2660822"/>
            <a:ext cx="2748060" cy="92333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2.Є деревце – не </a:t>
            </a:r>
            <a:r>
              <a:rPr lang="ru-RU" dirty="0" err="1" smtClean="0">
                <a:solidFill>
                  <a:srgbClr val="C00000"/>
                </a:solidFill>
              </a:rPr>
              <a:t>полінце</a:t>
            </a:r>
            <a:r>
              <a:rPr lang="ru-RU" dirty="0" smtClean="0">
                <a:solidFill>
                  <a:srgbClr val="C00000"/>
                </a:solidFill>
              </a:rPr>
              <a:t>,</a:t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err="1" smtClean="0">
                <a:solidFill>
                  <a:srgbClr val="C00000"/>
                </a:solidFill>
              </a:rPr>
              <a:t>шість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err="1" smtClean="0">
                <a:solidFill>
                  <a:srgbClr val="C00000"/>
                </a:solidFill>
              </a:rPr>
              <a:t>дірочок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err="1" smtClean="0">
                <a:solidFill>
                  <a:srgbClr val="C00000"/>
                </a:solidFill>
              </a:rPr>
              <a:t>має</a:t>
            </a:r>
            <a:r>
              <a:rPr lang="ru-RU" dirty="0" smtClean="0">
                <a:solidFill>
                  <a:srgbClr val="C00000"/>
                </a:solidFill>
              </a:rPr>
              <a:t>,</a:t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>весело </a:t>
            </a:r>
            <a:r>
              <a:rPr lang="ru-RU" dirty="0" err="1" smtClean="0">
                <a:solidFill>
                  <a:srgbClr val="C00000"/>
                </a:solidFill>
              </a:rPr>
              <a:t>співає</a:t>
            </a:r>
            <a:r>
              <a:rPr lang="ru-RU" dirty="0" smtClean="0">
                <a:solidFill>
                  <a:srgbClr val="C00000"/>
                </a:solidFill>
              </a:rPr>
              <a:t>.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795319" y="3772929"/>
            <a:ext cx="2055340" cy="923330"/>
          </a:xfrm>
          <a:prstGeom prst="rect">
            <a:avLst/>
          </a:prstGeom>
          <a:solidFill>
            <a:srgbClr val="B9D36E"/>
          </a:solidFill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B050"/>
                </a:solidFill>
              </a:rPr>
              <a:t>4.Шкіра </a:t>
            </a:r>
            <a:r>
              <a:rPr lang="ru-RU" dirty="0" err="1" smtClean="0">
                <a:solidFill>
                  <a:srgbClr val="00B050"/>
                </a:solidFill>
              </a:rPr>
              <a:t>зверху</a:t>
            </a:r>
            <a:r>
              <a:rPr lang="ru-RU" dirty="0" smtClean="0">
                <a:solidFill>
                  <a:srgbClr val="00B050"/>
                </a:solidFill>
              </a:rPr>
              <a:t>,</a:t>
            </a:r>
            <a:br>
              <a:rPr lang="ru-RU" dirty="0" smtClean="0">
                <a:solidFill>
                  <a:srgbClr val="00B050"/>
                </a:solidFill>
              </a:rPr>
            </a:br>
            <a:r>
              <a:rPr lang="ru-RU" dirty="0" err="1" smtClean="0">
                <a:solidFill>
                  <a:srgbClr val="00B050"/>
                </a:solidFill>
              </a:rPr>
              <a:t>Шкіра</a:t>
            </a:r>
            <a:r>
              <a:rPr lang="ru-RU" dirty="0" smtClean="0">
                <a:solidFill>
                  <a:srgbClr val="00B050"/>
                </a:solidFill>
              </a:rPr>
              <a:t> </a:t>
            </a:r>
            <a:r>
              <a:rPr lang="ru-RU" dirty="0" err="1" smtClean="0">
                <a:solidFill>
                  <a:srgbClr val="00B050"/>
                </a:solidFill>
              </a:rPr>
              <a:t>знизу</a:t>
            </a:r>
            <a:r>
              <a:rPr lang="ru-RU" dirty="0" smtClean="0">
                <a:solidFill>
                  <a:srgbClr val="00B050"/>
                </a:solidFill>
              </a:rPr>
              <a:t>,</a:t>
            </a:r>
            <a:br>
              <a:rPr lang="ru-RU" dirty="0" smtClean="0">
                <a:solidFill>
                  <a:srgbClr val="00B050"/>
                </a:solidFill>
              </a:rPr>
            </a:br>
            <a:r>
              <a:rPr lang="ru-RU" dirty="0" err="1" smtClean="0">
                <a:solidFill>
                  <a:srgbClr val="00B050"/>
                </a:solidFill>
              </a:rPr>
              <a:t>Всередині</a:t>
            </a:r>
            <a:r>
              <a:rPr lang="ru-RU" dirty="0" smtClean="0">
                <a:solidFill>
                  <a:srgbClr val="00B050"/>
                </a:solidFill>
              </a:rPr>
              <a:t> пусто.</a:t>
            </a:r>
            <a:endParaRPr lang="ru-RU" dirty="0">
              <a:solidFill>
                <a:srgbClr val="00B05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9646" y="5412258"/>
            <a:ext cx="1725856" cy="9715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87F356D-39D2-4E37-992B-B8CDD39C79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3912" y="1016065"/>
            <a:ext cx="5715000" cy="4210050"/>
          </a:xfrm>
          <a:prstGeom prst="rect">
            <a:avLst/>
          </a:prstGeom>
        </p:spPr>
      </p:pic>
      <p:grpSp>
        <p:nvGrpSpPr>
          <p:cNvPr id="4" name="Group 32">
            <a:extLst>
              <a:ext uri="{FF2B5EF4-FFF2-40B4-BE49-F238E27FC236}">
                <a16:creationId xmlns:a16="http://schemas.microsoft.com/office/drawing/2014/main" xmlns="" id="{DA355075-ED77-460E-9151-3B57986AA968}"/>
              </a:ext>
            </a:extLst>
          </p:cNvPr>
          <p:cNvGrpSpPr/>
          <p:nvPr/>
        </p:nvGrpSpPr>
        <p:grpSpPr>
          <a:xfrm>
            <a:off x="3256480" y="5504722"/>
            <a:ext cx="2276475" cy="676275"/>
            <a:chOff x="1962150" y="1276350"/>
            <a:chExt cx="2276475" cy="676275"/>
          </a:xfrm>
        </p:grpSpPr>
        <p:sp>
          <p:nvSpPr>
            <p:cNvPr id="5" name="Rectangle: Rounded Corners 33">
              <a:extLst>
                <a:ext uri="{FF2B5EF4-FFF2-40B4-BE49-F238E27FC236}">
                  <a16:creationId xmlns:a16="http://schemas.microsoft.com/office/drawing/2014/main" xmlns="" id="{DEAC3C16-7CFD-47CE-BDDA-3C492BA1A635}"/>
                </a:ext>
              </a:extLst>
            </p:cNvPr>
            <p:cNvSpPr/>
            <p:nvPr/>
          </p:nvSpPr>
          <p:spPr>
            <a:xfrm>
              <a:off x="1962150" y="1276350"/>
              <a:ext cx="2276475" cy="676275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xmlns="" id="{E5993943-0A6F-4903-87F9-5152DE2BE9FC}"/>
                </a:ext>
              </a:extLst>
            </p:cNvPr>
            <p:cNvSpPr txBox="1"/>
            <p:nvPr/>
          </p:nvSpPr>
          <p:spPr>
            <a:xfrm>
              <a:off x="2038349" y="1383654"/>
              <a:ext cx="212407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uk-UA" sz="2400" b="1" dirty="0"/>
                <a:t>СКРИПКА</a:t>
              </a:r>
              <a:endParaRPr lang="en-GB" sz="2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613355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Цимбали : Алфавітний покажчик : Словник іншомовних слів">
            <a:extLst>
              <a:ext uri="{FF2B5EF4-FFF2-40B4-BE49-F238E27FC236}">
                <a16:creationId xmlns:a16="http://schemas.microsoft.com/office/drawing/2014/main" xmlns="" id="{606FAB69-DEA1-4B9B-B47A-72FC91B386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9359" y="869691"/>
            <a:ext cx="5238750" cy="392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5">
            <a:extLst>
              <a:ext uri="{FF2B5EF4-FFF2-40B4-BE49-F238E27FC236}">
                <a16:creationId xmlns:a16="http://schemas.microsoft.com/office/drawing/2014/main" xmlns="" id="{F49388D0-D8E0-484F-B627-DD75006B9A8E}"/>
              </a:ext>
            </a:extLst>
          </p:cNvPr>
          <p:cNvGrpSpPr/>
          <p:nvPr/>
        </p:nvGrpSpPr>
        <p:grpSpPr>
          <a:xfrm>
            <a:off x="3433762" y="5117198"/>
            <a:ext cx="2276475" cy="676275"/>
            <a:chOff x="1962150" y="1276350"/>
            <a:chExt cx="2276475" cy="676275"/>
          </a:xfrm>
        </p:grpSpPr>
        <p:sp>
          <p:nvSpPr>
            <p:cNvPr id="5" name="Rectangle: Rounded Corners 36">
              <a:extLst>
                <a:ext uri="{FF2B5EF4-FFF2-40B4-BE49-F238E27FC236}">
                  <a16:creationId xmlns:a16="http://schemas.microsoft.com/office/drawing/2014/main" xmlns="" id="{19F12029-FBBA-455B-AAB2-A99B9B8E794A}"/>
                </a:ext>
              </a:extLst>
            </p:cNvPr>
            <p:cNvSpPr/>
            <p:nvPr/>
          </p:nvSpPr>
          <p:spPr>
            <a:xfrm>
              <a:off x="1962150" y="1276350"/>
              <a:ext cx="2276475" cy="676275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xmlns="" id="{0AFA485B-1C56-45A1-BAF0-0702B6ED50C2}"/>
                </a:ext>
              </a:extLst>
            </p:cNvPr>
            <p:cNvSpPr txBox="1"/>
            <p:nvPr/>
          </p:nvSpPr>
          <p:spPr>
            <a:xfrm>
              <a:off x="2038349" y="1383654"/>
              <a:ext cx="212407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uk-UA" sz="2400" b="1" dirty="0"/>
                <a:t>ЦИМБАЛИ</a:t>
              </a:r>
              <a:endParaRPr lang="en-GB" sz="2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09956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EB73D3C-BD53-4A90-9108-ED2C3FA58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962" y="842789"/>
            <a:ext cx="8220075" cy="994306"/>
          </a:xfrm>
        </p:spPr>
        <p:txBody>
          <a:bodyPr/>
          <a:lstStyle/>
          <a:p>
            <a:r>
              <a:rPr lang="ru-RU" sz="3200" b="1" dirty="0" err="1"/>
              <a:t>Троїсті</a:t>
            </a:r>
            <a:r>
              <a:rPr lang="ru-RU" sz="3200" b="1" dirty="0"/>
              <a:t> </a:t>
            </a:r>
            <a:r>
              <a:rPr lang="ru-RU" sz="3200" b="1" dirty="0" err="1"/>
              <a:t>музики</a:t>
            </a:r>
            <a:r>
              <a:rPr lang="ru-RU" sz="3200" b="1" dirty="0"/>
              <a:t> </a:t>
            </a:r>
            <a:r>
              <a:rPr lang="ru-RU" sz="3200" dirty="0"/>
              <a:t>– </a:t>
            </a:r>
            <a:r>
              <a:rPr lang="ru-RU" sz="2800" cap="none" dirty="0" err="1" smtClean="0"/>
              <a:t>український</a:t>
            </a:r>
            <a:r>
              <a:rPr lang="ru-RU" sz="2800" cap="none" dirty="0" smtClean="0"/>
              <a:t> </a:t>
            </a:r>
            <a:r>
              <a:rPr lang="ru-RU" sz="2800" cap="none" dirty="0" err="1" smtClean="0"/>
              <a:t>народний</a:t>
            </a:r>
            <a:r>
              <a:rPr lang="ru-RU" sz="2800" cap="none" dirty="0" smtClean="0"/>
              <a:t> ансамбль </a:t>
            </a:r>
            <a:r>
              <a:rPr lang="ru-RU" sz="2800" cap="none" dirty="0" err="1" smtClean="0"/>
              <a:t>з</a:t>
            </a:r>
            <a:r>
              <a:rPr lang="ru-RU" sz="2800" cap="none" dirty="0" smtClean="0"/>
              <a:t> </a:t>
            </a:r>
            <a:r>
              <a:rPr lang="ru-RU" sz="2800" cap="none" dirty="0" err="1" smtClean="0"/>
              <a:t>трьох</a:t>
            </a:r>
            <a:r>
              <a:rPr lang="ru-RU" sz="2800" cap="none" dirty="0" smtClean="0"/>
              <a:t> </a:t>
            </a:r>
            <a:r>
              <a:rPr lang="ru-RU" sz="2800" cap="none" dirty="0" err="1" smtClean="0"/>
              <a:t>інструментів</a:t>
            </a:r>
            <a:r>
              <a:rPr lang="uk-UA" sz="2800" cap="none" dirty="0" smtClean="0"/>
              <a:t> ( головні партії)</a:t>
            </a:r>
            <a:r>
              <a:rPr lang="ru-RU" sz="3200" dirty="0" smtClean="0"/>
              <a:t>.</a:t>
            </a:r>
            <a:endParaRPr lang="uk-UA" sz="3200" dirty="0"/>
          </a:p>
        </p:txBody>
      </p:sp>
      <p:pic>
        <p:nvPicPr>
          <p:cNvPr id="5122" name="Picture 2" descr="ТРОЇСТІ МУЗИКИ - Сайт p4olkinascool!">
            <a:extLst>
              <a:ext uri="{FF2B5EF4-FFF2-40B4-BE49-F238E27FC236}">
                <a16:creationId xmlns:a16="http://schemas.microsoft.com/office/drawing/2014/main" xmlns="" id="{41F53B5D-72CF-4654-B838-24C56DD102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7541" y="2106543"/>
            <a:ext cx="6005609" cy="4272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99789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A6BDEF48-3F2D-4382-BC18-CB9A7005CD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288" y="2508103"/>
            <a:ext cx="8162925" cy="24193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0F5EA74-DD70-47A2-B247-8BA992ED95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819" y="1085384"/>
            <a:ext cx="8220075" cy="994306"/>
          </a:xfrm>
        </p:spPr>
        <p:txBody>
          <a:bodyPr/>
          <a:lstStyle/>
          <a:p>
            <a:pPr algn="ctr"/>
            <a:r>
              <a:rPr lang="ru-RU" sz="3200" cap="none" dirty="0" smtClean="0"/>
              <a:t>ОЙ ЗАГРАЙТЕ, ДУДАРИКИ</a:t>
            </a:r>
            <a:br>
              <a:rPr lang="ru-RU" sz="3200" cap="none" dirty="0" smtClean="0"/>
            </a:br>
            <a:r>
              <a:rPr lang="ru-RU" i="1" cap="none" dirty="0" err="1" smtClean="0"/>
              <a:t>музика</a:t>
            </a:r>
            <a:r>
              <a:rPr lang="ru-RU" i="1" cap="none" dirty="0" smtClean="0"/>
              <a:t> А. </a:t>
            </a:r>
            <a:r>
              <a:rPr lang="ru-RU" i="1" cap="none" dirty="0" err="1" smtClean="0"/>
              <a:t>Філіпенка</a:t>
            </a:r>
            <a:r>
              <a:rPr lang="ru-RU" i="1" cap="none" dirty="0" smtClean="0"/>
              <a:t>, </a:t>
            </a:r>
            <a:r>
              <a:rPr lang="ru-RU" i="1" cap="none" dirty="0" err="1" smtClean="0"/>
              <a:t>вірші</a:t>
            </a:r>
            <a:r>
              <a:rPr lang="ru-RU" i="1" cap="none" dirty="0" smtClean="0"/>
              <a:t> В. </a:t>
            </a:r>
            <a:r>
              <a:rPr lang="ru-RU" i="1" cap="none" dirty="0" err="1" smtClean="0"/>
              <a:t>Панченка</a:t>
            </a:r>
            <a:endParaRPr lang="uk-UA" sz="3200" cap="none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AA965F3-0A64-432B-9E03-B267E9863965}"/>
              </a:ext>
            </a:extLst>
          </p:cNvPr>
          <p:cNvSpPr txBox="1"/>
          <p:nvPr/>
        </p:nvSpPr>
        <p:spPr>
          <a:xfrm>
            <a:off x="1091487" y="5558327"/>
            <a:ext cx="759511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3200" b="1" dirty="0" err="1"/>
              <a:t>Музика</a:t>
            </a:r>
            <a:r>
              <a:rPr lang="ru-RU" sz="3200" b="1" dirty="0"/>
              <a:t> </a:t>
            </a:r>
            <a:r>
              <a:rPr lang="ru-RU" sz="3200" b="1" dirty="0" err="1"/>
              <a:t>пісенна</a:t>
            </a:r>
            <a:r>
              <a:rPr lang="ru-RU" sz="3200" b="1" dirty="0"/>
              <a:t> </a:t>
            </a:r>
            <a:r>
              <a:rPr lang="ru-RU" sz="3200" b="1" dirty="0" err="1"/>
              <a:t>чи</a:t>
            </a:r>
            <a:r>
              <a:rPr lang="ru-RU" sz="3200" b="1" dirty="0"/>
              <a:t> </a:t>
            </a:r>
            <a:r>
              <a:rPr lang="ru-RU" sz="3200" b="1" dirty="0" err="1"/>
              <a:t>танцювальна</a:t>
            </a:r>
            <a:r>
              <a:rPr lang="ru-RU" sz="3200" b="1" dirty="0"/>
              <a:t>?</a:t>
            </a:r>
            <a:endParaRPr lang="uk-UA" sz="3200" b="1" dirty="0"/>
          </a:p>
        </p:txBody>
      </p:sp>
      <p:pic>
        <p:nvPicPr>
          <p:cNvPr id="6146" name="Picture 2" descr="Ольга Лобова">
            <a:extLst>
              <a:ext uri="{FF2B5EF4-FFF2-40B4-BE49-F238E27FC236}">
                <a16:creationId xmlns:a16="http://schemas.microsoft.com/office/drawing/2014/main" xmlns="" id="{7FBA0A36-73D9-4417-B748-0D06A6AA48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1213" y="2379305"/>
            <a:ext cx="2321499" cy="26769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079172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587</TotalTime>
  <Words>68</Words>
  <Application>Microsoft Office PowerPoint</Application>
  <PresentationFormat>Экран (4:3)</PresentationFormat>
  <Paragraphs>14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6" baseType="lpstr">
      <vt:lpstr>Arial</vt:lpstr>
      <vt:lpstr>Times New Roman</vt:lpstr>
      <vt:lpstr>Sassoon Infant Rg</vt:lpstr>
      <vt:lpstr>Wingdings 2</vt:lpstr>
      <vt:lpstr>Calibri</vt:lpstr>
      <vt:lpstr>Franklin Gothic Medium</vt:lpstr>
      <vt:lpstr>Franklin Gothic Book</vt:lpstr>
      <vt:lpstr>Twinkl</vt:lpstr>
      <vt:lpstr>Трек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Троїсті музики – український народний ансамбль з трьох інструментів ( головні партії).</vt:lpstr>
      <vt:lpstr>ОЙ ЗАГРАЙТЕ, ДУДАРИКИ музика А. Філіпенка, вірші В. Панченка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Guidance</dc:title>
  <dc:creator>Erik Winterburn</dc:creator>
  <cp:lastModifiedBy>TPCUSer</cp:lastModifiedBy>
  <cp:revision>40</cp:revision>
  <dcterms:created xsi:type="dcterms:W3CDTF">2017-07-12T12:16:44Z</dcterms:created>
  <dcterms:modified xsi:type="dcterms:W3CDTF">2022-10-24T09:42:35Z</dcterms:modified>
</cp:coreProperties>
</file>