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sldIdLst>
    <p:sldId id="289" r:id="rId2"/>
    <p:sldId id="257" r:id="rId3"/>
    <p:sldId id="259" r:id="rId4"/>
    <p:sldId id="262" r:id="rId5"/>
    <p:sldId id="261" r:id="rId6"/>
    <p:sldId id="265" r:id="rId7"/>
    <p:sldId id="264" r:id="rId8"/>
    <p:sldId id="266" r:id="rId9"/>
    <p:sldId id="267" r:id="rId10"/>
    <p:sldId id="268" r:id="rId11"/>
    <p:sldId id="269" r:id="rId12"/>
    <p:sldId id="286" r:id="rId13"/>
    <p:sldId id="274" r:id="rId14"/>
    <p:sldId id="273" r:id="rId15"/>
    <p:sldId id="291" r:id="rId16"/>
    <p:sldId id="292" r:id="rId17"/>
    <p:sldId id="293" r:id="rId18"/>
    <p:sldId id="294" r:id="rId19"/>
    <p:sldId id="295" r:id="rId20"/>
    <p:sldId id="283" r:id="rId21"/>
    <p:sldId id="276" r:id="rId22"/>
    <p:sldId id="277" r:id="rId23"/>
    <p:sldId id="279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C3432EB4-F42B-474C-8ED3-A8FE8CE4107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24412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A9549-1FB0-43AF-BD66-7745ADD1501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48858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370354D-5F7F-4C51-8D79-890C2539C58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74354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B9A9549-1FB0-43AF-BD66-7745ADD1501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01866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B9A9549-1FB0-43AF-BD66-7745ADD1501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98869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7CB08-A71F-4C08-85B7-D55E7EBA9F6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91140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C32D1-F8A5-4FE2-8325-64E5F918B91E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1525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A9549-1FB0-43AF-BD66-7745ADD1501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9232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504E8F3-3852-489D-9385-F10CB107BD8A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2216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B9A9549-1FB0-43AF-BD66-7745ADD1501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22407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B9A9549-1FB0-43AF-BD66-7745ADD1501F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997922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B9A9549-1FB0-43AF-BD66-7745ADD1501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879373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B9A9549-1FB0-43AF-BD66-7745ADD1501F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0141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B9A9549-1FB0-43AF-BD66-7745ADD1501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652901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A9549-1FB0-43AF-BD66-7745ADD1501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54340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A9549-1FB0-43AF-BD66-7745ADD1501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336946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918075" y="1905000"/>
            <a:ext cx="3927475" cy="2019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918075" y="4076700"/>
            <a:ext cx="3927475" cy="2019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xmlns="" id="{28807135-2EF7-4602-82B9-654A4CA164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xmlns="" id="{0D55F711-1084-465D-B46A-1612633B6E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xmlns="" id="{D99AAA21-8EB4-45DB-A247-00E2F02FB9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B72F23-C713-4929-A0E8-90926643D36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897662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38200" y="1905000"/>
            <a:ext cx="3927475" cy="2019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918075" y="1905000"/>
            <a:ext cx="3927475" cy="2019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838200" y="4076700"/>
            <a:ext cx="3927475" cy="2019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918075" y="4076700"/>
            <a:ext cx="3927475" cy="2019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xmlns="" id="{C8131CA4-300B-4741-B35C-4A07A8FBC6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xmlns="" id="{EBA5904B-B85E-43F5-ACDC-5CD5C86867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xmlns="" id="{8269115B-33EC-4CD4-8096-3ECB743981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C5108C-A3AE-4A08-8016-1E91DFD8E2A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94029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44475"/>
            <a:ext cx="838835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xmlns="" id="{3B6362E3-49A8-429F-ACBE-C8CFE12631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xmlns="" id="{DD8D38C1-77E7-46DA-82F3-6B0C08EB7D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xmlns="" id="{978464C4-9DD1-4CED-A332-A5B2261D91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43C90C-58F6-4EDF-B88B-8C2AEDD6FBC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284503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918075" y="1905000"/>
            <a:ext cx="3927475" cy="2019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918075" y="4076700"/>
            <a:ext cx="3927475" cy="2019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xmlns="" id="{68BFA694-30C7-45DE-AA96-0511F054DD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xmlns="" id="{872CF0B8-0A31-4221-9A3B-B4670E57D8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xmlns="" id="{6477DFFB-A680-455F-83E9-5DBAB7D25A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C69C21-2E4A-44EF-804B-CB1B59E446D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5517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B9A9549-1FB0-43AF-BD66-7745ADD1501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30721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  <p:sldLayoutId id="2147483828" r:id="rId19"/>
    <p:sldLayoutId id="2147483829" r:id="rId20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Kirejko_-_Nagravannya_Lukasha_z_operi_L_sova_p_snya_._12_urok_(xMusic.me).mp3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xmlns="" id="{F6EF9E00-5EDB-4D85-8CE1-CCAE61D5343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620713"/>
            <a:ext cx="8294687" cy="1368425"/>
          </a:xfrm>
        </p:spPr>
        <p:txBody>
          <a:bodyPr anchor="t"/>
          <a:lstStyle/>
          <a:p>
            <a:pPr eaLnBrk="1" hangingPunct="1">
              <a:defRPr/>
            </a:pPr>
            <a:r>
              <a:rPr lang="uk-UA" altLang="ru-RU" sz="5400" dirty="0">
                <a:solidFill>
                  <a:schemeClr val="accent2"/>
                </a:solidFill>
              </a:rPr>
              <a:t>ГЕРОЇ МІФІВ І ЛЕГЕНД</a:t>
            </a:r>
            <a:endParaRPr lang="ru-RU" altLang="ru-RU" sz="5400" dirty="0">
              <a:solidFill>
                <a:schemeClr val="accent2"/>
              </a:solidFill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xmlns="" id="{F8203A70-5760-4979-9AE4-B6AD5896AD5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03648" y="3806825"/>
            <a:ext cx="7613650" cy="2430462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uk-UA" altLang="ru-RU" sz="2800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uk-UA" altLang="ru-RU" sz="2800" dirty="0">
                <a:solidFill>
                  <a:schemeClr val="accent3">
                    <a:lumMod val="50000"/>
                  </a:schemeClr>
                </a:solidFill>
              </a:rPr>
              <a:t>ОПЕРА: СЮЖЕТИ НАРОДНИХ ЛЕГЕНД</a:t>
            </a:r>
            <a:endParaRPr lang="ru-RU" alt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6BF89993-E9D2-45A1-A792-E7E04E658C03}"/>
              </a:ext>
            </a:extLst>
          </p:cNvPr>
          <p:cNvSpPr/>
          <p:nvPr/>
        </p:nvSpPr>
        <p:spPr>
          <a:xfrm>
            <a:off x="251520" y="908720"/>
            <a:ext cx="8712968" cy="255454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mbria" panose="02040503050406030204" pitchFamily="18" charset="0"/>
                <a:cs typeface="+mn-cs"/>
              </a:rPr>
              <a:t>СЛОВ</a:t>
            </a:r>
            <a:r>
              <a:rPr lang="en-US" sz="8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mbria" panose="02040503050406030204" pitchFamily="18" charset="0"/>
                <a:cs typeface="+mn-cs"/>
              </a:rPr>
              <a:t>’</a:t>
            </a:r>
            <a:r>
              <a:rPr lang="ru-RU" sz="8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mbria" panose="02040503050406030204" pitchFamily="18" charset="0"/>
                <a:cs typeface="+mn-cs"/>
              </a:rPr>
              <a:t>ЯНСЬКІ </a:t>
            </a:r>
            <a:endParaRPr lang="en-US" sz="8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ambria" panose="02040503050406030204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mbria" panose="02040503050406030204" pitchFamily="18" charset="0"/>
                <a:cs typeface="+mn-cs"/>
              </a:rPr>
              <a:t>БОГИ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рямоугольник 1">
            <a:extLst>
              <a:ext uri="{FF2B5EF4-FFF2-40B4-BE49-F238E27FC236}">
                <a16:creationId xmlns:a16="http://schemas.microsoft.com/office/drawing/2014/main" xmlns="" id="{ED04FA97-2F16-4C36-A8CA-C8A4D7D502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1052736"/>
            <a:ext cx="4392613" cy="344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vi-VN" altLang="ru-RU" sz="4400" b="1" dirty="0">
                <a:solidFill>
                  <a:srgbClr val="000000"/>
                </a:solidFill>
                <a:latin typeface="Cambria" panose="02040503050406030204" pitchFamily="18" charset="0"/>
              </a:rPr>
              <a:t>Перу́н</a:t>
            </a:r>
            <a:r>
              <a:rPr lang="vi-VN" altLang="ru-RU" sz="4400" b="1" dirty="0">
                <a:latin typeface="Cambria" panose="02040503050406030204" pitchFamily="18" charset="0"/>
              </a:rPr>
              <a:t> —бог-громовержець, бог грози, грому і блискавки</a:t>
            </a:r>
            <a:r>
              <a:rPr lang="uk-UA" altLang="ru-RU" sz="4400" b="1" dirty="0">
                <a:latin typeface="Cambria" panose="02040503050406030204" pitchFamily="18" charset="0"/>
              </a:rPr>
              <a:t>.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DFADBC7E-034B-4546-863D-B6A7AA606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6665" y="2931742"/>
            <a:ext cx="2995838" cy="39227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2" name="Picture 2">
            <a:extLst>
              <a:ext uri="{FF2B5EF4-FFF2-40B4-BE49-F238E27FC236}">
                <a16:creationId xmlns:a16="http://schemas.microsoft.com/office/drawing/2014/main" xmlns="" id="{BD2DC94B-5CEC-4039-B4B5-1B3779E0B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40435" y="75276"/>
            <a:ext cx="2376264" cy="3378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1">
            <a:extLst>
              <a:ext uri="{FF2B5EF4-FFF2-40B4-BE49-F238E27FC236}">
                <a16:creationId xmlns:a16="http://schemas.microsoft.com/office/drawing/2014/main" xmlns="" id="{23858BE3-B412-4132-BE25-08E2DD67A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1273175"/>
            <a:ext cx="4535488" cy="558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3600" b="1" dirty="0">
                <a:solidFill>
                  <a:srgbClr val="000000"/>
                </a:solidFill>
                <a:latin typeface="Cambria" panose="02040503050406030204" pitchFamily="18" charset="0"/>
              </a:rPr>
              <a:t>Сварог</a:t>
            </a:r>
            <a:r>
              <a:rPr lang="uk-UA" altLang="ru-RU" sz="3600" b="1" dirty="0">
                <a:solidFill>
                  <a:srgbClr val="C00000"/>
                </a:solidFill>
                <a:latin typeface="Cambria" panose="02040503050406030204" pitchFamily="18" charset="0"/>
              </a:rPr>
              <a:t>  </a:t>
            </a:r>
            <a:r>
              <a:rPr lang="uk-UA" altLang="ru-RU" sz="3600" b="1" dirty="0">
                <a:latin typeface="Cambria" panose="02040503050406030204" pitchFamily="18" charset="0"/>
              </a:rPr>
              <a:t>- бог вогню, бог-коваль, навчив людей шлюбу, хліборобства і подарував їм плуг, батько Дажбога, верховний бог східних слов'ян, небесний вогонь.</a:t>
            </a: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xmlns="" id="{FBB3BD50-6107-455E-8EC8-8ADB3CD0A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81000"/>
            <a:ext cx="4191000" cy="609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1">
            <a:extLst>
              <a:ext uri="{FF2B5EF4-FFF2-40B4-BE49-F238E27FC236}">
                <a16:creationId xmlns:a16="http://schemas.microsoft.com/office/drawing/2014/main" xmlns="" id="{C5E94A81-BD6E-4252-AAA4-DFDB0C346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124744"/>
            <a:ext cx="4537075" cy="564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2800" b="1" dirty="0">
                <a:solidFill>
                  <a:srgbClr val="000000"/>
                </a:solidFill>
                <a:latin typeface="Cambria" panose="02040503050406030204" pitchFamily="18" charset="0"/>
              </a:rPr>
              <a:t>Дажбог, або </a:t>
            </a:r>
            <a:r>
              <a:rPr lang="uk-UA" altLang="ru-RU" sz="2800" b="1" dirty="0" err="1">
                <a:solidFill>
                  <a:srgbClr val="000000"/>
                </a:solidFill>
                <a:latin typeface="Cambria" panose="02040503050406030204" pitchFamily="18" charset="0"/>
              </a:rPr>
              <a:t>Даждьбог</a:t>
            </a:r>
            <a:r>
              <a:rPr lang="uk-UA" altLang="ru-RU" sz="2800" b="1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uk-UA" altLang="ru-RU" sz="2800" b="1" dirty="0">
                <a:latin typeface="Cambria" panose="02040503050406030204" pitchFamily="18" charset="0"/>
              </a:rPr>
              <a:t>— сонячне божество у східних слов'ян. У південних слов'ян — </a:t>
            </a:r>
            <a:r>
              <a:rPr lang="uk-UA" altLang="ru-RU" sz="2800" b="1" dirty="0" err="1">
                <a:latin typeface="Cambria" panose="02040503050406030204" pitchFamily="18" charset="0"/>
              </a:rPr>
              <a:t>Божич</a:t>
            </a:r>
            <a:r>
              <a:rPr lang="uk-UA" altLang="ru-RU" sz="2800" b="1" dirty="0">
                <a:latin typeface="Cambria" panose="02040503050406030204" pitchFamily="18" charset="0"/>
              </a:rPr>
              <a:t>. Податель добра і багатства, божество достатку. Опікун громади й народу, верховне божество, під всемогутньою силою якого було все небо — найвища цитадель Всесвіту.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xmlns="" id="{134594E4-AC4D-48DC-8D0C-FEBA5D49DF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8024" y="688952"/>
            <a:ext cx="4032448" cy="5803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рямоугольник 1">
            <a:extLst>
              <a:ext uri="{FF2B5EF4-FFF2-40B4-BE49-F238E27FC236}">
                <a16:creationId xmlns:a16="http://schemas.microsoft.com/office/drawing/2014/main" xmlns="" id="{EFB29418-AE19-4923-AB7A-C2F8B655C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300" y="1124744"/>
            <a:ext cx="4330700" cy="503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600" b="1" dirty="0">
                <a:solidFill>
                  <a:srgbClr val="000000"/>
                </a:solidFill>
                <a:latin typeface="Cambria" panose="02040503050406030204" pitchFamily="18" charset="0"/>
              </a:rPr>
              <a:t>Лада</a:t>
            </a:r>
            <a:r>
              <a:rPr lang="ru-RU" altLang="ru-RU" sz="3600" b="1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uk-UA" altLang="ru-RU" sz="3600" b="1" dirty="0">
                <a:latin typeface="Cambria" panose="02040503050406030204" pitchFamily="18" charset="0"/>
              </a:rPr>
              <a:t>— мати богів, богиня світової гармонії, покровителька жінок, дітей, шлюбу, любові, жіночих справ, врожаю, родючості.</a:t>
            </a:r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xmlns="" id="{26A42A41-929E-4ADB-8D57-CD4B36E536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7984" y="333375"/>
            <a:ext cx="4296544" cy="6191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ямоугольник 1">
            <a:extLst>
              <a:ext uri="{FF2B5EF4-FFF2-40B4-BE49-F238E27FC236}">
                <a16:creationId xmlns:a16="http://schemas.microsoft.com/office/drawing/2014/main" xmlns="" id="{D6A2214E-FFF3-4A2B-AFEC-B87366AC52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763" y="692150"/>
            <a:ext cx="4330700" cy="496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b="1">
                <a:solidFill>
                  <a:srgbClr val="000000"/>
                </a:solidFill>
                <a:latin typeface="Cambria" panose="02040503050406030204" pitchFamily="18" charset="0"/>
              </a:rPr>
              <a:t>Велес</a:t>
            </a:r>
            <a:r>
              <a:rPr lang="uk-UA" altLang="ru-RU" b="1">
                <a:latin typeface="Cambria" panose="02040503050406030204" pitchFamily="18" charset="0"/>
              </a:rPr>
              <a:t> — в слов'янській міфології — бог торгівлі, музики, мистецтва, поезії, та підземного світу. Можливо був опікуном худоби та магічними силами світу духів.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xmlns="" id="{A8B4AB7A-5038-4C38-AC99-557086F2D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0087" y="548680"/>
            <a:ext cx="4181953" cy="5760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>
            <a:extLst>
              <a:ext uri="{FF2B5EF4-FFF2-40B4-BE49-F238E27FC236}">
                <a16:creationId xmlns:a16="http://schemas.microsoft.com/office/drawing/2014/main" xmlns="" id="{B8E91B8E-2025-4050-B3D0-4926EB023C68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2123728" y="620688"/>
            <a:ext cx="3466728" cy="136815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uk-UA" altLang="ru-RU" dirty="0"/>
              <a:t>		</a:t>
            </a:r>
            <a:r>
              <a:rPr lang="uk-UA" altLang="ru-RU" sz="4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Водяний</a:t>
            </a:r>
            <a:endParaRPr lang="ru-RU" altLang="ru-RU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26634" name="Rectangle 10">
            <a:extLst>
              <a:ext uri="{FF2B5EF4-FFF2-40B4-BE49-F238E27FC236}">
                <a16:creationId xmlns:a16="http://schemas.microsoft.com/office/drawing/2014/main" xmlns="" id="{BEA036F1-8F02-4106-9837-6934786AF6BC}"/>
              </a:ext>
            </a:extLst>
          </p:cNvPr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708400" y="4076700"/>
            <a:ext cx="4895850" cy="22320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uk-UA" altLang="ru-RU" sz="4400" b="1" dirty="0" err="1"/>
              <a:t>Дворовик</a:t>
            </a:r>
            <a:r>
              <a:rPr lang="uk-UA" altLang="ru-RU" sz="4400" b="1" dirty="0"/>
              <a:t>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uk-UA" altLang="ru-RU" sz="4400" b="1" dirty="0"/>
              <a:t>(дворовий)</a:t>
            </a:r>
            <a:endParaRPr lang="ru-RU" altLang="ru-RU" sz="4400" b="1" dirty="0"/>
          </a:p>
        </p:txBody>
      </p:sp>
      <p:pic>
        <p:nvPicPr>
          <p:cNvPr id="10244" name="Picture 9" descr="Рисунок3">
            <a:extLst>
              <a:ext uri="{FF2B5EF4-FFF2-40B4-BE49-F238E27FC236}">
                <a16:creationId xmlns:a16="http://schemas.microsoft.com/office/drawing/2014/main" xmlns="" id="{F4314F07-E5BF-4747-81F6-967E0AFC6405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24525" y="188913"/>
            <a:ext cx="2984500" cy="3448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5" name="Picture 12" descr="Рисунок4">
            <a:extLst>
              <a:ext uri="{FF2B5EF4-FFF2-40B4-BE49-F238E27FC236}">
                <a16:creationId xmlns:a16="http://schemas.microsoft.com/office/drawing/2014/main" xmlns="" id="{343CDC50-D5F4-4036-9440-CA74473DC342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2781300"/>
            <a:ext cx="3208338" cy="3890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>
            <a:extLst>
              <a:ext uri="{FF2B5EF4-FFF2-40B4-BE49-F238E27FC236}">
                <a16:creationId xmlns:a16="http://schemas.microsoft.com/office/drawing/2014/main" xmlns="" id="{675BF541-3E67-44E2-8425-B3576397AFB1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1625345" y="499207"/>
            <a:ext cx="3157686" cy="952277"/>
          </a:xfrm>
        </p:spPr>
        <p:txBody>
          <a:bodyPr/>
          <a:lstStyle/>
          <a:p>
            <a:pPr eaLnBrk="1" hangingPunct="1">
              <a:defRPr/>
            </a:pPr>
            <a:r>
              <a:rPr lang="uk-UA" altLang="ru-RU" dirty="0"/>
              <a:t>	</a:t>
            </a:r>
            <a:r>
              <a:rPr lang="uk-UA" alt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Домовик</a:t>
            </a:r>
            <a:endParaRPr lang="ru-RU" altLang="ru-RU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29701" name="Rectangle 5">
            <a:extLst>
              <a:ext uri="{FF2B5EF4-FFF2-40B4-BE49-F238E27FC236}">
                <a16:creationId xmlns:a16="http://schemas.microsoft.com/office/drawing/2014/main" xmlns="" id="{9629E6FA-C0A6-4C8D-A5A1-834473BE7356}"/>
              </a:ext>
            </a:extLst>
          </p:cNvPr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745449" y="4532252"/>
            <a:ext cx="4975225" cy="1514872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uk-UA" altLang="ru-RU" sz="4400" b="1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uk-UA" altLang="ru-RU" sz="4400" b="1" dirty="0"/>
              <a:t>Лісовик</a:t>
            </a:r>
            <a:endParaRPr lang="ru-RU" altLang="ru-RU" sz="4400" b="1" dirty="0"/>
          </a:p>
        </p:txBody>
      </p:sp>
      <p:pic>
        <p:nvPicPr>
          <p:cNvPr id="11268" name="Picture 8" descr="Рисунок5">
            <a:extLst>
              <a:ext uri="{FF2B5EF4-FFF2-40B4-BE49-F238E27FC236}">
                <a16:creationId xmlns:a16="http://schemas.microsoft.com/office/drawing/2014/main" xmlns="" id="{8C8DB378-6256-4110-8B10-865F2403BA89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7900" y="333375"/>
            <a:ext cx="4111625" cy="3108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69" name="Picture 9" descr="Рисунок6">
            <a:extLst>
              <a:ext uri="{FF2B5EF4-FFF2-40B4-BE49-F238E27FC236}">
                <a16:creationId xmlns:a16="http://schemas.microsoft.com/office/drawing/2014/main" xmlns="" id="{244AF82C-505C-4E5D-A81D-D37348EBC611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245122"/>
            <a:ext cx="3240038" cy="457426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>
            <a:extLst>
              <a:ext uri="{FF2B5EF4-FFF2-40B4-BE49-F238E27FC236}">
                <a16:creationId xmlns:a16="http://schemas.microsoft.com/office/drawing/2014/main" xmlns="" id="{8012D6C6-DAEA-4C05-810F-B1351985D704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2627784" y="188913"/>
            <a:ext cx="3304704" cy="1431925"/>
          </a:xfrm>
        </p:spPr>
        <p:txBody>
          <a:bodyPr/>
          <a:lstStyle/>
          <a:p>
            <a:pPr eaLnBrk="1" hangingPunct="1">
              <a:defRPr/>
            </a:pPr>
            <a:r>
              <a:rPr lang="uk-UA" altLang="ru-RU" dirty="0"/>
              <a:t>			</a:t>
            </a:r>
            <a:r>
              <a:rPr lang="uk-UA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Мавка</a:t>
            </a:r>
            <a:endParaRPr lang="ru-RU" altLang="ru-RU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xmlns="" id="{512F6042-103C-4079-96F7-BEFF2D70A686}"/>
              </a:ext>
            </a:extLst>
          </p:cNvPr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744913" y="4725144"/>
            <a:ext cx="4752975" cy="144303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uk-UA" altLang="ru-RU" sz="4400" b="1" dirty="0"/>
              <a:t>Русалка</a:t>
            </a:r>
            <a:endParaRPr lang="ru-RU" altLang="ru-RU" sz="4400" b="1" dirty="0"/>
          </a:p>
        </p:txBody>
      </p:sp>
      <p:pic>
        <p:nvPicPr>
          <p:cNvPr id="12292" name="Picture 8" descr="Рисунок7">
            <a:extLst>
              <a:ext uri="{FF2B5EF4-FFF2-40B4-BE49-F238E27FC236}">
                <a16:creationId xmlns:a16="http://schemas.microsoft.com/office/drawing/2014/main" xmlns="" id="{8EA707EA-58D6-4A23-B724-57CF95C88AD6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32488" y="188913"/>
            <a:ext cx="2925762" cy="4032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3" name="Picture 9" descr="Рисунок8">
            <a:extLst>
              <a:ext uri="{FF2B5EF4-FFF2-40B4-BE49-F238E27FC236}">
                <a16:creationId xmlns:a16="http://schemas.microsoft.com/office/drawing/2014/main" xmlns="" id="{DDBF11DA-BDCB-4818-9F98-6B27269540F1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1700213"/>
            <a:ext cx="3421063" cy="49006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xmlns="" id="{6645136F-2F6F-451A-8F80-3C6915A796D2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altLang="ru-RU"/>
              <a:t>Захисник українського народу – козак МАМАЙ</a:t>
            </a:r>
            <a:endParaRPr lang="ru-RU" altLang="ru-RU"/>
          </a:p>
        </p:txBody>
      </p:sp>
      <p:pic>
        <p:nvPicPr>
          <p:cNvPr id="13315" name="Picture 5" descr="1">
            <a:extLst>
              <a:ext uri="{FF2B5EF4-FFF2-40B4-BE49-F238E27FC236}">
                <a16:creationId xmlns:a16="http://schemas.microsoft.com/office/drawing/2014/main" xmlns="" id="{35F506CF-C95B-4FB4-86EC-22E8FDB6579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924944"/>
            <a:ext cx="3197225" cy="319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316" name="Picture 7" descr="4">
            <a:extLst>
              <a:ext uri="{FF2B5EF4-FFF2-40B4-BE49-F238E27FC236}">
                <a16:creationId xmlns:a16="http://schemas.microsoft.com/office/drawing/2014/main" xmlns="" id="{1E1AB940-04E2-49CB-9649-5F2F2B8C524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2040" y="2180892"/>
            <a:ext cx="3927475" cy="3917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62" name="Picture 10" descr="5">
            <a:extLst>
              <a:ext uri="{FF2B5EF4-FFF2-40B4-BE49-F238E27FC236}">
                <a16:creationId xmlns:a16="http://schemas.microsoft.com/office/drawing/2014/main" xmlns="" id="{39C08539-A9D7-4745-A7B5-CED017B82151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188913"/>
            <a:ext cx="3857625" cy="3322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9164" name="Picture 12" descr="6">
            <a:extLst>
              <a:ext uri="{FF2B5EF4-FFF2-40B4-BE49-F238E27FC236}">
                <a16:creationId xmlns:a16="http://schemas.microsoft.com/office/drawing/2014/main" xmlns="" id="{F2F51399-F187-4359-A9C8-E31D6BFF7923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63411" y="3717032"/>
            <a:ext cx="4503737" cy="3040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0FB9BC15-595E-4251-AC82-9D6442E7889E}"/>
              </a:ext>
            </a:extLst>
          </p:cNvPr>
          <p:cNvPicPr>
            <a:picLocks noGrp="1" noChangeAspect="1"/>
          </p:cNvPicPr>
          <p:nvPr>
            <p:ph sz="quarter" idx="3"/>
          </p:nvPr>
        </p:nvPicPr>
        <p:blipFill>
          <a:blip r:embed="rId4"/>
          <a:stretch>
            <a:fillRect/>
          </a:stretch>
        </p:blipFill>
        <p:spPr>
          <a:xfrm>
            <a:off x="1043608" y="3596862"/>
            <a:ext cx="2592288" cy="3290626"/>
          </a:xfrm>
          <a:prstGeom prst="rect">
            <a:avLst/>
          </a:prstGeom>
        </p:spPr>
      </p:pic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B7DDBD66-95F2-4F6C-8CD7-8FEC117198B2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5"/>
          <a:stretch>
            <a:fillRect/>
          </a:stretch>
        </p:blipFill>
        <p:spPr>
          <a:xfrm>
            <a:off x="1043608" y="210344"/>
            <a:ext cx="2515995" cy="335276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72C47E61-595C-4032-BDCE-51E7258A0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116632"/>
            <a:ext cx="7130752" cy="1224136"/>
          </a:xfrm>
        </p:spPr>
        <p:txBody>
          <a:bodyPr/>
          <a:lstStyle/>
          <a:p>
            <a:pPr algn="ctr"/>
            <a:r>
              <a:rPr lang="uk-UA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Драма-феєрія </a:t>
            </a:r>
            <a:br>
              <a:rPr lang="uk-UA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«Лісова пісня»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B425E71-788A-4A2E-80D4-4D75A0EBBB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7984" y="1340768"/>
            <a:ext cx="4645809" cy="1872208"/>
          </a:xfrm>
        </p:spPr>
        <p:txBody>
          <a:bodyPr/>
          <a:lstStyle/>
          <a:p>
            <a:pPr marL="0" indent="0" algn="r">
              <a:buNone/>
            </a:pPr>
            <a:r>
              <a:rPr lang="ru-RU" i="1" dirty="0" err="1">
                <a:solidFill>
                  <a:schemeClr val="tx1"/>
                </a:solidFill>
                <a:latin typeface="Book Antiqua" panose="02040602050305030304" pitchFamily="18" charset="0"/>
              </a:rPr>
              <a:t>Прадавні</a:t>
            </a:r>
            <a:r>
              <a:rPr lang="ru-RU" i="1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Book Antiqua" panose="02040602050305030304" pitchFamily="18" charset="0"/>
              </a:rPr>
              <a:t>українські</a:t>
            </a:r>
            <a:r>
              <a:rPr lang="ru-RU" i="1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Book Antiqua" panose="02040602050305030304" pitchFamily="18" charset="0"/>
              </a:rPr>
              <a:t>ліси</a:t>
            </a:r>
            <a:r>
              <a:rPr lang="ru-RU" i="1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Book Antiqua" panose="02040602050305030304" pitchFamily="18" charset="0"/>
              </a:rPr>
              <a:t>бережуть</a:t>
            </a:r>
            <a:r>
              <a:rPr lang="ru-RU" i="1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Book Antiqua" panose="02040602050305030304" pitchFamily="18" charset="0"/>
              </a:rPr>
              <a:t>безліч</a:t>
            </a:r>
            <a:r>
              <a:rPr lang="ru-RU" i="1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Book Antiqua" panose="02040602050305030304" pitchFamily="18" charset="0"/>
              </a:rPr>
              <a:t>таємниць</a:t>
            </a:r>
            <a:r>
              <a:rPr lang="ru-RU" i="1" dirty="0">
                <a:solidFill>
                  <a:schemeClr val="tx1"/>
                </a:solidFill>
                <a:latin typeface="Book Antiqua" panose="02040602050305030304" pitchFamily="18" charset="0"/>
              </a:rPr>
              <a:t> і загадок. Тут </a:t>
            </a:r>
            <a:r>
              <a:rPr lang="ru-RU" i="1" dirty="0" err="1">
                <a:solidFill>
                  <a:schemeClr val="tx1"/>
                </a:solidFill>
                <a:latin typeface="Book Antiqua" panose="02040602050305030304" pitchFamily="18" charset="0"/>
              </a:rPr>
              <a:t>живуть</a:t>
            </a:r>
            <a:r>
              <a:rPr lang="ru-RU" i="1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Book Antiqua" panose="02040602050305030304" pitchFamily="18" charset="0"/>
              </a:rPr>
              <a:t>незвичайні</a:t>
            </a:r>
            <a:r>
              <a:rPr lang="ru-RU" i="1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Book Antiqua" panose="02040602050305030304" pitchFamily="18" charset="0"/>
              </a:rPr>
              <a:t>міфічні</a:t>
            </a:r>
            <a:r>
              <a:rPr lang="ru-RU" i="1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Book Antiqua" panose="02040602050305030304" pitchFamily="18" charset="0"/>
              </a:rPr>
              <a:t>істоти</a:t>
            </a:r>
            <a:r>
              <a:rPr lang="ru-RU" i="1" dirty="0">
                <a:solidFill>
                  <a:schemeClr val="tx1"/>
                </a:solidFill>
                <a:latin typeface="Book Antiqua" panose="02040602050305030304" pitchFamily="18" charset="0"/>
              </a:rPr>
              <a:t>, </a:t>
            </a:r>
            <a:r>
              <a:rPr lang="ru-RU" i="1" dirty="0" err="1">
                <a:solidFill>
                  <a:schemeClr val="tx1"/>
                </a:solidFill>
                <a:latin typeface="Book Antiqua" panose="02040602050305030304" pitchFamily="18" charset="0"/>
              </a:rPr>
              <a:t>які</a:t>
            </a:r>
            <a:r>
              <a:rPr lang="ru-RU" i="1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Book Antiqua" panose="02040602050305030304" pitchFamily="18" charset="0"/>
              </a:rPr>
              <a:t>охороняють</a:t>
            </a:r>
            <a:r>
              <a:rPr lang="ru-RU" i="1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Book Antiqua" panose="02040602050305030304" pitchFamily="18" charset="0"/>
              </a:rPr>
              <a:t>свій</a:t>
            </a:r>
            <a:r>
              <a:rPr lang="ru-RU" i="1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Book Antiqua" panose="02040602050305030304" pitchFamily="18" charset="0"/>
              </a:rPr>
              <a:t>невидимий</a:t>
            </a:r>
            <a:r>
              <a:rPr lang="ru-RU" i="1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Book Antiqua" panose="02040602050305030304" pitchFamily="18" charset="0"/>
              </a:rPr>
              <a:t>людському</a:t>
            </a:r>
            <a:r>
              <a:rPr lang="ru-RU" i="1" dirty="0">
                <a:solidFill>
                  <a:schemeClr val="tx1"/>
                </a:solidFill>
                <a:latin typeface="Book Antiqua" panose="02040602050305030304" pitchFamily="18" charset="0"/>
              </a:rPr>
              <a:t> оку </a:t>
            </a:r>
            <a:r>
              <a:rPr lang="ru-RU" i="1" dirty="0" err="1">
                <a:solidFill>
                  <a:schemeClr val="tx1"/>
                </a:solidFill>
                <a:latin typeface="Book Antiqua" panose="02040602050305030304" pitchFamily="18" charset="0"/>
              </a:rPr>
              <a:t>світ</a:t>
            </a:r>
            <a:r>
              <a:rPr lang="ru-RU" i="1" dirty="0">
                <a:solidFill>
                  <a:schemeClr val="tx1"/>
                </a:solidFill>
                <a:latin typeface="Book Antiqua" panose="02040602050305030304" pitchFamily="18" charset="0"/>
              </a:rPr>
              <a:t>. </a:t>
            </a:r>
            <a:r>
              <a:rPr lang="ru-RU" i="1" dirty="0" err="1">
                <a:solidFill>
                  <a:schemeClr val="tx1"/>
                </a:solidFill>
                <a:latin typeface="Book Antiqua" panose="02040602050305030304" pitchFamily="18" charset="0"/>
              </a:rPr>
              <a:t>Таке</a:t>
            </a:r>
            <a:r>
              <a:rPr lang="ru-RU" i="1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Book Antiqua" panose="02040602050305030304" pitchFamily="18" charset="0"/>
              </a:rPr>
              <a:t>уявлення</a:t>
            </a:r>
            <a:r>
              <a:rPr lang="ru-RU" i="1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Book Antiqua" panose="02040602050305030304" pitchFamily="18" charset="0"/>
              </a:rPr>
              <a:t>лежить</a:t>
            </a:r>
            <a:r>
              <a:rPr lang="ru-RU" i="1" dirty="0">
                <a:solidFill>
                  <a:schemeClr val="tx1"/>
                </a:solidFill>
                <a:latin typeface="Book Antiqua" panose="02040602050305030304" pitchFamily="18" charset="0"/>
              </a:rPr>
              <a:t> в </a:t>
            </a:r>
            <a:r>
              <a:rPr lang="ru-RU" i="1" dirty="0" err="1">
                <a:solidFill>
                  <a:schemeClr val="tx1"/>
                </a:solidFill>
                <a:latin typeface="Book Antiqua" panose="02040602050305030304" pitchFamily="18" charset="0"/>
              </a:rPr>
              <a:t>основі</a:t>
            </a:r>
            <a:r>
              <a:rPr lang="ru-RU" i="1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Book Antiqua" panose="02040602050305030304" pitchFamily="18" charset="0"/>
              </a:rPr>
              <a:t>драми-феєрії</a:t>
            </a:r>
            <a:r>
              <a:rPr lang="ru-RU" i="1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Book Antiqua" panose="02040602050305030304" pitchFamily="18" charset="0"/>
              </a:rPr>
              <a:t>Лесі</a:t>
            </a:r>
            <a:r>
              <a:rPr lang="ru-RU" i="1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Book Antiqua" panose="02040602050305030304" pitchFamily="18" charset="0"/>
              </a:rPr>
              <a:t>Українки</a:t>
            </a:r>
            <a:r>
              <a:rPr lang="ru-RU" i="1" dirty="0">
                <a:solidFill>
                  <a:schemeClr val="tx1"/>
                </a:solidFill>
                <a:latin typeface="Book Antiqua" panose="02040602050305030304" pitchFamily="18" charset="0"/>
              </a:rPr>
              <a:t> “</a:t>
            </a:r>
            <a:r>
              <a:rPr lang="ru-RU" i="1" dirty="0" err="1">
                <a:solidFill>
                  <a:schemeClr val="tx1"/>
                </a:solidFill>
                <a:latin typeface="Book Antiqua" panose="02040602050305030304" pitchFamily="18" charset="0"/>
              </a:rPr>
              <a:t>Лісова</a:t>
            </a:r>
            <a:r>
              <a:rPr lang="ru-RU" i="1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Book Antiqua" panose="02040602050305030304" pitchFamily="18" charset="0"/>
              </a:rPr>
              <a:t>пісня</a:t>
            </a:r>
            <a:r>
              <a:rPr lang="ru-RU" i="1" dirty="0">
                <a:solidFill>
                  <a:schemeClr val="tx1"/>
                </a:solidFill>
                <a:latin typeface="Book Antiqua" panose="02040602050305030304" pitchFamily="18" charset="0"/>
              </a:rPr>
              <a:t>“.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2AEE0EA-5C56-4241-A5C0-A8082830A77E}"/>
              </a:ext>
            </a:extLst>
          </p:cNvPr>
          <p:cNvSpPr txBox="1"/>
          <p:nvPr/>
        </p:nvSpPr>
        <p:spPr>
          <a:xfrm>
            <a:off x="1835696" y="4077072"/>
            <a:ext cx="71307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Драма-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феєрія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dirty="0"/>
              <a:t>– один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жанрових</a:t>
            </a:r>
            <a:r>
              <a:rPr lang="ru-RU" dirty="0"/>
              <a:t> </a:t>
            </a:r>
            <a:r>
              <a:rPr lang="ru-RU" dirty="0" err="1"/>
              <a:t>різновидів</a:t>
            </a:r>
            <a:r>
              <a:rPr lang="ru-RU" dirty="0"/>
              <a:t> </a:t>
            </a:r>
            <a:r>
              <a:rPr lang="ru-RU" dirty="0" err="1"/>
              <a:t>драми</a:t>
            </a:r>
            <a:r>
              <a:rPr lang="ru-RU" dirty="0"/>
              <a:t>,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властивий</a:t>
            </a:r>
            <a:r>
              <a:rPr lang="ru-RU" dirty="0"/>
              <a:t> фантастично-</a:t>
            </a:r>
            <a:r>
              <a:rPr lang="ru-RU" dirty="0" err="1"/>
              <a:t>казковий</a:t>
            </a:r>
            <a:r>
              <a:rPr lang="ru-RU" dirty="0"/>
              <a:t> сюжет, </a:t>
            </a:r>
            <a:r>
              <a:rPr lang="ru-RU" dirty="0" err="1"/>
              <a:t>неймовірні</a:t>
            </a:r>
            <a:r>
              <a:rPr lang="ru-RU" dirty="0"/>
              <a:t> </a:t>
            </a:r>
            <a:r>
              <a:rPr lang="ru-RU" dirty="0" err="1"/>
              <a:t>перетворення</a:t>
            </a:r>
            <a:r>
              <a:rPr lang="ru-RU" dirty="0"/>
              <a:t>. У </a:t>
            </a:r>
            <a:r>
              <a:rPr lang="ru-RU" dirty="0" err="1"/>
              <a:t>такій</a:t>
            </a:r>
            <a:r>
              <a:rPr lang="ru-RU" dirty="0"/>
              <a:t> </a:t>
            </a:r>
            <a:r>
              <a:rPr lang="ru-RU" dirty="0" err="1"/>
              <a:t>драмі</a:t>
            </a:r>
            <a:r>
              <a:rPr lang="ru-RU" dirty="0"/>
              <a:t> </a:t>
            </a:r>
            <a:r>
              <a:rPr lang="ru-RU" dirty="0" err="1"/>
              <a:t>поряд</a:t>
            </a:r>
            <a:r>
              <a:rPr lang="ru-RU" dirty="0"/>
              <a:t> з людьми </a:t>
            </a:r>
            <a:r>
              <a:rPr lang="ru-RU" dirty="0" err="1"/>
              <a:t>виступають</a:t>
            </a:r>
            <a:r>
              <a:rPr lang="ru-RU" dirty="0"/>
              <a:t> </a:t>
            </a:r>
            <a:r>
              <a:rPr lang="ru-RU" dirty="0" err="1"/>
              <a:t>створені</a:t>
            </a:r>
            <a:r>
              <a:rPr lang="ru-RU" dirty="0"/>
              <a:t> </a:t>
            </a:r>
            <a:r>
              <a:rPr lang="ru-RU" dirty="0" err="1"/>
              <a:t>їхньою</a:t>
            </a:r>
            <a:r>
              <a:rPr lang="ru-RU" dirty="0"/>
              <a:t> </a:t>
            </a:r>
            <a:r>
              <a:rPr lang="ru-RU" dirty="0" err="1"/>
              <a:t>уявою</a:t>
            </a:r>
            <a:r>
              <a:rPr lang="ru-RU" dirty="0"/>
              <a:t> </a:t>
            </a:r>
            <a:r>
              <a:rPr lang="ru-RU" dirty="0" err="1"/>
              <a:t>фантастичні</a:t>
            </a:r>
            <a:r>
              <a:rPr lang="ru-RU" dirty="0"/>
              <a:t> </a:t>
            </a:r>
            <a:r>
              <a:rPr lang="ru-RU" dirty="0" err="1"/>
              <a:t>істоти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Лісова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пісня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</a:t>
            </a:r>
            <a:r>
              <a:rPr lang="ru-RU" dirty="0"/>
              <a:t>— нова </a:t>
            </a:r>
            <a:r>
              <a:rPr lang="ru-RU" dirty="0" err="1"/>
              <a:t>жанрова</a:t>
            </a:r>
            <a:r>
              <a:rPr lang="ru-RU" dirty="0"/>
              <a:t> форма, </a:t>
            </a:r>
            <a:r>
              <a:rPr lang="ru-RU" b="1" dirty="0"/>
              <a:t>створена</a:t>
            </a:r>
            <a:r>
              <a:rPr lang="ru-RU" dirty="0"/>
              <a:t> </a:t>
            </a:r>
            <a:r>
              <a:rPr lang="ru-RU" dirty="0" err="1"/>
              <a:t>Лесею</a:t>
            </a:r>
            <a:r>
              <a:rPr lang="ru-RU" dirty="0"/>
              <a:t> </a:t>
            </a:r>
            <a:r>
              <a:rPr lang="ru-RU" dirty="0" err="1"/>
              <a:t>Українкою</a:t>
            </a:r>
            <a:r>
              <a:rPr lang="ru-RU" dirty="0"/>
              <a:t>, </a:t>
            </a:r>
            <a:r>
              <a:rPr lang="ru-RU" dirty="0" err="1"/>
              <a:t>проблемна</a:t>
            </a:r>
            <a:r>
              <a:rPr lang="ru-RU" dirty="0"/>
              <a:t> </a:t>
            </a:r>
            <a:r>
              <a:rPr lang="ru-RU" dirty="0" err="1"/>
              <a:t>філософська</a:t>
            </a:r>
            <a:r>
              <a:rPr lang="ru-RU" dirty="0"/>
              <a:t> драматична поема, де </a:t>
            </a:r>
            <a:r>
              <a:rPr lang="ru-RU" dirty="0" err="1"/>
              <a:t>поетизовано</a:t>
            </a:r>
            <a:r>
              <a:rPr lang="ru-RU" dirty="0"/>
              <a:t> красу </a:t>
            </a:r>
            <a:r>
              <a:rPr lang="ru-RU" dirty="0" err="1"/>
              <a:t>людських</a:t>
            </a:r>
            <a:r>
              <a:rPr lang="ru-RU" dirty="0"/>
              <a:t> </a:t>
            </a:r>
            <a:r>
              <a:rPr lang="ru-RU" dirty="0" err="1"/>
              <a:t>взаємин</a:t>
            </a:r>
            <a:r>
              <a:rPr lang="ru-RU" dirty="0"/>
              <a:t>, потяг до </a:t>
            </a:r>
            <a:r>
              <a:rPr lang="ru-RU" dirty="0" err="1"/>
              <a:t>щастя</a:t>
            </a:r>
            <a:r>
              <a:rPr lang="ru-RU" dirty="0"/>
              <a:t>, силу великого </a:t>
            </a:r>
            <a:r>
              <a:rPr lang="ru-RU" dirty="0" err="1"/>
              <a:t>кохання</a:t>
            </a:r>
            <a:r>
              <a:rPr lang="ru-RU" dirty="0"/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9A4DFF5-B23C-40C8-836C-81868417AB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245" y="2268339"/>
            <a:ext cx="3432422" cy="171621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xmlns="" id="{4B6C516A-A81E-4477-8B36-7B450AEA3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188640"/>
            <a:ext cx="6591985" cy="130723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err="1"/>
              <a:t>Історія</a:t>
            </a:r>
            <a:r>
              <a:rPr lang="ru-RU" dirty="0"/>
              <a:t> </a:t>
            </a:r>
            <a:r>
              <a:rPr lang="ru-RU" dirty="0" err="1"/>
              <a:t>написання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B2A62194-42D6-4509-87C1-71B1BC4E1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47665" y="1988840"/>
            <a:ext cx="7488832" cy="4752528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Леся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Українка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написала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цей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твір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всього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лише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за три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тижні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у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місті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Кутаїсі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що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на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Кавказі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. Вона тяжко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сумувала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за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Батьківщиною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крім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того,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знову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загострилася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її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хвороба.</a:t>
            </a:r>
          </a:p>
          <a:p>
            <a:endParaRPr lang="ru-RU" sz="2000" dirty="0">
              <a:solidFill>
                <a:schemeClr val="tx1"/>
              </a:solidFill>
              <a:latin typeface="Book Antiqua" panose="02040602050305030304" pitchFamily="18" charset="0"/>
            </a:endParaRPr>
          </a:p>
          <a:p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У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листі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до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матері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Леся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Українка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зазначала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що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«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Лісова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пісня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»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з’явилася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в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результаті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спогаду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про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дитинство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проведене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на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Волині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, коли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її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навіки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зачарував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образ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лісової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русалки:</a:t>
            </a:r>
          </a:p>
          <a:p>
            <a:endParaRPr lang="ru-RU" dirty="0"/>
          </a:p>
          <a:p>
            <a:r>
              <a:rPr lang="ru-RU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«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Мені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здається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я просто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згадала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наші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ліси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 затужила за ними».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BB9CF118-AD8E-468D-B11A-B64C602E1C0E}"/>
              </a:ext>
            </a:extLst>
          </p:cNvPr>
          <p:cNvCxnSpPr>
            <a:cxnSpLocks/>
          </p:cNvCxnSpPr>
          <p:nvPr/>
        </p:nvCxnSpPr>
        <p:spPr>
          <a:xfrm>
            <a:off x="1619672" y="5661248"/>
            <a:ext cx="0" cy="360040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0CBAAD6-F2BC-4669-A338-9F10C7125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589" y="196465"/>
            <a:ext cx="7271795" cy="1163216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ru-RU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Особливості</a:t>
            </a:r>
            <a:r>
              <a:rPr lang="ru-RU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композиції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FAB5B7E-ED4F-4C19-91D2-E02DFF5919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11760" y="2236409"/>
            <a:ext cx="6591985" cy="4425126"/>
          </a:xfrm>
        </p:spPr>
        <p:txBody>
          <a:bodyPr>
            <a:normAutofit/>
          </a:bodyPr>
          <a:lstStyle/>
          <a:p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Найхарактернішою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особливістю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композиції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є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органічне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переплетення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життя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 </a:t>
            </a:r>
            <a:r>
              <a:rPr lang="ru-RU" sz="2000" b="1" dirty="0" err="1">
                <a:solidFill>
                  <a:schemeClr val="tx1"/>
                </a:solidFill>
                <a:latin typeface="Book Antiqua" panose="02040602050305030304" pitchFamily="18" charset="0"/>
              </a:rPr>
              <a:t>двох</a:t>
            </a:r>
            <a:r>
              <a:rPr lang="ru-RU" sz="2000" b="1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Book Antiqua" panose="02040602050305030304" pitchFamily="18" charset="0"/>
              </a:rPr>
              <a:t>світів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: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природи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й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людини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.</a:t>
            </a:r>
          </a:p>
          <a:p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Лісові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істоти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олюднені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, вони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живуть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і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діють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розмовляють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, як люди. У них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своє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розуміння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добра і зла,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їх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наділено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певними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рисами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вдачі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за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аналогією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до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людських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.</a:t>
            </a:r>
          </a:p>
          <a:p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Драма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складається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з </a:t>
            </a:r>
            <a:r>
              <a:rPr lang="ru-RU" sz="2000" b="1" dirty="0">
                <a:solidFill>
                  <a:schemeClr val="tx1"/>
                </a:solidFill>
                <a:latin typeface="Book Antiqua" panose="02040602050305030304" pitchFamily="18" charset="0"/>
              </a:rPr>
              <a:t>прологу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 й </a:t>
            </a:r>
            <a:r>
              <a:rPr lang="ru-RU" sz="2000" b="1" dirty="0" err="1">
                <a:solidFill>
                  <a:schemeClr val="tx1"/>
                </a:solidFill>
                <a:latin typeface="Book Antiqua" panose="02040602050305030304" pitchFamily="18" charset="0"/>
              </a:rPr>
              <a:t>трьох</a:t>
            </a:r>
            <a:r>
              <a:rPr lang="ru-RU" sz="2000" b="1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Book Antiqua" panose="02040602050305030304" pitchFamily="18" charset="0"/>
              </a:rPr>
              <a:t>дій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співвіднесених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з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різними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 </a:t>
            </a:r>
            <a:r>
              <a:rPr lang="ru-RU" sz="2000" b="1" dirty="0">
                <a:solidFill>
                  <a:schemeClr val="tx1"/>
                </a:solidFill>
                <a:latin typeface="Book Antiqua" panose="02040602050305030304" pitchFamily="18" charset="0"/>
              </a:rPr>
              <a:t>порами року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 (весна,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літо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осінь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),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із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зародженням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розвитком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і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згасанням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інтимних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почуттів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і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переживань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Мавки</a:t>
            </a:r>
            <a:r>
              <a:rPr lang="ru-RU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та Лукаша.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1C4356C-41F4-4FDA-9987-4DE6C12F8E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1" t="1701" r="14300" b="2865"/>
          <a:stretch/>
        </p:blipFill>
        <p:spPr>
          <a:xfrm>
            <a:off x="294927" y="3717032"/>
            <a:ext cx="2088232" cy="2750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358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42B248A-0B33-4950-AC67-6AC363C9E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63688" y="836712"/>
            <a:ext cx="7094081" cy="5184576"/>
          </a:xfrm>
        </p:spPr>
        <p:txBody>
          <a:bodyPr>
            <a:normAutofit/>
          </a:bodyPr>
          <a:lstStyle/>
          <a:p>
            <a:r>
              <a:rPr lang="ru-RU" u="sng" dirty="0" err="1">
                <a:solidFill>
                  <a:schemeClr val="tx1"/>
                </a:solidFill>
              </a:rPr>
              <a:t>Зав’язка</a:t>
            </a:r>
            <a:r>
              <a:rPr lang="ru-RU" u="sng" dirty="0">
                <a:solidFill>
                  <a:schemeClr val="tx1"/>
                </a:solidFill>
              </a:rPr>
              <a:t>: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err="1">
                <a:solidFill>
                  <a:schemeClr val="tx1"/>
                </a:solidFill>
              </a:rPr>
              <a:t>дитина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лісу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Мавка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розбуджена</a:t>
            </a:r>
            <a:r>
              <a:rPr lang="ru-RU" dirty="0">
                <a:solidFill>
                  <a:schemeClr val="tx1"/>
                </a:solidFill>
              </a:rPr>
              <a:t> голосом </a:t>
            </a:r>
            <a:r>
              <a:rPr lang="ru-RU" dirty="0" err="1">
                <a:solidFill>
                  <a:schemeClr val="tx1"/>
                </a:solidFill>
              </a:rPr>
              <a:t>сопілки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сільського</a:t>
            </a:r>
            <a:r>
              <a:rPr lang="ru-RU" dirty="0">
                <a:solidFill>
                  <a:schemeClr val="tx1"/>
                </a:solidFill>
              </a:rPr>
              <a:t> парубка Лукаша, </a:t>
            </a:r>
            <a:r>
              <a:rPr lang="ru-RU" dirty="0" err="1">
                <a:solidFill>
                  <a:schemeClr val="tx1"/>
                </a:solidFill>
              </a:rPr>
              <a:t>прокидається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зимового</a:t>
            </a:r>
            <a:r>
              <a:rPr lang="ru-RU" dirty="0">
                <a:solidFill>
                  <a:schemeClr val="tx1"/>
                </a:solidFill>
              </a:rPr>
              <a:t> сну.</a:t>
            </a:r>
          </a:p>
          <a:p>
            <a:r>
              <a:rPr lang="ru-RU" u="sng" dirty="0" err="1">
                <a:solidFill>
                  <a:schemeClr val="tx1"/>
                </a:solidFill>
              </a:rPr>
              <a:t>Розвиток</a:t>
            </a:r>
            <a:r>
              <a:rPr lang="ru-RU" u="sng" dirty="0">
                <a:solidFill>
                  <a:schemeClr val="tx1"/>
                </a:solidFill>
              </a:rPr>
              <a:t> </a:t>
            </a:r>
            <a:r>
              <a:rPr lang="ru-RU" u="sng" dirty="0" err="1">
                <a:solidFill>
                  <a:schemeClr val="tx1"/>
                </a:solidFill>
              </a:rPr>
              <a:t>дії</a:t>
            </a:r>
            <a:r>
              <a:rPr lang="ru-RU" u="sng" dirty="0">
                <a:solidFill>
                  <a:schemeClr val="tx1"/>
                </a:solidFill>
              </a:rPr>
              <a:t>: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err="1">
                <a:solidFill>
                  <a:schemeClr val="tx1"/>
                </a:solidFill>
              </a:rPr>
              <a:t>з’являється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молодиця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Килина</a:t>
            </a:r>
            <a:r>
              <a:rPr lang="ru-RU" dirty="0">
                <a:solidFill>
                  <a:schemeClr val="tx1"/>
                </a:solidFill>
              </a:rPr>
              <a:t> — </a:t>
            </a:r>
            <a:r>
              <a:rPr lang="ru-RU" dirty="0" err="1">
                <a:solidFill>
                  <a:schemeClr val="tx1"/>
                </a:solidFill>
              </a:rPr>
              <a:t>втілення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бездуховності</a:t>
            </a:r>
            <a:r>
              <a:rPr lang="ru-RU" dirty="0">
                <a:solidFill>
                  <a:schemeClr val="tx1"/>
                </a:solidFill>
              </a:rPr>
              <a:t> й </a:t>
            </a:r>
            <a:r>
              <a:rPr lang="ru-RU" dirty="0" err="1">
                <a:solidFill>
                  <a:schemeClr val="tx1"/>
                </a:solidFill>
              </a:rPr>
              <a:t>моральної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обмеженості</a:t>
            </a:r>
            <a:r>
              <a:rPr lang="ru-RU" dirty="0">
                <a:solidFill>
                  <a:schemeClr val="tx1"/>
                </a:solidFill>
              </a:rPr>
              <a:t>. Вона в </a:t>
            </a:r>
            <a:r>
              <a:rPr lang="ru-RU" dirty="0" err="1">
                <a:solidFill>
                  <a:schemeClr val="tx1"/>
                </a:solidFill>
              </a:rPr>
              <a:t>усьому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протистоїть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Мавці</a:t>
            </a:r>
            <a:r>
              <a:rPr lang="ru-RU" dirty="0">
                <a:solidFill>
                  <a:schemeClr val="tx1"/>
                </a:solidFill>
              </a:rPr>
              <a:t> — </a:t>
            </a:r>
            <a:r>
              <a:rPr lang="ru-RU" dirty="0" err="1">
                <a:solidFill>
                  <a:schemeClr val="tx1"/>
                </a:solidFill>
              </a:rPr>
              <a:t>уособленню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любові</a:t>
            </a:r>
            <a:r>
              <a:rPr lang="ru-RU" dirty="0">
                <a:solidFill>
                  <a:schemeClr val="tx1"/>
                </a:solidFill>
              </a:rPr>
              <a:t> й </a:t>
            </a:r>
            <a:r>
              <a:rPr lang="ru-RU" dirty="0" err="1">
                <a:solidFill>
                  <a:schemeClr val="tx1"/>
                </a:solidFill>
              </a:rPr>
              <a:t>краси</a:t>
            </a:r>
            <a:r>
              <a:rPr lang="ru-RU" dirty="0">
                <a:solidFill>
                  <a:schemeClr val="tx1"/>
                </a:solidFill>
              </a:rPr>
              <a:t>. Коли Лукаш </a:t>
            </a:r>
            <a:r>
              <a:rPr lang="ru-RU" dirty="0" err="1">
                <a:solidFill>
                  <a:schemeClr val="tx1"/>
                </a:solidFill>
              </a:rPr>
              <a:t>зраджує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кохану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сватає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Килину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охоплена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відчаєм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Мавка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втрачає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бажання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жити</a:t>
            </a:r>
            <a:r>
              <a:rPr lang="ru-RU" dirty="0">
                <a:solidFill>
                  <a:schemeClr val="tx1"/>
                </a:solidFill>
              </a:rPr>
              <a:t> й </a:t>
            </a:r>
            <a:r>
              <a:rPr lang="ru-RU" dirty="0" err="1">
                <a:solidFill>
                  <a:schemeClr val="tx1"/>
                </a:solidFill>
              </a:rPr>
              <a:t>добровільно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погоджується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покинути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цей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світ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зникнути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i="1" dirty="0">
                <a:solidFill>
                  <a:schemeClr val="tx1"/>
                </a:solidFill>
              </a:rPr>
              <a:t>«у </a:t>
            </a:r>
            <a:r>
              <a:rPr lang="ru-RU" i="1" dirty="0" err="1">
                <a:solidFill>
                  <a:schemeClr val="tx1"/>
                </a:solidFill>
              </a:rPr>
              <a:t>підземеллі</a:t>
            </a:r>
            <a:r>
              <a:rPr lang="ru-RU" i="1" dirty="0">
                <a:solidFill>
                  <a:schemeClr val="tx1"/>
                </a:solidFill>
              </a:rPr>
              <a:t> темного </a:t>
            </a:r>
            <a:r>
              <a:rPr lang="ru-RU" i="1" dirty="0" err="1">
                <a:solidFill>
                  <a:schemeClr val="tx1"/>
                </a:solidFill>
              </a:rPr>
              <a:t>Марища</a:t>
            </a:r>
            <a:r>
              <a:rPr lang="ru-RU" i="1" dirty="0">
                <a:solidFill>
                  <a:schemeClr val="tx1"/>
                </a:solidFill>
              </a:rPr>
              <a:t>»</a:t>
            </a:r>
            <a:r>
              <a:rPr lang="ru-RU" dirty="0">
                <a:solidFill>
                  <a:schemeClr val="tx1"/>
                </a:solidFill>
              </a:rPr>
              <a:t> — «Того,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скалі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сидить</a:t>
            </a:r>
            <a:r>
              <a:rPr lang="ru-RU" dirty="0">
                <a:solidFill>
                  <a:schemeClr val="tx1"/>
                </a:solidFill>
              </a:rPr>
              <a:t>».</a:t>
            </a:r>
          </a:p>
          <a:p>
            <a:r>
              <a:rPr lang="ru-RU" u="sng" dirty="0" err="1">
                <a:solidFill>
                  <a:schemeClr val="tx1"/>
                </a:solidFill>
              </a:rPr>
              <a:t>Кульмінація</a:t>
            </a:r>
            <a:r>
              <a:rPr lang="ru-RU" u="sng" dirty="0">
                <a:solidFill>
                  <a:schemeClr val="tx1"/>
                </a:solidFill>
              </a:rPr>
              <a:t>: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err="1">
                <a:solidFill>
                  <a:schemeClr val="tx1"/>
                </a:solidFill>
              </a:rPr>
              <a:t>розлючена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Килина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хоче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зрубати</a:t>
            </a:r>
            <a:r>
              <a:rPr lang="ru-RU" dirty="0">
                <a:solidFill>
                  <a:schemeClr val="tx1"/>
                </a:solidFill>
              </a:rPr>
              <a:t> Вербу-</a:t>
            </a:r>
            <a:r>
              <a:rPr lang="ru-RU" dirty="0" err="1">
                <a:solidFill>
                  <a:schemeClr val="tx1"/>
                </a:solidFill>
              </a:rPr>
              <a:t>Мавку</a:t>
            </a:r>
            <a:r>
              <a:rPr lang="ru-RU" dirty="0">
                <a:solidFill>
                  <a:schemeClr val="tx1"/>
                </a:solidFill>
              </a:rPr>
              <a:t>, але </a:t>
            </a:r>
            <a:r>
              <a:rPr lang="ru-RU" dirty="0" err="1">
                <a:solidFill>
                  <a:schemeClr val="tx1"/>
                </a:solidFill>
              </a:rPr>
              <a:t>Перелесник</a:t>
            </a:r>
            <a:r>
              <a:rPr lang="ru-RU" dirty="0">
                <a:solidFill>
                  <a:schemeClr val="tx1"/>
                </a:solidFill>
              </a:rPr>
              <a:t> (дух </a:t>
            </a:r>
            <a:r>
              <a:rPr lang="ru-RU" dirty="0" err="1">
                <a:solidFill>
                  <a:schemeClr val="tx1"/>
                </a:solidFill>
              </a:rPr>
              <a:t>вогню</a:t>
            </a:r>
            <a:r>
              <a:rPr lang="ru-RU" dirty="0">
                <a:solidFill>
                  <a:schemeClr val="tx1"/>
                </a:solidFill>
              </a:rPr>
              <a:t>) </a:t>
            </a:r>
            <a:r>
              <a:rPr lang="ru-RU" dirty="0" err="1">
                <a:solidFill>
                  <a:schemeClr val="tx1"/>
                </a:solidFill>
              </a:rPr>
              <a:t>запалює</a:t>
            </a:r>
            <a:r>
              <a:rPr lang="ru-RU" dirty="0">
                <a:solidFill>
                  <a:schemeClr val="tx1"/>
                </a:solidFill>
              </a:rPr>
              <a:t> Вербу, а з нею </a:t>
            </a:r>
            <a:r>
              <a:rPr lang="ru-RU" dirty="0" err="1">
                <a:solidFill>
                  <a:schemeClr val="tx1"/>
                </a:solidFill>
              </a:rPr>
              <a:t>згоряє</a:t>
            </a:r>
            <a:r>
              <a:rPr lang="ru-RU" dirty="0">
                <a:solidFill>
                  <a:schemeClr val="tx1"/>
                </a:solidFill>
              </a:rPr>
              <a:t> все </a:t>
            </a:r>
            <a:r>
              <a:rPr lang="ru-RU" dirty="0" err="1">
                <a:solidFill>
                  <a:schemeClr val="tx1"/>
                </a:solidFill>
              </a:rPr>
              <a:t>господарство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u="sng" dirty="0" err="1">
                <a:solidFill>
                  <a:schemeClr val="tx1"/>
                </a:solidFill>
              </a:rPr>
              <a:t>Розв’язка</a:t>
            </a:r>
            <a:r>
              <a:rPr lang="ru-RU" u="sng" dirty="0">
                <a:solidFill>
                  <a:schemeClr val="tx1"/>
                </a:solidFill>
              </a:rPr>
              <a:t>:</a:t>
            </a:r>
            <a:r>
              <a:rPr lang="ru-RU" dirty="0">
                <a:solidFill>
                  <a:schemeClr val="tx1"/>
                </a:solidFill>
              </a:rPr>
              <a:t> Мати й </a:t>
            </a:r>
            <a:r>
              <a:rPr lang="ru-RU" dirty="0" err="1">
                <a:solidFill>
                  <a:schemeClr val="tx1"/>
                </a:solidFill>
              </a:rPr>
              <a:t>Килина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повертаються</a:t>
            </a:r>
            <a:r>
              <a:rPr lang="ru-RU" dirty="0">
                <a:solidFill>
                  <a:schemeClr val="tx1"/>
                </a:solidFill>
              </a:rPr>
              <a:t> в село, а Лукаш </a:t>
            </a:r>
            <a:r>
              <a:rPr lang="ru-RU" dirty="0" err="1">
                <a:solidFill>
                  <a:schemeClr val="tx1"/>
                </a:solidFill>
              </a:rPr>
              <a:t>залишається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зимовому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лісі</a:t>
            </a:r>
            <a:r>
              <a:rPr lang="ru-RU" dirty="0">
                <a:solidFill>
                  <a:schemeClr val="tx1"/>
                </a:solidFill>
              </a:rPr>
              <a:t> разом </a:t>
            </a:r>
            <a:r>
              <a:rPr lang="ru-RU" dirty="0" err="1">
                <a:solidFill>
                  <a:schemeClr val="tx1"/>
                </a:solidFill>
              </a:rPr>
              <a:t>із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привидом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Мавки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поступово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замерзає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усмішкою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вустах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20106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1103F7F-243B-4DC9-8EC8-EE11218656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44824"/>
            <a:ext cx="8361687" cy="302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9123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DE289B8-10BE-4E65-977A-B911E4CA8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116632"/>
            <a:ext cx="7992888" cy="1152128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4400" dirty="0" err="1"/>
              <a:t>Провідні</a:t>
            </a:r>
            <a:r>
              <a:rPr lang="ru-RU" sz="4400" dirty="0"/>
              <a:t> </a:t>
            </a:r>
            <a:r>
              <a:rPr lang="ru-RU" sz="4400" dirty="0" err="1"/>
              <a:t>ідеї</a:t>
            </a:r>
            <a:r>
              <a:rPr lang="ru-RU" sz="4400" dirty="0"/>
              <a:t> та проблематика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FD63F23-29F7-4141-960B-F51FF4834C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03649" y="1484784"/>
            <a:ext cx="7740352" cy="5373216"/>
          </a:xfrm>
        </p:spPr>
        <p:txBody>
          <a:bodyPr>
            <a:normAutofit fontScale="92500" lnSpcReduction="10000"/>
          </a:bodyPr>
          <a:lstStyle/>
          <a:p>
            <a:r>
              <a:rPr lang="ru-RU" b="1" i="1" u="sng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Основна</a:t>
            </a:r>
            <a:r>
              <a:rPr lang="ru-RU" b="1" i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думка: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 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світ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врятує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краса. Краса, яка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виявляється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у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високій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світлій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духовності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людини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, у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її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гармонії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з природою, у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жертовній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любові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й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здатності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прощати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Така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краса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очищає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й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відроджує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людину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та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світ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r>
              <a:rPr lang="ru-RU" b="1" i="1" u="sng" dirty="0">
                <a:solidFill>
                  <a:schemeClr val="accent3">
                    <a:lumMod val="50000"/>
                  </a:schemeClr>
                </a:solidFill>
              </a:rPr>
              <a:t>Проблематика</a:t>
            </a:r>
            <a:endParaRPr lang="ru-RU" b="1" i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Людина та природа.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 Леся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Українка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розглядає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природу як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більш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гармонійний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світ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аніж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людський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, а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отже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саме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наближення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людини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до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природи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, на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погляд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авторки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, є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орієнтиром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на шляху до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ідеалу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, способом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самовдосконалення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r>
              <a:rPr lang="ru-RU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Людина й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мистецтво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. Леся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Українка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переконує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що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справжнє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мистецтво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може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породжувати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лише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чиста,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світла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душа;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саме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спроможність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до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мистецької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творчості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є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найпевнішою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ознакою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такої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душі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Критерії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сутність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, а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отже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, і мета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мистецтва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— у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його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здатності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оживляти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вдосконалювати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світ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і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людину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сіяти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в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людській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душі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любов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endParaRPr lang="ru-RU" i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b="1" i="1" u="sng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Пригадаймо</a:t>
            </a:r>
            <a:r>
              <a:rPr lang="ru-RU" b="1" i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 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від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Лукашевої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гри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на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сопілці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розвивається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зеленіє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зацвітає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все в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лісі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прокидається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Мавка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, і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саме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ця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мелодія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пробуджує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в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ній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</a:rPr>
              <a:t>кохання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endParaRPr lang="ru-RU" i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38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1A85BE8-37F5-4C36-81FA-A7B7E0EB1A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03648" y="44624"/>
            <a:ext cx="7560839" cy="681337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/>
                </a:solidFill>
              </a:rPr>
              <a:t>Шляхи </a:t>
            </a:r>
            <a:r>
              <a:rPr lang="ru-RU" b="1" dirty="0" err="1">
                <a:solidFill>
                  <a:schemeClr val="tx1"/>
                </a:solidFill>
              </a:rPr>
              <a:t>подолання</a:t>
            </a:r>
            <a:r>
              <a:rPr lang="ru-RU" b="1" dirty="0">
                <a:solidFill>
                  <a:schemeClr val="tx1"/>
                </a:solidFill>
              </a:rPr>
              <a:t> зла.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sz="1600" dirty="0">
                <a:solidFill>
                  <a:schemeClr val="tx1"/>
                </a:solidFill>
              </a:rPr>
              <a:t>У </a:t>
            </a:r>
            <a:r>
              <a:rPr lang="ru-RU" sz="1600" dirty="0" err="1">
                <a:solidFill>
                  <a:schemeClr val="tx1"/>
                </a:solidFill>
              </a:rPr>
              <a:t>цьому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творі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авторка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власне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пропонує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єдиний</a:t>
            </a:r>
            <a:r>
              <a:rPr lang="ru-RU" sz="1600" dirty="0">
                <a:solidFill>
                  <a:schemeClr val="tx1"/>
                </a:solidFill>
              </a:rPr>
              <a:t> шлях — </a:t>
            </a:r>
            <a:r>
              <a:rPr lang="ru-RU" sz="1600" dirty="0" err="1">
                <a:solidFill>
                  <a:schemeClr val="tx1"/>
                </a:solidFill>
              </a:rPr>
              <a:t>християнське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прощення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відповідь</a:t>
            </a:r>
            <a:r>
              <a:rPr lang="ru-RU" sz="1600" dirty="0">
                <a:solidFill>
                  <a:schemeClr val="tx1"/>
                </a:solidFill>
              </a:rPr>
              <a:t> добром на зло. </a:t>
            </a:r>
            <a:r>
              <a:rPr lang="ru-RU" sz="1600" dirty="0" err="1">
                <a:solidFill>
                  <a:schemeClr val="tx1"/>
                </a:solidFill>
              </a:rPr>
              <a:t>Зазнавши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від</a:t>
            </a:r>
            <a:r>
              <a:rPr lang="ru-RU" sz="1600" dirty="0">
                <a:solidFill>
                  <a:schemeClr val="tx1"/>
                </a:solidFill>
              </a:rPr>
              <a:t> Лукаша смертельного болю, </a:t>
            </a:r>
            <a:r>
              <a:rPr lang="ru-RU" sz="1600" dirty="0" err="1">
                <a:solidFill>
                  <a:schemeClr val="tx1"/>
                </a:solidFill>
              </a:rPr>
              <a:t>Мавка</a:t>
            </a:r>
            <a:r>
              <a:rPr lang="ru-RU" sz="1600" dirty="0">
                <a:solidFill>
                  <a:schemeClr val="tx1"/>
                </a:solidFill>
              </a:rPr>
              <a:t> все одно милосердна до </a:t>
            </a:r>
            <a:r>
              <a:rPr lang="ru-RU" sz="1600" dirty="0" err="1">
                <a:solidFill>
                  <a:schemeClr val="tx1"/>
                </a:solidFill>
              </a:rPr>
              <a:t>нього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рятує</a:t>
            </a:r>
            <a:r>
              <a:rPr lang="ru-RU" sz="1600" dirty="0">
                <a:solidFill>
                  <a:schemeClr val="tx1"/>
                </a:solidFill>
              </a:rPr>
              <a:t> і </a:t>
            </a:r>
            <a:r>
              <a:rPr lang="ru-RU" sz="1600" dirty="0" err="1">
                <a:solidFill>
                  <a:schemeClr val="tx1"/>
                </a:solidFill>
              </a:rPr>
              <a:t>дає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йому</a:t>
            </a:r>
            <a:r>
              <a:rPr lang="ru-RU" sz="1600" dirty="0">
                <a:solidFill>
                  <a:schemeClr val="tx1"/>
                </a:solidFill>
              </a:rPr>
              <a:t> шанс духовного </a:t>
            </a:r>
            <a:r>
              <a:rPr lang="ru-RU" sz="1600" dirty="0" err="1">
                <a:solidFill>
                  <a:schemeClr val="tx1"/>
                </a:solidFill>
              </a:rPr>
              <a:t>відродження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  <a:r>
              <a:rPr lang="ru-RU" sz="1600" dirty="0" err="1">
                <a:solidFill>
                  <a:schemeClr val="tx1"/>
                </a:solidFill>
              </a:rPr>
              <a:t>Мавка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зауважує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прекрасну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світлу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сутність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Лукашевого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єства</a:t>
            </a:r>
            <a:r>
              <a:rPr lang="ru-RU" sz="1600" dirty="0">
                <a:solidFill>
                  <a:schemeClr val="tx1"/>
                </a:solidFill>
              </a:rPr>
              <a:t>, про яку </a:t>
            </a:r>
            <a:r>
              <a:rPr lang="ru-RU" sz="1600" dirty="0" err="1">
                <a:solidFill>
                  <a:schemeClr val="tx1"/>
                </a:solidFill>
              </a:rPr>
              <a:t>він</a:t>
            </a:r>
            <a:r>
              <a:rPr lang="ru-RU" sz="1600" dirty="0">
                <a:solidFill>
                  <a:schemeClr val="tx1"/>
                </a:solidFill>
              </a:rPr>
              <a:t> і сам не </a:t>
            </a:r>
            <a:r>
              <a:rPr lang="ru-RU" sz="1600" dirty="0" err="1">
                <a:solidFill>
                  <a:schemeClr val="tx1"/>
                </a:solidFill>
              </a:rPr>
              <a:t>здогадується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  <a:r>
              <a:rPr lang="ru-RU" sz="1600" dirty="0" err="1">
                <a:solidFill>
                  <a:schemeClr val="tx1"/>
                </a:solidFill>
              </a:rPr>
              <a:t>Саме</a:t>
            </a:r>
            <a:r>
              <a:rPr lang="ru-RU" sz="1600" dirty="0">
                <a:solidFill>
                  <a:schemeClr val="tx1"/>
                </a:solidFill>
              </a:rPr>
              <a:t> тому любить </a:t>
            </a:r>
            <a:r>
              <a:rPr lang="ru-RU" sz="1600" dirty="0" err="1">
                <a:solidFill>
                  <a:schemeClr val="tx1"/>
                </a:solidFill>
              </a:rPr>
              <a:t>його</a:t>
            </a:r>
            <a:r>
              <a:rPr lang="ru-RU" sz="1600" dirty="0">
                <a:solidFill>
                  <a:schemeClr val="tx1"/>
                </a:solidFill>
              </a:rPr>
              <a:t> і </a:t>
            </a:r>
            <a:r>
              <a:rPr lang="ru-RU" sz="1600" dirty="0" err="1">
                <a:solidFill>
                  <a:schemeClr val="tx1"/>
                </a:solidFill>
              </a:rPr>
              <a:t>жаліє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тоді</a:t>
            </a:r>
            <a:r>
              <a:rPr lang="ru-RU" sz="1600" dirty="0">
                <a:solidFill>
                  <a:schemeClr val="tx1"/>
                </a:solidFill>
              </a:rPr>
              <a:t>, коли </a:t>
            </a:r>
            <a:r>
              <a:rPr lang="ru-RU" sz="1600" dirty="0" err="1">
                <a:solidFill>
                  <a:schemeClr val="tx1"/>
                </a:solidFill>
              </a:rPr>
              <a:t>він</a:t>
            </a:r>
            <a:r>
              <a:rPr lang="ru-RU" sz="1600" dirty="0">
                <a:solidFill>
                  <a:schemeClr val="tx1"/>
                </a:solidFill>
              </a:rPr>
              <a:t> не </a:t>
            </a:r>
            <a:r>
              <a:rPr lang="ru-RU" sz="1600" dirty="0" err="1">
                <a:solidFill>
                  <a:schemeClr val="tx1"/>
                </a:solidFill>
              </a:rPr>
              <a:t>може</a:t>
            </a:r>
            <a:r>
              <a:rPr lang="ru-RU" sz="1600" dirty="0">
                <a:solidFill>
                  <a:schemeClr val="tx1"/>
                </a:solidFill>
              </a:rPr>
              <a:t> </a:t>
            </a:r>
            <a:r>
              <a:rPr lang="ru-RU" sz="1600" i="1" dirty="0">
                <a:solidFill>
                  <a:schemeClr val="tx1"/>
                </a:solidFill>
              </a:rPr>
              <a:t>«</a:t>
            </a:r>
            <a:r>
              <a:rPr lang="ru-RU" sz="1600" i="1" dirty="0" err="1">
                <a:solidFill>
                  <a:schemeClr val="tx1"/>
                </a:solidFill>
              </a:rPr>
              <a:t>своїм</a:t>
            </a:r>
            <a:r>
              <a:rPr lang="ru-RU" sz="1600" i="1" dirty="0">
                <a:solidFill>
                  <a:schemeClr val="tx1"/>
                </a:solidFill>
              </a:rPr>
              <a:t> </a:t>
            </a:r>
            <a:r>
              <a:rPr lang="ru-RU" sz="1600" i="1" dirty="0" err="1">
                <a:solidFill>
                  <a:schemeClr val="tx1"/>
                </a:solidFill>
              </a:rPr>
              <a:t>життям</a:t>
            </a:r>
            <a:r>
              <a:rPr lang="ru-RU" sz="1600" i="1" dirty="0">
                <a:solidFill>
                  <a:schemeClr val="tx1"/>
                </a:solidFill>
              </a:rPr>
              <a:t> до себе </a:t>
            </a:r>
            <a:r>
              <a:rPr lang="ru-RU" sz="1600" i="1" dirty="0" err="1">
                <a:solidFill>
                  <a:schemeClr val="tx1"/>
                </a:solidFill>
              </a:rPr>
              <a:t>дорівнятись</a:t>
            </a:r>
            <a:r>
              <a:rPr lang="ru-RU" sz="1600" i="1" dirty="0">
                <a:solidFill>
                  <a:schemeClr val="tx1"/>
                </a:solidFill>
              </a:rPr>
              <a:t>»</a:t>
            </a:r>
            <a:r>
              <a:rPr lang="ru-RU" sz="1600" dirty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/>
                </a:solidFill>
              </a:rPr>
              <a:t>Сила </a:t>
            </a:r>
            <a:r>
              <a:rPr lang="ru-RU" b="1" dirty="0" err="1">
                <a:solidFill>
                  <a:schemeClr val="tx1"/>
                </a:solidFill>
              </a:rPr>
              <a:t>кохання</a:t>
            </a:r>
            <a:r>
              <a:rPr lang="ru-RU" b="1" dirty="0">
                <a:solidFill>
                  <a:schemeClr val="tx1"/>
                </a:solidFill>
              </a:rPr>
              <a:t>.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sz="1600" dirty="0" err="1">
                <a:solidFill>
                  <a:schemeClr val="tx1"/>
                </a:solidFill>
              </a:rPr>
              <a:t>Сторінки</a:t>
            </a:r>
            <a:r>
              <a:rPr lang="ru-RU" sz="1600" dirty="0">
                <a:solidFill>
                  <a:schemeClr val="tx1"/>
                </a:solidFill>
              </a:rPr>
              <a:t>, де </a:t>
            </a:r>
            <a:r>
              <a:rPr lang="ru-RU" sz="1600" dirty="0" err="1">
                <a:solidFill>
                  <a:schemeClr val="tx1"/>
                </a:solidFill>
              </a:rPr>
              <a:t>змальовано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кохання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Мавки</a:t>
            </a:r>
            <a:r>
              <a:rPr lang="ru-RU" sz="1600" dirty="0">
                <a:solidFill>
                  <a:schemeClr val="tx1"/>
                </a:solidFill>
              </a:rPr>
              <a:t> й Лукаша, </a:t>
            </a:r>
            <a:r>
              <a:rPr lang="ru-RU" sz="1600" dirty="0" err="1">
                <a:solidFill>
                  <a:schemeClr val="tx1"/>
                </a:solidFill>
              </a:rPr>
              <a:t>найсвітліші</a:t>
            </a:r>
            <a:r>
              <a:rPr lang="ru-RU" sz="1600" dirty="0">
                <a:solidFill>
                  <a:schemeClr val="tx1"/>
                </a:solidFill>
              </a:rPr>
              <a:t> в </a:t>
            </a:r>
            <a:r>
              <a:rPr lang="ru-RU" sz="1600" dirty="0" err="1">
                <a:solidFill>
                  <a:schemeClr val="tx1"/>
                </a:solidFill>
              </a:rPr>
              <a:t>драмі</a:t>
            </a:r>
            <a:r>
              <a:rPr lang="ru-RU" sz="1600" dirty="0">
                <a:solidFill>
                  <a:schemeClr val="tx1"/>
                </a:solidFill>
              </a:rPr>
              <a:t> та й у </a:t>
            </a:r>
            <a:r>
              <a:rPr lang="ru-RU" sz="1600" dirty="0" err="1">
                <a:solidFill>
                  <a:schemeClr val="tx1"/>
                </a:solidFill>
              </a:rPr>
              <a:t>всій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творчості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Лесі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Українки</a:t>
            </a:r>
            <a:r>
              <a:rPr lang="ru-RU" sz="1600" dirty="0">
                <a:solidFill>
                  <a:schemeClr val="tx1"/>
                </a:solidFill>
              </a:rPr>
              <a:t>. Лише </a:t>
            </a:r>
            <a:r>
              <a:rPr lang="ru-RU" sz="1600" dirty="0" err="1">
                <a:solidFill>
                  <a:schemeClr val="tx1"/>
                </a:solidFill>
              </a:rPr>
              <a:t>покохавши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одне</a:t>
            </a:r>
            <a:r>
              <a:rPr lang="ru-RU" sz="1600" dirty="0">
                <a:solidFill>
                  <a:schemeClr val="tx1"/>
                </a:solidFill>
              </a:rPr>
              <a:t> одного, </a:t>
            </a:r>
            <a:r>
              <a:rPr lang="ru-RU" sz="1600" dirty="0" err="1">
                <a:solidFill>
                  <a:schemeClr val="tx1"/>
                </a:solidFill>
              </a:rPr>
              <a:t>герої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стають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по-справжньому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щасливими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власне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тоді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починають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жити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  <a:r>
              <a:rPr lang="ru-RU" sz="1600" dirty="0" err="1">
                <a:solidFill>
                  <a:schemeClr val="tx1"/>
                </a:solidFill>
              </a:rPr>
              <a:t>Зіставляючи</a:t>
            </a:r>
            <a:r>
              <a:rPr lang="ru-RU" sz="1600" dirty="0">
                <a:solidFill>
                  <a:schemeClr val="tx1"/>
                </a:solidFill>
              </a:rPr>
              <a:t> два </a:t>
            </a:r>
            <a:r>
              <a:rPr lang="ru-RU" sz="1600" dirty="0" err="1">
                <a:solidFill>
                  <a:schemeClr val="tx1"/>
                </a:solidFill>
              </a:rPr>
              <a:t>різко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протилежні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образи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Мавки</a:t>
            </a:r>
            <a:r>
              <a:rPr lang="ru-RU" sz="1600" dirty="0">
                <a:solidFill>
                  <a:schemeClr val="tx1"/>
                </a:solidFill>
              </a:rPr>
              <a:t> й </a:t>
            </a:r>
            <a:r>
              <a:rPr lang="ru-RU" sz="1600" dirty="0" err="1">
                <a:solidFill>
                  <a:schemeClr val="tx1"/>
                </a:solidFill>
              </a:rPr>
              <a:t>Килини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авторка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наголошує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що</a:t>
            </a:r>
            <a:r>
              <a:rPr lang="ru-RU" sz="1600" dirty="0">
                <a:solidFill>
                  <a:schemeClr val="tx1"/>
                </a:solidFill>
              </a:rPr>
              <a:t> не </a:t>
            </a:r>
            <a:r>
              <a:rPr lang="ru-RU" sz="1600" dirty="0" err="1">
                <a:solidFill>
                  <a:schemeClr val="tx1"/>
                </a:solidFill>
              </a:rPr>
              <a:t>кожен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здатен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кохати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  <a:r>
              <a:rPr lang="ru-RU" sz="1600" dirty="0" err="1">
                <a:solidFill>
                  <a:schemeClr val="tx1"/>
                </a:solidFill>
              </a:rPr>
              <a:t>Кохання</a:t>
            </a:r>
            <a:r>
              <a:rPr lang="ru-RU" sz="1600" dirty="0">
                <a:solidFill>
                  <a:schemeClr val="tx1"/>
                </a:solidFill>
              </a:rPr>
              <a:t> — </a:t>
            </a:r>
            <a:r>
              <a:rPr lang="ru-RU" sz="1600" dirty="0" err="1">
                <a:solidFill>
                  <a:schemeClr val="tx1"/>
                </a:solidFill>
              </a:rPr>
              <a:t>це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постійна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готовність</a:t>
            </a:r>
            <a:r>
              <a:rPr lang="ru-RU" sz="1600" dirty="0">
                <a:solidFill>
                  <a:schemeClr val="tx1"/>
                </a:solidFill>
              </a:rPr>
              <a:t> до </a:t>
            </a:r>
            <a:r>
              <a:rPr lang="ru-RU" sz="1600" dirty="0" err="1">
                <a:solidFill>
                  <a:schemeClr val="tx1"/>
                </a:solidFill>
              </a:rPr>
              <a:t>самопожертви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заради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коханої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людини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це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щонайтонше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відчуття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її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душі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це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вбачання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сенсу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свого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життя</a:t>
            </a:r>
            <a:r>
              <a:rPr lang="ru-RU" sz="1600" dirty="0">
                <a:solidFill>
                  <a:schemeClr val="tx1"/>
                </a:solidFill>
              </a:rPr>
              <a:t> в </a:t>
            </a:r>
            <a:r>
              <a:rPr lang="ru-RU" sz="1600" dirty="0" err="1">
                <a:solidFill>
                  <a:schemeClr val="tx1"/>
                </a:solidFill>
              </a:rPr>
              <a:t>її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щасті</a:t>
            </a:r>
            <a:r>
              <a:rPr lang="ru-RU" sz="1600" dirty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err="1">
                <a:solidFill>
                  <a:schemeClr val="tx1"/>
                </a:solidFill>
              </a:rPr>
              <a:t>Трагедія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зради</a:t>
            </a:r>
            <a:r>
              <a:rPr lang="ru-RU" b="1" dirty="0">
                <a:solidFill>
                  <a:schemeClr val="tx1"/>
                </a:solidFill>
              </a:rPr>
              <a:t> самого себе.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sz="1500" dirty="0">
                <a:solidFill>
                  <a:schemeClr val="tx1"/>
                </a:solidFill>
              </a:rPr>
              <a:t>Лукаш </a:t>
            </a:r>
            <a:r>
              <a:rPr lang="ru-RU" sz="1500" dirty="0" err="1">
                <a:solidFill>
                  <a:schemeClr val="tx1"/>
                </a:solidFill>
              </a:rPr>
              <a:t>має</a:t>
            </a:r>
            <a:r>
              <a:rPr lang="ru-RU" sz="1500" dirty="0">
                <a:solidFill>
                  <a:schemeClr val="tx1"/>
                </a:solidFill>
              </a:rPr>
              <a:t> </a:t>
            </a:r>
            <a:r>
              <a:rPr lang="ru-RU" sz="1500" dirty="0" err="1">
                <a:solidFill>
                  <a:schemeClr val="tx1"/>
                </a:solidFill>
              </a:rPr>
              <a:t>чисту</a:t>
            </a:r>
            <a:r>
              <a:rPr lang="ru-RU" sz="1500" dirty="0">
                <a:solidFill>
                  <a:schemeClr val="tx1"/>
                </a:solidFill>
              </a:rPr>
              <a:t>, </a:t>
            </a:r>
            <a:r>
              <a:rPr lang="ru-RU" sz="1500" dirty="0" err="1">
                <a:solidFill>
                  <a:schemeClr val="tx1"/>
                </a:solidFill>
              </a:rPr>
              <a:t>світлу</a:t>
            </a:r>
            <a:r>
              <a:rPr lang="ru-RU" sz="1500" dirty="0">
                <a:solidFill>
                  <a:schemeClr val="tx1"/>
                </a:solidFill>
              </a:rPr>
              <a:t>, </a:t>
            </a:r>
            <a:r>
              <a:rPr lang="ru-RU" sz="1500" dirty="0" err="1">
                <a:solidFill>
                  <a:schemeClr val="tx1"/>
                </a:solidFill>
              </a:rPr>
              <a:t>прекрасну</a:t>
            </a:r>
            <a:r>
              <a:rPr lang="ru-RU" sz="1500" dirty="0">
                <a:solidFill>
                  <a:schemeClr val="tx1"/>
                </a:solidFill>
              </a:rPr>
              <a:t> душу — </a:t>
            </a:r>
            <a:r>
              <a:rPr lang="ru-RU" sz="1500" dirty="0" err="1">
                <a:solidFill>
                  <a:schemeClr val="tx1"/>
                </a:solidFill>
              </a:rPr>
              <a:t>це</a:t>
            </a:r>
            <a:r>
              <a:rPr lang="ru-RU" sz="1500" dirty="0">
                <a:solidFill>
                  <a:schemeClr val="tx1"/>
                </a:solidFill>
              </a:rPr>
              <a:t> </a:t>
            </a:r>
            <a:r>
              <a:rPr lang="ru-RU" sz="1500" dirty="0" err="1">
                <a:solidFill>
                  <a:schemeClr val="tx1"/>
                </a:solidFill>
              </a:rPr>
              <a:t>символізує</a:t>
            </a:r>
            <a:r>
              <a:rPr lang="ru-RU" sz="1500" dirty="0">
                <a:solidFill>
                  <a:schemeClr val="tx1"/>
                </a:solidFill>
              </a:rPr>
              <a:t> </a:t>
            </a:r>
            <a:r>
              <a:rPr lang="ru-RU" sz="1500" dirty="0" err="1">
                <a:solidFill>
                  <a:schemeClr val="tx1"/>
                </a:solidFill>
              </a:rPr>
              <a:t>його</a:t>
            </a:r>
            <a:r>
              <a:rPr lang="ru-RU" sz="1500" dirty="0">
                <a:solidFill>
                  <a:schemeClr val="tx1"/>
                </a:solidFill>
              </a:rPr>
              <a:t> </a:t>
            </a:r>
            <a:r>
              <a:rPr lang="ru-RU" sz="1500" dirty="0" err="1">
                <a:solidFill>
                  <a:schemeClr val="tx1"/>
                </a:solidFill>
              </a:rPr>
              <a:t>білий</a:t>
            </a:r>
            <a:r>
              <a:rPr lang="ru-RU" sz="1500" dirty="0">
                <a:solidFill>
                  <a:schemeClr val="tx1"/>
                </a:solidFill>
              </a:rPr>
              <a:t> </a:t>
            </a:r>
            <a:r>
              <a:rPr lang="ru-RU" sz="1500" dirty="0" err="1">
                <a:solidFill>
                  <a:schemeClr val="tx1"/>
                </a:solidFill>
              </a:rPr>
              <a:t>полотняний</a:t>
            </a:r>
            <a:r>
              <a:rPr lang="ru-RU" sz="1500" dirty="0">
                <a:solidFill>
                  <a:schemeClr val="tx1"/>
                </a:solidFill>
              </a:rPr>
              <a:t> </a:t>
            </a:r>
            <a:r>
              <a:rPr lang="ru-RU" sz="1500" dirty="0" err="1">
                <a:solidFill>
                  <a:schemeClr val="tx1"/>
                </a:solidFill>
              </a:rPr>
              <a:t>одяг</a:t>
            </a:r>
            <a:r>
              <a:rPr lang="ru-RU" sz="1500" dirty="0">
                <a:solidFill>
                  <a:schemeClr val="tx1"/>
                </a:solidFill>
              </a:rPr>
              <a:t> у </a:t>
            </a:r>
            <a:r>
              <a:rPr lang="ru-RU" sz="1500" dirty="0" err="1">
                <a:solidFill>
                  <a:schemeClr val="tx1"/>
                </a:solidFill>
              </a:rPr>
              <a:t>першій</a:t>
            </a:r>
            <a:r>
              <a:rPr lang="ru-RU" sz="1500" dirty="0">
                <a:solidFill>
                  <a:schemeClr val="tx1"/>
                </a:solidFill>
              </a:rPr>
              <a:t> </a:t>
            </a:r>
            <a:r>
              <a:rPr lang="ru-RU" sz="1500" dirty="0" err="1">
                <a:solidFill>
                  <a:schemeClr val="tx1"/>
                </a:solidFill>
              </a:rPr>
              <a:t>дії</a:t>
            </a:r>
            <a:r>
              <a:rPr lang="ru-RU" sz="1500" dirty="0">
                <a:solidFill>
                  <a:schemeClr val="tx1"/>
                </a:solidFill>
              </a:rPr>
              <a:t>. Такою приходить у </a:t>
            </a:r>
            <a:r>
              <a:rPr lang="ru-RU" sz="1500" dirty="0" err="1">
                <a:solidFill>
                  <a:schemeClr val="tx1"/>
                </a:solidFill>
              </a:rPr>
              <a:t>світ</a:t>
            </a:r>
            <a:r>
              <a:rPr lang="ru-RU" sz="1500" dirty="0">
                <a:solidFill>
                  <a:schemeClr val="tx1"/>
                </a:solidFill>
              </a:rPr>
              <a:t> </a:t>
            </a:r>
            <a:r>
              <a:rPr lang="ru-RU" sz="1500" dirty="0" err="1">
                <a:solidFill>
                  <a:schemeClr val="tx1"/>
                </a:solidFill>
              </a:rPr>
              <a:t>кожна</a:t>
            </a:r>
            <a:r>
              <a:rPr lang="ru-RU" sz="1500" dirty="0">
                <a:solidFill>
                  <a:schemeClr val="tx1"/>
                </a:solidFill>
              </a:rPr>
              <a:t> </a:t>
            </a:r>
            <a:r>
              <a:rPr lang="ru-RU" sz="1500" dirty="0" err="1">
                <a:solidFill>
                  <a:schemeClr val="tx1"/>
                </a:solidFill>
              </a:rPr>
              <a:t>людина</a:t>
            </a:r>
            <a:r>
              <a:rPr lang="ru-RU" sz="1500" dirty="0">
                <a:solidFill>
                  <a:schemeClr val="tx1"/>
                </a:solidFill>
              </a:rPr>
              <a:t>. </a:t>
            </a:r>
            <a:r>
              <a:rPr lang="ru-RU" sz="1500" dirty="0" err="1">
                <a:solidFill>
                  <a:schemeClr val="tx1"/>
                </a:solidFill>
              </a:rPr>
              <a:t>Потім</a:t>
            </a:r>
            <a:r>
              <a:rPr lang="ru-RU" sz="1500" dirty="0">
                <a:solidFill>
                  <a:schemeClr val="tx1"/>
                </a:solidFill>
              </a:rPr>
              <a:t> </a:t>
            </a:r>
            <a:r>
              <a:rPr lang="ru-RU" sz="1500" dirty="0" err="1">
                <a:solidFill>
                  <a:schemeClr val="tx1"/>
                </a:solidFill>
              </a:rPr>
              <a:t>хлопець</a:t>
            </a:r>
            <a:r>
              <a:rPr lang="ru-RU" sz="1500" dirty="0">
                <a:solidFill>
                  <a:schemeClr val="tx1"/>
                </a:solidFill>
              </a:rPr>
              <a:t> </a:t>
            </a:r>
            <a:r>
              <a:rPr lang="ru-RU" sz="1500" dirty="0" err="1">
                <a:solidFill>
                  <a:schemeClr val="tx1"/>
                </a:solidFill>
              </a:rPr>
              <a:t>зраджує</a:t>
            </a:r>
            <a:r>
              <a:rPr lang="ru-RU" sz="1500" dirty="0">
                <a:solidFill>
                  <a:schemeClr val="tx1"/>
                </a:solidFill>
              </a:rPr>
              <a:t> свою чистоту й </a:t>
            </a:r>
            <a:r>
              <a:rPr lang="ru-RU" sz="1500" dirty="0" err="1">
                <a:solidFill>
                  <a:schemeClr val="tx1"/>
                </a:solidFill>
              </a:rPr>
              <a:t>перетворюється</a:t>
            </a:r>
            <a:r>
              <a:rPr lang="ru-RU" sz="1500" dirty="0">
                <a:solidFill>
                  <a:schemeClr val="tx1"/>
                </a:solidFill>
              </a:rPr>
              <a:t> на </a:t>
            </a:r>
            <a:r>
              <a:rPr lang="ru-RU" sz="1500" dirty="0" err="1">
                <a:solidFill>
                  <a:schemeClr val="tx1"/>
                </a:solidFill>
              </a:rPr>
              <a:t>вовкулаку</a:t>
            </a:r>
            <a:r>
              <a:rPr lang="ru-RU" sz="1500" dirty="0">
                <a:solidFill>
                  <a:schemeClr val="tx1"/>
                </a:solidFill>
              </a:rPr>
              <a:t>. Таким чином, </a:t>
            </a:r>
            <a:r>
              <a:rPr lang="ru-RU" sz="1500" dirty="0" err="1">
                <a:solidFill>
                  <a:schemeClr val="tx1"/>
                </a:solidFill>
              </a:rPr>
              <a:t>зраджуючи</a:t>
            </a:r>
            <a:r>
              <a:rPr lang="ru-RU" sz="1500" dirty="0">
                <a:solidFill>
                  <a:schemeClr val="tx1"/>
                </a:solidFill>
              </a:rPr>
              <a:t> </a:t>
            </a:r>
            <a:r>
              <a:rPr lang="ru-RU" sz="1500" dirty="0" err="1">
                <a:solidFill>
                  <a:schemeClr val="tx1"/>
                </a:solidFill>
              </a:rPr>
              <a:t>духовне</a:t>
            </a:r>
            <a:r>
              <a:rPr lang="ru-RU" sz="1500" dirty="0">
                <a:solidFill>
                  <a:schemeClr val="tx1"/>
                </a:solidFill>
              </a:rPr>
              <a:t> в </a:t>
            </a:r>
            <a:r>
              <a:rPr lang="ru-RU" sz="1500" dirty="0" err="1">
                <a:solidFill>
                  <a:schemeClr val="tx1"/>
                </a:solidFill>
              </a:rPr>
              <a:t>собі</a:t>
            </a:r>
            <a:r>
              <a:rPr lang="ru-RU" sz="1500" dirty="0">
                <a:solidFill>
                  <a:schemeClr val="tx1"/>
                </a:solidFill>
              </a:rPr>
              <a:t>, </a:t>
            </a:r>
            <a:r>
              <a:rPr lang="ru-RU" sz="1500" dirty="0" err="1">
                <a:solidFill>
                  <a:schemeClr val="tx1"/>
                </a:solidFill>
              </a:rPr>
              <a:t>людина</a:t>
            </a:r>
            <a:r>
              <a:rPr lang="ru-RU" sz="1500" dirty="0">
                <a:solidFill>
                  <a:schemeClr val="tx1"/>
                </a:solidFill>
              </a:rPr>
              <a:t> </a:t>
            </a:r>
            <a:r>
              <a:rPr lang="ru-RU" sz="1500" dirty="0" err="1">
                <a:solidFill>
                  <a:schemeClr val="tx1"/>
                </a:solidFill>
              </a:rPr>
              <a:t>стає</a:t>
            </a:r>
            <a:r>
              <a:rPr lang="ru-RU" sz="1500" dirty="0">
                <a:solidFill>
                  <a:schemeClr val="tx1"/>
                </a:solidFill>
              </a:rPr>
              <a:t> </a:t>
            </a:r>
            <a:r>
              <a:rPr lang="ru-RU" sz="1500" dirty="0" err="1">
                <a:solidFill>
                  <a:schemeClr val="tx1"/>
                </a:solidFill>
              </a:rPr>
              <a:t>моторошною</a:t>
            </a:r>
            <a:r>
              <a:rPr lang="ru-RU" sz="1500" dirty="0">
                <a:solidFill>
                  <a:schemeClr val="tx1"/>
                </a:solidFill>
              </a:rPr>
              <a:t> </a:t>
            </a:r>
            <a:r>
              <a:rPr lang="ru-RU" sz="1500" dirty="0" err="1">
                <a:solidFill>
                  <a:schemeClr val="tx1"/>
                </a:solidFill>
              </a:rPr>
              <a:t>потворою</a:t>
            </a:r>
            <a:r>
              <a:rPr lang="ru-RU" sz="1500" dirty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err="1">
                <a:solidFill>
                  <a:schemeClr val="tx1"/>
                </a:solidFill>
              </a:rPr>
              <a:t>Самознищення</a:t>
            </a:r>
            <a:r>
              <a:rPr lang="ru-RU" b="1" dirty="0">
                <a:solidFill>
                  <a:schemeClr val="tx1"/>
                </a:solidFill>
              </a:rPr>
              <a:t> зла.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sz="1500" dirty="0" err="1">
                <a:solidFill>
                  <a:schemeClr val="tx1"/>
                </a:solidFill>
              </a:rPr>
              <a:t>Нещасними</a:t>
            </a:r>
            <a:r>
              <a:rPr lang="ru-RU" sz="1500" dirty="0">
                <a:solidFill>
                  <a:schemeClr val="tx1"/>
                </a:solidFill>
              </a:rPr>
              <a:t> </a:t>
            </a:r>
            <a:r>
              <a:rPr lang="ru-RU" sz="1500" dirty="0" err="1">
                <a:solidFill>
                  <a:schemeClr val="tx1"/>
                </a:solidFill>
              </a:rPr>
              <a:t>матір</a:t>
            </a:r>
            <a:r>
              <a:rPr lang="ru-RU" sz="1500" dirty="0">
                <a:solidFill>
                  <a:schemeClr val="tx1"/>
                </a:solidFill>
              </a:rPr>
              <a:t> Лукаша й </a:t>
            </a:r>
            <a:r>
              <a:rPr lang="ru-RU" sz="1500" dirty="0" err="1">
                <a:solidFill>
                  <a:schemeClr val="tx1"/>
                </a:solidFill>
              </a:rPr>
              <a:t>Килина</a:t>
            </a:r>
            <a:r>
              <a:rPr lang="ru-RU" sz="1500" dirty="0">
                <a:solidFill>
                  <a:schemeClr val="tx1"/>
                </a:solidFill>
              </a:rPr>
              <a:t> </a:t>
            </a:r>
            <a:r>
              <a:rPr lang="ru-RU" sz="1500" dirty="0" err="1">
                <a:solidFill>
                  <a:schemeClr val="tx1"/>
                </a:solidFill>
              </a:rPr>
              <a:t>роблять</a:t>
            </a:r>
            <a:r>
              <a:rPr lang="ru-RU" sz="1500" dirty="0">
                <a:solidFill>
                  <a:schemeClr val="tx1"/>
                </a:solidFill>
              </a:rPr>
              <a:t> </a:t>
            </a:r>
            <a:r>
              <a:rPr lang="ru-RU" sz="1500" dirty="0" err="1">
                <a:solidFill>
                  <a:schemeClr val="tx1"/>
                </a:solidFill>
              </a:rPr>
              <a:t>самі</a:t>
            </a:r>
            <a:r>
              <a:rPr lang="ru-RU" sz="1500" dirty="0">
                <a:solidFill>
                  <a:schemeClr val="tx1"/>
                </a:solidFill>
              </a:rPr>
              <a:t> ж себе. </a:t>
            </a:r>
            <a:r>
              <a:rPr lang="ru-RU" sz="1500" dirty="0" err="1">
                <a:solidFill>
                  <a:schemeClr val="tx1"/>
                </a:solidFill>
              </a:rPr>
              <a:t>Їхній</a:t>
            </a:r>
            <a:r>
              <a:rPr lang="ru-RU" sz="1500" dirty="0">
                <a:solidFill>
                  <a:schemeClr val="tx1"/>
                </a:solidFill>
              </a:rPr>
              <a:t> </a:t>
            </a:r>
            <a:r>
              <a:rPr lang="ru-RU" sz="1500" dirty="0" err="1">
                <a:solidFill>
                  <a:schemeClr val="tx1"/>
                </a:solidFill>
              </a:rPr>
              <a:t>егоїзм</a:t>
            </a:r>
            <a:r>
              <a:rPr lang="ru-RU" sz="1500" dirty="0">
                <a:solidFill>
                  <a:schemeClr val="tx1"/>
                </a:solidFill>
              </a:rPr>
              <a:t>, </a:t>
            </a:r>
            <a:r>
              <a:rPr lang="ru-RU" sz="1500" dirty="0" err="1">
                <a:solidFill>
                  <a:schemeClr val="tx1"/>
                </a:solidFill>
              </a:rPr>
              <a:t>невситима</a:t>
            </a:r>
            <a:r>
              <a:rPr lang="ru-RU" sz="1500" dirty="0">
                <a:solidFill>
                  <a:schemeClr val="tx1"/>
                </a:solidFill>
              </a:rPr>
              <a:t> </a:t>
            </a:r>
            <a:r>
              <a:rPr lang="ru-RU" sz="1500" dirty="0" err="1">
                <a:solidFill>
                  <a:schemeClr val="tx1"/>
                </a:solidFill>
              </a:rPr>
              <a:t>жадібність</a:t>
            </a:r>
            <a:r>
              <a:rPr lang="ru-RU" sz="1500" dirty="0">
                <a:solidFill>
                  <a:schemeClr val="tx1"/>
                </a:solidFill>
              </a:rPr>
              <a:t> і </a:t>
            </a:r>
            <a:r>
              <a:rPr lang="ru-RU" sz="1500" dirty="0" err="1">
                <a:solidFill>
                  <a:schemeClr val="tx1"/>
                </a:solidFill>
              </a:rPr>
              <a:t>лють</a:t>
            </a:r>
            <a:r>
              <a:rPr lang="ru-RU" sz="1500" dirty="0">
                <a:solidFill>
                  <a:schemeClr val="tx1"/>
                </a:solidFill>
              </a:rPr>
              <a:t> </a:t>
            </a:r>
            <a:r>
              <a:rPr lang="ru-RU" sz="1500" dirty="0" err="1">
                <a:solidFill>
                  <a:schemeClr val="tx1"/>
                </a:solidFill>
              </a:rPr>
              <a:t>отруюють</a:t>
            </a:r>
            <a:r>
              <a:rPr lang="ru-RU" sz="1500" dirty="0">
                <a:solidFill>
                  <a:schemeClr val="tx1"/>
                </a:solidFill>
              </a:rPr>
              <a:t> </a:t>
            </a:r>
            <a:r>
              <a:rPr lang="ru-RU" sz="1500" dirty="0" err="1">
                <a:solidFill>
                  <a:schemeClr val="tx1"/>
                </a:solidFill>
              </a:rPr>
              <a:t>їхнє</a:t>
            </a:r>
            <a:r>
              <a:rPr lang="ru-RU" sz="1500" dirty="0">
                <a:solidFill>
                  <a:schemeClr val="tx1"/>
                </a:solidFill>
              </a:rPr>
              <a:t> </a:t>
            </a:r>
            <a:r>
              <a:rPr lang="ru-RU" sz="1500" dirty="0" err="1">
                <a:solidFill>
                  <a:schemeClr val="tx1"/>
                </a:solidFill>
              </a:rPr>
              <a:t>життя</a:t>
            </a:r>
            <a:r>
              <a:rPr lang="ru-RU" sz="1500" dirty="0">
                <a:solidFill>
                  <a:schemeClr val="tx1"/>
                </a:solidFill>
              </a:rPr>
              <a:t> та все </a:t>
            </a:r>
            <a:r>
              <a:rPr lang="ru-RU" sz="1500" dirty="0" err="1">
                <a:solidFill>
                  <a:schemeClr val="tx1"/>
                </a:solidFill>
              </a:rPr>
              <a:t>довкола</a:t>
            </a:r>
            <a:r>
              <a:rPr lang="ru-RU" sz="1500" dirty="0">
                <a:solidFill>
                  <a:schemeClr val="tx1"/>
                </a:solidFill>
              </a:rPr>
              <a:t>. </a:t>
            </a:r>
            <a:r>
              <a:rPr lang="ru-RU" sz="1500" dirty="0" err="1">
                <a:solidFill>
                  <a:schemeClr val="tx1"/>
                </a:solidFill>
              </a:rPr>
              <a:t>Всі</a:t>
            </a:r>
            <a:r>
              <a:rPr lang="ru-RU" sz="1500" dirty="0">
                <a:solidFill>
                  <a:schemeClr val="tx1"/>
                </a:solidFill>
              </a:rPr>
              <a:t> </a:t>
            </a:r>
            <a:r>
              <a:rPr lang="ru-RU" sz="1500" dirty="0" err="1">
                <a:solidFill>
                  <a:schemeClr val="tx1"/>
                </a:solidFill>
              </a:rPr>
              <a:t>їхні</a:t>
            </a:r>
            <a:r>
              <a:rPr lang="ru-RU" sz="1500" dirty="0">
                <a:solidFill>
                  <a:schemeClr val="tx1"/>
                </a:solidFill>
              </a:rPr>
              <a:t> </a:t>
            </a:r>
            <a:r>
              <a:rPr lang="ru-RU" sz="1500" dirty="0" err="1">
                <a:solidFill>
                  <a:schemeClr val="tx1"/>
                </a:solidFill>
              </a:rPr>
              <a:t>інтереси</a:t>
            </a:r>
            <a:r>
              <a:rPr lang="ru-RU" sz="1500" dirty="0">
                <a:solidFill>
                  <a:schemeClr val="tx1"/>
                </a:solidFill>
              </a:rPr>
              <a:t> </a:t>
            </a:r>
            <a:r>
              <a:rPr lang="ru-RU" sz="1500" dirty="0" err="1">
                <a:solidFill>
                  <a:schemeClr val="tx1"/>
                </a:solidFill>
              </a:rPr>
              <a:t>скеровані</a:t>
            </a:r>
            <a:r>
              <a:rPr lang="ru-RU" sz="1500" dirty="0">
                <a:solidFill>
                  <a:schemeClr val="tx1"/>
                </a:solidFill>
              </a:rPr>
              <a:t> на </a:t>
            </a:r>
            <a:r>
              <a:rPr lang="ru-RU" sz="1500" dirty="0" err="1">
                <a:solidFill>
                  <a:schemeClr val="tx1"/>
                </a:solidFill>
              </a:rPr>
              <a:t>придбання</a:t>
            </a:r>
            <a:r>
              <a:rPr lang="ru-RU" sz="1500" dirty="0">
                <a:solidFill>
                  <a:schemeClr val="tx1"/>
                </a:solidFill>
              </a:rPr>
              <a:t> </a:t>
            </a:r>
            <a:r>
              <a:rPr lang="ru-RU" sz="1500" dirty="0" err="1">
                <a:solidFill>
                  <a:schemeClr val="tx1"/>
                </a:solidFill>
              </a:rPr>
              <a:t>статків</a:t>
            </a:r>
            <a:r>
              <a:rPr lang="ru-RU" sz="1500" dirty="0">
                <a:solidFill>
                  <a:schemeClr val="tx1"/>
                </a:solidFill>
              </a:rPr>
              <a:t>. </a:t>
            </a:r>
            <a:r>
              <a:rPr lang="ru-RU" sz="1500" dirty="0" err="1">
                <a:solidFill>
                  <a:schemeClr val="tx1"/>
                </a:solidFill>
              </a:rPr>
              <a:t>Однак</a:t>
            </a:r>
            <a:r>
              <a:rPr lang="ru-RU" sz="1500" dirty="0">
                <a:solidFill>
                  <a:schemeClr val="tx1"/>
                </a:solidFill>
              </a:rPr>
              <a:t> вони не </a:t>
            </a:r>
            <a:r>
              <a:rPr lang="ru-RU" sz="1500" dirty="0" err="1">
                <a:solidFill>
                  <a:schemeClr val="tx1"/>
                </a:solidFill>
              </a:rPr>
              <a:t>розживаються</a:t>
            </a:r>
            <a:r>
              <a:rPr lang="ru-RU" sz="1500" dirty="0">
                <a:solidFill>
                  <a:schemeClr val="tx1"/>
                </a:solidFill>
              </a:rPr>
              <a:t>, а все </a:t>
            </a:r>
            <a:r>
              <a:rPr lang="ru-RU" sz="1500" dirty="0" err="1">
                <a:solidFill>
                  <a:schemeClr val="tx1"/>
                </a:solidFill>
              </a:rPr>
              <a:t>бідніють</a:t>
            </a:r>
            <a:r>
              <a:rPr lang="ru-RU" sz="1500" dirty="0">
                <a:solidFill>
                  <a:schemeClr val="tx1"/>
                </a:solidFill>
              </a:rPr>
              <a:t>, </a:t>
            </a:r>
            <a:r>
              <a:rPr lang="ru-RU" sz="1500" dirty="0" err="1">
                <a:solidFill>
                  <a:schemeClr val="tx1"/>
                </a:solidFill>
              </a:rPr>
              <a:t>бо</a:t>
            </a:r>
            <a:r>
              <a:rPr lang="ru-RU" sz="1500" dirty="0">
                <a:solidFill>
                  <a:schemeClr val="tx1"/>
                </a:solidFill>
              </a:rPr>
              <a:t> </a:t>
            </a:r>
            <a:r>
              <a:rPr lang="ru-RU" sz="1500" dirty="0" err="1">
                <a:solidFill>
                  <a:schemeClr val="tx1"/>
                </a:solidFill>
              </a:rPr>
              <a:t>багатство</a:t>
            </a:r>
            <a:r>
              <a:rPr lang="ru-RU" sz="1500" dirty="0">
                <a:solidFill>
                  <a:schemeClr val="tx1"/>
                </a:solidFill>
              </a:rPr>
              <a:t> для них — не </a:t>
            </a:r>
            <a:r>
              <a:rPr lang="ru-RU" sz="1500" dirty="0" err="1">
                <a:solidFill>
                  <a:schemeClr val="tx1"/>
                </a:solidFill>
              </a:rPr>
              <a:t>засіб</a:t>
            </a:r>
            <a:r>
              <a:rPr lang="ru-RU" sz="1500" dirty="0">
                <a:solidFill>
                  <a:schemeClr val="tx1"/>
                </a:solidFill>
              </a:rPr>
              <a:t>, а мета.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93293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>
            <a:extLst>
              <a:ext uri="{FF2B5EF4-FFF2-40B4-BE49-F238E27FC236}">
                <a16:creationId xmlns:a16="http://schemas.microsoft.com/office/drawing/2014/main" xmlns="" id="{DA2BA1F4-7CE3-4B3B-91F5-896B521C04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5696" y="116632"/>
            <a:ext cx="6589199" cy="1584176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uk-UA" altLang="ru-RU" sz="3600" dirty="0">
                <a:effectLst/>
                <a:latin typeface="Arial" panose="020B0604020202020204" pitchFamily="34" charset="0"/>
              </a:rPr>
              <a:t>Награвання Лукаша – волинські сопілкові награвання, записані </a:t>
            </a:r>
            <a:r>
              <a:rPr lang="uk-UA" altLang="ru-RU" sz="3600" dirty="0" err="1">
                <a:effectLst/>
                <a:latin typeface="Arial" panose="020B0604020202020204" pitchFamily="34" charset="0"/>
              </a:rPr>
              <a:t>Л.Українкою</a:t>
            </a:r>
            <a:endParaRPr lang="ru-RU" altLang="ru-RU" sz="3600" dirty="0">
              <a:effectLst/>
              <a:latin typeface="Arial" panose="020B0604020202020204" pitchFamily="34" charset="0"/>
            </a:endParaRPr>
          </a:p>
        </p:txBody>
      </p:sp>
      <p:pic>
        <p:nvPicPr>
          <p:cNvPr id="41990" name="Picture 6" descr="96781_1">
            <a:hlinkClick r:id="rId2" action="ppaction://hlinkfile"/>
            <a:extLst>
              <a:ext uri="{FF2B5EF4-FFF2-40B4-BE49-F238E27FC236}">
                <a16:creationId xmlns:a16="http://schemas.microsoft.com/office/drawing/2014/main" xmlns="" id="{962D357B-E160-42BE-A86F-F1EA9557A67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44824"/>
            <a:ext cx="3693517" cy="27701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E9FB498-54F8-45EF-AE8A-EFF30AAC86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501008"/>
            <a:ext cx="4231372" cy="277013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>
            <a:extLst>
              <a:ext uri="{FF2B5EF4-FFF2-40B4-BE49-F238E27FC236}">
                <a16:creationId xmlns:a16="http://schemas.microsoft.com/office/drawing/2014/main" xmlns="" id="{BA48429A-C693-4D7C-A2A3-0427A980C721}"/>
              </a:ext>
            </a:extLst>
          </p:cNvPr>
          <p:cNvSpPr>
            <a:spLocks noGrp="1" noRot="1" noChangeArrowheads="1"/>
          </p:cNvSpPr>
          <p:nvPr>
            <p:ph type="title" sz="quarter"/>
          </p:nvPr>
        </p:nvSpPr>
        <p:spPr>
          <a:xfrm>
            <a:off x="379412" y="68393"/>
            <a:ext cx="8385175" cy="808261"/>
          </a:xfrm>
        </p:spPr>
        <p:txBody>
          <a:bodyPr/>
          <a:lstStyle/>
          <a:p>
            <a:pPr eaLnBrk="1" hangingPunct="1">
              <a:defRPr/>
            </a:pPr>
            <a:r>
              <a:rPr lang="uk-UA" altLang="ru-RU" dirty="0"/>
              <a:t>Порівняти образ Мавки в графіці…</a:t>
            </a:r>
            <a:endParaRPr lang="ru-RU" altLang="ru-RU" dirty="0"/>
          </a:p>
        </p:txBody>
      </p:sp>
      <p:pic>
        <p:nvPicPr>
          <p:cNvPr id="22532" name="Picture 10" descr="16">
            <a:extLst>
              <a:ext uri="{FF2B5EF4-FFF2-40B4-BE49-F238E27FC236}">
                <a16:creationId xmlns:a16="http://schemas.microsoft.com/office/drawing/2014/main" xmlns="" id="{1D2B3414-52F0-4947-8EE0-43736C038C81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08104" y="656811"/>
            <a:ext cx="2138699" cy="285113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533" name="Picture 11" descr="18">
            <a:extLst>
              <a:ext uri="{FF2B5EF4-FFF2-40B4-BE49-F238E27FC236}">
                <a16:creationId xmlns:a16="http://schemas.microsoft.com/office/drawing/2014/main" xmlns="" id="{D797F346-40CF-4064-9637-C18613EF00FB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20464" y="627003"/>
            <a:ext cx="2235548" cy="288094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534" name="Picture 14" descr="Мавка3">
            <a:extLst>
              <a:ext uri="{FF2B5EF4-FFF2-40B4-BE49-F238E27FC236}">
                <a16:creationId xmlns:a16="http://schemas.microsoft.com/office/drawing/2014/main" xmlns="" id="{2E39E4CC-C371-4489-9C3F-9042A3EAD5E8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6148" y="3717032"/>
            <a:ext cx="4012055" cy="291686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536" name="Picture 11" descr="мавка1">
            <a:extLst>
              <a:ext uri="{FF2B5EF4-FFF2-40B4-BE49-F238E27FC236}">
                <a16:creationId xmlns:a16="http://schemas.microsoft.com/office/drawing/2014/main" xmlns="" id="{844BFDA9-51A0-41D1-B714-4A16B63C9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75" y="3569343"/>
            <a:ext cx="2160935" cy="3174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4">
            <a:extLst>
              <a:ext uri="{FF2B5EF4-FFF2-40B4-BE49-F238E27FC236}">
                <a16:creationId xmlns:a16="http://schemas.microsoft.com/office/drawing/2014/main" xmlns="" id="{2E594042-F374-438C-BA3E-EFBD88A6C4DD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altLang="ru-RU" dirty="0"/>
              <a:t>В скульптурі…</a:t>
            </a:r>
            <a:endParaRPr lang="ru-RU" altLang="ru-RU" dirty="0"/>
          </a:p>
        </p:txBody>
      </p:sp>
      <p:pic>
        <p:nvPicPr>
          <p:cNvPr id="24579" name="Picture 9" descr="13">
            <a:extLst>
              <a:ext uri="{FF2B5EF4-FFF2-40B4-BE49-F238E27FC236}">
                <a16:creationId xmlns:a16="http://schemas.microsoft.com/office/drawing/2014/main" xmlns="" id="{399AE975-BAAB-46DD-B47E-5DB5292106F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6849" y="1731962"/>
            <a:ext cx="3300413" cy="495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580" name="Picture 10" descr="15">
            <a:extLst>
              <a:ext uri="{FF2B5EF4-FFF2-40B4-BE49-F238E27FC236}">
                <a16:creationId xmlns:a16="http://schemas.microsoft.com/office/drawing/2014/main" xmlns="" id="{BA7C7FD8-318C-4F24-A607-FBD7EA66AF59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36740" y="244475"/>
            <a:ext cx="2457450" cy="3735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581" name="Picture 13" descr="14">
            <a:extLst>
              <a:ext uri="{FF2B5EF4-FFF2-40B4-BE49-F238E27FC236}">
                <a16:creationId xmlns:a16="http://schemas.microsoft.com/office/drawing/2014/main" xmlns="" id="{B4717834-7CCA-4355-A0B6-4701533D28B9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83562" y="4134502"/>
            <a:ext cx="3754437" cy="250295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xmlns="" id="{3B64AC87-D95E-4B0A-AFD2-2ADDD76F8D96}"/>
              </a:ext>
            </a:extLst>
          </p:cNvPr>
          <p:cNvSpPr>
            <a:spLocks noGrp="1" noRot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altLang="ru-RU" dirty="0"/>
              <a:t>В </a:t>
            </a:r>
            <a:r>
              <a:rPr lang="uk-UA" altLang="ru-RU" dirty="0" err="1"/>
              <a:t>декоративно</a:t>
            </a:r>
            <a:r>
              <a:rPr lang="uk-UA" altLang="ru-RU" dirty="0"/>
              <a:t>-ужитковому мистецтві…</a:t>
            </a:r>
            <a:endParaRPr lang="ru-RU" altLang="ru-RU" dirty="0"/>
          </a:p>
        </p:txBody>
      </p:sp>
      <p:pic>
        <p:nvPicPr>
          <p:cNvPr id="25603" name="Picture 8" descr="21">
            <a:extLst>
              <a:ext uri="{FF2B5EF4-FFF2-40B4-BE49-F238E27FC236}">
                <a16:creationId xmlns:a16="http://schemas.microsoft.com/office/drawing/2014/main" xmlns="" id="{8EBDAD6D-4717-44A4-A2B7-6FAE3AD6657F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6013" y="1628775"/>
            <a:ext cx="3600450" cy="20431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604" name="Picture 9" descr="22">
            <a:extLst>
              <a:ext uri="{FF2B5EF4-FFF2-40B4-BE49-F238E27FC236}">
                <a16:creationId xmlns:a16="http://schemas.microsoft.com/office/drawing/2014/main" xmlns="" id="{43D01776-1875-4CCC-911B-A7F6548DC8C9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3438" y="4365625"/>
            <a:ext cx="3925887" cy="2214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605" name="Picture 10" descr="28jpg">
            <a:extLst>
              <a:ext uri="{FF2B5EF4-FFF2-40B4-BE49-F238E27FC236}">
                <a16:creationId xmlns:a16="http://schemas.microsoft.com/office/drawing/2014/main" xmlns="" id="{5DBFAD5E-7D85-42AD-AB3B-A6563233D11F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3933056"/>
            <a:ext cx="3744913" cy="28082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606" name="Picture 11" descr="24">
            <a:extLst>
              <a:ext uri="{FF2B5EF4-FFF2-40B4-BE49-F238E27FC236}">
                <a16:creationId xmlns:a16="http://schemas.microsoft.com/office/drawing/2014/main" xmlns="" id="{6101B15B-138D-48C2-A00A-2C1C71F7530E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51500" y="1052513"/>
            <a:ext cx="3027363" cy="3027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9" descr="20">
            <a:extLst>
              <a:ext uri="{FF2B5EF4-FFF2-40B4-BE49-F238E27FC236}">
                <a16:creationId xmlns:a16="http://schemas.microsoft.com/office/drawing/2014/main" xmlns="" id="{04FDBD43-90CF-4ECC-BF8C-496B2D4814E5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3212" y="260350"/>
            <a:ext cx="2736552" cy="27365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628" name="Picture 10" descr="23">
            <a:extLst>
              <a:ext uri="{FF2B5EF4-FFF2-40B4-BE49-F238E27FC236}">
                <a16:creationId xmlns:a16="http://schemas.microsoft.com/office/drawing/2014/main" xmlns="" id="{12C8B4B6-1C82-49E6-AEEF-064694F62EE3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79838" y="260350"/>
            <a:ext cx="5060950" cy="2822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629" name="Picture 11" descr="27">
            <a:extLst>
              <a:ext uri="{FF2B5EF4-FFF2-40B4-BE49-F238E27FC236}">
                <a16:creationId xmlns:a16="http://schemas.microsoft.com/office/drawing/2014/main" xmlns="" id="{16D03219-BF0A-4658-8994-8F3307BD0F30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9592" y="3208616"/>
            <a:ext cx="2303909" cy="346364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630" name="Picture 12" descr="25">
            <a:extLst>
              <a:ext uri="{FF2B5EF4-FFF2-40B4-BE49-F238E27FC236}">
                <a16:creationId xmlns:a16="http://schemas.microsoft.com/office/drawing/2014/main" xmlns="" id="{2914EFE7-B090-4F17-AD35-AD1508E70593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6056" y="3527986"/>
            <a:ext cx="2499692" cy="305465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TM02892315[[fn=Легкий дым]]</Template>
  <TotalTime>407</TotalTime>
  <Words>324</Words>
  <Application>Microsoft Office PowerPoint</Application>
  <PresentationFormat>Экран (4:3)</PresentationFormat>
  <Paragraphs>53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Легкий дым</vt:lpstr>
      <vt:lpstr>ГЕРОЇ МІФІВ І ЛЕГЕНД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Водяний</vt:lpstr>
      <vt:lpstr> Домовик</vt:lpstr>
      <vt:lpstr>   Мавка</vt:lpstr>
      <vt:lpstr>Захисник українського народу – козак МАМАЙ</vt:lpstr>
      <vt:lpstr>Презентация PowerPoint</vt:lpstr>
      <vt:lpstr>Драма-феєрія  «Лісова пісня»</vt:lpstr>
      <vt:lpstr>Історія написання </vt:lpstr>
      <vt:lpstr> Особливості композиції </vt:lpstr>
      <vt:lpstr>Презентация PowerPoint</vt:lpstr>
      <vt:lpstr>Презентация PowerPoint</vt:lpstr>
      <vt:lpstr>Провідні ідеї та проблематика </vt:lpstr>
      <vt:lpstr>Презентация PowerPoint</vt:lpstr>
      <vt:lpstr>Награвання Лукаша – волинські сопілкові награвання, записані Л.Українкою</vt:lpstr>
      <vt:lpstr>Порівняти образ Мавки в графіці…</vt:lpstr>
      <vt:lpstr>В скульптурі…</vt:lpstr>
      <vt:lpstr>В декоративно-ужитковому мистецтві…</vt:lpstr>
      <vt:lpstr>Презентация PowerPoint</vt:lpstr>
    </vt:vector>
  </TitlesOfParts>
  <Company>MoBIL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ГЕРОЇ МІФІВ І ЛЕГЕНД</dc:title>
  <dc:creator>Администратор</dc:creator>
  <cp:lastModifiedBy>TPCUSer</cp:lastModifiedBy>
  <cp:revision>20</cp:revision>
  <dcterms:created xsi:type="dcterms:W3CDTF">2016-10-24T14:09:25Z</dcterms:created>
  <dcterms:modified xsi:type="dcterms:W3CDTF">2022-10-21T08:34:06Z</dcterms:modified>
</cp:coreProperties>
</file>