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>
        <p:scale>
          <a:sx n="96" d="100"/>
          <a:sy n="96" d="100"/>
        </p:scale>
        <p:origin x="-130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62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8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64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8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703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39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8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8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345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5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66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1376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38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3188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48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08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8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03EC785-C64B-4682-AAAB-5C0B6E0AB8BD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8550DAA-1C8B-4444-89C1-BD9A630D9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891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230659"/>
            <a:ext cx="10741669" cy="20924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Тема. Карнавал – свято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музики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і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танцю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(</a:t>
            </a:r>
            <a:r>
              <a:rPr lang="ru-RU" sz="4000" dirty="0" err="1" smtClean="0">
                <a:solidFill>
                  <a:srgbClr val="C00000"/>
                </a:solidFill>
              </a:rPr>
              <a:t>Музичне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мистецтво</a:t>
            </a:r>
            <a:r>
              <a:rPr lang="ru-RU" sz="4000" dirty="0" smtClean="0">
                <a:solidFill>
                  <a:srgbClr val="C00000"/>
                </a:solidFill>
              </a:rPr>
              <a:t>, 7 </a:t>
            </a:r>
            <a:r>
              <a:rPr lang="ru-RU" sz="4000" dirty="0" err="1" smtClean="0">
                <a:solidFill>
                  <a:srgbClr val="C00000"/>
                </a:solidFill>
              </a:rPr>
              <a:t>клас</a:t>
            </a:r>
            <a:r>
              <a:rPr lang="ru-RU" sz="4000" dirty="0" smtClean="0">
                <a:solidFill>
                  <a:srgbClr val="C00000"/>
                </a:solidFill>
              </a:rPr>
              <a:t>)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0135" y="2833816"/>
            <a:ext cx="10729314" cy="3468130"/>
          </a:xfrm>
        </p:spPr>
        <p:txBody>
          <a:bodyPr>
            <a:noAutofit/>
          </a:bodyPr>
          <a:lstStyle/>
          <a:p>
            <a:pPr algn="r"/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C:\Documents and Settings\Admin\Рабочий стол\КАРНАВАЛ КАРТИНКИ\ВК\ВК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855" y="2774129"/>
            <a:ext cx="2801329" cy="210099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46" y="4464908"/>
            <a:ext cx="3010918" cy="19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5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10898188" cy="72287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Словникова робота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5146" y="2199503"/>
            <a:ext cx="9778312" cy="399535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Карнавал – театралізоване свято, учасники якого      одягнені в яскраві маски та неймовірні костюми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720" y="3300714"/>
            <a:ext cx="3055672" cy="1960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384308"/>
            <a:ext cx="2375464" cy="1792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25" y="4470139"/>
            <a:ext cx="2381582" cy="1581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87" y="3935186"/>
            <a:ext cx="2224839" cy="16745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09" y="778122"/>
            <a:ext cx="1464101" cy="12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0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1092" y="685799"/>
            <a:ext cx="9539416" cy="1192427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Венеціанський карнавал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2290119"/>
            <a:ext cx="10486296" cy="3880022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Жан-Батист </a:t>
            </a:r>
            <a:r>
              <a:rPr lang="uk-UA" sz="2400" b="1" dirty="0" err="1" smtClean="0">
                <a:solidFill>
                  <a:srgbClr val="002060"/>
                </a:solidFill>
              </a:rPr>
              <a:t>Арбан</a:t>
            </a:r>
            <a:r>
              <a:rPr lang="uk-UA" sz="2400" b="1" dirty="0" smtClean="0">
                <a:solidFill>
                  <a:srgbClr val="002060"/>
                </a:solidFill>
              </a:rPr>
              <a:t> «Карнавал у Венеції» </a:t>
            </a:r>
            <a:r>
              <a:rPr lang="uk-UA" sz="2400" b="1" i="1" dirty="0" smtClean="0">
                <a:solidFill>
                  <a:srgbClr val="002060"/>
                </a:solidFill>
              </a:rPr>
              <a:t>– сприймання </a:t>
            </a:r>
          </a:p>
          <a:p>
            <a:pPr algn="ctr"/>
            <a:r>
              <a:rPr lang="uk-UA" sz="2400" b="1" i="1" dirty="0" smtClean="0">
                <a:solidFill>
                  <a:srgbClr val="002060"/>
                </a:solidFill>
              </a:rPr>
              <a:t>та аналіз музичного твору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Documents and Settings\Admin\Рабочий стол\венец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2290" y="3708794"/>
            <a:ext cx="3630140" cy="272260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41" y="3214506"/>
            <a:ext cx="3150268" cy="23247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97" y="3139783"/>
            <a:ext cx="3298992" cy="247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11095896" cy="97000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Карнавальне святкування у Венеції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1886465"/>
            <a:ext cx="10873474" cy="4390766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Найдавніше карнавальне свято планети: нестримна фантазія, безупинна музика, концерти, феєрверки, спектаклі. На вулиці міста виходять громадяни в костюмах </a:t>
            </a:r>
            <a:r>
              <a:rPr lang="uk-UA" sz="2400" b="1" i="1" dirty="0" err="1" smtClean="0">
                <a:solidFill>
                  <a:srgbClr val="002060"/>
                </a:solidFill>
              </a:rPr>
              <a:t>Арлекіно</a:t>
            </a:r>
            <a:r>
              <a:rPr lang="uk-UA" sz="2400" b="1" i="1" dirty="0" smtClean="0">
                <a:solidFill>
                  <a:srgbClr val="002060"/>
                </a:solidFill>
              </a:rPr>
              <a:t>, П</a:t>
            </a:r>
            <a:r>
              <a:rPr lang="en-US" sz="2400" b="1" i="1" dirty="0" smtClean="0">
                <a:solidFill>
                  <a:srgbClr val="002060"/>
                </a:solidFill>
              </a:rPr>
              <a:t>’</a:t>
            </a:r>
            <a:r>
              <a:rPr lang="uk-UA" sz="2400" b="1" i="1" dirty="0" err="1" smtClean="0">
                <a:solidFill>
                  <a:srgbClr val="002060"/>
                </a:solidFill>
              </a:rPr>
              <a:t>єро</a:t>
            </a:r>
            <a:r>
              <a:rPr lang="uk-UA" sz="2400" b="1" i="1" dirty="0" smtClean="0">
                <a:solidFill>
                  <a:srgbClr val="002060"/>
                </a:solidFill>
              </a:rPr>
              <a:t>, </a:t>
            </a:r>
            <a:r>
              <a:rPr lang="uk-UA" sz="2400" b="1" i="1" dirty="0" err="1" smtClean="0">
                <a:solidFill>
                  <a:srgbClr val="002060"/>
                </a:solidFill>
              </a:rPr>
              <a:t>Панталоне</a:t>
            </a:r>
            <a:r>
              <a:rPr lang="uk-UA" sz="2400" b="1" i="1" dirty="0" smtClean="0">
                <a:solidFill>
                  <a:srgbClr val="002060"/>
                </a:solidFill>
              </a:rPr>
              <a:t>, </a:t>
            </a:r>
            <a:r>
              <a:rPr lang="uk-UA" sz="2400" b="1" i="1" dirty="0" err="1" smtClean="0">
                <a:solidFill>
                  <a:srgbClr val="002060"/>
                </a:solidFill>
              </a:rPr>
              <a:t>Коломбіни</a:t>
            </a:r>
            <a:r>
              <a:rPr lang="uk-UA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1" y="3729373"/>
            <a:ext cx="3893946" cy="24863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98" y="4065519"/>
            <a:ext cx="2614176" cy="17637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838" y="3548373"/>
            <a:ext cx="3610479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6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005280" cy="838201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Карнавал в </a:t>
            </a:r>
            <a:r>
              <a:rPr lang="uk-UA" dirty="0" err="1" smtClean="0">
                <a:solidFill>
                  <a:srgbClr val="002060"/>
                </a:solidFill>
              </a:rPr>
              <a:t>Ріо-де-жанейро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591" y="1776170"/>
            <a:ext cx="10370966" cy="4558727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Головний щорічний захід у тропічній Бразилії, під час якого більша частина населення одягається в різні костюми і виходить на вулиці. Учасники карнавалу танцюють самбу. Танцівники вражають своєю хореографією, декораціями, костюмами, гримом.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19" y="3220995"/>
            <a:ext cx="4449908" cy="29567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52" y="3572597"/>
            <a:ext cx="4552827" cy="301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6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0082642" cy="821725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Бразильський карнавал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1713471"/>
            <a:ext cx="10535723" cy="407773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Перегляд </a:t>
            </a:r>
            <a:r>
              <a:rPr lang="uk-UA" sz="2400" b="1" dirty="0" err="1" smtClean="0">
                <a:solidFill>
                  <a:srgbClr val="002060"/>
                </a:solidFill>
              </a:rPr>
              <a:t>відеофрагментів</a:t>
            </a:r>
            <a:r>
              <a:rPr lang="uk-UA" sz="2400" b="1" dirty="0" smtClean="0">
                <a:solidFill>
                  <a:srgbClr val="002060"/>
                </a:solidFill>
              </a:rPr>
              <a:t> «Карнавал в Ріо-де-Жанейро», аналіз характеру та образного змісту музики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Documents and Settings\Admin\Рабочий стол\КАРНАВАЛ КАРТИНКИ\БК\БК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048" y="3080950"/>
            <a:ext cx="4421784" cy="3006813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859" y="2660822"/>
            <a:ext cx="5832389" cy="38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4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329514"/>
            <a:ext cx="10552199" cy="840259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Вправа «</a:t>
            </a:r>
            <a:r>
              <a:rPr lang="uk-UA" sz="3600" dirty="0" err="1" smtClean="0">
                <a:solidFill>
                  <a:srgbClr val="002060"/>
                </a:solidFill>
              </a:rPr>
              <a:t>інсерт</a:t>
            </a:r>
            <a:r>
              <a:rPr lang="uk-UA" sz="3600" dirty="0" smtClean="0">
                <a:solidFill>
                  <a:srgbClr val="002060"/>
                </a:solidFill>
              </a:rPr>
              <a:t>» (робота з підручником)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1614617"/>
            <a:ext cx="10684004" cy="495917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1.Опрацювати матеріал підручника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2.Заповнити таблицю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57" y="2597074"/>
            <a:ext cx="6526914" cy="41401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53" y="2106386"/>
            <a:ext cx="1910872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16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0552199" cy="76406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Вправа «знайди зайве»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616" y="1696995"/>
            <a:ext cx="8849388" cy="4912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414397"/>
            <a:ext cx="1202147" cy="103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7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0700480" cy="64049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Вправа «</a:t>
            </a:r>
            <a:r>
              <a:rPr lang="uk-UA" dirty="0" err="1" smtClean="0">
                <a:solidFill>
                  <a:srgbClr val="002060"/>
                </a:solidFill>
              </a:rPr>
              <a:t>обери</a:t>
            </a:r>
            <a:r>
              <a:rPr lang="uk-UA" dirty="0" smtClean="0">
                <a:solidFill>
                  <a:srgbClr val="002060"/>
                </a:solidFill>
              </a:rPr>
              <a:t> маски»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92" y="1451511"/>
            <a:ext cx="1916579" cy="1277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77" y="1667044"/>
            <a:ext cx="1597149" cy="1597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437" y="3104118"/>
            <a:ext cx="2120255" cy="32236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32" y="2090370"/>
            <a:ext cx="2088232" cy="22328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" y="3264192"/>
            <a:ext cx="1777868" cy="20648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452" y="4656554"/>
            <a:ext cx="1612354" cy="19007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921" y="564267"/>
            <a:ext cx="1614481" cy="19013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128" y="3925336"/>
            <a:ext cx="1678692" cy="23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80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313038"/>
            <a:ext cx="10543961" cy="92263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Вокально-хорова робота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76" y="1466300"/>
            <a:ext cx="8603030" cy="493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0436869" cy="56635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Підбиття підсумків уроку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1504321"/>
            <a:ext cx="10618102" cy="5135376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«Жива анкета»</a:t>
            </a:r>
          </a:p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-Я дізнався (дізналась)…</a:t>
            </a:r>
          </a:p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-Я спостерігав (спостерігала)…</a:t>
            </a:r>
          </a:p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-Мені сподобалось…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603" y="3582152"/>
            <a:ext cx="3566553" cy="236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9" y="3378045"/>
            <a:ext cx="3233624" cy="21410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86" y="4073226"/>
            <a:ext cx="3455216" cy="256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81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0436869" cy="56635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Домашнє завдання: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7038" y="1655805"/>
            <a:ext cx="9176950" cy="4135395"/>
          </a:xfrm>
        </p:spPr>
        <p:txBody>
          <a:bodyPr/>
          <a:lstStyle/>
          <a:p>
            <a:r>
              <a:rPr lang="uk-UA" sz="2400" b="1" dirty="0">
                <a:solidFill>
                  <a:srgbClr val="002060"/>
                </a:solidFill>
              </a:rPr>
              <a:t>1.Підготувати повідомлення «Традиції Венеціанського карнавалу»</a:t>
            </a:r>
          </a:p>
          <a:p>
            <a:r>
              <a:rPr lang="uk-UA" sz="2400" b="1" dirty="0">
                <a:solidFill>
                  <a:srgbClr val="002060"/>
                </a:solidFill>
              </a:rPr>
              <a:t>2.Запропонувати по 2-3 музичні твори для музичного оформлення Венеціанського та бразильського карнавалів, </a:t>
            </a:r>
            <a:r>
              <a:rPr lang="uk-UA" sz="2400" b="1" dirty="0" err="1">
                <a:solidFill>
                  <a:srgbClr val="002060"/>
                </a:solidFill>
              </a:rPr>
              <a:t>обгрунтувати</a:t>
            </a:r>
            <a:r>
              <a:rPr lang="uk-UA" sz="2400" b="1" dirty="0">
                <a:solidFill>
                  <a:srgbClr val="002060"/>
                </a:solidFill>
              </a:rPr>
              <a:t> свій вибір.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19" y="3853543"/>
            <a:ext cx="3760092" cy="2489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4031703"/>
            <a:ext cx="2483532" cy="21391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01" y="3853543"/>
            <a:ext cx="3238212" cy="248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3536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</TotalTime>
  <Words>207</Words>
  <Application>Microsoft Office PowerPoint</Application>
  <PresentationFormat>Произвольный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Тема. Карнавал – свято музики  і танцю (Музичне мистецтво, 7 клас)</vt:lpstr>
      <vt:lpstr>Словникова робота</vt:lpstr>
      <vt:lpstr>Венеціанський карнавал</vt:lpstr>
      <vt:lpstr>Карнавальне святкування у Венеції</vt:lpstr>
      <vt:lpstr>Карнавал в Ріо-де-жанейро</vt:lpstr>
      <vt:lpstr>Бразильський карнавал</vt:lpstr>
      <vt:lpstr>Вправа «інсерт» (робота з підручником)</vt:lpstr>
      <vt:lpstr>Вправа «знайди зайве»</vt:lpstr>
      <vt:lpstr>Вправа «обери маски»</vt:lpstr>
      <vt:lpstr>Вокально-хорова робота</vt:lpstr>
      <vt:lpstr>Підбиття підсумків уроку</vt:lpstr>
      <vt:lpstr>Домашнє завдання: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Карнавал – свято музики і танцю</dc:title>
  <dc:creator>Admin</dc:creator>
  <cp:lastModifiedBy>TPCUSer</cp:lastModifiedBy>
  <cp:revision>12</cp:revision>
  <dcterms:created xsi:type="dcterms:W3CDTF">2021-05-13T04:16:56Z</dcterms:created>
  <dcterms:modified xsi:type="dcterms:W3CDTF">2022-10-21T08:28:18Z</dcterms:modified>
</cp:coreProperties>
</file>