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0" r:id="rId6"/>
    <p:sldId id="261" r:id="rId7"/>
    <p:sldId id="263" r:id="rId8"/>
    <p:sldId id="264" r:id="rId9"/>
    <p:sldId id="268" r:id="rId10"/>
    <p:sldId id="265" r:id="rId11"/>
    <p:sldId id="266" r:id="rId12"/>
    <p:sldId id="269" r:id="rId13"/>
    <p:sldId id="270" r:id="rId14"/>
    <p:sldId id="267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138" y="-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C158E8-1014-44CF-A6E4-0B4C57DAD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="" xmlns:a16="http://schemas.microsoft.com/office/drawing/2014/main" id="{DF584785-EF59-433A-9152-C49660280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9317C4A4-CC6D-437D-8981-39903E3D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A4B71D73-C8C9-4E3A-98AA-C2778D8A4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EF168A0B-3908-4A85-B2F1-5D63A42F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6256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98ADBB2-56DD-4A6D-983A-E0E49849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E46A7ECE-6AE1-472A-8338-AD98CA5E5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D0323789-B71D-4E30-8404-48119FA01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97260153-04B6-4AE7-9DDE-98CCD7FB8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97C477FA-B71D-4389-A061-B6850E389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0020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307934-D6C5-4579-AC22-FA6BE17FE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BAA7803B-BEBC-448D-9823-A54D101BA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D2DCE820-D074-42A2-ABDC-28D174ADB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B6E44FE7-084F-40C4-B898-2EE3C917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5FA009CD-B8BD-4B60-B1E3-B1D018A0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11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B00BC12-5850-4553-8E8F-49BDB0CFB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8C0ADB72-694C-4F07-874C-17489FEC4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="" xmlns:a16="http://schemas.microsoft.com/office/drawing/2014/main" id="{2893DA95-C77C-4FEC-A2A3-0498AAE69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="" xmlns:a16="http://schemas.microsoft.com/office/drawing/2014/main" id="{64133F03-E16D-45DD-A4BC-9717BD96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="" xmlns:a16="http://schemas.microsoft.com/office/drawing/2014/main" id="{EC6FA7AA-5ED6-4318-B93E-D6BFA85A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="" xmlns:a16="http://schemas.microsoft.com/office/drawing/2014/main" id="{60941225-D938-455B-B18C-05FCB7E6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538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B10C23-4389-4F21-94B4-E7F140C11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4D6D0B56-39DE-4795-9F9A-2CFDFD65D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="" xmlns:a16="http://schemas.microsoft.com/office/drawing/2014/main" id="{C54A5108-BAA5-4CFE-8A4C-219F64D6C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="" xmlns:a16="http://schemas.microsoft.com/office/drawing/2014/main" id="{943B2E20-151A-4BF4-9617-7AEC02443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="" xmlns:a16="http://schemas.microsoft.com/office/drawing/2014/main" id="{63892036-608C-45FE-A08D-78FCD978AB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="" xmlns:a16="http://schemas.microsoft.com/office/drawing/2014/main" id="{08091BAA-85D1-4FB6-B472-CDF89E2A6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="" xmlns:a16="http://schemas.microsoft.com/office/drawing/2014/main" id="{0FD86D50-1517-46F6-879C-E3745C9F7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="" xmlns:a16="http://schemas.microsoft.com/office/drawing/2014/main" id="{6FCC1139-E7DF-427D-B406-8A7821765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729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D135B1-8D5F-4D50-A3AE-992F5AA10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="" xmlns:a16="http://schemas.microsoft.com/office/drawing/2014/main" id="{2AE0EAC4-F1A3-4B06-B5FA-F6D20DDDF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="" xmlns:a16="http://schemas.microsoft.com/office/drawing/2014/main" id="{6ED946F6-602F-4179-A123-4297E1616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="" xmlns:a16="http://schemas.microsoft.com/office/drawing/2014/main" id="{42DEFCBC-02B0-4861-8BCB-39A5F5B27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651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="" xmlns:a16="http://schemas.microsoft.com/office/drawing/2014/main" id="{60C55F12-09F3-4CBF-88FF-27F2E83F6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="" xmlns:a16="http://schemas.microsoft.com/office/drawing/2014/main" id="{EADCEF01-9D2E-4F9B-A96E-547623035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="" xmlns:a16="http://schemas.microsoft.com/office/drawing/2014/main" id="{7691921E-B695-4CE2-8ABA-C90B3907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8618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87224E-2F2F-4C52-A3B5-4EAFB4AAF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427A597A-C2E4-43AA-A706-631C11DEE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="" xmlns:a16="http://schemas.microsoft.com/office/drawing/2014/main" id="{A6A08DA7-DA7B-4DB4-A600-CC70C2310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="" xmlns:a16="http://schemas.microsoft.com/office/drawing/2014/main" id="{050265A1-780B-4143-BC9B-B0D31BF3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="" xmlns:a16="http://schemas.microsoft.com/office/drawing/2014/main" id="{5F0E7A5E-BAD1-478A-A75D-499086E3F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="" xmlns:a16="http://schemas.microsoft.com/office/drawing/2014/main" id="{C2F6AEC7-8977-4AAC-A41A-E0B80CB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5158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D5D9C7D-BCF9-4610-B042-0D0A00978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="" xmlns:a16="http://schemas.microsoft.com/office/drawing/2014/main" id="{E06C1BF1-4746-45F7-B469-12D530475C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="" xmlns:a16="http://schemas.microsoft.com/office/drawing/2014/main" id="{AF0B4AA7-0352-49F2-8377-BAAFA63E3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="" xmlns:a16="http://schemas.microsoft.com/office/drawing/2014/main" id="{3430FB80-3A36-4FD0-B2BA-AFA4272F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="" xmlns:a16="http://schemas.microsoft.com/office/drawing/2014/main" id="{818390EB-625C-4EE3-B643-CE8AED851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="" xmlns:a16="http://schemas.microsoft.com/office/drawing/2014/main" id="{4633E7C4-2FD5-4C91-9322-400F095BF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3965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C8F8EE-B232-45EC-8310-A50024011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="" xmlns:a16="http://schemas.microsoft.com/office/drawing/2014/main" id="{9ED91476-6A9B-409C-99B6-D77E35CD5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D26F0C7C-95AF-4FE3-8238-C1DCC992B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C5CC9ED3-1C4C-421F-8CE7-E087324C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B9D7A8F0-1D99-4373-BB29-2AFC8D88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2778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="" xmlns:a16="http://schemas.microsoft.com/office/drawing/2014/main" id="{C16F24BB-6B52-4330-88A3-DFEDF7931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="" xmlns:a16="http://schemas.microsoft.com/office/drawing/2014/main" id="{C258A5B2-1A75-4374-9D32-493E88C5F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B400AB38-337C-47F7-9A5B-2E540761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C9AB02DD-7DB8-4037-8CF4-AA0174071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D9F82058-3B56-4797-A034-EA1B561A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198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="" xmlns:a16="http://schemas.microsoft.com/office/drawing/2014/main" id="{4E977DB8-5DEE-4923-AEF0-3058C6A66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ADDD23FF-3185-41AE-B374-E1188ADE0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E72CB121-C7A3-4A97-99F5-38EB65A64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ED6CC-A188-402B-9B98-9C41666A9EA9}" type="datetimeFigureOut">
              <a:rPr lang="uk-UA" smtClean="0"/>
              <a:pPr/>
              <a:t>03.10.2022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F2A6AF79-A6D1-465C-9D27-3A6E41237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8802521B-499B-412C-B2F0-F58E9A05E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369D-7617-4EF7-91CB-09ECCA6BFC9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753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ACC8A6D-D8EE-4495-AB3D-163894A30E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EDCA70-11BA-429E-AA40-880876F90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157" y="5021531"/>
            <a:ext cx="3152336" cy="1325563"/>
          </a:xfrm>
        </p:spPr>
        <p:txBody>
          <a:bodyPr/>
          <a:lstStyle/>
          <a:p>
            <a:r>
              <a:rPr lang="uk-UA" b="1" i="1" dirty="0"/>
              <a:t>4 Урок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3939E119-8901-431C-BF2B-4C0A32010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491" y="2702926"/>
            <a:ext cx="8582465" cy="726074"/>
          </a:xfrm>
          <a:solidFill>
            <a:srgbClr val="0070C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 прибалтійських країн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88896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3462A2EE-D729-45E4-8166-7D932D90D42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15063" y="835025"/>
            <a:ext cx="5976937" cy="55930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музична стежка привела нас до Східної Європи – до Литви, Латвії та Естонії. Музична культура цих країн дуже своєрідна. У кожного народу є улюблені танці. Їх автентичність виявляється в мелодії, ритмі та рухах танцівників і танцівниць.</a:t>
            </a:r>
          </a:p>
        </p:txBody>
      </p:sp>
      <p:pic>
        <p:nvPicPr>
          <p:cNvPr id="1030" name="Picture 6" descr="Танцы Латвии">
            <a:extLst>
              <a:ext uri="{FF2B5EF4-FFF2-40B4-BE49-F238E27FC236}">
                <a16:creationId xmlns="" xmlns:a16="http://schemas.microsoft.com/office/drawing/2014/main" id="{6F3BA6E9-F331-4C66-8D4A-25CB75BB6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070" y="1787857"/>
            <a:ext cx="4426814" cy="29351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4777920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135"/>
            <a:ext cx="12191999" cy="6829865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3462A2EE-D729-45E4-8166-7D932D90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9050" y="501253"/>
            <a:ext cx="91838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Клумпакоіс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старовинний литовський народний танець-пісня. Він виконується у дерев'яних чоботях - </a:t>
            </a:r>
            <a:r>
              <a:rPr lang="uk-UA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uk-UA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мпес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Танцівники й танцівниці роблять вигляд, що сваряться й миряться. </a:t>
            </a:r>
          </a:p>
        </p:txBody>
      </p:sp>
      <p:pic>
        <p:nvPicPr>
          <p:cNvPr id="2050" name="Picture 2" descr="Учащиеся 4 класса ДШИ имени С. П. Дягилева - Литовский танец &amp;quot;Клумпакоис&amp;quot;">
            <a:extLst>
              <a:ext uri="{FF2B5EF4-FFF2-40B4-BE49-F238E27FC236}">
                <a16:creationId xmlns="" xmlns:a16="http://schemas.microsoft.com/office/drawing/2014/main" id="{6D6A2206-8610-417A-9174-ECBB7DE07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429000"/>
            <a:ext cx="5776414" cy="3249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8A146A3-C42D-4F98-88B2-C1D2BAE6ED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88" b="61879" l="60264" r="772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43" t="37251" r="20642" b="35385"/>
          <a:stretch/>
        </p:blipFill>
        <p:spPr>
          <a:xfrm>
            <a:off x="2361061" y="3556054"/>
            <a:ext cx="1678676" cy="279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2273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E7E66B-9099-4F0B-83FD-654FDD3E3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videoplayback">
            <a:hlinkClick r:id="" action="ppaction://media"/>
            <a:extLst>
              <a:ext uri="{FF2B5EF4-FFF2-40B4-BE49-F238E27FC236}">
                <a16:creationId xmlns="" xmlns:a16="http://schemas.microsoft.com/office/drawing/2014/main" id="{9AEC34AD-C211-4D8B-8719-682D9102304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805769" y="365124"/>
            <a:ext cx="9953910" cy="5694482"/>
          </a:xfrm>
        </p:spPr>
      </p:pic>
    </p:spTree>
    <p:extLst>
      <p:ext uri="{BB962C8B-B14F-4D97-AF65-F5344CB8AC3E}">
        <p14:creationId xmlns:p14="http://schemas.microsoft.com/office/powerpoint/2010/main" val="46472172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3462A2EE-D729-45E4-8166-7D932D90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4586" y="4452535"/>
            <a:ext cx="9129214" cy="2040340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indent="0">
              <a:buNone/>
            </a:pPr>
            <a:r>
              <a:rPr lang="uk-UA" sz="4000" b="1" dirty="0" err="1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Тульяк</a:t>
            </a:r>
            <a:r>
              <a:rPr lang="uk-UA" sz="40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40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естонський народний танець. Це танець-розповідь про кохання юнака і дівчини.</a:t>
            </a:r>
          </a:p>
        </p:txBody>
      </p:sp>
      <p:pic>
        <p:nvPicPr>
          <p:cNvPr id="6" name="Picture 2" descr="Презентація до уроку музичного мистецтва для 4-го класу на тему &amp;quot;Музична  культура Балтійських країн&amp;quot; (за підручником Л. Кондратової)">
            <a:extLst>
              <a:ext uri="{FF2B5EF4-FFF2-40B4-BE49-F238E27FC236}">
                <a16:creationId xmlns="" xmlns:a16="http://schemas.microsoft.com/office/drawing/2014/main" id="{9FA627F9-54FE-4097-8531-F8E2F41BED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33173" r="15171" b="6623"/>
          <a:stretch/>
        </p:blipFill>
        <p:spPr bwMode="auto">
          <a:xfrm>
            <a:off x="3480180" y="504967"/>
            <a:ext cx="5936776" cy="394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46066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E7E66B-9099-4F0B-83FD-654FDD3E3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videoplayback (1)">
            <a:hlinkClick r:id="" action="ppaction://media"/>
            <a:extLst>
              <a:ext uri="{FF2B5EF4-FFF2-40B4-BE49-F238E27FC236}">
                <a16:creationId xmlns="" xmlns:a16="http://schemas.microsoft.com/office/drawing/2014/main" id="{06415E4F-0699-4703-9CC0-825D0C2249B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744164" y="365124"/>
            <a:ext cx="10031751" cy="5653539"/>
          </a:xfrm>
        </p:spPr>
      </p:pic>
    </p:spTree>
    <p:extLst>
      <p:ext uri="{BB962C8B-B14F-4D97-AF65-F5344CB8AC3E}">
        <p14:creationId xmlns:p14="http://schemas.microsoft.com/office/powerpoint/2010/main" val="238290447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8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3462A2EE-D729-45E4-8166-7D932D90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190" y="560350"/>
            <a:ext cx="9170158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характер танців?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схожі вони на музику слов'янських народів?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емоції виникли у вас під час перегляду цих танців?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Виконайте ритмічний супровід до танців.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9E25A13-4612-4633-8E47-46B7927884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988" b="61879" l="60264" r="772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43" t="37251" r="20642" b="35385"/>
          <a:stretch/>
        </p:blipFill>
        <p:spPr>
          <a:xfrm flipH="1">
            <a:off x="10202850" y="3839187"/>
            <a:ext cx="1692323" cy="279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9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3462A2EE-D729-45E4-8166-7D932D90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3351" y="542120"/>
            <a:ext cx="8394227" cy="1561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Каннель</a:t>
            </a:r>
            <a:r>
              <a:rPr lang="uk-UA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естонський народний струнний щипковий інструмент.  </a:t>
            </a:r>
          </a:p>
        </p:txBody>
      </p:sp>
      <p:pic>
        <p:nvPicPr>
          <p:cNvPr id="4098" name="Picture 2" descr="Каннель — Википедия">
            <a:extLst>
              <a:ext uri="{FF2B5EF4-FFF2-40B4-BE49-F238E27FC236}">
                <a16:creationId xmlns="" xmlns:a16="http://schemas.microsoft.com/office/drawing/2014/main" id="{7D52ACAB-197E-4D83-8A6D-BE7107A1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627" y="2570581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FA658E1-C95A-4063-ABAE-BDACF668B569}"/>
              </a:ext>
            </a:extLst>
          </p:cNvPr>
          <p:cNvSpPr txBox="1"/>
          <p:nvPr/>
        </p:nvSpPr>
        <p:spPr>
          <a:xfrm>
            <a:off x="1994422" y="1921839"/>
            <a:ext cx="532420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За легендою, перший каннель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вирізали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 </a:t>
            </a:r>
            <a:r>
              <a:rPr lang="ru-RU" sz="2400" b="0" i="0" u="none" strike="noStrike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uk-UA" sz="2400" b="0" i="0" u="none" strike="noStrike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зи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росла на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могилі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вбитої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декою стали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лосося, а для струн взяли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дівоче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волосся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реальності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корпус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робили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ялини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Найстарші збережені </a:t>
            </a:r>
            <a:r>
              <a:rPr lang="uk-UA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каннелі</a:t>
            </a:r>
            <a:r>
              <a:rPr lang="uk-UA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зберігаються в 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Музеї театру і музики у </a:t>
            </a:r>
            <a:r>
              <a:rPr lang="uk-UA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Талліні</a:t>
            </a:r>
            <a:r>
              <a:rPr lang="uk-UA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Вони датовані кінцем 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XVIII — </a:t>
            </a:r>
            <a:r>
              <a:rPr lang="uk-UA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початком 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uk-UA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століття.</a:t>
            </a:r>
            <a:endParaRPr lang="uk-UA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77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88D765-D944-46AD-9456-C7F0FD891B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592E34-6326-455C-B541-755FB523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561" y="146078"/>
            <a:ext cx="7077342" cy="67056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Співаємо разом</a:t>
            </a:r>
          </a:p>
        </p:txBody>
      </p:sp>
      <p:pic>
        <p:nvPicPr>
          <p:cNvPr id="4" name="videoplayback (4)">
            <a:hlinkClick r:id="" action="ppaction://media"/>
            <a:extLst>
              <a:ext uri="{FF2B5EF4-FFF2-40B4-BE49-F238E27FC236}">
                <a16:creationId xmlns="" xmlns:a16="http://schemas.microsoft.com/office/drawing/2014/main" id="{E8BD64BA-C876-4C6D-BE82-CD8CF411DF8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019867" y="756587"/>
            <a:ext cx="9779505" cy="5344825"/>
          </a:xfrm>
        </p:spPr>
      </p:pic>
    </p:spTree>
    <p:extLst>
      <p:ext uri="{BB962C8B-B14F-4D97-AF65-F5344CB8AC3E}">
        <p14:creationId xmlns:p14="http://schemas.microsoft.com/office/powerpoint/2010/main" val="196069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E7E66B-9099-4F0B-83FD-654FDD3E3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videoplayback (2)">
            <a:hlinkClick r:id="" action="ppaction://media"/>
            <a:extLst>
              <a:ext uri="{FF2B5EF4-FFF2-40B4-BE49-F238E27FC236}">
                <a16:creationId xmlns="" xmlns:a16="http://schemas.microsoft.com/office/drawing/2014/main" id="{66CA5085-71CA-46A4-9BFE-018E97E96FB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057862" y="365125"/>
            <a:ext cx="9733804" cy="5562814"/>
          </a:xfrm>
        </p:spPr>
      </p:pic>
    </p:spTree>
    <p:extLst>
      <p:ext uri="{BB962C8B-B14F-4D97-AF65-F5344CB8AC3E}">
        <p14:creationId xmlns:p14="http://schemas.microsoft.com/office/powerpoint/2010/main" val="418937607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9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E7E66B-9099-4F0B-83FD-654FDD3E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915" y="941696"/>
            <a:ext cx="8609464" cy="2058545"/>
          </a:xfrm>
        </p:spPr>
        <p:txBody>
          <a:bodyPr>
            <a:normAutofit fontScale="90000"/>
          </a:bodyPr>
          <a:lstStyle/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чого і коли співають цю пісню?</a:t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З якою динамікою її співають і чому?</a:t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="" xmlns:a16="http://schemas.microsoft.com/office/drawing/2014/main" id="{06CD9F45-F15B-43FA-94C6-9FF5DCD248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57549" t="38707" r="22691" b="39671"/>
          <a:stretch/>
        </p:blipFill>
        <p:spPr>
          <a:xfrm>
            <a:off x="6482687" y="3317131"/>
            <a:ext cx="5240740" cy="3223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058D7B2-71DA-4E80-BA0F-94215A6A66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88" b="61879" l="60264" r="772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43" t="37251" r="20642" b="35385"/>
          <a:stretch/>
        </p:blipFill>
        <p:spPr>
          <a:xfrm>
            <a:off x="1965275" y="3247886"/>
            <a:ext cx="1678676" cy="279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5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E7E66B-9099-4F0B-83FD-654FDD3E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663" y="710325"/>
            <a:ext cx="9811603" cy="1325563"/>
          </a:xfrm>
        </p:spPr>
        <p:txBody>
          <a:bodyPr/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Пригадайте естонський струнний інструмент </a:t>
            </a: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каннель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український інструмент він вам нагадує?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="" xmlns:a16="http://schemas.microsoft.com/office/drawing/2014/main" id="{F4E2DBD8-54AA-4DA3-A8B2-3EB086B07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49926" t="72993" r="16529" b="11959"/>
          <a:stretch/>
        </p:blipFill>
        <p:spPr>
          <a:xfrm>
            <a:off x="1657578" y="2718077"/>
            <a:ext cx="10002304" cy="2522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E4D5A8D-D92A-4767-A6A0-75EB4580BF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88" b="61879" l="60264" r="772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43" t="37251" r="20642" b="35385"/>
          <a:stretch/>
        </p:blipFill>
        <p:spPr>
          <a:xfrm>
            <a:off x="1924332" y="4872251"/>
            <a:ext cx="1072546" cy="178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1604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3462A2EE-D729-45E4-8166-7D932D90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7222" y="1115941"/>
            <a:ext cx="7887269" cy="20912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Весело співали, </a:t>
            </a:r>
          </a:p>
          <a:p>
            <a:pPr marL="0" indent="0" algn="ctr">
              <a:buNone/>
            </a:pPr>
            <a:r>
              <a:rPr lang="uk-UA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дружно працювали!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FA460DD-6470-4326-B723-98D41ED998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988" b="61879" l="60264" r="772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43" t="37251" r="20642" b="35385"/>
          <a:stretch/>
        </p:blipFill>
        <p:spPr>
          <a:xfrm>
            <a:off x="1746910" y="2303355"/>
            <a:ext cx="2715908" cy="452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2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440C8D-3E32-4AB7-8A79-01A87213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35"/>
            <a:ext cx="12191999" cy="682986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E7E66B-9099-4F0B-83FD-654FDD3E3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Содержимое 3">
            <a:extLst>
              <a:ext uri="{FF2B5EF4-FFF2-40B4-BE49-F238E27FC236}">
                <a16:creationId xmlns="" xmlns:a16="http://schemas.microsoft.com/office/drawing/2014/main" id="{A757EE26-9232-4C30-8C03-38195A04856E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0853330">
            <a:off x="2509303" y="3040268"/>
            <a:ext cx="7712637" cy="1878707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створення презентації використано матеріали підручника О.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Калініченко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Л.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Аристової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“Мистецтво”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клас та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інтернетресурси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6762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182</Words>
  <Application>Microsoft Office PowerPoint</Application>
  <PresentationFormat>Произвольный</PresentationFormat>
  <Paragraphs>18</Paragraphs>
  <Slides>14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4 Урок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Співаємо разом</vt:lpstr>
      <vt:lpstr>Презентация PowerPoint</vt:lpstr>
      <vt:lpstr>Для чого і коли співають цю пісню?          З якою динамікою її співають і чому? </vt:lpstr>
      <vt:lpstr>Пригадайте естонський струнний інструмент каннель. Який український інструмент він вам нагадує?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Урок</dc:title>
  <dc:creator>User</dc:creator>
  <cp:lastModifiedBy>TPCUSer</cp:lastModifiedBy>
  <cp:revision>4</cp:revision>
  <dcterms:created xsi:type="dcterms:W3CDTF">2021-08-11T11:21:19Z</dcterms:created>
  <dcterms:modified xsi:type="dcterms:W3CDTF">2022-10-03T09:34:56Z</dcterms:modified>
</cp:coreProperties>
</file>