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5" r:id="rId3"/>
    <p:sldId id="257" r:id="rId4"/>
    <p:sldId id="258" r:id="rId5"/>
    <p:sldId id="259" r:id="rId6"/>
    <p:sldId id="260" r:id="rId7"/>
    <p:sldId id="264" r:id="rId8"/>
    <p:sldId id="261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536DA-8A37-4710-9B17-E1113A3D104B}" type="datetimeFigureOut">
              <a:rPr lang="uk-UA" smtClean="0"/>
              <a:pPr/>
              <a:t>06.06.2018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3DE0E-0943-42DC-BACA-EA150640B70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3DE0E-0943-42DC-BACA-EA150640B702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3DE0E-0943-42DC-BACA-EA150640B702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yangteacher.ru/wp-content/uploads/2013/11/26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yangteacher.ru/wp-content/uploads/2013/11/27.jp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01887"/>
            <a:ext cx="9144000" cy="1470025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err="1" smtClean="0">
                <a:solidFill>
                  <a:srgbClr val="FFFF00"/>
                </a:solidFill>
              </a:rPr>
              <a:t>Київська</a:t>
            </a:r>
            <a:r>
              <a:rPr lang="ru-RU" sz="6000" b="1" dirty="0" smtClean="0">
                <a:solidFill>
                  <a:srgbClr val="FFFF00"/>
                </a:solidFill>
              </a:rPr>
              <a:t> держава (</a:t>
            </a:r>
            <a:r>
              <a:rPr lang="ru-RU" sz="6000" b="1" dirty="0" err="1" smtClean="0">
                <a:solidFill>
                  <a:srgbClr val="FFFF00"/>
                </a:solidFill>
              </a:rPr>
              <a:t>Русь-Україна</a:t>
            </a:r>
            <a:r>
              <a:rPr lang="ru-RU" sz="6000" b="1" dirty="0" smtClean="0">
                <a:solidFill>
                  <a:srgbClr val="FFFF00"/>
                </a:solidFill>
              </a:rPr>
              <a:t>) </a:t>
            </a:r>
            <a:r>
              <a:rPr lang="ru-RU" sz="6000" b="1" dirty="0" err="1" smtClean="0">
                <a:solidFill>
                  <a:srgbClr val="FFFF00"/>
                </a:solidFill>
              </a:rPr>
              <a:t>наприкінці</a:t>
            </a:r>
            <a:r>
              <a:rPr lang="ru-RU" sz="6000" b="1" dirty="0" smtClean="0">
                <a:solidFill>
                  <a:srgbClr val="FFFF00"/>
                </a:solidFill>
              </a:rPr>
              <a:t> </a:t>
            </a:r>
            <a:r>
              <a:rPr lang="en-US" sz="6000" b="1" dirty="0" smtClean="0">
                <a:solidFill>
                  <a:srgbClr val="FFFF00"/>
                </a:solidFill>
              </a:rPr>
              <a:t>X - </a:t>
            </a:r>
            <a:r>
              <a:rPr lang="ru-RU" sz="6000" b="1" dirty="0" smtClean="0">
                <a:solidFill>
                  <a:srgbClr val="FFFF00"/>
                </a:solidFill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</a:rPr>
              <a:t>першій</a:t>
            </a:r>
            <a:r>
              <a:rPr lang="ru-RU" sz="6000" b="1" dirty="0" smtClean="0">
                <a:solidFill>
                  <a:srgbClr val="FFFF00"/>
                </a:solidFill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</a:rPr>
              <a:t>половині</a:t>
            </a:r>
            <a:r>
              <a:rPr lang="ru-RU" sz="6000" b="1" dirty="0" smtClean="0">
                <a:solidFill>
                  <a:srgbClr val="FFFF00"/>
                </a:solidFill>
              </a:rPr>
              <a:t> </a:t>
            </a:r>
            <a:r>
              <a:rPr lang="en-US" sz="6000" b="1" dirty="0" smtClean="0">
                <a:solidFill>
                  <a:srgbClr val="FFFF00"/>
                </a:solidFill>
              </a:rPr>
              <a:t>XI </a:t>
            </a:r>
            <a:r>
              <a:rPr lang="ru-RU" sz="6000" b="1" dirty="0" smtClean="0">
                <a:solidFill>
                  <a:srgbClr val="FFFF00"/>
                </a:solidFill>
              </a:rPr>
              <a:t>ст.</a:t>
            </a:r>
            <a:endParaRPr lang="uk-UA" sz="60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149080"/>
            <a:ext cx="8147248" cy="1752600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rgbClr val="002060"/>
                </a:solidFill>
              </a:rPr>
              <a:t>У</a:t>
            </a:r>
            <a:r>
              <a:rPr lang="ru-RU" sz="4400" b="1" dirty="0" smtClean="0">
                <a:solidFill>
                  <a:srgbClr val="002060"/>
                </a:solidFill>
              </a:rPr>
              <a:t>рок </a:t>
            </a:r>
            <a:r>
              <a:rPr lang="ru-RU" sz="4400" b="1" dirty="0" err="1" smtClean="0">
                <a:solidFill>
                  <a:srgbClr val="002060"/>
                </a:solidFill>
              </a:rPr>
              <a:t>узагальнення</a:t>
            </a:r>
            <a:endParaRPr lang="uk-UA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0668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Мета уроку: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44979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узагальнити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систематизувати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знання</a:t>
            </a:r>
            <a:r>
              <a:rPr lang="ru-RU" b="1" dirty="0" smtClean="0">
                <a:solidFill>
                  <a:srgbClr val="002060"/>
                </a:solidFill>
              </a:rPr>
              <a:t> за темою;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розвивати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вміння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аналізувати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історичні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факти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події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узагальнювати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фактичний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матеріал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робити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висновки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давати</a:t>
            </a:r>
            <a:r>
              <a:rPr lang="ru-RU" b="1" dirty="0" smtClean="0">
                <a:solidFill>
                  <a:srgbClr val="002060"/>
                </a:solidFill>
              </a:rPr>
              <a:t> характеристику </a:t>
            </a:r>
            <a:r>
              <a:rPr lang="ru-RU" b="1" dirty="0" err="1" smtClean="0">
                <a:solidFill>
                  <a:srgbClr val="002060"/>
                </a:solidFill>
              </a:rPr>
              <a:t>історичним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діячам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розкривати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їх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місце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значення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історичному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процесі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визначити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рівень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засвоєння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учнями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знань</a:t>
            </a:r>
            <a:r>
              <a:rPr lang="ru-RU" b="1" dirty="0" smtClean="0">
                <a:solidFill>
                  <a:srgbClr val="002060"/>
                </a:solidFill>
              </a:rPr>
              <a:t> за темою;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розвивати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вміння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давати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письмові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відповіді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самостійно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працювати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виховувати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повагу</a:t>
            </a:r>
            <a:r>
              <a:rPr lang="ru-RU" b="1" dirty="0" smtClean="0">
                <a:solidFill>
                  <a:srgbClr val="002060"/>
                </a:solidFill>
              </a:rPr>
              <a:t> до </a:t>
            </a:r>
            <a:r>
              <a:rPr lang="ru-RU" b="1" dirty="0" err="1" smtClean="0">
                <a:solidFill>
                  <a:srgbClr val="002060"/>
                </a:solidFill>
              </a:rPr>
              <a:t>історії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України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953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31596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варіант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157979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Хто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правителів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займався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створенням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законів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Київської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Русі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uk-UA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 Ярослав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Мудрий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Володимир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</a:t>
                      </a:r>
                      <a:r>
                        <a:rPr kumimoji="0" lang="ru-RU" sz="18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Ігор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Святослав.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2060"/>
                          </a:solidFill>
                        </a:rPr>
                        <a:t>1.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Як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називали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в XI - XII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столітті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людей,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працювали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господарстві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землевласників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 тих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поки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не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відпрацьовували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взяту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ними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позику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селянами;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закупами;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холопами;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ізгоями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uk-UA" dirty="0"/>
                    </a:p>
                  </a:txBody>
                  <a:tcPr/>
                </a:tc>
              </a:tr>
              <a:tr h="3935769"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Яка дата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пов'язана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початком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будівництва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Софійського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собору в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Києві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882 р. Б) 1037р. В) 1045р.                             Г) 1068р.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Кого у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древніх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слов'ян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називали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волхвами?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племінних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вождів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іноземних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купців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жерців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ворожбитів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воїнів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2060"/>
                          </a:solidFill>
                        </a:rPr>
                        <a:t>2. Яка дата </a:t>
                      </a:r>
                      <a:r>
                        <a:rPr lang="uk-UA" b="1" dirty="0" err="1" smtClean="0">
                          <a:solidFill>
                            <a:srgbClr val="002060"/>
                          </a:solidFill>
                        </a:rPr>
                        <a:t>зв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’</a:t>
                      </a:r>
                      <a:r>
                        <a:rPr lang="uk-UA" b="1" dirty="0" err="1" smtClean="0">
                          <a:solidFill>
                            <a:srgbClr val="002060"/>
                          </a:solidFill>
                        </a:rPr>
                        <a:t>язана</a:t>
                      </a:r>
                      <a:r>
                        <a:rPr lang="uk-UA" b="1" dirty="0" smtClean="0">
                          <a:solidFill>
                            <a:srgbClr val="002060"/>
                          </a:solidFill>
                        </a:rPr>
                        <a:t> з початком правління Ярослава Мудрого?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988 р. Б) 1037р. В) 1019р.                             Г) 1068р.</a:t>
                      </a:r>
                    </a:p>
                    <a:p>
                      <a:endParaRPr kumimoji="0" lang="ru-RU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Хто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правителів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запровадив</a:t>
                      </a:r>
                      <a:r>
                        <a:rPr kumimoji="0" lang="uk-UA" sz="18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християнство як державну релігію?</a:t>
                      </a:r>
                    </a:p>
                    <a:p>
                      <a:r>
                        <a:rPr kumimoji="0" lang="uk-UA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 Ярослав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Мудрий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Володимир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</a:t>
                      </a:r>
                      <a:r>
                        <a:rPr kumimoji="0" lang="ru-RU" sz="18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Ігор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Святослав.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0" y="188640"/>
          <a:ext cx="91440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варіант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rgbClr val="002060"/>
                          </a:solidFill>
                        </a:rPr>
                        <a:t>4. Скільки минуло років від запровадження християнства до утвердження Ярослава Мудрого  на престолі? </a:t>
                      </a:r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rgbClr val="002060"/>
                          </a:solidFill>
                        </a:rPr>
                        <a:t>4. Скільки минуло років від  початку правління</a:t>
                      </a:r>
                      <a:r>
                        <a:rPr lang="uk-UA" sz="2000" b="1" baseline="0" dirty="0" smtClean="0">
                          <a:solidFill>
                            <a:srgbClr val="002060"/>
                          </a:solidFill>
                        </a:rPr>
                        <a:t> Володимира Великого до </a:t>
                      </a:r>
                      <a:r>
                        <a:rPr lang="uk-UA" sz="2000" b="1" baseline="0" dirty="0" err="1" smtClean="0">
                          <a:solidFill>
                            <a:srgbClr val="002060"/>
                          </a:solidFill>
                        </a:rPr>
                        <a:t>пе</a:t>
                      </a:r>
                      <a:r>
                        <a:rPr kumimoji="0" lang="ru-RU" sz="2000" b="1" kern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емоги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Ярослава Мудрого над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печенігами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rgbClr val="002060"/>
                          </a:solidFill>
                        </a:rPr>
                        <a:t>5. Чи</a:t>
                      </a:r>
                      <a:r>
                        <a:rPr lang="uk-UA" sz="2000" b="1" baseline="0" dirty="0" smtClean="0">
                          <a:solidFill>
                            <a:srgbClr val="002060"/>
                          </a:solidFill>
                        </a:rPr>
                        <a:t> були сучасниками: князь Ярослав Мудрий та князь Олег?</a:t>
                      </a:r>
                    </a:p>
                    <a:p>
                      <a:endParaRPr lang="uk-UA" sz="2000" b="1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2000" b="1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baseline="0" dirty="0" smtClean="0">
                          <a:solidFill>
                            <a:srgbClr val="002060"/>
                          </a:solidFill>
                        </a:rPr>
                        <a:t> 6. Назвіть споруди за планом:</a:t>
                      </a:r>
                      <a:endParaRPr lang="uk-UA" sz="20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rgbClr val="002060"/>
                          </a:solidFill>
                        </a:rPr>
                        <a:t>5. Чи</a:t>
                      </a:r>
                      <a:r>
                        <a:rPr lang="uk-UA" sz="2000" b="1" baseline="0" dirty="0" smtClean="0">
                          <a:solidFill>
                            <a:srgbClr val="002060"/>
                          </a:solidFill>
                        </a:rPr>
                        <a:t> були сучасниками: князь Мстислав Володимирович та Ярослав Мудрий?</a:t>
                      </a:r>
                    </a:p>
                    <a:p>
                      <a:endParaRPr lang="uk-UA" sz="2000" b="1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uk-UA" sz="2000" b="1" baseline="0" dirty="0" smtClean="0">
                          <a:solidFill>
                            <a:srgbClr val="002060"/>
                          </a:solidFill>
                        </a:rPr>
                        <a:t>6. Назвіть споруди за планом:</a:t>
                      </a:r>
                      <a:endParaRPr lang="uk-UA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Визначте за рядками віршів історичного персонажа&#10;Усе життя провів я в походах,&#10;На битву, як на свято, йшов.&#10;Та на Дніпровс..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406794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Визначте за рядками віршів історичного персонажа&#10;Усе життя провів я в походах,&#10;На битву, як на свято, йшов.&#10;Та на Дніпровс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3" y="4005064"/>
            <a:ext cx="3799943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5-конечная звезда 6"/>
          <p:cNvSpPr/>
          <p:nvPr/>
        </p:nvSpPr>
        <p:spPr>
          <a:xfrm>
            <a:off x="1835696" y="6165304"/>
            <a:ext cx="266328" cy="26632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5-конечная звезда 7"/>
          <p:cNvSpPr/>
          <p:nvPr/>
        </p:nvSpPr>
        <p:spPr>
          <a:xfrm>
            <a:off x="7452320" y="5301208"/>
            <a:ext cx="266328" cy="26632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5-конечная звезда 8"/>
          <p:cNvSpPr/>
          <p:nvPr/>
        </p:nvSpPr>
        <p:spPr>
          <a:xfrm>
            <a:off x="1403648" y="5805264"/>
            <a:ext cx="288032" cy="28803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5-конечная звезда 9"/>
          <p:cNvSpPr/>
          <p:nvPr/>
        </p:nvSpPr>
        <p:spPr>
          <a:xfrm>
            <a:off x="6948264" y="5661248"/>
            <a:ext cx="266328" cy="26632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0" y="188640"/>
          <a:ext cx="91440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Співвіднесіть дати і події</a:t>
                      </a:r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26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9144000" cy="227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3717032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Співвіднесіть наведені імена князів з фактами їхньої біографії.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244334"/>
            <a:ext cx="9143999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II</a:t>
            </a:r>
            <a:r>
              <a:rPr lang="uk-UA" sz="2400" b="1" dirty="0" smtClean="0">
                <a:solidFill>
                  <a:srgbClr val="FF0000"/>
                </a:solidFill>
              </a:rPr>
              <a:t> варіант</a:t>
            </a:r>
            <a:endParaRPr lang="uk-UA" sz="2400" b="1" dirty="0"/>
          </a:p>
        </p:txBody>
      </p:sp>
      <p:pic>
        <p:nvPicPr>
          <p:cNvPr id="8" name="Рисунок 7" descr="27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8964488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Овал 8"/>
          <p:cNvSpPr/>
          <p:nvPr/>
        </p:nvSpPr>
        <p:spPr>
          <a:xfrm>
            <a:off x="323528" y="332656"/>
            <a:ext cx="626368" cy="62636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6</a:t>
            </a:r>
            <a:endParaRPr lang="uk-UA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251520" y="3573016"/>
            <a:ext cx="626368" cy="62636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6</a:t>
            </a:r>
            <a:endParaRPr lang="uk-U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0" y="0"/>
          <a:ext cx="9144000" cy="7929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797442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варіант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703566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7. Як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називали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в XI - XII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столітті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людей,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працювали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господарстві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землевласників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 тих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пір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поки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не </a:t>
                      </a:r>
                      <a:r>
                        <a:rPr kumimoji="0" lang="ru-RU" sz="24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виконають</a:t>
                      </a:r>
                      <a:r>
                        <a:rPr kumimoji="0" lang="ru-RU" sz="24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договору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смердами;</a:t>
                      </a:r>
                      <a:r>
                        <a:rPr kumimoji="0" lang="ru-RU" sz="24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</a:t>
                      </a:r>
                      <a:r>
                        <a:rPr kumimoji="0" lang="ru-RU" sz="24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закупами;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холопами;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рядовичами.</a:t>
                      </a:r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7.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Хрещення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Русі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призвело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до: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</a:t>
                      </a:r>
                      <a:r>
                        <a:rPr kumimoji="0" lang="ru-RU" sz="24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припинення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зв'язків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Візантією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повного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викорінення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язичництва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2400" b="1" u="none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занепаду</a:t>
                      </a:r>
                      <a:r>
                        <a:rPr kumimoji="0" lang="ru-RU" sz="2400" b="1" u="non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2400" b="1" u="none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давньоруської</a:t>
                      </a:r>
                      <a:r>
                        <a:rPr kumimoji="0" lang="ru-RU" sz="2400" b="1" u="non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u="none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культури</a:t>
                      </a:r>
                      <a:r>
                        <a:rPr kumimoji="0" lang="ru-RU" sz="2400" b="1" u="non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зміцнення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державності</a:t>
                      </a:r>
                      <a: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ru-RU" sz="24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116419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8. Пояснити поняття: </a:t>
                      </a: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волхви, мозаїка, смерди,</a:t>
                      </a:r>
                    </a:p>
                    <a:p>
                      <a:endParaRPr lang="uk-UA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9. Стор.83, завд.10-Б,11-(Б, Д).</a:t>
                      </a:r>
                    </a:p>
                    <a:p>
                      <a:endParaRPr lang="uk-UA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uk-UA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8. Пояснити поняття:</a:t>
                      </a: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митрополит, фреска,ізгої,</a:t>
                      </a:r>
                    </a:p>
                    <a:p>
                      <a:endParaRPr lang="uk-UA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9.Стор.83, завд.10-А,11-(А, Е).</a:t>
                      </a:r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Овал 4"/>
          <p:cNvSpPr/>
          <p:nvPr/>
        </p:nvSpPr>
        <p:spPr>
          <a:xfrm>
            <a:off x="2123728" y="1340768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А</a:t>
            </a:r>
            <a:endParaRPr lang="uk-UA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2502999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uk-UA" sz="2400" dirty="0" smtClean="0">
                          <a:solidFill>
                            <a:srgbClr val="002060"/>
                          </a:solidFill>
                        </a:rPr>
                        <a:t>10) Де, коли та за яких обставин створено ці </a:t>
                      </a:r>
                      <a:r>
                        <a:rPr lang="uk-UA" sz="2400" dirty="0" err="1" smtClean="0">
                          <a:solidFill>
                            <a:srgbClr val="002060"/>
                          </a:solidFill>
                        </a:rPr>
                        <a:t>пам</a:t>
                      </a: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’</a:t>
                      </a:r>
                      <a:r>
                        <a:rPr lang="uk-UA" sz="2400" dirty="0" smtClean="0">
                          <a:solidFill>
                            <a:srgbClr val="002060"/>
                          </a:solidFill>
                        </a:rPr>
                        <a:t>ятки?</a:t>
                      </a:r>
                      <a:endParaRPr lang="uk-UA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варіант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solidFill>
                            <a:srgbClr val="002060"/>
                          </a:solidFill>
                        </a:rPr>
                        <a:t>10) Де, коли та за яких обставин створено ці </a:t>
                      </a:r>
                      <a:r>
                        <a:rPr lang="uk-UA" sz="2400" dirty="0" err="1" smtClean="0">
                          <a:solidFill>
                            <a:srgbClr val="002060"/>
                          </a:solidFill>
                        </a:rPr>
                        <a:t>пам</a:t>
                      </a: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’</a:t>
                      </a:r>
                      <a:r>
                        <a:rPr lang="uk-UA" sz="2400" dirty="0" smtClean="0">
                          <a:solidFill>
                            <a:srgbClr val="002060"/>
                          </a:solidFill>
                        </a:rPr>
                        <a:t>ятки?</a:t>
                      </a:r>
                    </a:p>
                    <a:p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17750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217750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Содержимое 3" descr="http://www.ukrmap.kiev.ua/program2009/uh7/7_12/sofia1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628800"/>
            <a:ext cx="2915816" cy="2304256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2195736" y="1484784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А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12" name="Picture 7" descr="132308896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556792"/>
            <a:ext cx="2699792" cy="208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вал 12"/>
          <p:cNvSpPr/>
          <p:nvPr/>
        </p:nvSpPr>
        <p:spPr>
          <a:xfrm>
            <a:off x="6372200" y="126876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А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725144"/>
            <a:ext cx="2699792" cy="1905366"/>
          </a:xfrm>
          <a:prstGeom prst="rect">
            <a:avLst/>
          </a:prstGeom>
          <a:noFill/>
        </p:spPr>
      </p:pic>
      <p:pic>
        <p:nvPicPr>
          <p:cNvPr id="15" name="Picture 5" descr="Golden-gate-200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797152"/>
            <a:ext cx="301349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/>
          <p:cNvSpPr/>
          <p:nvPr/>
        </p:nvSpPr>
        <p:spPr>
          <a:xfrm>
            <a:off x="7092280" y="515719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Б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0" y="443711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Б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1026" name="AutoShape 2" descr="Картинки по запросу оран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8" name="Picture 4" descr="Картинки по запросу орант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3501008"/>
            <a:ext cx="2046734" cy="2749743"/>
          </a:xfrm>
          <a:prstGeom prst="rect">
            <a:avLst/>
          </a:prstGeom>
          <a:noFill/>
        </p:spPr>
      </p:pic>
      <p:sp>
        <p:nvSpPr>
          <p:cNvPr id="23" name="Овал 22"/>
          <p:cNvSpPr/>
          <p:nvPr/>
        </p:nvSpPr>
        <p:spPr>
          <a:xfrm>
            <a:off x="2267744" y="342900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В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1030" name="Picture 6" descr="Картинки по запросу лука мініатюр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65177" y="2276872"/>
            <a:ext cx="2178823" cy="2805857"/>
          </a:xfrm>
          <a:prstGeom prst="rect">
            <a:avLst/>
          </a:prstGeom>
          <a:noFill/>
        </p:spPr>
      </p:pic>
      <p:sp>
        <p:nvSpPr>
          <p:cNvPr id="25" name="Овал 24"/>
          <p:cNvSpPr/>
          <p:nvPr/>
        </p:nvSpPr>
        <p:spPr>
          <a:xfrm>
            <a:off x="8229600" y="2204864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В</a:t>
            </a:r>
            <a:endParaRPr lang="uk-U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0" y="177800"/>
          <a:ext cx="9144000" cy="668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варіант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11.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яких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наслідків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призвело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хрещення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Русі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спроб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візантійського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імператора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силою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підпорядкувати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собі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Русь;</a:t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посилення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суперництва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руських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князів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за право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призначати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митрополита;</a:t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розвитку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культури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освіти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встановлення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влади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норманської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династії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Рюриковичів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Д)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зміцнення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міжнародного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становища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Русі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Е) до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зміцнення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влади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давньоруських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князів</a:t>
                      </a:r>
                      <a: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1) АВЕ 2) БГД 3) ВДЕ 4) БВД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11.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риси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характерні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для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давньоруської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архітектури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каменю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споруджувалися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переважно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храми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житлові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будинки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будувалися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дерева;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кам'яне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будівництво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було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рідкісним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явищем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розвинене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було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лише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півночі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Русі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каменю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будувалися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як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християнські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храми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так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дома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городян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Г)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стіни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давньоруських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міст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споруджувалися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тільки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каменю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за проектами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західноєвропейських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архітекторів</a:t>
                      </a:r>
                      <a:r>
                        <a:rPr kumimoji="0" lang="uk-UA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en-US" sz="18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Д)</a:t>
                      </a:r>
                      <a:r>
                        <a:rPr kumimoji="0" lang="ru-RU" sz="18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найдавнішою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кам</a:t>
                      </a:r>
                      <a:r>
                        <a:rPr kumimoji="0" lang="en-US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яною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спорудою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була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церква-ротонда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Пресвятої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Богородиці</a:t>
                      </a: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1)АБГ  2)АБД 3) АБВ</a:t>
                      </a:r>
                      <a:r>
                        <a:rPr kumimoji="0" lang="ru-RU" sz="1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4)АГД</a:t>
                      </a:r>
                      <a:endParaRPr lang="uk-U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476672"/>
          <a:ext cx="9144000" cy="640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2400" dirty="0" err="1" smtClean="0">
                          <a:solidFill>
                            <a:srgbClr val="FF0000"/>
                          </a:solidFill>
                        </a:rPr>
                        <a:t>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II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 варіант</a:t>
                      </a:r>
                      <a:endParaRPr lang="uk-U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12. Охарактеризувати діяльність Володимира Великого: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Закінчив…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- Підкорив…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Переміг…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Побудував…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Заснував…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Упорядкував…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Прийняв 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Прийняв…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Зміцнив…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Розвивав 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Карбував 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Укріпив…</a:t>
                      </a:r>
                      <a:endParaRPr lang="uk-UA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12. Охарактеризувати діяльність Ярослава</a:t>
                      </a: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Мудр</a:t>
                      </a: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ого: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Завершив…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Розширив…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Посилив…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dirty="0" smtClean="0">
                          <a:solidFill>
                            <a:srgbClr val="002060"/>
                          </a:solidFill>
                        </a:rPr>
                        <a:t> Провів…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Укріпив…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Збудував…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Заснував…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-  Уклав…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Переміг…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sz="2400" b="1" baseline="0" dirty="0" smtClean="0">
                          <a:solidFill>
                            <a:srgbClr val="002060"/>
                          </a:solidFill>
                        </a:rPr>
                        <a:t>  Уклав…</a:t>
                      </a:r>
                    </a:p>
                    <a:p>
                      <a:pPr>
                        <a:buFontTx/>
                        <a:buChar char="-"/>
                      </a:pPr>
                      <a:endParaRPr lang="uk-UA" sz="24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101</TotalTime>
  <Words>526</Words>
  <Application>Microsoft Office PowerPoint</Application>
  <PresentationFormat>Экран (4:3)</PresentationFormat>
  <Paragraphs>92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Київська держава (Русь-Україна) наприкінці X -  першій половині XI ст.</vt:lpstr>
      <vt:lpstr>Мета уроку: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Київська держава (Русь-Україна) наприкінці X -  першій половині XI ст.</dc:title>
  <dc:creator>WWW</dc:creator>
  <cp:lastModifiedBy>2018</cp:lastModifiedBy>
  <cp:revision>16</cp:revision>
  <dcterms:created xsi:type="dcterms:W3CDTF">2018-01-28T07:44:34Z</dcterms:created>
  <dcterms:modified xsi:type="dcterms:W3CDTF">2018-06-06T11:07:56Z</dcterms:modified>
</cp:coreProperties>
</file>