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4DD5A27-42D4-44F6-ABEB-FFBCB1206AA4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5669E2C-EE96-42A6-8E57-FD02A86F27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ci-book.com/derjavi-prava-teoriya/evolyutsiya-prav-lyudini-pokolinnya-prav-46347.html" TargetMode="External"/><Relationship Id="rId2" Type="http://schemas.openxmlformats.org/officeDocument/2006/relationships/hyperlink" Target="https://www.coe.int/uk/web/compass/the-evolution-of-human-right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6070" y="260648"/>
            <a:ext cx="6777318" cy="1731982"/>
          </a:xfrm>
        </p:spPr>
        <p:txBody>
          <a:bodyPr/>
          <a:lstStyle/>
          <a:p>
            <a:r>
              <a:rPr lang="ru-RU" b="1" dirty="0"/>
              <a:t>Тема 2. </a:t>
            </a:r>
            <a:r>
              <a:rPr lang="uk-UA" b="1" dirty="0" smtClean="0"/>
              <a:t>Еволюція </a:t>
            </a:r>
            <a:r>
              <a:rPr lang="ru-RU" b="1" dirty="0" smtClean="0"/>
              <a:t>прав </a:t>
            </a:r>
            <a:r>
              <a:rPr lang="uk-UA" b="1" dirty="0" smtClean="0"/>
              <a:t>людини</a:t>
            </a: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4329" y="5710065"/>
            <a:ext cx="6400800" cy="813266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Покоління</a:t>
            </a:r>
            <a:r>
              <a:rPr lang="ru-RU" sz="4000" b="1" dirty="0"/>
              <a:t> прав </a:t>
            </a:r>
            <a:r>
              <a:rPr lang="ru-RU" sz="4000" b="1" dirty="0" err="1" smtClean="0"/>
              <a:t>людини</a:t>
            </a:r>
            <a:endParaRPr lang="ru-RU" sz="4000" b="1" dirty="0"/>
          </a:p>
        </p:txBody>
      </p:sp>
      <p:pic>
        <p:nvPicPr>
          <p:cNvPr id="1028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62103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9" b="6505"/>
          <a:stretch/>
        </p:blipFill>
        <p:spPr bwMode="auto">
          <a:xfrm>
            <a:off x="1946740" y="2060849"/>
            <a:ext cx="49801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7" t="17125" r="35667" b="5401"/>
          <a:stretch/>
        </p:blipFill>
        <p:spPr bwMode="auto">
          <a:xfrm>
            <a:off x="2483768" y="1916833"/>
            <a:ext cx="4081922" cy="379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14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можливості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необхідні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існування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розвитку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певних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історичних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умовах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вимоги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адресовані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державі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суспільству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певні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блага, потреби та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інтереси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правила,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котрі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повинні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виконувати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державні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органи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у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стосунках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людиною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основні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стандарти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без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яких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люди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можуть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повноцінно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жити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пов’язані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з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базовими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людськими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потребами.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4129" y="260648"/>
            <a:ext cx="8476343" cy="14862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Права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визначають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як: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8424936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 </a:t>
            </a:r>
            <a:r>
              <a:rPr lang="ru-RU" sz="28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визнані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світовим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співтовариством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блага й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умови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життя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яких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може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домагатися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особа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держави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суспільства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, у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яких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вона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живе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16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2" cy="3877815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Права,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які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дані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людині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огляду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її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природу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притаманну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їй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людську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гідність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як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абсолютну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цінність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Тож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люди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наділені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правами разом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із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фактом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свого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буття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, просто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тому,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є людьми.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Права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належать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людині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народження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незалежно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того,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усвідомлює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вона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чи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думає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про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чи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навіть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замислюється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Такі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природні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права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називають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фундаментальними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основними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основоположними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загальними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),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адже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вони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залежать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волі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бажання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держави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належать кожному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будь-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якій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країні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Вони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невідчужувані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обов’язок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держави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—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визнавати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створювати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умови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реалізації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охороняти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ці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права.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56263" cy="1054250"/>
          </a:xfrm>
        </p:spPr>
        <p:txBody>
          <a:bodyPr/>
          <a:lstStyle/>
          <a:p>
            <a:r>
              <a:rPr lang="uk-UA" b="1" dirty="0" smtClean="0"/>
              <a:t>Природні</a:t>
            </a:r>
            <a:r>
              <a:rPr lang="ru-RU" b="1" dirty="0" smtClean="0"/>
              <a:t> права </a:t>
            </a:r>
            <a:br>
              <a:rPr lang="ru-RU" b="1" dirty="0" smtClean="0"/>
            </a:br>
            <a:r>
              <a:rPr lang="ru-RU" b="1" dirty="0" smtClean="0"/>
              <a:t>(рос. естественные)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138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892621"/>
          </a:xfrm>
        </p:spPr>
        <p:txBody>
          <a:bodyPr/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Законодавство, </a:t>
            </a:r>
            <a:r>
              <a:rPr lang="uk-UA" dirty="0" err="1" smtClean="0">
                <a:solidFill>
                  <a:schemeClr val="tx2">
                    <a:lumMod val="75000"/>
                  </a:schemeClr>
                </a:solidFill>
              </a:rPr>
              <a:t>волевиявлене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 державою в певних джерелах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Позитивне</a:t>
            </a:r>
            <a:r>
              <a:rPr lang="ru-RU" b="1" dirty="0" smtClean="0"/>
              <a:t> право»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40968"/>
            <a:ext cx="4486672" cy="303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52936"/>
            <a:ext cx="2204322" cy="340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18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8121225" cy="4276997"/>
          </a:xfrm>
        </p:spPr>
        <p:txBody>
          <a:bodyPr>
            <a:normAutofit fontScale="62500" lnSpcReduction="20000"/>
          </a:bodyPr>
          <a:lstStyle/>
          <a:p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</a:rPr>
              <a:t>Право </a:t>
            </a:r>
            <a:r>
              <a:rPr lang="uk-UA" sz="2900" b="1" dirty="0" smtClean="0">
                <a:solidFill>
                  <a:schemeClr val="tx2">
                    <a:lumMod val="75000"/>
                  </a:schemeClr>
                </a:solidFill>
              </a:rPr>
              <a:t>на життя</a:t>
            </a:r>
          </a:p>
          <a:p>
            <a:pPr marL="0" indent="0">
              <a:buNone/>
            </a:pPr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Прочитайте твердження щодо смертної кари й займіть позицію «за», «проти» або «не визначилися» до кожного з варіантів. Аргументуйте свій вибір.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Страта — це захист суспільства від найбільш небезпечних злочинців.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 Смертна кара дозволяє економити державні кошти на утримання ув’язнених. Платники податків і, зокрема, родичі й близькі жертви не повинні забезпечувати довічне утримання злочинця.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Страта — це потужний стримуючий фактор для самих злочинців.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 Вирок не виключає можливість судової помилки.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Смертна кара суперечить праву людини на життя.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Убиваючи злочинця, держава бореться з наслідками, а не з причинами, через які людина скоїла злочин.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Економічна сторона (стратити дешевше, ніж утримувати) — аморальна. Оскільки немає нічого важливішого за життя людини.</a:t>
            </a:r>
          </a:p>
          <a:p>
            <a:r>
              <a:rPr lang="uk-UA" sz="2900" dirty="0" smtClean="0">
                <a:solidFill>
                  <a:schemeClr val="tx2">
                    <a:lumMod val="75000"/>
                  </a:schemeClr>
                </a:solidFill>
              </a:rPr>
              <a:t>Якщо ми забираємо життя у вбивці, тоді чим ми кращі? Смертна кара принижує членів суспільства до рівня тих, хто вбиває.</a:t>
            </a:r>
            <a:endParaRPr lang="uk-UA" sz="2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Фундаментальні права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268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276872"/>
            <a:ext cx="8568952" cy="3877815"/>
          </a:xfrm>
        </p:spPr>
        <p:txBody>
          <a:bodyPr>
            <a:normAutofit lnSpcReduction="10000"/>
          </a:bodyPr>
          <a:lstStyle/>
          <a:p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історичний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еволюції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уявлень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права</a:t>
            </a:r>
          </a:p>
          <a:p>
            <a:pPr marL="0" indent="0">
              <a:buNone/>
            </a:pP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визначений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хронологічними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межами,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доповненими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правовими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актами, у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яких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закріплені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права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Перше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покоління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прав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- доктрина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універсальних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прав і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свобод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поширилася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добу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Просвітництва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XVII—XVII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І ст.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Вони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включають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громадянські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особисті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та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політичні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Вони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дають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людям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можливість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реалізовувати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свою свободу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втручань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з боку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держави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сфери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регулюються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цими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правами,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тобто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дають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негативну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свободу.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Покоління</a:t>
            </a:r>
            <a:r>
              <a:rPr lang="ru-RU" b="1" dirty="0"/>
              <a:t> прав </a:t>
            </a:r>
            <a:r>
              <a:rPr lang="ru-RU" b="1" dirty="0" err="1" smtClean="0"/>
              <a:t>людини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6373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916832"/>
            <a:ext cx="7745505" cy="387781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Право на свободу </a:t>
            </a:r>
            <a:r>
              <a:rPr lang="ru-RU" b="1" dirty="0">
                <a:solidFill>
                  <a:schemeClr val="tx1"/>
                </a:solidFill>
              </a:rPr>
              <a:t>і </a:t>
            </a:r>
            <a:r>
              <a:rPr lang="ru-RU" b="1" dirty="0" err="1">
                <a:solidFill>
                  <a:schemeClr val="tx1"/>
                </a:solidFill>
              </a:rPr>
              <a:t>безпеку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Право на </a:t>
            </a:r>
            <a:r>
              <a:rPr lang="ru-RU" b="1" dirty="0" err="1">
                <a:solidFill>
                  <a:schemeClr val="tx1"/>
                </a:solidFill>
              </a:rPr>
              <a:t>власність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Право на свободу </a:t>
            </a:r>
            <a:r>
              <a:rPr lang="ru-RU" b="1" dirty="0" err="1" smtClean="0">
                <a:solidFill>
                  <a:schemeClr val="tx1"/>
                </a:solidFill>
              </a:rPr>
              <a:t>пересування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Свобода </a:t>
            </a:r>
            <a:r>
              <a:rPr lang="ru-RU" b="1" dirty="0">
                <a:solidFill>
                  <a:schemeClr val="tx1"/>
                </a:solidFill>
              </a:rPr>
              <a:t>думки і слова, </a:t>
            </a:r>
            <a:r>
              <a:rPr lang="ru-RU" b="1" dirty="0" err="1">
                <a:solidFill>
                  <a:schemeClr val="tx1"/>
                </a:solidFill>
              </a:rPr>
              <a:t>світогляду</a:t>
            </a:r>
            <a:r>
              <a:rPr lang="ru-RU" b="1" dirty="0">
                <a:solidFill>
                  <a:schemeClr val="tx1"/>
                </a:solidFill>
              </a:rPr>
              <a:t> й </a:t>
            </a:r>
            <a:r>
              <a:rPr lang="ru-RU" b="1" dirty="0" err="1">
                <a:solidFill>
                  <a:schemeClr val="tx1"/>
                </a:solidFill>
              </a:rPr>
              <a:t>віросповідання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Право на </a:t>
            </a:r>
            <a:r>
              <a:rPr lang="ru-RU" b="1" dirty="0" err="1" smtClean="0">
                <a:solidFill>
                  <a:schemeClr val="tx1"/>
                </a:solidFill>
              </a:rPr>
              <a:t>належний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процес</a:t>
            </a:r>
            <a:r>
              <a:rPr lang="ru-RU" b="1" dirty="0" smtClean="0">
                <a:solidFill>
                  <a:schemeClr val="tx1"/>
                </a:solidFill>
              </a:rPr>
              <a:t>—на </a:t>
            </a:r>
            <a:r>
              <a:rPr lang="ru-RU" b="1" dirty="0" err="1" smtClean="0">
                <a:solidFill>
                  <a:schemeClr val="tx1"/>
                </a:solidFill>
              </a:rPr>
              <a:t>публічний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розгляд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справи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безстороннім</a:t>
            </a:r>
            <a:r>
              <a:rPr lang="ru-RU" b="1" dirty="0" smtClean="0">
                <a:solidFill>
                  <a:schemeClr val="tx1"/>
                </a:solidFill>
              </a:rPr>
              <a:t> та </a:t>
            </a:r>
            <a:r>
              <a:rPr lang="ru-RU" b="1" dirty="0" err="1" smtClean="0">
                <a:solidFill>
                  <a:schemeClr val="tx1"/>
                </a:solidFill>
              </a:rPr>
              <a:t>незалежним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судом,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err="1" smtClean="0">
                <a:solidFill>
                  <a:schemeClr val="tx1"/>
                </a:solidFill>
              </a:rPr>
              <a:t>Презумпція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невинуватості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Право </a:t>
            </a:r>
            <a:r>
              <a:rPr lang="ru-RU" b="1" dirty="0">
                <a:solidFill>
                  <a:schemeClr val="tx1"/>
                </a:solidFill>
              </a:rPr>
              <a:t>на </a:t>
            </a:r>
            <a:r>
              <a:rPr lang="ru-RU" b="1" dirty="0" err="1">
                <a:solidFill>
                  <a:schemeClr val="tx1"/>
                </a:solidFill>
              </a:rPr>
              <a:t>правову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допомогу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тощо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Громадянські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особисті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8322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564904"/>
            <a:ext cx="7745505" cy="3877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— </a:t>
            </a:r>
            <a:r>
              <a:rPr lang="ru-RU" b="1" i="1" dirty="0" err="1">
                <a:solidFill>
                  <a:srgbClr val="002060"/>
                </a:solidFill>
              </a:rPr>
              <a:t>це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забезпечена</a:t>
            </a:r>
            <a:r>
              <a:rPr lang="ru-RU" b="1" i="1" dirty="0">
                <a:solidFill>
                  <a:srgbClr val="002060"/>
                </a:solidFill>
              </a:rPr>
              <a:t> законом і </a:t>
            </a:r>
            <a:r>
              <a:rPr lang="ru-RU" b="1" i="1" dirty="0" err="1">
                <a:solidFill>
                  <a:srgbClr val="002060"/>
                </a:solidFill>
              </a:rPr>
              <a:t>публічною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владою</a:t>
            </a:r>
            <a:endParaRPr lang="ru-RU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i="1" dirty="0" err="1">
                <a:solidFill>
                  <a:srgbClr val="002060"/>
                </a:solidFill>
              </a:rPr>
              <a:t>можливість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участі</a:t>
            </a:r>
            <a:r>
              <a:rPr lang="ru-RU" b="1" i="1" dirty="0">
                <a:solidFill>
                  <a:srgbClr val="002060"/>
                </a:solidFill>
              </a:rPr>
              <a:t> в </a:t>
            </a:r>
            <a:r>
              <a:rPr lang="ru-RU" b="1" i="1" dirty="0" err="1">
                <a:solidFill>
                  <a:srgbClr val="002060"/>
                </a:solidFill>
              </a:rPr>
              <a:t>суспільно-політичному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житті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держави</a:t>
            </a:r>
            <a:r>
              <a:rPr lang="ru-RU" b="1" i="1" dirty="0">
                <a:solidFill>
                  <a:srgbClr val="002060"/>
                </a:solidFill>
              </a:rPr>
              <a:t> та </a:t>
            </a:r>
            <a:r>
              <a:rPr lang="ru-RU" b="1" i="1" dirty="0" err="1">
                <a:solidFill>
                  <a:srgbClr val="002060"/>
                </a:solidFill>
              </a:rPr>
              <a:t>здійсненні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державної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влади</a:t>
            </a:r>
            <a:r>
              <a:rPr lang="ru-RU" b="1" i="1" dirty="0">
                <a:solidFill>
                  <a:srgbClr val="002060"/>
                </a:solidFill>
              </a:rPr>
              <a:t>. </a:t>
            </a: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Право </a:t>
            </a:r>
            <a:r>
              <a:rPr lang="ru-RU" b="1" dirty="0">
                <a:solidFill>
                  <a:srgbClr val="002060"/>
                </a:solidFill>
              </a:rPr>
              <a:t>на свободу слова, </a:t>
            </a:r>
            <a:r>
              <a:rPr lang="ru-RU" b="1" dirty="0" err="1">
                <a:solidFill>
                  <a:srgbClr val="002060"/>
                </a:solidFill>
              </a:rPr>
              <a:t>зборів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мітингів</a:t>
            </a:r>
            <a:r>
              <a:rPr lang="ru-RU" b="1" dirty="0">
                <a:solidFill>
                  <a:srgbClr val="002060"/>
                </a:solidFill>
              </a:rPr>
              <a:t>;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Право на участь в </a:t>
            </a:r>
            <a:r>
              <a:rPr lang="ru-RU" b="1" dirty="0" err="1">
                <a:solidFill>
                  <a:srgbClr val="002060"/>
                </a:solidFill>
              </a:rPr>
              <a:t>управлінні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державними</a:t>
            </a:r>
            <a:r>
              <a:rPr lang="ru-RU" b="1" dirty="0">
                <a:solidFill>
                  <a:srgbClr val="002060"/>
                </a:solidFill>
              </a:rPr>
              <a:t> й </a:t>
            </a:r>
            <a:r>
              <a:rPr lang="ru-RU" b="1" dirty="0" err="1">
                <a:solidFill>
                  <a:srgbClr val="002060"/>
                </a:solidFill>
              </a:rPr>
              <a:t>громадськими</a:t>
            </a:r>
            <a:r>
              <a:rPr lang="ru-RU" b="1" dirty="0">
                <a:solidFill>
                  <a:srgbClr val="002060"/>
                </a:solidFill>
              </a:rPr>
              <a:t> справами;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Право на </a:t>
            </a:r>
            <a:r>
              <a:rPr lang="ru-RU" b="1" dirty="0" err="1">
                <a:solidFill>
                  <a:srgbClr val="002060"/>
                </a:solidFill>
              </a:rPr>
              <a:t>інформацію</a:t>
            </a:r>
            <a:r>
              <a:rPr lang="ru-RU" b="1" dirty="0">
                <a:solidFill>
                  <a:srgbClr val="002060"/>
                </a:solidFill>
              </a:rPr>
              <a:t>;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Право </a:t>
            </a:r>
            <a:r>
              <a:rPr lang="ru-RU" b="1" dirty="0" err="1" smtClean="0">
                <a:solidFill>
                  <a:srgbClr val="002060"/>
                </a:solidFill>
              </a:rPr>
              <a:t>об’єднуватись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у </a:t>
            </a:r>
            <a:r>
              <a:rPr lang="ru-RU" b="1" dirty="0" err="1">
                <a:solidFill>
                  <a:srgbClr val="002060"/>
                </a:solidFill>
              </a:rPr>
              <a:t>політичні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партії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тощо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10542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err="1">
                <a:solidFill>
                  <a:srgbClr val="002060"/>
                </a:solidFill>
              </a:rPr>
              <a:t>Політичні</a:t>
            </a:r>
            <a:r>
              <a:rPr lang="ru-RU" b="1" dirty="0">
                <a:solidFill>
                  <a:srgbClr val="002060"/>
                </a:solidFill>
              </a:rPr>
              <a:t> права й </a:t>
            </a:r>
            <a:r>
              <a:rPr lang="ru-RU" b="1" dirty="0" err="1">
                <a:solidFill>
                  <a:srgbClr val="002060"/>
                </a:solidFill>
              </a:rPr>
              <a:t>свободи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30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977209" cy="387781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сформувалося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протягом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XIX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—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першої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половини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XX ст.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унаслідок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боротьби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людей за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покращення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свого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соціально-економічного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культурного становища.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працю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вільний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вибір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роботи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соціальне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забезпечення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відпочинок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захист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материнства та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дитинства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освіту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участь у культурному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житті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суспільства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Друге </a:t>
            </a:r>
            <a:r>
              <a:rPr lang="ru-RU" b="1" dirty="0" err="1"/>
              <a:t>покоління</a:t>
            </a:r>
            <a:r>
              <a:rPr lang="ru-RU" b="1" dirty="0"/>
              <a:t> прав </a:t>
            </a:r>
            <a:r>
              <a:rPr lang="ru-RU" b="1" dirty="0" err="1" smtClean="0"/>
              <a:t>людини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237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977209" cy="387781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почало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формуватися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після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Другої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світової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війни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колективні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належать не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окремій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людині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а народу,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нації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територіальній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громаді,асоціації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іншій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людській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спільноті.Людина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бере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участь 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реалізації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цих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прав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виступає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перш за все не як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особистість,а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як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частина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певної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спільноти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До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цих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 належать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 мир,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безпечне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довкілля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комунікаціюта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інформаційний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простір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спільну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спадщину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людства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Третє покоління</a:t>
            </a:r>
            <a:r>
              <a:rPr lang="ru-RU" b="1" dirty="0"/>
              <a:t> прав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149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916832"/>
            <a:ext cx="8049217" cy="43490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неоднозначними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суперечливими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Воно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почало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формуватися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умовах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наукових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відкриттів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здійснених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на початку XXI ст.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генетиці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мікробіології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медицині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тощо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зміну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статі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трансплантацію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органів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клонування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використання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віртуальної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реальності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та доступ до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Інтернету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штучне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запліднення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евтаназію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вільну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дитини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сім’ю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Право на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незалежне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державного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втручання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життя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релігійними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моральними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нормами.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943" y="384001"/>
            <a:ext cx="7756263" cy="1054250"/>
          </a:xfrm>
        </p:spPr>
        <p:txBody>
          <a:bodyPr/>
          <a:lstStyle/>
          <a:p>
            <a:r>
              <a:rPr lang="ru-RU" b="1" dirty="0" err="1" smtClean="0"/>
              <a:t>Четверте</a:t>
            </a:r>
            <a:r>
              <a:rPr lang="ru-RU" b="1" dirty="0" smtClean="0"/>
              <a:t> </a:t>
            </a:r>
            <a:r>
              <a:rPr lang="ru-RU" b="1" dirty="0" err="1" smtClean="0"/>
              <a:t>покоління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прав </a:t>
            </a:r>
            <a:r>
              <a:rPr lang="ru-RU" b="1" dirty="0" err="1" smtClean="0"/>
              <a:t>людини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884368" y="260648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9600" b="1" dirty="0" smtClean="0">
                <a:solidFill>
                  <a:srgbClr val="002060"/>
                </a:solidFill>
              </a:rPr>
              <a:t>?</a:t>
            </a:r>
            <a:endParaRPr lang="ru-RU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вроджені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надаються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людям тому,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вони є людьми;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універсальні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належать кожному;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невід’ємні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можуть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бути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відібраними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вразливі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можуть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бути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порушені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але не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припинені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є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життєво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необхідними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забезпечення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свободи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справедливості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й миру.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Права </a:t>
            </a:r>
            <a:r>
              <a:rPr lang="ru-RU" b="1" dirty="0" err="1"/>
              <a:t>людини</a:t>
            </a:r>
            <a:r>
              <a:rPr lang="ru-RU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9201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5008" y="1844824"/>
            <a:ext cx="8928992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Підготуватися до дискусії за наступними питаннями: 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1)Чим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на ваш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погляд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відрізняються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права другого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покоління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прав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першого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покоління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2)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Чи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певні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права є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важливішими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ніж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інші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3)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Які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права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під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час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надзвичайних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обставин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можуть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бути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обмежені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які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—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ніколи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4)У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сучасних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умовах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наука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вимагає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розширення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прав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відповідно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нових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викликів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Чи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мають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існувати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обмеження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на те,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наприклад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можуть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досліджувати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науковці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Щоб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сформулювати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власну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позицію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зверніться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матеріалів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посиланнями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r>
              <a:rPr lang="en-US" sz="2000" dirty="0">
                <a:hlinkClick r:id="rId2"/>
              </a:rPr>
              <a:t>https://www.coe.int/uk/web/compass/the-evolution-of-human-rights</a:t>
            </a:r>
            <a:endParaRPr lang="en-US" sz="2000" dirty="0"/>
          </a:p>
          <a:p>
            <a:r>
              <a:rPr lang="en-US" sz="2000" dirty="0">
                <a:hlinkClick r:id="rId3"/>
              </a:rPr>
              <a:t>http://sci-book.com/derjavi-prava-teoriya/evolyutsiya-prav-lyudini-pokolinnya-prav-46347.html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Домашнє завдання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935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Інтегрований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курс «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Громадянська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освіта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» (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рівень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стандарту) :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підруч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для 10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кл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закладів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загальної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середньої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/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Бакка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Т. В.,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Марголіна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Л. В., Мелещенко Т. В. — К. : УОВЦ «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Оріон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», 2018.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Громадянська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освіта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Інтегрований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курс,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рівень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стандарту: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підручник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для 10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класу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закладів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загальної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середньої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// І. Д.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Васильків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В. М.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Кравчук,О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А. Сливка, І. З.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Танчин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Ю. В. Тимошенко, Л. М.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Хлипавка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—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Тернопіль:Астон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2018.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Громадянська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освіта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(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інтегрований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курс,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рівень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стандарту) :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підруч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для 10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кл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закл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загал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серед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/ О. О.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Гісем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О. О.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Мартинюк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—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Харків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: Вид-во «Ранок», 2018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Посилання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26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253</TotalTime>
  <Words>1075</Words>
  <Application>Microsoft Office PowerPoint</Application>
  <PresentationFormat>Экран (4:3)</PresentationFormat>
  <Paragraphs>88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Book Antiqua</vt:lpstr>
      <vt:lpstr>Times New Roman</vt:lpstr>
      <vt:lpstr>Wingdings</vt:lpstr>
      <vt:lpstr>Твердый переплет</vt:lpstr>
      <vt:lpstr>Тема 2. Еволюція прав людини</vt:lpstr>
      <vt:lpstr>Права людини  визначають як:</vt:lpstr>
      <vt:lpstr>Природні права  (рос. естественные)</vt:lpstr>
      <vt:lpstr>«Позитивне право»</vt:lpstr>
      <vt:lpstr>Фундаментальні права</vt:lpstr>
      <vt:lpstr>Покоління прав людини </vt:lpstr>
      <vt:lpstr>Громадянські (особисті)</vt:lpstr>
      <vt:lpstr>Політичні права й свободи</vt:lpstr>
      <vt:lpstr>Друге покоління прав людини</vt:lpstr>
      <vt:lpstr>Третє покоління прав людини </vt:lpstr>
      <vt:lpstr>Четверте покоління прав людини </vt:lpstr>
      <vt:lpstr>Права людини:</vt:lpstr>
      <vt:lpstr>Домашнє завдання</vt:lpstr>
      <vt:lpstr>Посилання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Ярослава Щербина</dc:creator>
  <cp:lastModifiedBy>Рома</cp:lastModifiedBy>
  <cp:revision>21</cp:revision>
  <dcterms:created xsi:type="dcterms:W3CDTF">2018-09-30T14:28:39Z</dcterms:created>
  <dcterms:modified xsi:type="dcterms:W3CDTF">2022-11-18T11:18:34Z</dcterms:modified>
</cp:coreProperties>
</file>