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5" r:id="rId3"/>
    <p:sldId id="257" r:id="rId4"/>
    <p:sldId id="258" r:id="rId5"/>
    <p:sldId id="265" r:id="rId6"/>
    <p:sldId id="259" r:id="rId7"/>
    <p:sldId id="260" r:id="rId8"/>
    <p:sldId id="261" r:id="rId9"/>
    <p:sldId id="262" r:id="rId10"/>
    <p:sldId id="263" r:id="rId11"/>
    <p:sldId id="272" r:id="rId12"/>
    <p:sldId id="271" r:id="rId13"/>
    <p:sldId id="273" r:id="rId14"/>
    <p:sldId id="274" r:id="rId15"/>
    <p:sldId id="266" r:id="rId16"/>
    <p:sldId id="267" r:id="rId17"/>
    <p:sldId id="269" r:id="rId18"/>
    <p:sldId id="270" r:id="rId19"/>
    <p:sldId id="276" r:id="rId20"/>
    <p:sldId id="277" r:id="rId21"/>
    <p:sldId id="285" r:id="rId22"/>
    <p:sldId id="286" r:id="rId23"/>
    <p:sldId id="287" r:id="rId24"/>
    <p:sldId id="288" r:id="rId25"/>
    <p:sldId id="289" r:id="rId26"/>
    <p:sldId id="290" r:id="rId27"/>
    <p:sldId id="291" r:id="rId28"/>
    <p:sldId id="292" r:id="rId29"/>
    <p:sldId id="293" r:id="rId30"/>
    <p:sldId id="279" r:id="rId31"/>
    <p:sldId id="282" r:id="rId32"/>
    <p:sldId id="280" r:id="rId33"/>
    <p:sldId id="281" r:id="rId34"/>
    <p:sldId id="283" r:id="rId35"/>
    <p:sldId id="284" r:id="rId36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71" autoAdjust="0"/>
  </p:normalViewPr>
  <p:slideViewPr>
    <p:cSldViewPr>
      <p:cViewPr varScale="1">
        <p:scale>
          <a:sx n="70" d="100"/>
          <a:sy n="70" d="100"/>
        </p:scale>
        <p:origin x="-138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B1FA0-5512-4526-ACB0-0DF4171C2456}" type="datetimeFigureOut">
              <a:rPr lang="uk-UA" smtClean="0"/>
              <a:t>09.12.2019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EBE60-62D7-4D3F-AF35-4FD9DF0E9F0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81972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B1FA0-5512-4526-ACB0-0DF4171C2456}" type="datetimeFigureOut">
              <a:rPr lang="uk-UA" smtClean="0"/>
              <a:t>09.12.2019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EBE60-62D7-4D3F-AF35-4FD9DF0E9F0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830271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B1FA0-5512-4526-ACB0-0DF4171C2456}" type="datetimeFigureOut">
              <a:rPr lang="uk-UA" smtClean="0"/>
              <a:t>09.12.2019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EBE60-62D7-4D3F-AF35-4FD9DF0E9F0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796001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B1FA0-5512-4526-ACB0-0DF4171C2456}" type="datetimeFigureOut">
              <a:rPr lang="uk-UA" smtClean="0"/>
              <a:t>09.12.2019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EBE60-62D7-4D3F-AF35-4FD9DF0E9F0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169843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B1FA0-5512-4526-ACB0-0DF4171C2456}" type="datetimeFigureOut">
              <a:rPr lang="uk-UA" smtClean="0"/>
              <a:t>09.12.2019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EBE60-62D7-4D3F-AF35-4FD9DF0E9F0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05720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B1FA0-5512-4526-ACB0-0DF4171C2456}" type="datetimeFigureOut">
              <a:rPr lang="uk-UA" smtClean="0"/>
              <a:t>09.12.2019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EBE60-62D7-4D3F-AF35-4FD9DF0E9F0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45708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B1FA0-5512-4526-ACB0-0DF4171C2456}" type="datetimeFigureOut">
              <a:rPr lang="uk-UA" smtClean="0"/>
              <a:t>09.12.2019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EBE60-62D7-4D3F-AF35-4FD9DF0E9F0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297690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B1FA0-5512-4526-ACB0-0DF4171C2456}" type="datetimeFigureOut">
              <a:rPr lang="uk-UA" smtClean="0"/>
              <a:t>09.12.2019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EBE60-62D7-4D3F-AF35-4FD9DF0E9F0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440717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B1FA0-5512-4526-ACB0-0DF4171C2456}" type="datetimeFigureOut">
              <a:rPr lang="uk-UA" smtClean="0"/>
              <a:t>09.12.2019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EBE60-62D7-4D3F-AF35-4FD9DF0E9F0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207314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B1FA0-5512-4526-ACB0-0DF4171C2456}" type="datetimeFigureOut">
              <a:rPr lang="uk-UA" smtClean="0"/>
              <a:t>09.12.2019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EBE60-62D7-4D3F-AF35-4FD9DF0E9F0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434782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B1FA0-5512-4526-ACB0-0DF4171C2456}" type="datetimeFigureOut">
              <a:rPr lang="uk-UA" smtClean="0"/>
              <a:t>09.12.2019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EBE60-62D7-4D3F-AF35-4FD9DF0E9F0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004806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7B1FA0-5512-4526-ACB0-0DF4171C2456}" type="datetimeFigureOut">
              <a:rPr lang="uk-UA" smtClean="0"/>
              <a:t>09.12.2019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BEBE60-62D7-4D3F-AF35-4FD9DF0E9F0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84481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uk.wikipedia.org/wiki/%D0%97%D0%B5%D0%BC%D0%BB%D0%B5%D1%82%D1%80%D1%83%D1%81" TargetMode="External"/><Relationship Id="rId2" Type="http://schemas.openxmlformats.org/officeDocument/2006/relationships/hyperlink" Target="https://uk.wikipedia.org/wiki/%D0%92%D1%83%D0%BB%D0%BA%D0%B0%D0%BD_(%D0%B3%D0%B5%D0%BE%D0%BB%D0%BE%D0%B3%D1%96%D1%8F)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uk.wikipedia.org/wiki/%D0%A2%D0%B8%D1%85%D0%B8%D0%B9_%D0%BE%D0%BA%D0%B5%D0%B0%D0%BD" TargetMode="Externa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60649"/>
            <a:ext cx="7772400" cy="72007"/>
          </a:xfrm>
        </p:spPr>
        <p:txBody>
          <a:bodyPr>
            <a:normAutofit fontScale="90000"/>
          </a:bodyPr>
          <a:lstStyle/>
          <a:p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548680"/>
            <a:ext cx="7304856" cy="6309320"/>
          </a:xfrm>
        </p:spPr>
        <p:txBody>
          <a:bodyPr>
            <a:normAutofit/>
          </a:bodyPr>
          <a:lstStyle/>
          <a:p>
            <a:pPr algn="l"/>
            <a:r>
              <a:rPr lang="uk-UA" sz="4000" b="1" dirty="0" smtClean="0">
                <a:solidFill>
                  <a:schemeClr val="tx1"/>
                </a:solidFill>
              </a:rPr>
              <a:t>Літосфера – це…</a:t>
            </a:r>
          </a:p>
          <a:p>
            <a:pPr algn="l"/>
            <a:r>
              <a:rPr lang="uk-UA" sz="4000" b="1" dirty="0" smtClean="0">
                <a:solidFill>
                  <a:schemeClr val="tx1"/>
                </a:solidFill>
              </a:rPr>
              <a:t>Земна кора – це…</a:t>
            </a:r>
          </a:p>
          <a:p>
            <a:pPr algn="l"/>
            <a:r>
              <a:rPr lang="uk-UA" sz="4000" b="1" dirty="0" smtClean="0">
                <a:solidFill>
                  <a:schemeClr val="tx1"/>
                </a:solidFill>
              </a:rPr>
              <a:t>Яка різниця між океанічною та материковою земною корою?</a:t>
            </a:r>
            <a:endParaRPr lang="uk-UA" sz="4000" b="1" dirty="0" smtClean="0">
              <a:solidFill>
                <a:schemeClr val="tx1"/>
              </a:solidFill>
            </a:endParaRPr>
          </a:p>
          <a:p>
            <a:pPr algn="l"/>
            <a:r>
              <a:rPr lang="uk-UA" sz="4000" b="1" dirty="0" smtClean="0">
                <a:solidFill>
                  <a:schemeClr val="tx1"/>
                </a:solidFill>
              </a:rPr>
              <a:t>Астеносфера – це…</a:t>
            </a:r>
          </a:p>
          <a:p>
            <a:pPr algn="l"/>
            <a:r>
              <a:rPr lang="uk-UA" sz="4000" b="1" dirty="0" smtClean="0">
                <a:solidFill>
                  <a:schemeClr val="tx1"/>
                </a:solidFill>
              </a:rPr>
              <a:t>Літосферні плити – це …</a:t>
            </a:r>
          </a:p>
          <a:p>
            <a:pPr algn="l"/>
            <a:r>
              <a:rPr lang="uk-UA" sz="4000" b="1" dirty="0" smtClean="0">
                <a:solidFill>
                  <a:schemeClr val="tx1"/>
                </a:solidFill>
              </a:rPr>
              <a:t>Корисні копалин –це...</a:t>
            </a:r>
          </a:p>
          <a:p>
            <a:pPr algn="l"/>
            <a:endParaRPr lang="uk-UA" sz="4000" b="1" dirty="0" smtClean="0">
              <a:solidFill>
                <a:schemeClr val="tx1"/>
              </a:solidFill>
            </a:endParaRPr>
          </a:p>
          <a:p>
            <a:pPr algn="l"/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838542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>
                <a:solidFill>
                  <a:srgbClr val="C00000"/>
                </a:solidFill>
              </a:rPr>
              <a:t>ВНУТРІШНІ ПРОЦЕСИ ЗЕМЛІ</a:t>
            </a:r>
            <a:endParaRPr lang="uk-UA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sz="4400" b="1" dirty="0" smtClean="0">
                <a:solidFill>
                  <a:schemeClr val="tx1"/>
                </a:solidFill>
              </a:rPr>
              <a:t>Рухи літосферних плит:</a:t>
            </a:r>
          </a:p>
          <a:p>
            <a:r>
              <a:rPr lang="uk-UA" sz="4400" b="1" dirty="0" smtClean="0">
                <a:solidFill>
                  <a:schemeClr val="tx1"/>
                </a:solidFill>
              </a:rPr>
              <a:t>Землетрус – це…</a:t>
            </a:r>
          </a:p>
          <a:p>
            <a:r>
              <a:rPr lang="uk-UA" sz="4400" b="1" dirty="0" err="1" smtClean="0">
                <a:solidFill>
                  <a:schemeClr val="tx1"/>
                </a:solidFill>
              </a:rPr>
              <a:t>Цунам</a:t>
            </a:r>
            <a:r>
              <a:rPr lang="uk-UA" sz="4400" b="1" dirty="0" smtClean="0">
                <a:solidFill>
                  <a:schemeClr val="tx1"/>
                </a:solidFill>
              </a:rPr>
              <a:t> </a:t>
            </a:r>
            <a:r>
              <a:rPr lang="uk-UA" sz="4400" b="1" dirty="0" err="1" smtClean="0">
                <a:solidFill>
                  <a:schemeClr val="tx1"/>
                </a:solidFill>
              </a:rPr>
              <a:t>–це</a:t>
            </a:r>
            <a:r>
              <a:rPr lang="uk-UA" sz="4400" b="1" dirty="0" smtClean="0">
                <a:solidFill>
                  <a:schemeClr val="tx1"/>
                </a:solidFill>
              </a:rPr>
              <a:t>…</a:t>
            </a:r>
          </a:p>
          <a:p>
            <a:r>
              <a:rPr lang="uk-UA" sz="4400" b="1" dirty="0" smtClean="0">
                <a:solidFill>
                  <a:schemeClr val="tx1"/>
                </a:solidFill>
              </a:rPr>
              <a:t>Сейсмічні пояси – це ...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177738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2034"/>
          </a:xfrm>
        </p:spPr>
        <p:txBody>
          <a:bodyPr>
            <a:normAutofit fontScale="90000"/>
          </a:bodyPr>
          <a:lstStyle/>
          <a:p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>
            <a:noAutofit/>
          </a:bodyPr>
          <a:lstStyle/>
          <a:p>
            <a:r>
              <a:rPr lang="uk-UA" sz="4000" b="1" dirty="0" smtClean="0"/>
              <a:t>Місце розривів і зміщень у земній корі….</a:t>
            </a:r>
          </a:p>
          <a:p>
            <a:r>
              <a:rPr lang="uk-UA" sz="4000" b="1" dirty="0" smtClean="0"/>
              <a:t>Ділянка земної поверхні , розташовану над вогнищем…</a:t>
            </a:r>
          </a:p>
          <a:p>
            <a:r>
              <a:rPr lang="uk-UA" sz="4000" b="1" dirty="0" smtClean="0"/>
              <a:t>Місця розходження і зіткнення літосферних плит , де землетруси стаються найчастіше…</a:t>
            </a:r>
          </a:p>
        </p:txBody>
      </p:sp>
    </p:spTree>
    <p:extLst>
      <p:ext uri="{BB962C8B-B14F-4D97-AF65-F5344CB8AC3E}">
        <p14:creationId xmlns:p14="http://schemas.microsoft.com/office/powerpoint/2010/main" val="2886370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6000" b="1" dirty="0" smtClean="0">
                <a:solidFill>
                  <a:srgbClr val="C00000"/>
                </a:solidFill>
              </a:rPr>
              <a:t>Тема уроку:</a:t>
            </a:r>
            <a:endParaRPr lang="uk-UA" sz="6000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sz="6000" b="1" dirty="0" smtClean="0">
                <a:solidFill>
                  <a:schemeClr val="tx2"/>
                </a:solidFill>
              </a:rPr>
              <a:t>Внутрішні процеси Землі:</a:t>
            </a:r>
          </a:p>
          <a:p>
            <a:pPr marL="0" indent="0" algn="ctr">
              <a:buNone/>
            </a:pPr>
            <a:r>
              <a:rPr lang="uk-UA" sz="6000" b="1" dirty="0" smtClean="0">
                <a:solidFill>
                  <a:schemeClr val="tx2"/>
                </a:solidFill>
              </a:rPr>
              <a:t> вулкани, гейзери, гарячі джерела.</a:t>
            </a:r>
            <a:endParaRPr lang="uk-UA" sz="60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2586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6600" b="1" dirty="0" smtClean="0">
                <a:solidFill>
                  <a:srgbClr val="FF0000"/>
                </a:solidFill>
              </a:rPr>
              <a:t>МЕТА УРОКУ:</a:t>
            </a:r>
            <a:endParaRPr lang="uk-UA" sz="66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/>
          </a:bodyPr>
          <a:lstStyle/>
          <a:p>
            <a:r>
              <a:rPr lang="uk-UA" b="1" dirty="0">
                <a:solidFill>
                  <a:schemeClr val="tx2"/>
                </a:solidFill>
              </a:rPr>
              <a:t>продовжити знайомство із внутрішніми процесами, які зумовлюють зміни земної кори, сформувати поняття «</a:t>
            </a:r>
            <a:r>
              <a:rPr lang="uk-UA" b="1" dirty="0" err="1">
                <a:solidFill>
                  <a:schemeClr val="tx2"/>
                </a:solidFill>
              </a:rPr>
              <a:t>магматизм</a:t>
            </a:r>
            <a:r>
              <a:rPr lang="uk-UA" b="1" dirty="0">
                <a:solidFill>
                  <a:schemeClr val="tx2"/>
                </a:solidFill>
              </a:rPr>
              <a:t>», «вулканізм», «гейзери</a:t>
            </a:r>
            <a:r>
              <a:rPr lang="uk-UA" b="1" dirty="0" smtClean="0">
                <a:solidFill>
                  <a:schemeClr val="tx2"/>
                </a:solidFill>
              </a:rPr>
              <a:t>», «гарячі джерела» </a:t>
            </a:r>
          </a:p>
          <a:p>
            <a:r>
              <a:rPr lang="uk-UA" b="1" dirty="0" smtClean="0">
                <a:solidFill>
                  <a:schemeClr val="tx2"/>
                </a:solidFill>
              </a:rPr>
              <a:t>розвивати</a:t>
            </a:r>
            <a:r>
              <a:rPr lang="uk-UA" b="1" dirty="0">
                <a:solidFill>
                  <a:schemeClr val="tx2"/>
                </a:solidFill>
              </a:rPr>
              <a:t>  допитливість, спостережливість, логічне мислення, уміння робити висновки;</a:t>
            </a:r>
          </a:p>
          <a:p>
            <a:r>
              <a:rPr lang="uk-UA" b="1" dirty="0">
                <a:solidFill>
                  <a:schemeClr val="tx2"/>
                </a:solidFill>
              </a:rPr>
              <a:t>виховувати повагу до людських знань, взаємодопомогу.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691619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6309320"/>
          </a:xfrm>
        </p:spPr>
        <p:txBody>
          <a:bodyPr>
            <a:noAutofit/>
          </a:bodyPr>
          <a:lstStyle/>
          <a:p>
            <a:pPr algn="ctr"/>
            <a:r>
              <a:rPr lang="uk-UA" sz="4800" b="1" dirty="0" smtClean="0">
                <a:solidFill>
                  <a:schemeClr val="tx2"/>
                </a:solidFill>
              </a:rPr>
              <a:t>Вулкан</a:t>
            </a:r>
          </a:p>
          <a:p>
            <a:pPr algn="ctr"/>
            <a:r>
              <a:rPr lang="uk-UA" sz="4800" b="1" dirty="0" smtClean="0">
                <a:solidFill>
                  <a:schemeClr val="tx2"/>
                </a:solidFill>
              </a:rPr>
              <a:t>Кратер</a:t>
            </a:r>
          </a:p>
          <a:p>
            <a:pPr algn="ctr"/>
            <a:r>
              <a:rPr lang="uk-UA" sz="4800" b="1" dirty="0" smtClean="0">
                <a:solidFill>
                  <a:schemeClr val="tx2"/>
                </a:solidFill>
              </a:rPr>
              <a:t>Жерло</a:t>
            </a:r>
          </a:p>
          <a:p>
            <a:pPr algn="ctr"/>
            <a:r>
              <a:rPr lang="uk-UA" sz="4800" b="1" dirty="0" smtClean="0">
                <a:solidFill>
                  <a:schemeClr val="tx2"/>
                </a:solidFill>
              </a:rPr>
              <a:t>Лава</a:t>
            </a:r>
          </a:p>
          <a:p>
            <a:pPr algn="ctr"/>
            <a:r>
              <a:rPr lang="uk-UA" sz="4800" b="1" dirty="0" smtClean="0">
                <a:solidFill>
                  <a:schemeClr val="tx2"/>
                </a:solidFill>
              </a:rPr>
              <a:t>Вулканізм</a:t>
            </a:r>
          </a:p>
          <a:p>
            <a:pPr algn="ctr"/>
            <a:r>
              <a:rPr lang="uk-UA" sz="4800" b="1" dirty="0" smtClean="0">
                <a:solidFill>
                  <a:schemeClr val="tx2"/>
                </a:solidFill>
              </a:rPr>
              <a:t>Гарячі джерела</a:t>
            </a:r>
          </a:p>
          <a:p>
            <a:pPr algn="ctr"/>
            <a:r>
              <a:rPr lang="uk-UA" sz="4800" b="1" dirty="0" smtClean="0">
                <a:solidFill>
                  <a:schemeClr val="tx2"/>
                </a:solidFill>
              </a:rPr>
              <a:t>Гейзери</a:t>
            </a:r>
            <a:endParaRPr lang="uk-UA" sz="48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2843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309320"/>
          </a:xfrm>
        </p:spPr>
        <p:txBody>
          <a:bodyPr>
            <a:normAutofit/>
          </a:bodyPr>
          <a:lstStyle/>
          <a:p>
            <a:r>
              <a:rPr lang="uk-UA" sz="5400" b="1" dirty="0" smtClean="0">
                <a:solidFill>
                  <a:srgbClr val="FF0000"/>
                </a:solidFill>
              </a:rPr>
              <a:t>Вулканізм(</a:t>
            </a:r>
            <a:r>
              <a:rPr lang="uk-UA" sz="5400" b="1" dirty="0" err="1" smtClean="0">
                <a:solidFill>
                  <a:srgbClr val="FF0000"/>
                </a:solidFill>
              </a:rPr>
              <a:t>магматизм</a:t>
            </a:r>
            <a:r>
              <a:rPr lang="uk-UA" sz="5400" b="1" dirty="0" smtClean="0">
                <a:solidFill>
                  <a:srgbClr val="FF0000"/>
                </a:solidFill>
              </a:rPr>
              <a:t>)</a:t>
            </a:r>
            <a:r>
              <a:rPr lang="uk-UA" sz="5400" b="1" dirty="0" smtClean="0"/>
              <a:t> – </a:t>
            </a:r>
            <a:r>
              <a:rPr lang="uk-UA" sz="5400" b="1" dirty="0" smtClean="0">
                <a:solidFill>
                  <a:schemeClr val="tx2"/>
                </a:solidFill>
              </a:rPr>
              <a:t>це сукупність явищ ,пов'язаних з переміщенням речовини мантії в глибинах Землі та її виверженням з надр на поверхню.  </a:t>
            </a:r>
            <a:endParaRPr lang="uk-UA" sz="5400" b="1" dirty="0">
              <a:solidFill>
                <a:schemeClr val="tx2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021288"/>
            <a:ext cx="8229600" cy="104875"/>
          </a:xfrm>
        </p:spPr>
        <p:txBody>
          <a:bodyPr>
            <a:normAutofit fontScale="25000" lnSpcReduction="20000"/>
          </a:bodyPr>
          <a:lstStyle/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84058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6600" b="1" dirty="0" smtClean="0">
                <a:solidFill>
                  <a:srgbClr val="FF0000"/>
                </a:solidFill>
              </a:rPr>
              <a:t>Вулканізм:</a:t>
            </a:r>
            <a:endParaRPr lang="uk-UA" sz="66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sz="4400" b="1" dirty="0" smtClean="0">
                <a:solidFill>
                  <a:schemeClr val="tx2"/>
                </a:solidFill>
              </a:rPr>
              <a:t>1</a:t>
            </a:r>
            <a:r>
              <a:rPr lang="ru-RU" sz="4400" b="1" dirty="0">
                <a:solidFill>
                  <a:schemeClr val="tx2"/>
                </a:solidFill>
              </a:rPr>
              <a:t>. </a:t>
            </a:r>
            <a:r>
              <a:rPr lang="ru-RU" sz="4400" b="1" dirty="0" err="1">
                <a:solidFill>
                  <a:srgbClr val="FF0000"/>
                </a:solidFill>
              </a:rPr>
              <a:t>Внутрішній</a:t>
            </a:r>
            <a:r>
              <a:rPr lang="ru-RU" sz="4400" b="1" dirty="0">
                <a:solidFill>
                  <a:srgbClr val="FF0000"/>
                </a:solidFill>
              </a:rPr>
              <a:t> </a:t>
            </a:r>
            <a:r>
              <a:rPr lang="ru-RU" sz="4400" b="1" dirty="0" smtClean="0">
                <a:solidFill>
                  <a:srgbClr val="FF0000"/>
                </a:solidFill>
              </a:rPr>
              <a:t> </a:t>
            </a:r>
            <a:r>
              <a:rPr lang="ru-RU" sz="4400" b="1" dirty="0">
                <a:solidFill>
                  <a:schemeClr val="tx2"/>
                </a:solidFill>
              </a:rPr>
              <a:t>– магма не </a:t>
            </a:r>
            <a:r>
              <a:rPr lang="ru-RU" sz="4400" b="1" dirty="0" err="1">
                <a:solidFill>
                  <a:schemeClr val="tx2"/>
                </a:solidFill>
              </a:rPr>
              <a:t>виходить</a:t>
            </a:r>
            <a:r>
              <a:rPr lang="ru-RU" sz="4400" b="1" dirty="0">
                <a:solidFill>
                  <a:schemeClr val="tx2"/>
                </a:solidFill>
              </a:rPr>
              <a:t> на </a:t>
            </a:r>
            <a:r>
              <a:rPr lang="ru-RU" sz="4400" b="1" dirty="0" err="1">
                <a:solidFill>
                  <a:schemeClr val="tx2"/>
                </a:solidFill>
              </a:rPr>
              <a:t>поверхню</a:t>
            </a:r>
            <a:r>
              <a:rPr lang="ru-RU" sz="4400" b="1" dirty="0">
                <a:solidFill>
                  <a:schemeClr val="tx2"/>
                </a:solidFill>
              </a:rPr>
              <a:t>, а </a:t>
            </a:r>
            <a:r>
              <a:rPr lang="ru-RU" sz="4400" b="1" dirty="0" err="1">
                <a:solidFill>
                  <a:schemeClr val="tx2"/>
                </a:solidFill>
              </a:rPr>
              <a:t>застигає</a:t>
            </a:r>
            <a:r>
              <a:rPr lang="ru-RU" sz="4400" b="1" dirty="0">
                <a:solidFill>
                  <a:schemeClr val="tx2"/>
                </a:solidFill>
              </a:rPr>
              <a:t> в шарах </a:t>
            </a:r>
            <a:r>
              <a:rPr lang="ru-RU" sz="4400" b="1" dirty="0" err="1">
                <a:solidFill>
                  <a:schemeClr val="tx2"/>
                </a:solidFill>
              </a:rPr>
              <a:t>земної</a:t>
            </a:r>
            <a:r>
              <a:rPr lang="ru-RU" sz="4400" b="1" dirty="0">
                <a:solidFill>
                  <a:schemeClr val="tx2"/>
                </a:solidFill>
              </a:rPr>
              <a:t> кори на </a:t>
            </a:r>
            <a:r>
              <a:rPr lang="ru-RU" sz="4400" b="1" dirty="0" err="1">
                <a:solidFill>
                  <a:schemeClr val="tx2"/>
                </a:solidFill>
              </a:rPr>
              <a:t>різних</a:t>
            </a:r>
            <a:r>
              <a:rPr lang="ru-RU" sz="4400" b="1" dirty="0">
                <a:solidFill>
                  <a:schemeClr val="tx2"/>
                </a:solidFill>
              </a:rPr>
              <a:t> </a:t>
            </a:r>
            <a:r>
              <a:rPr lang="ru-RU" sz="4400" b="1" dirty="0" err="1">
                <a:solidFill>
                  <a:schemeClr val="tx2"/>
                </a:solidFill>
              </a:rPr>
              <a:t>глибинах</a:t>
            </a:r>
            <a:r>
              <a:rPr lang="ru-RU" sz="4400" b="1" dirty="0">
                <a:solidFill>
                  <a:schemeClr val="tx2"/>
                </a:solidFill>
              </a:rPr>
              <a:t>.</a:t>
            </a:r>
          </a:p>
          <a:p>
            <a:r>
              <a:rPr lang="ru-RU" sz="4400" b="1" i="1" dirty="0">
                <a:solidFill>
                  <a:schemeClr val="tx2"/>
                </a:solidFill>
              </a:rPr>
              <a:t>2. </a:t>
            </a:r>
            <a:r>
              <a:rPr lang="ru-RU" sz="4400" b="1" i="1" dirty="0" err="1">
                <a:solidFill>
                  <a:srgbClr val="FF0000"/>
                </a:solidFill>
              </a:rPr>
              <a:t>Зовнішній</a:t>
            </a:r>
            <a:r>
              <a:rPr lang="ru-RU" sz="4400" b="1" i="1" dirty="0">
                <a:solidFill>
                  <a:srgbClr val="FF0000"/>
                </a:solidFill>
              </a:rPr>
              <a:t> </a:t>
            </a:r>
            <a:r>
              <a:rPr lang="ru-RU" sz="4400" b="1" i="1" dirty="0" smtClean="0">
                <a:solidFill>
                  <a:srgbClr val="FF0000"/>
                </a:solidFill>
              </a:rPr>
              <a:t> </a:t>
            </a:r>
            <a:r>
              <a:rPr lang="ru-RU" sz="4400" b="1" i="1" dirty="0">
                <a:solidFill>
                  <a:srgbClr val="FF0000"/>
                </a:solidFill>
              </a:rPr>
              <a:t>– </a:t>
            </a:r>
            <a:r>
              <a:rPr lang="ru-RU" sz="4400" b="1" i="1" dirty="0">
                <a:solidFill>
                  <a:schemeClr val="tx2"/>
                </a:solidFill>
              </a:rPr>
              <a:t>магма </a:t>
            </a:r>
            <a:r>
              <a:rPr lang="ru-RU" sz="4400" b="1" i="1" dirty="0" err="1">
                <a:solidFill>
                  <a:schemeClr val="tx2"/>
                </a:solidFill>
              </a:rPr>
              <a:t>виходить</a:t>
            </a:r>
            <a:r>
              <a:rPr lang="ru-RU" sz="4400" b="1" i="1" dirty="0">
                <a:solidFill>
                  <a:schemeClr val="tx2"/>
                </a:solidFill>
              </a:rPr>
              <a:t> на </a:t>
            </a:r>
            <a:r>
              <a:rPr lang="ru-RU" sz="4400" b="1" i="1" dirty="0" err="1">
                <a:solidFill>
                  <a:schemeClr val="tx2"/>
                </a:solidFill>
              </a:rPr>
              <a:t>поверхню</a:t>
            </a:r>
            <a:r>
              <a:rPr lang="ru-RU" sz="4400" b="1" i="1" dirty="0">
                <a:solidFill>
                  <a:schemeClr val="tx2"/>
                </a:solidFill>
              </a:rPr>
              <a:t> у </a:t>
            </a:r>
            <a:r>
              <a:rPr lang="ru-RU" sz="4400" b="1" i="1" dirty="0" err="1">
                <a:solidFill>
                  <a:schemeClr val="tx2"/>
                </a:solidFill>
              </a:rPr>
              <a:t>вигляді</a:t>
            </a:r>
            <a:r>
              <a:rPr lang="ru-RU" sz="4400" b="1" i="1" dirty="0">
                <a:solidFill>
                  <a:schemeClr val="tx2"/>
                </a:solidFill>
              </a:rPr>
              <a:t> </a:t>
            </a:r>
            <a:r>
              <a:rPr lang="ru-RU" sz="4400" b="1" i="1" dirty="0" err="1">
                <a:solidFill>
                  <a:schemeClr val="tx2"/>
                </a:solidFill>
              </a:rPr>
              <a:t>вулканів</a:t>
            </a:r>
            <a:r>
              <a:rPr lang="ru-RU" sz="4400" b="1" i="1" dirty="0">
                <a:solidFill>
                  <a:schemeClr val="tx2"/>
                </a:solidFill>
              </a:rPr>
              <a:t>.</a:t>
            </a:r>
            <a:endParaRPr lang="ru-RU" sz="4400" b="1" dirty="0">
              <a:solidFill>
                <a:schemeClr val="tx2"/>
              </a:solidFill>
            </a:endParaRP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73187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6000" b="1" dirty="0" smtClean="0">
                <a:solidFill>
                  <a:srgbClr val="FF0000"/>
                </a:solidFill>
              </a:rPr>
              <a:t>Вулкан - це</a:t>
            </a:r>
            <a:endParaRPr lang="uk-UA" sz="60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sz="5400" b="1" dirty="0">
                <a:solidFill>
                  <a:schemeClr val="tx2"/>
                </a:solidFill>
              </a:rPr>
              <a:t>м</a:t>
            </a:r>
            <a:r>
              <a:rPr lang="uk-UA" sz="5400" b="1" dirty="0" smtClean="0">
                <a:solidFill>
                  <a:schemeClr val="tx2"/>
                </a:solidFill>
              </a:rPr>
              <a:t>ісце виходу магми на земну поверхню у вигляді конусоподібної , (або іншої форми ) гори.</a:t>
            </a:r>
            <a:endParaRPr lang="uk-UA" sz="54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4719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6000" b="1" dirty="0" smtClean="0">
                <a:solidFill>
                  <a:srgbClr val="FF0000"/>
                </a:solidFill>
              </a:rPr>
              <a:t>«</a:t>
            </a:r>
            <a:r>
              <a:rPr lang="uk-UA" sz="6000" b="1" dirty="0" err="1" smtClean="0">
                <a:solidFill>
                  <a:srgbClr val="FF0000"/>
                </a:solidFill>
              </a:rPr>
              <a:t>вулканус</a:t>
            </a:r>
            <a:r>
              <a:rPr lang="uk-UA" sz="6000" b="1" dirty="0" smtClean="0">
                <a:solidFill>
                  <a:srgbClr val="FF0000"/>
                </a:solidFill>
              </a:rPr>
              <a:t>» </a:t>
            </a:r>
            <a:r>
              <a:rPr lang="uk-UA" sz="6000" b="1" dirty="0" smtClean="0"/>
              <a:t>(лат.)</a:t>
            </a:r>
            <a:endParaRPr lang="uk-UA" sz="6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uk-UA" sz="6000" b="1" dirty="0" smtClean="0">
                <a:solidFill>
                  <a:schemeClr val="tx2"/>
                </a:solidFill>
              </a:rPr>
              <a:t>«вогонь» , «полум'я»</a:t>
            </a:r>
          </a:p>
          <a:p>
            <a:pPr marL="0" indent="0">
              <a:buNone/>
            </a:pPr>
            <a:endParaRPr lang="uk-UA" dirty="0"/>
          </a:p>
          <a:p>
            <a:pPr marL="0" indent="0">
              <a:buNone/>
            </a:pP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62629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404664"/>
            <a:ext cx="8892480" cy="64533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4800" b="1" dirty="0" smtClean="0">
                <a:solidFill>
                  <a:schemeClr val="tx2"/>
                </a:solidFill>
              </a:rPr>
              <a:t>Виверження вулкана  супроводжується  сильними вибухами , з кратера разом з лавою виривається вогняна суміш газів, попелу, водяної пари, великі уламки гірських порід – вулканічні бомби.</a:t>
            </a:r>
            <a:endParaRPr lang="uk-UA" sz="48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6139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2050" name="Picture 2" descr="C:\Users\Liza\Desktop\вввввв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77886" cy="6952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9438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3074" name="Picture 2" descr="C:\Users\Liza\Desktop\Рис.3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2169" y="0"/>
            <a:ext cx="939018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79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098" name="Picture 2" descr="C:\Users\Liza\Desktop\2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925"/>
          <a:stretch/>
        </p:blipFill>
        <p:spPr bwMode="auto">
          <a:xfrm>
            <a:off x="23277" y="-9330"/>
            <a:ext cx="9149716" cy="6867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0156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6000" b="1" dirty="0" smtClean="0">
                <a:solidFill>
                  <a:srgbClr val="FF0000"/>
                </a:solidFill>
              </a:rPr>
              <a:t>Будова вулкана.</a:t>
            </a:r>
            <a:endParaRPr lang="uk-UA" sz="60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600200"/>
            <a:ext cx="8892480" cy="5257800"/>
          </a:xfrm>
        </p:spPr>
        <p:txBody>
          <a:bodyPr>
            <a:normAutofit/>
          </a:bodyPr>
          <a:lstStyle/>
          <a:p>
            <a:r>
              <a:rPr lang="uk-UA" sz="4400" b="1" dirty="0" smtClean="0">
                <a:solidFill>
                  <a:schemeClr val="tx2"/>
                </a:solidFill>
              </a:rPr>
              <a:t>Жерло – канал по якому магма під тиском піднімається до земної поверхні.</a:t>
            </a:r>
          </a:p>
          <a:p>
            <a:r>
              <a:rPr lang="uk-UA" sz="4400" b="1" dirty="0" smtClean="0">
                <a:solidFill>
                  <a:schemeClr val="tx2"/>
                </a:solidFill>
              </a:rPr>
              <a:t>Кратер –  місце, де лава виходить на поверхню </a:t>
            </a:r>
          </a:p>
          <a:p>
            <a:r>
              <a:rPr lang="uk-UA" sz="4400" b="1" dirty="0" smtClean="0">
                <a:solidFill>
                  <a:schemeClr val="tx2"/>
                </a:solidFill>
              </a:rPr>
              <a:t>Лава – речовина мантії, яка виходить на поверхню.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194992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018"/>
          </a:xfrm>
        </p:spPr>
        <p:txBody>
          <a:bodyPr>
            <a:normAutofit fontScale="90000"/>
          </a:bodyPr>
          <a:lstStyle/>
          <a:p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260648"/>
            <a:ext cx="8784976" cy="586551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uk-UA" sz="4000" b="1" dirty="0" smtClean="0">
                <a:solidFill>
                  <a:srgbClr val="C00000"/>
                </a:solidFill>
                <a:latin typeface="+mj-lt"/>
              </a:rPr>
              <a:t>Діючими</a:t>
            </a:r>
            <a:r>
              <a:rPr lang="uk-UA" sz="4000" b="1" dirty="0">
                <a:latin typeface="+mj-lt"/>
              </a:rPr>
              <a:t> називають вулкани, що вивергалися за пам’яті людства. Деякі з них нині перебувають на стадії затухання. </a:t>
            </a:r>
            <a:endParaRPr lang="uk-UA" sz="4000" b="1" dirty="0" smtClean="0">
              <a:latin typeface="+mj-lt"/>
            </a:endParaRPr>
          </a:p>
          <a:p>
            <a:pPr marL="0" indent="0">
              <a:buNone/>
            </a:pPr>
            <a:r>
              <a:rPr lang="uk-UA" sz="4000" b="1" dirty="0" smtClean="0">
                <a:solidFill>
                  <a:srgbClr val="C00000"/>
                </a:solidFill>
                <a:latin typeface="+mj-lt"/>
              </a:rPr>
              <a:t>Згаслими</a:t>
            </a:r>
            <a:r>
              <a:rPr lang="uk-UA" sz="4000" b="1" dirty="0">
                <a:latin typeface="+mj-lt"/>
              </a:rPr>
              <a:t> вважаються вулкани, про виверження яких не має свідчень в історії людства. Тільки конусоподібна форма, вулканічні гірські породи і кратер свідчать, що гора колись (мільйони років тому) була вулканом.</a:t>
            </a:r>
          </a:p>
        </p:txBody>
      </p:sp>
    </p:spTree>
    <p:extLst>
      <p:ext uri="{BB962C8B-B14F-4D97-AF65-F5344CB8AC3E}">
        <p14:creationId xmlns:p14="http://schemas.microsoft.com/office/powerpoint/2010/main" val="3439785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2034"/>
          </a:xfrm>
        </p:spPr>
        <p:txBody>
          <a:bodyPr>
            <a:normAutofit fontScale="90000"/>
          </a:bodyPr>
          <a:lstStyle/>
          <a:p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sz="4000" b="1" dirty="0" smtClean="0"/>
              <a:t>Вулкани здебільшого виникають на межі літосферних плит, утворюючи величезні  за протяжністю вулканічні пояси. </a:t>
            </a:r>
            <a:endParaRPr lang="uk-UA" sz="4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6881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332656"/>
            <a:ext cx="9036496" cy="579350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vi-VN" sz="3600" b="1" dirty="0"/>
              <a:t>Тихоокеа́нське во́гня́не ко́ло або Тихоокеанський вогняний пояс — пояс активної </a:t>
            </a:r>
            <a:r>
              <a:rPr lang="vi-VN" sz="3600" b="1" dirty="0">
                <a:hlinkClick r:id="rId2" tooltip="Вулкан (геологія)"/>
              </a:rPr>
              <a:t>вулканічної діяльності</a:t>
            </a:r>
            <a:r>
              <a:rPr lang="vi-VN" sz="3600" b="1" dirty="0"/>
              <a:t> та </a:t>
            </a:r>
            <a:r>
              <a:rPr lang="vi-VN" sz="3600" b="1" dirty="0">
                <a:hlinkClick r:id="rId3" tooltip="Землетрус"/>
              </a:rPr>
              <a:t>землетрусів</a:t>
            </a:r>
            <a:r>
              <a:rPr lang="vi-VN" sz="3600" b="1" dirty="0"/>
              <a:t>, розташований навколо басейну </a:t>
            </a:r>
            <a:r>
              <a:rPr lang="vi-VN" sz="3600" b="1" dirty="0">
                <a:hlinkClick r:id="rId4" tooltip="Тихий океан"/>
              </a:rPr>
              <a:t>Тихого океану</a:t>
            </a:r>
            <a:r>
              <a:rPr lang="vi-VN" sz="3600" b="1" dirty="0"/>
              <a:t>. Має форму підкови довжиною біля 40 тис. км </a:t>
            </a:r>
            <a:r>
              <a:rPr lang="uk-UA" sz="3600" b="1" dirty="0" smtClean="0"/>
              <a:t>.</a:t>
            </a:r>
            <a:r>
              <a:rPr lang="vi-VN" sz="3600" b="1" dirty="0" smtClean="0"/>
              <a:t>Коло </a:t>
            </a:r>
            <a:r>
              <a:rPr lang="vi-VN" sz="3600" b="1" dirty="0"/>
              <a:t>містить 452 вулканів, що становить близько 80 % активних та погаслих вулканів світу.</a:t>
            </a:r>
            <a:endParaRPr lang="uk-UA" sz="3600" b="1" dirty="0"/>
          </a:p>
        </p:txBody>
      </p:sp>
    </p:spTree>
    <p:extLst>
      <p:ext uri="{BB962C8B-B14F-4D97-AF65-F5344CB8AC3E}">
        <p14:creationId xmlns:p14="http://schemas.microsoft.com/office/powerpoint/2010/main" val="2445070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5122" name="Picture 2" descr="C:\Users\Liza\Desktop\300px-Pacific_Ring_of_Fire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527" y="0"/>
            <a:ext cx="938328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1666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6146" name="Picture 2" descr="C:\Users\Liza\Desktop\11493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7"/>
          <a:stretch/>
        </p:blipFill>
        <p:spPr bwMode="auto">
          <a:xfrm>
            <a:off x="13254" y="0"/>
            <a:ext cx="9130746" cy="6886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0772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uk-UA" b="1" dirty="0" smtClean="0">
                <a:solidFill>
                  <a:srgbClr val="FF0000"/>
                </a:solidFill>
              </a:rPr>
              <a:t>Цікаві факти.</a:t>
            </a:r>
            <a:endParaRPr lang="uk-UA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124744"/>
            <a:ext cx="8712968" cy="540060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uk-UA" sz="3800" b="1" dirty="0"/>
              <a:t>Всього відомо 1343 діючих вулканів, які найчастіше розташовані в тектонічно активних районах, на острівних дугах і в горах. </a:t>
            </a:r>
            <a:endParaRPr lang="uk-UA" sz="3800" b="1" dirty="0" smtClean="0"/>
          </a:p>
          <a:p>
            <a:pPr marL="0" indent="0">
              <a:buNone/>
            </a:pPr>
            <a:r>
              <a:rPr lang="uk-UA" sz="3800" b="1" dirty="0" smtClean="0"/>
              <a:t>Щорічно </a:t>
            </a:r>
            <a:r>
              <a:rPr lang="uk-UA" sz="3800" b="1" dirty="0"/>
              <a:t>на Землі відбувається приблизно 50 вивержень вулканів</a:t>
            </a:r>
            <a:r>
              <a:rPr lang="uk-UA" sz="3800" b="1" dirty="0" smtClean="0"/>
              <a:t>.</a:t>
            </a:r>
          </a:p>
          <a:p>
            <a:pPr marL="0" indent="0">
              <a:buNone/>
            </a:pPr>
            <a:r>
              <a:rPr lang="uk-UA" sz="3800" b="1" dirty="0" smtClean="0"/>
              <a:t> </a:t>
            </a:r>
            <a:r>
              <a:rPr lang="uk-UA" sz="3800" b="1" dirty="0"/>
              <a:t>На думку деяких дослідників </a:t>
            </a:r>
            <a:r>
              <a:rPr lang="uk-UA" sz="3800" b="1" dirty="0" err="1"/>
              <a:t>Єллоустонський</a:t>
            </a:r>
            <a:r>
              <a:rPr lang="uk-UA" sz="3800" b="1" dirty="0"/>
              <a:t> вулкан є найбільшим на Землі. Цей вулкан належить до згаслих. Його останнє потужне виверження відбулося 600 тис. років тому. Але за останні 100 років зафіксовано підняття центру кальдери цього вулкана на 8 м, що свідчить про збільшення внутрішнього тиску.</a:t>
            </a:r>
            <a:r>
              <a:rPr lang="uk-UA" dirty="0" smtClean="0"/>
              <a:t/>
            </a:r>
            <a:br>
              <a:rPr lang="uk-UA" dirty="0" smtClean="0"/>
            </a:b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104101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018"/>
          </a:xfrm>
        </p:spPr>
        <p:txBody>
          <a:bodyPr>
            <a:normAutofit fontScale="90000"/>
          </a:bodyPr>
          <a:lstStyle/>
          <a:p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uk-UA" sz="4000" b="1" dirty="0">
                <a:solidFill>
                  <a:srgbClr val="FF0000"/>
                </a:solidFill>
              </a:rPr>
              <a:t>Фудзіяма</a:t>
            </a:r>
            <a:r>
              <a:rPr lang="uk-UA" sz="4000" b="1" dirty="0"/>
              <a:t> </a:t>
            </a:r>
            <a:endParaRPr lang="uk-UA" sz="4000" b="1" dirty="0" smtClean="0"/>
          </a:p>
          <a:p>
            <a:pPr marL="0" indent="0" algn="ctr">
              <a:buNone/>
            </a:pPr>
            <a:r>
              <a:rPr lang="uk-UA" sz="4000" b="1" dirty="0" smtClean="0"/>
              <a:t>Цей </a:t>
            </a:r>
            <a:r>
              <a:rPr lang="uk-UA" sz="4000" b="1" dirty="0"/>
              <a:t>вулкан, що має форму конуса, розташований на о. Хонсю, неподалік від міста Токіо. Також дане природне утворення вважається найвищою горою в Японії, адже його висота досягає 3776 метрів. Останнє виверження було зафіксовано в 1707 році</a:t>
            </a: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/>
            </a:r>
            <a:br>
              <a:rPr lang="uk-UA" dirty="0" smtClean="0"/>
            </a:b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867145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11266" name="Picture 2" descr="C:\Users\Liza\Desktop\1437236263_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8011" cy="6845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0466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ru-RU" sz="4400" b="1" dirty="0" err="1">
                <a:solidFill>
                  <a:srgbClr val="FF0000"/>
                </a:solidFill>
              </a:rPr>
              <a:t>Везувій</a:t>
            </a:r>
            <a:r>
              <a:rPr lang="ru-RU" sz="4400" b="1" dirty="0"/>
              <a:t> </a:t>
            </a:r>
            <a:endParaRPr lang="ru-RU" sz="4400" b="1" dirty="0" smtClean="0"/>
          </a:p>
          <a:p>
            <a:pPr marL="0" indent="0" algn="ctr">
              <a:buNone/>
            </a:pPr>
            <a:r>
              <a:rPr lang="ru-RU" sz="4400" b="1" dirty="0" smtClean="0"/>
              <a:t>Один </a:t>
            </a:r>
            <a:r>
              <a:rPr lang="ru-RU" sz="4400" b="1" dirty="0"/>
              <a:t>з </a:t>
            </a:r>
            <a:r>
              <a:rPr lang="ru-RU" sz="4400" b="1" dirty="0" err="1"/>
              <a:t>найнебезпечніших</a:t>
            </a:r>
            <a:r>
              <a:rPr lang="ru-RU" sz="4400" b="1" dirty="0"/>
              <a:t> </a:t>
            </a:r>
            <a:r>
              <a:rPr lang="ru-RU" sz="4400" b="1" dirty="0" err="1"/>
              <a:t>вулканів</a:t>
            </a:r>
            <a:r>
              <a:rPr lang="ru-RU" sz="4400" b="1" dirty="0"/>
              <a:t> на </a:t>
            </a:r>
            <a:r>
              <a:rPr lang="ru-RU" sz="4400" b="1" dirty="0" err="1"/>
              <a:t>планеті</a:t>
            </a:r>
            <a:r>
              <a:rPr lang="ru-RU" sz="4400" b="1" dirty="0"/>
              <a:t>, </a:t>
            </a:r>
            <a:r>
              <a:rPr lang="ru-RU" sz="4400" b="1" dirty="0" err="1"/>
              <a:t>висота</a:t>
            </a:r>
            <a:r>
              <a:rPr lang="ru-RU" sz="4400" b="1" dirty="0"/>
              <a:t> </a:t>
            </a:r>
            <a:r>
              <a:rPr lang="ru-RU" sz="4400" b="1" dirty="0" err="1"/>
              <a:t>якого</a:t>
            </a:r>
            <a:r>
              <a:rPr lang="ru-RU" sz="4400" b="1" dirty="0"/>
              <a:t> 1281 метра, а кратерный </a:t>
            </a:r>
            <a:r>
              <a:rPr lang="ru-RU" sz="4400" b="1" dirty="0" err="1"/>
              <a:t>діаметр</a:t>
            </a:r>
            <a:r>
              <a:rPr lang="ru-RU" sz="4400" b="1" dirty="0"/>
              <a:t> становить 750 </a:t>
            </a:r>
            <a:r>
              <a:rPr lang="ru-RU" sz="4400" b="1" dirty="0" err="1"/>
              <a:t>метрів</a:t>
            </a:r>
            <a:r>
              <a:rPr lang="ru-RU" sz="4400" b="1" dirty="0"/>
              <a:t>. За весь час </a:t>
            </a:r>
            <a:r>
              <a:rPr lang="ru-RU" sz="4400" b="1" dirty="0" err="1"/>
              <a:t>свого</a:t>
            </a:r>
            <a:r>
              <a:rPr lang="ru-RU" sz="4400" b="1" dirty="0"/>
              <a:t> </a:t>
            </a:r>
            <a:r>
              <a:rPr lang="ru-RU" sz="4400" b="1" dirty="0" err="1"/>
              <a:t>існування</a:t>
            </a:r>
            <a:r>
              <a:rPr lang="ru-RU" sz="4400" b="1" dirty="0"/>
              <a:t> </a:t>
            </a:r>
            <a:r>
              <a:rPr lang="ru-RU" sz="4400" b="1" dirty="0" err="1"/>
              <a:t>Везувій</a:t>
            </a:r>
            <a:r>
              <a:rPr lang="ru-RU" sz="4400" b="1" dirty="0"/>
              <a:t> </a:t>
            </a:r>
            <a:r>
              <a:rPr lang="ru-RU" sz="4400" b="1" dirty="0" err="1"/>
              <a:t>був</a:t>
            </a:r>
            <a:r>
              <a:rPr lang="ru-RU" sz="4400" b="1" dirty="0"/>
              <a:t> </a:t>
            </a:r>
            <a:r>
              <a:rPr lang="ru-RU" sz="4400" b="1" dirty="0" err="1"/>
              <a:t>активним</a:t>
            </a:r>
            <a:r>
              <a:rPr lang="ru-RU" sz="4400" b="1" dirty="0"/>
              <a:t> </a:t>
            </a:r>
            <a:r>
              <a:rPr lang="ru-RU" sz="4400" b="1" dirty="0" err="1"/>
              <a:t>приблизно</a:t>
            </a:r>
            <a:r>
              <a:rPr lang="ru-RU" sz="4400" b="1" dirty="0"/>
              <a:t> 80 </a:t>
            </a:r>
            <a:r>
              <a:rPr lang="ru-RU" sz="4400" b="1" dirty="0" err="1"/>
              <a:t>разів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898966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12290" name="Picture 2" descr="C:\Users\Liza\Desktop\1437236489_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48111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7522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2034"/>
          </a:xfrm>
        </p:spPr>
        <p:txBody>
          <a:bodyPr>
            <a:normAutofit fontScale="90000"/>
          </a:bodyPr>
          <a:lstStyle/>
          <a:p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uk-UA" sz="5200" b="1" dirty="0">
                <a:solidFill>
                  <a:srgbClr val="FF0000"/>
                </a:solidFill>
              </a:rPr>
              <a:t>Етна </a:t>
            </a:r>
            <a:endParaRPr lang="uk-UA" sz="5200" b="1" dirty="0" smtClean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uk-UA" sz="5200" b="1" dirty="0" smtClean="0"/>
              <a:t>Найактивніший </a:t>
            </a:r>
            <a:r>
              <a:rPr lang="uk-UA" sz="5200" b="1" dirty="0"/>
              <a:t>з усіх відомих вулканів. Його виверження відбуваються приблизно раз в 3 місяці. Дивно те, що цей Сицилійський вулкан змінює свою висоту між виверженнями. Етну можна вважати найвищим активним вулканом Італії, адже він перевершує свого «суперника» </a:t>
            </a:r>
            <a:r>
              <a:rPr lang="uk-UA" sz="5200" b="1" dirty="0" err="1"/>
              <a:t>Везувія</a:t>
            </a:r>
            <a:r>
              <a:rPr lang="uk-UA" sz="5200" b="1" dirty="0"/>
              <a:t> приблизно в 2,5 рази.</a:t>
            </a: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/>
            </a:r>
            <a:br>
              <a:rPr lang="uk-UA" dirty="0" smtClean="0"/>
            </a:b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043858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13314" name="Picture 2" descr="C:\Users\Liza\Desktop\1437236606_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3412"/>
            <a:ext cx="946854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817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457200" y="228919"/>
            <a:ext cx="8229600" cy="45719"/>
          </a:xfrm>
        </p:spPr>
        <p:txBody>
          <a:bodyPr>
            <a:normAutofit fontScale="90000"/>
          </a:bodyPr>
          <a:lstStyle/>
          <a:p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6120680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uk-UA" sz="3900" b="1" dirty="0" err="1">
                <a:solidFill>
                  <a:srgbClr val="FF0000"/>
                </a:solidFill>
              </a:rPr>
              <a:t>Кракатау</a:t>
            </a:r>
            <a:r>
              <a:rPr lang="uk-UA" sz="3900" b="1" dirty="0"/>
              <a:t> </a:t>
            </a:r>
            <a:endParaRPr lang="uk-UA" sz="3900" b="1" dirty="0" smtClean="0"/>
          </a:p>
          <a:p>
            <a:pPr marL="0" indent="0" algn="ctr">
              <a:buNone/>
            </a:pPr>
            <a:r>
              <a:rPr lang="uk-UA" sz="3900" b="1" dirty="0" smtClean="0"/>
              <a:t>Вулканічний </a:t>
            </a:r>
            <a:r>
              <a:rPr lang="uk-UA" sz="3900" b="1" dirty="0"/>
              <a:t>острів в </a:t>
            </a:r>
            <a:r>
              <a:rPr lang="uk-UA" sz="3900" b="1" dirty="0" err="1"/>
              <a:t>Зондській</a:t>
            </a:r>
            <a:r>
              <a:rPr lang="uk-UA" sz="3900" b="1" dirty="0"/>
              <a:t> протоці між островами Ява та Суматра в Індонезії. Він вивергався багаторазово, масштабно та з катастрофічними наслідками. Найвідоміше виверження сталося 26 серпня 1883 року, коли вулкан викинув понад 25 кубічних кілометрів каміння, попелу та пемзи і створив найгучніший історично відомий звук — катастрофічний вибух, ударна хвиля якого обійшла Землю сім разів і була реєстрована протягом п'яти днів.</a:t>
            </a: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/>
            </a:r>
            <a:br>
              <a:rPr lang="uk-UA" dirty="0" smtClean="0"/>
            </a:b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403578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14338" name="Picture 2" descr="C:\Users\Liza\Desktop\1437237010_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02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4245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018"/>
          </a:xfrm>
        </p:spPr>
        <p:txBody>
          <a:bodyPr>
            <a:normAutofit fontScale="90000"/>
          </a:bodyPr>
          <a:lstStyle/>
          <a:p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476672"/>
            <a:ext cx="8856984" cy="612068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uk-UA" sz="3600" b="1" i="1" dirty="0">
                <a:solidFill>
                  <a:srgbClr val="FF0000"/>
                </a:solidFill>
              </a:rPr>
              <a:t>Гарячі </a:t>
            </a:r>
            <a:r>
              <a:rPr lang="uk-UA" sz="3600" b="1" i="1" dirty="0" smtClean="0">
                <a:solidFill>
                  <a:srgbClr val="FF0000"/>
                </a:solidFill>
              </a:rPr>
              <a:t>джерела – </a:t>
            </a:r>
            <a:r>
              <a:rPr lang="uk-UA" sz="3600" b="1" dirty="0" smtClean="0">
                <a:solidFill>
                  <a:schemeClr val="tx2"/>
                </a:solidFill>
              </a:rPr>
              <a:t>спокійне витікання  гарячої води з тріщин земної кори.</a:t>
            </a:r>
            <a:r>
              <a:rPr lang="uk-UA" sz="3600" b="1" dirty="0"/>
              <a:t> </a:t>
            </a:r>
            <a:r>
              <a:rPr lang="uk-UA" b="1" dirty="0" smtClean="0"/>
              <a:t>Утворюються </a:t>
            </a:r>
            <a:r>
              <a:rPr lang="uk-UA" b="1" dirty="0"/>
              <a:t>в тих районах, де неглибоко залягає </a:t>
            </a:r>
            <a:r>
              <a:rPr lang="uk-UA" b="1" dirty="0" err="1"/>
              <a:t>ще неостигла ма</a:t>
            </a:r>
            <a:r>
              <a:rPr lang="uk-UA" b="1" dirty="0"/>
              <a:t>гма. Своїм теплом вона нагріває підземні води. Через тріщини в земній корі вони можуть спокійно витікати на поверхню. </a:t>
            </a:r>
            <a:r>
              <a:rPr lang="uk-UA" b="1" dirty="0" smtClean="0"/>
              <a:t>У </a:t>
            </a:r>
            <a:r>
              <a:rPr lang="uk-UA" b="1" dirty="0"/>
              <a:t>воді зазвичай розчинено багато мінеральних речовин, тому вона є лікувальною. На базі джерел працюють </a:t>
            </a:r>
            <a:r>
              <a:rPr lang="uk-UA" b="1" dirty="0" smtClean="0"/>
              <a:t>санаторії. </a:t>
            </a:r>
            <a:endParaRPr lang="uk-UA" b="1" dirty="0"/>
          </a:p>
        </p:txBody>
      </p:sp>
    </p:spTree>
    <p:extLst>
      <p:ext uri="{BB962C8B-B14F-4D97-AF65-F5344CB8AC3E}">
        <p14:creationId xmlns:p14="http://schemas.microsoft.com/office/powerpoint/2010/main" val="3482405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 dirty="0"/>
          </a:p>
        </p:txBody>
      </p:sp>
      <p:pic>
        <p:nvPicPr>
          <p:cNvPr id="7170" name="Picture 2" descr="C:\Users\Liza\Desktop\Без названия (2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004048" cy="3634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Liza\Desktop\Без названия (1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3531515"/>
            <a:ext cx="5940152" cy="3326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3231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457200" y="228919"/>
            <a:ext cx="8229600" cy="45719"/>
          </a:xfrm>
        </p:spPr>
        <p:txBody>
          <a:bodyPr>
            <a:normAutofit fontScale="90000"/>
          </a:bodyPr>
          <a:lstStyle/>
          <a:p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476672"/>
            <a:ext cx="8568952" cy="564949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3600" b="1" dirty="0">
                <a:solidFill>
                  <a:srgbClr val="FF0000"/>
                </a:solidFill>
                <a:latin typeface="+mj-lt"/>
              </a:rPr>
              <a:t>Гейзери</a:t>
            </a:r>
            <a:r>
              <a:rPr lang="uk-UA" sz="3600" b="1" dirty="0">
                <a:latin typeface="+mj-lt"/>
              </a:rPr>
              <a:t> – </a:t>
            </a:r>
            <a:r>
              <a:rPr lang="uk-UA" sz="3600" b="1" dirty="0">
                <a:solidFill>
                  <a:schemeClr val="tx2"/>
                </a:solidFill>
                <a:latin typeface="+mj-lt"/>
              </a:rPr>
              <a:t>це джерела, що періодично викидають фонтани гарячої води й пару</a:t>
            </a:r>
            <a:r>
              <a:rPr lang="uk-UA" sz="3600" b="1" dirty="0">
                <a:latin typeface="+mj-lt"/>
              </a:rPr>
              <a:t>. </a:t>
            </a:r>
            <a:r>
              <a:rPr lang="uk-UA" sz="3600" b="1" dirty="0" smtClean="0">
                <a:latin typeface="+mj-lt"/>
              </a:rPr>
              <a:t>Висота </a:t>
            </a:r>
            <a:r>
              <a:rPr lang="uk-UA" sz="3600" b="1" dirty="0">
                <a:latin typeface="+mj-lt"/>
              </a:rPr>
              <a:t>фонтану досягає десятків метрів. </a:t>
            </a:r>
            <a:r>
              <a:rPr lang="uk-UA" sz="3600" b="1" dirty="0" smtClean="0">
                <a:latin typeface="+mj-lt"/>
              </a:rPr>
              <a:t>Нині </a:t>
            </a:r>
            <a:r>
              <a:rPr lang="uk-UA" sz="3600" b="1" dirty="0">
                <a:latin typeface="+mj-lt"/>
              </a:rPr>
              <a:t>люди навчилися використовувати гейзери й гарячі джерела для опалення будинків і вироблення електроенергії. Для цього збудовано спеціальні геотермальні станції.</a:t>
            </a:r>
          </a:p>
        </p:txBody>
      </p:sp>
    </p:spTree>
    <p:extLst>
      <p:ext uri="{BB962C8B-B14F-4D97-AF65-F5344CB8AC3E}">
        <p14:creationId xmlns:p14="http://schemas.microsoft.com/office/powerpoint/2010/main" val="661379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 dirty="0"/>
          </a:p>
        </p:txBody>
      </p:sp>
      <p:pic>
        <p:nvPicPr>
          <p:cNvPr id="9218" name="Picture 2" descr="C:\Users\Liza\Desktop\Без названия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4572000" cy="3424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C:\Users\Liza\Desktop\image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9" y="3144689"/>
            <a:ext cx="5580112" cy="3713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5912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018"/>
          </a:xfrm>
        </p:spPr>
        <p:txBody>
          <a:bodyPr>
            <a:normAutofit fontScale="90000"/>
          </a:bodyPr>
          <a:lstStyle/>
          <a:p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0"/>
            <a:ext cx="8229600" cy="623731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uk-UA" sz="4400" b="1" dirty="0" smtClean="0">
              <a:solidFill>
                <a:schemeClr val="tx2"/>
              </a:solidFill>
            </a:endParaRPr>
          </a:p>
          <a:p>
            <a:pPr algn="ctr"/>
            <a:r>
              <a:rPr lang="uk-UA" sz="4400" b="1" dirty="0" smtClean="0">
                <a:solidFill>
                  <a:schemeClr val="tx2"/>
                </a:solidFill>
              </a:rPr>
              <a:t>Кратер</a:t>
            </a:r>
          </a:p>
          <a:p>
            <a:pPr algn="ctr"/>
            <a:r>
              <a:rPr lang="uk-UA" sz="4400" b="1" dirty="0" smtClean="0">
                <a:solidFill>
                  <a:schemeClr val="tx2"/>
                </a:solidFill>
              </a:rPr>
              <a:t>Жерло</a:t>
            </a:r>
          </a:p>
          <a:p>
            <a:pPr algn="ctr"/>
            <a:r>
              <a:rPr lang="uk-UA" sz="4400" b="1" dirty="0" smtClean="0">
                <a:solidFill>
                  <a:schemeClr val="tx2"/>
                </a:solidFill>
              </a:rPr>
              <a:t>Лава</a:t>
            </a:r>
          </a:p>
          <a:p>
            <a:pPr algn="ctr"/>
            <a:r>
              <a:rPr lang="uk-UA" sz="4400" b="1" dirty="0" smtClean="0">
                <a:solidFill>
                  <a:schemeClr val="tx2"/>
                </a:solidFill>
              </a:rPr>
              <a:t>Вулканізм</a:t>
            </a:r>
          </a:p>
          <a:p>
            <a:pPr algn="ctr"/>
            <a:r>
              <a:rPr lang="uk-UA" sz="4400" b="1" dirty="0" smtClean="0">
                <a:solidFill>
                  <a:schemeClr val="tx2"/>
                </a:solidFill>
              </a:rPr>
              <a:t>Гарячі джерела</a:t>
            </a:r>
          </a:p>
          <a:p>
            <a:pPr algn="ctr"/>
            <a:r>
              <a:rPr lang="uk-UA" sz="4400" b="1" dirty="0" smtClean="0">
                <a:solidFill>
                  <a:schemeClr val="tx2"/>
                </a:solidFill>
              </a:rPr>
              <a:t>Гейзери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72836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/>
              <a:t>Домашнє завдання:</a:t>
            </a:r>
            <a:endParaRPr lang="uk-UA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b="1" dirty="0" smtClean="0"/>
              <a:t>Прочитати параграф 23</a:t>
            </a:r>
          </a:p>
          <a:p>
            <a:r>
              <a:rPr lang="uk-UA" b="1" dirty="0" smtClean="0"/>
              <a:t>Практична робота №3 . Ст. 87</a:t>
            </a:r>
          </a:p>
          <a:p>
            <a:r>
              <a:rPr lang="uk-UA" b="1" dirty="0" smtClean="0"/>
              <a:t>Підготувати цікаві факти по вивченому матеріалу.</a:t>
            </a:r>
            <a:endParaRPr lang="uk-UA" b="1" dirty="0"/>
          </a:p>
        </p:txBody>
      </p:sp>
    </p:spTree>
    <p:extLst>
      <p:ext uri="{BB962C8B-B14F-4D97-AF65-F5344CB8AC3E}">
        <p14:creationId xmlns:p14="http://schemas.microsoft.com/office/powerpoint/2010/main" val="823507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355</TotalTime>
  <Words>625</Words>
  <Application>Microsoft Office PowerPoint</Application>
  <PresentationFormat>Экран (4:3)</PresentationFormat>
  <Paragraphs>70</Paragraphs>
  <Slides>35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36" baseType="lpstr">
      <vt:lpstr>Тема Office</vt:lpstr>
      <vt:lpstr>Презентация PowerPoint</vt:lpstr>
      <vt:lpstr>ВНУТРІШНІ ПРОЦЕСИ ЗЕМЛІ</vt:lpstr>
      <vt:lpstr>Презентация PowerPoint</vt:lpstr>
      <vt:lpstr>Тема уроку:</vt:lpstr>
      <vt:lpstr>МЕТА УРОКУ:</vt:lpstr>
      <vt:lpstr>Презентация PowerPoint</vt:lpstr>
      <vt:lpstr>Вулканізм(магматизм) – це сукупність явищ ,пов'язаних з переміщенням речовини мантії в глибинах Землі та її виверженням з надр на поверхню.  </vt:lpstr>
      <vt:lpstr>Вулканізм:</vt:lpstr>
      <vt:lpstr>Вулкан - це</vt:lpstr>
      <vt:lpstr>«вулканус» (лат.)</vt:lpstr>
      <vt:lpstr>Презентация PowerPoint</vt:lpstr>
      <vt:lpstr>Презентация PowerPoint</vt:lpstr>
      <vt:lpstr>Презентация PowerPoint</vt:lpstr>
      <vt:lpstr>Презентация PowerPoint</vt:lpstr>
      <vt:lpstr>Будова вулкана.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Цікаві факти.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Домашнє завдання: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Liza</dc:creator>
  <cp:lastModifiedBy>Liza</cp:lastModifiedBy>
  <cp:revision>17</cp:revision>
  <dcterms:created xsi:type="dcterms:W3CDTF">2019-12-09T15:55:18Z</dcterms:created>
  <dcterms:modified xsi:type="dcterms:W3CDTF">2019-12-09T21:50:47Z</dcterms:modified>
</cp:coreProperties>
</file>