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9" r:id="rId5"/>
    <p:sldId id="263" r:id="rId6"/>
    <p:sldId id="262" r:id="rId7"/>
    <p:sldId id="261" r:id="rId8"/>
    <p:sldId id="260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0" clrIdx="0">
    <p:extLst>
      <p:ext uri="{19B8F6BF-5375-455C-9EA6-DF929625EA0E}">
        <p15:presenceInfo xmlns:p15="http://schemas.microsoft.com/office/powerpoint/2012/main" userId="2752a48ad51fdd8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BC8859"/>
    <a:srgbClr val="996600"/>
    <a:srgbClr val="997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69" d="100"/>
          <a:sy n="69" d="100"/>
        </p:scale>
        <p:origin x="122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E23CC9-8599-40C2-B83C-051F0C507C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54A5C-4585-4C76-B41F-B3CDCC1141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D14AC-CD3D-4EB4-B775-E9E2A79B34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E20B4-8453-4B02-BE08-C72E0AAD5A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836692-B0CD-4C4C-91B8-0898E94705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14292-C26F-49B6-A71B-F1F45297A3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96EEB7-9344-473D-9894-0D2F6B02DB3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0BEC2-38D7-4B4D-B8AF-2417DEF2C8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3AF99-79BD-4CD5-B3C4-43478B6B94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DF3BC-E199-4D1D-9263-2C52015494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99164-58AD-4997-A150-394C75E762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4EDBBAA-2DF8-4AB0-BE05-F46D4D464EF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0 db" panose="02000507020000020004" pitchFamily="50" charset="0"/>
              </a:rPr>
              <a:t>Стародавня історія України</a:t>
            </a:r>
            <a:endParaRPr lang="ru-RU" b="1" i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0 db" panose="02000507020000020004" pitchFamily="50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>
                <a:latin typeface="20 db" panose="02000507020000020004" pitchFamily="50" charset="0"/>
              </a:rPr>
              <a:t>Історичні джерела</a:t>
            </a:r>
            <a:endParaRPr lang="ru-RU" dirty="0">
              <a:latin typeface="20 db" panose="02000507020000020004" pitchFamily="50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chemeClr val="accent5">
                    <a:lumMod val="25000"/>
                  </a:schemeClr>
                </a:solidFill>
                <a:latin typeface="Arial Black" panose="020B0A04020102020204" pitchFamily="34" charset="0"/>
              </a:rPr>
              <a:t>Історичне джерело – </a:t>
            </a:r>
            <a:r>
              <a:rPr lang="uk-UA" sz="2800" dirty="0" smtClean="0">
                <a:solidFill>
                  <a:schemeClr val="accent5">
                    <a:lumMod val="25000"/>
                  </a:schemeClr>
                </a:solidFill>
                <a:latin typeface="Arial Black" panose="020B0A04020102020204" pitchFamily="34" charset="0"/>
              </a:rPr>
              <a:t>речова чи писемна пам'ятка, що є свідченням минулого, а також мови народів, традицій, вірування, свята, пісні, легенди, перекази, що сягають далекої давнини.</a:t>
            </a:r>
            <a:endParaRPr lang="ru-RU" b="1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323528" y="404664"/>
            <a:ext cx="2592288" cy="1224136"/>
          </a:xfrm>
          <a:prstGeom prst="horizontalScroll">
            <a:avLst/>
          </a:prstGeom>
          <a:solidFill>
            <a:srgbClr val="BC8859"/>
          </a:solidFill>
          <a:ln>
            <a:solidFill>
              <a:srgbClr val="6633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Р</a:t>
            </a:r>
            <a:r>
              <a:rPr lang="uk-UA" sz="32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ечові</a:t>
            </a:r>
            <a:endParaRPr lang="ru-RU" sz="32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3059832" y="620688"/>
            <a:ext cx="2565369" cy="1224136"/>
          </a:xfrm>
          <a:prstGeom prst="horizontalScroll">
            <a:avLst/>
          </a:prstGeom>
          <a:solidFill>
            <a:srgbClr val="BC885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Мовні</a:t>
            </a:r>
            <a:endParaRPr lang="ru-RU" sz="28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6153224" y="224613"/>
            <a:ext cx="2426265" cy="1404156"/>
          </a:xfrm>
          <a:prstGeom prst="horizontalScroll">
            <a:avLst/>
          </a:prstGeom>
          <a:solidFill>
            <a:srgbClr val="BC885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Писемні</a:t>
            </a:r>
            <a:endParaRPr lang="ru-RU" sz="28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627784" y="5047665"/>
            <a:ext cx="2664296" cy="1440160"/>
          </a:xfrm>
          <a:prstGeom prst="horizontalScroll">
            <a:avLst/>
          </a:prstGeom>
          <a:solidFill>
            <a:srgbClr val="BC885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Етнографічні</a:t>
            </a:r>
            <a:endParaRPr lang="ru-RU" sz="24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51520" y="4549688"/>
            <a:ext cx="2376264" cy="1215008"/>
          </a:xfrm>
          <a:prstGeom prst="horizontalScroll">
            <a:avLst/>
          </a:prstGeom>
          <a:solidFill>
            <a:srgbClr val="BC885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Усні</a:t>
            </a:r>
            <a:endParaRPr lang="ru-RU" sz="28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5625201" y="4869160"/>
            <a:ext cx="3071943" cy="1872208"/>
          </a:xfrm>
          <a:prstGeom prst="horizontalScroll">
            <a:avLst/>
          </a:prstGeom>
          <a:solidFill>
            <a:srgbClr val="BC885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Фото-, </a:t>
            </a:r>
            <a:r>
              <a:rPr lang="uk-UA" sz="2400" b="1" i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відеодокументи</a:t>
            </a:r>
            <a:endParaRPr lang="ru-RU" sz="24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22558" y="2936158"/>
            <a:ext cx="7849557" cy="247126"/>
          </a:xfrm>
        </p:spPr>
        <p:txBody>
          <a:bodyPr/>
          <a:lstStyle/>
          <a:p>
            <a:r>
              <a:rPr lang="uk-UA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0 db" panose="02000507020000020004" pitchFamily="50" charset="0"/>
              </a:rPr>
              <a:t>Речові джерела</a:t>
            </a:r>
            <a:br>
              <a:rPr lang="uk-UA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0 db" panose="02000507020000020004" pitchFamily="50" charset="0"/>
              </a:rPr>
            </a:br>
            <a:endParaRPr lang="ru-RU" dirty="0">
              <a:solidFill>
                <a:schemeClr val="accent5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0 db" panose="02000507020000020004" pitchFamily="50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3073524" cy="2049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415" y="818433"/>
            <a:ext cx="3221825" cy="1709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210" y="313548"/>
            <a:ext cx="2105025" cy="217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43" y="3045104"/>
            <a:ext cx="2861404" cy="1904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805" y="3619121"/>
            <a:ext cx="2181225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330" y="3683856"/>
            <a:ext cx="2714625" cy="242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745" y="4752262"/>
            <a:ext cx="2411760" cy="1808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138755" y="4982441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accent1"/>
                </a:solidFill>
                <a:latin typeface="20 db" panose="02000507020000020004" pitchFamily="50" charset="0"/>
              </a:rPr>
              <a:t>З</a:t>
            </a:r>
            <a:r>
              <a:rPr lang="uk-UA" b="1" dirty="0" smtClean="0">
                <a:solidFill>
                  <a:schemeClr val="accent1"/>
                </a:solidFill>
                <a:latin typeface="20 db" panose="02000507020000020004" pitchFamily="50" charset="0"/>
              </a:rPr>
              <a:t>броя</a:t>
            </a:r>
            <a:endParaRPr lang="ru-RU" b="1" dirty="0">
              <a:solidFill>
                <a:schemeClr val="accent1"/>
              </a:solidFill>
              <a:latin typeface="20 db" panose="02000507020000020004" pitchFamily="5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3652" y="161108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chemeClr val="accent1"/>
                </a:solidFill>
                <a:latin typeface="20 db" panose="02000507020000020004" pitchFamily="50" charset="0"/>
              </a:rPr>
              <a:t>П</a:t>
            </a:r>
            <a:r>
              <a:rPr lang="uk-UA" dirty="0" smtClean="0">
                <a:solidFill>
                  <a:schemeClr val="accent1"/>
                </a:solidFill>
                <a:latin typeface="20 db" panose="02000507020000020004" pitchFamily="50" charset="0"/>
              </a:rPr>
              <a:t>осуд</a:t>
            </a:r>
            <a:endParaRPr lang="ru-RU" dirty="0">
              <a:solidFill>
                <a:schemeClr val="accent1"/>
              </a:solidFill>
              <a:latin typeface="20 db" panose="02000507020000020004" pitchFamily="50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4114" y="433732"/>
            <a:ext cx="159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chemeClr val="accent1"/>
                </a:solidFill>
                <a:latin typeface="20 db" panose="02000507020000020004" pitchFamily="50" charset="0"/>
              </a:rPr>
              <a:t>М</a:t>
            </a:r>
            <a:r>
              <a:rPr lang="uk-UA" dirty="0" smtClean="0">
                <a:solidFill>
                  <a:schemeClr val="accent1"/>
                </a:solidFill>
                <a:latin typeface="20 db" panose="02000507020000020004" pitchFamily="50" charset="0"/>
              </a:rPr>
              <a:t>онети</a:t>
            </a:r>
            <a:endParaRPr lang="ru-RU" dirty="0">
              <a:solidFill>
                <a:schemeClr val="accent1"/>
              </a:solidFill>
              <a:latin typeface="20 db" panose="02000507020000020004" pitchFamily="50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76578" y="59253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chemeClr val="accent1"/>
                </a:solidFill>
                <a:latin typeface="20 db" panose="02000507020000020004" pitchFamily="50" charset="0"/>
              </a:rPr>
              <a:t>О</a:t>
            </a:r>
            <a:r>
              <a:rPr lang="uk-UA" dirty="0" smtClean="0">
                <a:solidFill>
                  <a:schemeClr val="accent1"/>
                </a:solidFill>
                <a:latin typeface="20 db" panose="02000507020000020004" pitchFamily="50" charset="0"/>
              </a:rPr>
              <a:t>дяг</a:t>
            </a:r>
            <a:endParaRPr lang="ru-RU" dirty="0">
              <a:solidFill>
                <a:schemeClr val="accent1"/>
              </a:solidFill>
              <a:latin typeface="20 db" panose="02000507020000020004" pitchFamily="5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5731" y="6393730"/>
            <a:ext cx="2821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accent1"/>
                </a:solidFill>
                <a:latin typeface="20 db" panose="02000507020000020004" pitchFamily="50" charset="0"/>
              </a:rPr>
              <a:t>Руїни будівель</a:t>
            </a:r>
            <a:endParaRPr lang="ru-RU" dirty="0">
              <a:solidFill>
                <a:schemeClr val="accent1"/>
              </a:solidFill>
              <a:latin typeface="20 db" panose="02000507020000020004" pitchFamily="50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29898" y="5632457"/>
            <a:ext cx="2015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accent1"/>
                </a:solidFill>
                <a:latin typeface="20 db" panose="02000507020000020004" pitchFamily="50" charset="0"/>
              </a:rPr>
              <a:t>Прикраси</a:t>
            </a:r>
            <a:endParaRPr lang="ru-RU" dirty="0">
              <a:solidFill>
                <a:schemeClr val="accent1"/>
              </a:solidFill>
              <a:latin typeface="20 db" panose="02000507020000020004" pitchFamily="50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30545" y="6074600"/>
            <a:ext cx="3084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accent1"/>
                </a:solidFill>
                <a:latin typeface="20 db" panose="02000507020000020004" pitchFamily="50" charset="0"/>
              </a:rPr>
              <a:t>Знаряддя праці</a:t>
            </a:r>
            <a:endParaRPr lang="ru-RU" dirty="0">
              <a:solidFill>
                <a:schemeClr val="accent1"/>
              </a:solidFill>
              <a:latin typeface="20 db" panose="02000507020000020004" pitchFamily="50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16016" y="3068958"/>
            <a:ext cx="4239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0 db" panose="02000507020000020004" pitchFamily="50" charset="0"/>
              </a:rPr>
              <a:t>АРХЕОЛОГІЯ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0 db" panose="0200050702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01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chemeClr val="accent5">
                    <a:lumMod val="25000"/>
                  </a:schemeClr>
                </a:solidFill>
                <a:latin typeface="20 db" panose="02000507020000020004" pitchFamily="50" charset="0"/>
              </a:rPr>
              <a:t>Усні джерела</a:t>
            </a:r>
            <a:endParaRPr lang="ru-RU" b="1" dirty="0">
              <a:solidFill>
                <a:schemeClr val="accent5">
                  <a:lumMod val="25000"/>
                </a:schemeClr>
              </a:solidFill>
              <a:latin typeface="20 db" panose="02000507020000020004" pitchFamily="50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772816"/>
            <a:ext cx="465063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b="1" dirty="0" smtClean="0">
                <a:solidFill>
                  <a:schemeClr val="accent1">
                    <a:lumMod val="25000"/>
                  </a:schemeClr>
                </a:solidFill>
                <a:latin typeface="20 db" panose="02000507020000020004" pitchFamily="50" charset="0"/>
              </a:rPr>
              <a:t>Пісні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b="1" dirty="0" smtClean="0">
                <a:solidFill>
                  <a:schemeClr val="accent1">
                    <a:lumMod val="25000"/>
                  </a:schemeClr>
                </a:solidFill>
                <a:latin typeface="20 db" panose="02000507020000020004" pitchFamily="50" charset="0"/>
              </a:rPr>
              <a:t>Легенди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b="1" dirty="0" smtClean="0">
                <a:solidFill>
                  <a:schemeClr val="accent1">
                    <a:lumMod val="25000"/>
                  </a:schemeClr>
                </a:solidFill>
                <a:latin typeface="20 db" panose="02000507020000020004" pitchFamily="50" charset="0"/>
              </a:rPr>
              <a:t>Перекази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b="1" dirty="0" smtClean="0">
                <a:solidFill>
                  <a:schemeClr val="accent1">
                    <a:lumMod val="25000"/>
                  </a:schemeClr>
                </a:solidFill>
                <a:latin typeface="20 db" panose="02000507020000020004" pitchFamily="50" charset="0"/>
              </a:rPr>
              <a:t>Прислів'я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b="1" dirty="0" smtClean="0">
                <a:solidFill>
                  <a:schemeClr val="accent1">
                    <a:lumMod val="25000"/>
                  </a:schemeClr>
                </a:solidFill>
                <a:latin typeface="20 db" panose="02000507020000020004" pitchFamily="50" charset="0"/>
              </a:rPr>
              <a:t>Міфи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b="1" dirty="0" smtClean="0">
                <a:solidFill>
                  <a:schemeClr val="accent1">
                    <a:lumMod val="25000"/>
                  </a:schemeClr>
                </a:solidFill>
                <a:latin typeface="20 db" panose="02000507020000020004" pitchFamily="50" charset="0"/>
              </a:rPr>
              <a:t>Загадки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4000" b="1" dirty="0" smtClean="0">
                <a:solidFill>
                  <a:schemeClr val="accent1">
                    <a:lumMod val="25000"/>
                  </a:schemeClr>
                </a:solidFill>
                <a:latin typeface="20 db" panose="02000507020000020004" pitchFamily="50" charset="0"/>
              </a:rPr>
              <a:t>Казки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40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985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70664" y="116632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chemeClr val="accent5">
                    <a:lumMod val="25000"/>
                  </a:schemeClr>
                </a:solidFill>
                <a:latin typeface="20 db" panose="02000507020000020004" pitchFamily="50" charset="0"/>
              </a:rPr>
              <a:t>Писемні джерела</a:t>
            </a:r>
            <a:endParaRPr lang="ru-RU" b="1" dirty="0">
              <a:solidFill>
                <a:schemeClr val="accent5">
                  <a:lumMod val="25000"/>
                </a:schemeClr>
              </a:solidFill>
              <a:latin typeface="20 db" panose="02000507020000020004" pitchFamily="50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2238">
            <a:off x="5810775" y="1514975"/>
            <a:ext cx="3148589" cy="1849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4253">
            <a:off x="84402" y="1141929"/>
            <a:ext cx="2486025" cy="183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1696">
            <a:off x="6990280" y="5301208"/>
            <a:ext cx="1801974" cy="1201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70664" y="3130015"/>
            <a:ext cx="86658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28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20 db" panose="02000507020000020004" pitchFamily="50" charset="0"/>
              </a:rPr>
              <a:t>Літописи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28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20 db" panose="02000507020000020004" pitchFamily="50" charset="0"/>
              </a:rPr>
              <a:t>Закони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28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20 db" panose="02000507020000020004" pitchFamily="50" charset="0"/>
              </a:rPr>
              <a:t>Документи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28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20 db" panose="02000507020000020004" pitchFamily="50" charset="0"/>
              </a:rPr>
              <a:t>Щоденники, мемуари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28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20 db" panose="02000507020000020004" pitchFamily="50" charset="0"/>
              </a:rPr>
              <a:t>Художні та наукові твори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28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20 db" panose="02000507020000020004" pitchFamily="50" charset="0"/>
              </a:rPr>
              <a:t>Міжнародні договори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28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20 db" panose="02000507020000020004" pitchFamily="50" charset="0"/>
              </a:rPr>
              <a:t>Періодика (газети, журнали).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2800" dirty="0">
              <a:solidFill>
                <a:schemeClr val="accent1">
                  <a:lumMod val="25000"/>
                </a:schemeClr>
              </a:solidFill>
              <a:latin typeface="20 db" panose="02000507020000020004" pitchFamily="50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776" y="1141929"/>
            <a:ext cx="1857375" cy="2466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01552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65" y="87566"/>
            <a:ext cx="9074194" cy="6530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02772" y="313957"/>
            <a:ext cx="7377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  <a:latin typeface="20 db" panose="02000507020000020004" pitchFamily="50" charset="0"/>
              </a:rPr>
              <a:t>Етнографічні джерела</a:t>
            </a:r>
            <a:endParaRPr lang="ru-RU" sz="3200" dirty="0">
              <a:solidFill>
                <a:schemeClr val="bg2">
                  <a:lumMod val="50000"/>
                </a:schemeClr>
              </a:solidFill>
              <a:latin typeface="20 db" panose="02000507020000020004" pitchFamily="50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7524" y="3817304"/>
            <a:ext cx="3024336" cy="504055"/>
          </a:xfrm>
          <a:prstGeom prst="round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27584" y="395958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20 db" panose="02000507020000020004" pitchFamily="50" charset="0"/>
              </a:rPr>
              <a:t>К</a:t>
            </a:r>
            <a:r>
              <a:rPr lang="uk-UA" dirty="0" smtClean="0">
                <a:latin typeface="20 db" panose="02000507020000020004" pitchFamily="50" charset="0"/>
              </a:rPr>
              <a:t>ультура</a:t>
            </a:r>
            <a:endParaRPr lang="ru-RU" dirty="0">
              <a:latin typeface="20 db" panose="02000507020000020004" pitchFamily="50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7244" y="4394328"/>
            <a:ext cx="2999680" cy="513348"/>
          </a:xfrm>
          <a:prstGeom prst="round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11560" y="4545903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20 db" panose="02000507020000020004" pitchFamily="50" charset="0"/>
              </a:rPr>
              <a:t>Побут</a:t>
            </a:r>
            <a:endParaRPr lang="ru-RU" dirty="0">
              <a:latin typeface="20 db" panose="02000507020000020004" pitchFamily="50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31620" y="5624500"/>
            <a:ext cx="2808312" cy="504056"/>
          </a:xfrm>
          <a:prstGeom prst="round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15616" y="5759224"/>
            <a:ext cx="2483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latin typeface="20 db" panose="02000507020000020004" pitchFamily="50" charset="0"/>
              </a:rPr>
              <a:t>Походження</a:t>
            </a:r>
            <a:endParaRPr lang="ru-RU" dirty="0">
              <a:latin typeface="20 db" panose="02000507020000020004" pitchFamily="50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6965" y="5010497"/>
            <a:ext cx="3040899" cy="434727"/>
          </a:xfrm>
          <a:prstGeom prst="round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61619" y="5124995"/>
            <a:ext cx="2016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20 db" panose="02000507020000020004" pitchFamily="50" charset="0"/>
              </a:rPr>
              <a:t>Традиції</a:t>
            </a:r>
            <a:endParaRPr lang="ru-RU" dirty="0">
              <a:latin typeface="20 db" panose="02000507020000020004" pitchFamily="50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95936" y="5759224"/>
            <a:ext cx="2448272" cy="550096"/>
          </a:xfrm>
          <a:prstGeom prst="round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644008" y="5876528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latin typeface="20 db" panose="02000507020000020004" pitchFamily="50" charset="0"/>
              </a:rPr>
              <a:t>Звичаї</a:t>
            </a:r>
            <a:endParaRPr lang="ru-RU" dirty="0">
              <a:latin typeface="20 db" panose="0200050702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9800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uk-UA" sz="3600" b="1" dirty="0" err="1" smtClean="0">
                <a:solidFill>
                  <a:schemeClr val="accent5">
                    <a:lumMod val="25000"/>
                  </a:schemeClr>
                </a:solidFill>
                <a:latin typeface="20 db" panose="02000507020000020004" pitchFamily="50" charset="0"/>
              </a:rPr>
              <a:t>Мовні</a:t>
            </a:r>
            <a:r>
              <a:rPr lang="uk-UA" sz="3600" b="1" dirty="0" smtClean="0">
                <a:solidFill>
                  <a:schemeClr val="accent5">
                    <a:lumMod val="25000"/>
                  </a:schemeClr>
                </a:solidFill>
                <a:latin typeface="20 db" panose="02000507020000020004" pitchFamily="50" charset="0"/>
              </a:rPr>
              <a:t> (лінгвістичні) джерела</a:t>
            </a:r>
            <a:endParaRPr lang="ru-RU" sz="3600" b="1" dirty="0">
              <a:solidFill>
                <a:schemeClr val="accent5">
                  <a:lumMod val="25000"/>
                </a:schemeClr>
              </a:solidFill>
              <a:latin typeface="20 db" panose="02000507020000020004" pitchFamily="50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4256" y="1556792"/>
            <a:ext cx="79208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Під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лінгвістичними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джерелами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розуміють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пам’ятки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мови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що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містять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цінні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відомості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з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історії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її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розвитку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і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мають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важливе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значення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для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вивчення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етнічної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історії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історії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культури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, науки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тощо</a:t>
            </a:r>
            <a:r>
              <a:rPr lang="ru-RU" sz="4000" i="1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73619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ричневое дрожание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D5E2C9D-40B8-4EF1-88BE-D2DBCE4F76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Состаренная бумага</Template>
  <TotalTime>247</TotalTime>
  <Words>131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20 db</vt:lpstr>
      <vt:lpstr>Arial</vt:lpstr>
      <vt:lpstr>Arial Black</vt:lpstr>
      <vt:lpstr>Book Antiqua</vt:lpstr>
      <vt:lpstr>Comic Sans MS</vt:lpstr>
      <vt:lpstr>Courier New</vt:lpstr>
      <vt:lpstr>Wingdings</vt:lpstr>
      <vt:lpstr>коричневое дрожание</vt:lpstr>
      <vt:lpstr>Стародавня історія України</vt:lpstr>
      <vt:lpstr>Історичне джерело – речова чи писемна пам'ятка, що є свідченням минулого, а також мови народів, традицій, вірування, свята, пісні, легенди, перекази, що сягають далекої давнини.</vt:lpstr>
      <vt:lpstr>Речові джерела </vt:lpstr>
      <vt:lpstr>Усні джерела</vt:lpstr>
      <vt:lpstr>Писемні джерела</vt:lpstr>
      <vt:lpstr>Презентация PowerPoint</vt:lpstr>
      <vt:lpstr>Мовні (лінгвістичні) джерела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Стародавня історія України</dc:title>
  <dc:creator>Пользователь</dc:creator>
  <cp:keywords/>
  <cp:lastModifiedBy>Пользователь</cp:lastModifiedBy>
  <cp:revision>25</cp:revision>
  <dcterms:created xsi:type="dcterms:W3CDTF">2022-07-24T07:38:26Z</dcterms:created>
  <dcterms:modified xsi:type="dcterms:W3CDTF">2022-07-24T13:27:38Z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TC300090679990</vt:lpwstr>
  </property>
</Properties>
</file>