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29" r:id="rId3"/>
    <p:sldId id="262" r:id="rId4"/>
    <p:sldId id="283" r:id="rId5"/>
    <p:sldId id="284" r:id="rId6"/>
    <p:sldId id="286" r:id="rId7"/>
    <p:sldId id="288" r:id="rId8"/>
    <p:sldId id="294" r:id="rId9"/>
    <p:sldId id="302" r:id="rId10"/>
    <p:sldId id="258" r:id="rId11"/>
    <p:sldId id="313" r:id="rId12"/>
    <p:sldId id="265" r:id="rId13"/>
    <p:sldId id="264" r:id="rId14"/>
    <p:sldId id="310" r:id="rId15"/>
    <p:sldId id="330" r:id="rId16"/>
    <p:sldId id="261" r:id="rId17"/>
    <p:sldId id="263" r:id="rId18"/>
    <p:sldId id="267" r:id="rId19"/>
    <p:sldId id="317" r:id="rId20"/>
    <p:sldId id="318" r:id="rId21"/>
    <p:sldId id="319" r:id="rId22"/>
    <p:sldId id="321" r:id="rId23"/>
    <p:sldId id="322" r:id="rId24"/>
    <p:sldId id="323" r:id="rId25"/>
    <p:sldId id="268" r:id="rId26"/>
    <p:sldId id="269" r:id="rId27"/>
    <p:sldId id="272" r:id="rId28"/>
    <p:sldId id="327" r:id="rId29"/>
    <p:sldId id="328" r:id="rId30"/>
    <p:sldId id="274" r:id="rId31"/>
    <p:sldId id="315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4" r:id="rId42"/>
    <p:sldId id="340" r:id="rId43"/>
    <p:sldId id="346" r:id="rId44"/>
    <p:sldId id="345" r:id="rId45"/>
    <p:sldId id="347" r:id="rId46"/>
    <p:sldId id="341" r:id="rId47"/>
    <p:sldId id="342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0D5F-4BC9-46FC-BC77-27C204C1F0FA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F858C-5A71-4F16-98B6-A0A149D2CD4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osvita.mediasapiens.ua/material/2075" TargetMode="External"/><Relationship Id="rId2" Type="http://schemas.openxmlformats.org/officeDocument/2006/relationships/hyperlink" Target="http://osvita.mediasapiens.ua/material/195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svita.mediasapiens.ua/material/2131" TargetMode="External"/><Relationship Id="rId4" Type="http://schemas.openxmlformats.org/officeDocument/2006/relationships/hyperlink" Target="http://osvita.mediasapiens.ua/material/22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12968" cy="316835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РОЗДІЛ </a:t>
            </a:r>
            <a:r>
              <a:rPr lang="en-GB" sz="6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</a:t>
            </a:r>
            <a:r>
              <a:rPr lang="ru-RU" sz="6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 </a:t>
            </a:r>
            <a:r>
              <a:rPr lang="ru-RU" sz="60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ІНФОРМАЦІЇ ТА </a:t>
            </a:r>
            <a:r>
              <a:rPr lang="ru-RU" sz="6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МАС-МЕДІА</a:t>
            </a:r>
            <a:endParaRPr lang="ru-RU" sz="66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573016"/>
            <a:ext cx="7632848" cy="2736304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/>
              <a:t>Тема 1: </a:t>
            </a:r>
            <a:r>
              <a:rPr lang="ru-RU" sz="3600" b="1" dirty="0"/>
              <a:t>КОМУНІКАЦІЯ, ІНФОРМАЦІЯ, </a:t>
            </a:r>
            <a:r>
              <a:rPr lang="ru-RU" sz="3600" b="1" dirty="0" smtClean="0"/>
              <a:t>МЕДІА.</a:t>
            </a:r>
          </a:p>
          <a:p>
            <a:r>
              <a:rPr lang="uk-UA" sz="3600" dirty="0" smtClean="0"/>
              <a:t>Тема 2: </a:t>
            </a:r>
            <a:r>
              <a:rPr lang="ru-RU" sz="3600" b="1" dirty="0"/>
              <a:t>МЕДІА І ДЕМОКРАТІЯ.</a:t>
            </a:r>
            <a:br>
              <a:rPr lang="ru-RU" sz="3600" b="1" dirty="0"/>
            </a:br>
            <a:r>
              <a:rPr lang="ru-RU" sz="3600" b="1" dirty="0"/>
              <a:t>СВОБОДА, ЕТИКА І </a:t>
            </a:r>
            <a:r>
              <a:rPr lang="ru-RU" sz="3600" b="1" dirty="0" smtClean="0"/>
              <a:t>ВІДПОВІДАЛЬНІСТЬ ЗМІ</a:t>
            </a:r>
            <a:r>
              <a:rPr lang="ru-RU" sz="3600" dirty="0" smtClean="0"/>
              <a:t> 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.Admin-ПК\Desktop\inf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79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Admin.Admin-ПК\Desktop\img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t="5420" r="3250" b="4167"/>
          <a:stretch/>
        </p:blipFill>
        <p:spPr bwMode="auto">
          <a:xfrm>
            <a:off x="179511" y="260648"/>
            <a:ext cx="8824197" cy="6399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Admin.Admin-ПК\Desktop\img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19366" r="1429" b="2539"/>
          <a:stretch/>
        </p:blipFill>
        <p:spPr bwMode="auto">
          <a:xfrm>
            <a:off x="0" y="260648"/>
            <a:ext cx="9144000" cy="63367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Admin.Admin-ПК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79145"/>
            <a:ext cx="8065109" cy="250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9" y="2708920"/>
            <a:ext cx="802934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971600" y="0"/>
            <a:ext cx="6590185" cy="1032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Комунікація – що це?</a:t>
            </a:r>
            <a:endParaRPr lang="uk-U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764704"/>
            <a:ext cx="8640960" cy="14401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400" dirty="0">
                <a:solidFill>
                  <a:schemeClr val="bg1"/>
                </a:solidFill>
              </a:rPr>
              <a:t>Дослідники зазначають, що </a:t>
            </a:r>
            <a:r>
              <a:rPr lang="uk-UA" sz="2400" b="1" dirty="0">
                <a:solidFill>
                  <a:srgbClr val="FF0000"/>
                </a:solidFill>
              </a:rPr>
              <a:t>70 % </a:t>
            </a:r>
            <a:r>
              <a:rPr lang="uk-UA" sz="2400" dirty="0">
                <a:solidFill>
                  <a:schemeClr val="bg1"/>
                </a:solidFill>
              </a:rPr>
              <a:t>свого часу людина витрачає на комунікацію. </a:t>
            </a:r>
          </a:p>
          <a:p>
            <a:pPr marL="0" indent="0" algn="just">
              <a:buNone/>
            </a:pPr>
            <a:r>
              <a:rPr lang="uk-UA" sz="3200" spc="-100" dirty="0">
                <a:solidFill>
                  <a:srgbClr val="C00000"/>
                </a:solidFill>
              </a:rPr>
              <a:t>Комунікація </a:t>
            </a:r>
            <a:r>
              <a:rPr lang="uk-UA" sz="3200" spc="-100" dirty="0" smtClean="0">
                <a:solidFill>
                  <a:srgbClr val="C00000"/>
                </a:solidFill>
              </a:rPr>
              <a:t>- це </a:t>
            </a:r>
            <a:r>
              <a:rPr lang="uk-UA" sz="3200" spc="-100" dirty="0">
                <a:solidFill>
                  <a:srgbClr val="C00000"/>
                </a:solidFill>
              </a:rPr>
              <a:t>обмін інформацією. </a:t>
            </a:r>
          </a:p>
        </p:txBody>
      </p:sp>
      <p:pic>
        <p:nvPicPr>
          <p:cNvPr id="6" name="Рисунок 5" descr="shutterstock_218342101.jpg"/>
          <p:cNvPicPr>
            <a:picLocks noChangeAspect="1"/>
          </p:cNvPicPr>
          <p:nvPr/>
        </p:nvPicPr>
        <p:blipFill rotWithShape="1">
          <a:blip r:embed="rId2">
            <a:lum/>
          </a:blip>
          <a:srcRect l="3365" t="11444" r="3944" b="9994"/>
          <a:stretch/>
        </p:blipFill>
        <p:spPr>
          <a:xfrm>
            <a:off x="827584" y="2276872"/>
            <a:ext cx="7497487" cy="4462844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  <a:alpha val="29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0288" y="846593"/>
            <a:ext cx="8202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Комунікація=спілкування?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700808"/>
            <a:ext cx="7776864" cy="48245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>
                <a:solidFill>
                  <a:schemeClr val="bg1"/>
                </a:solidFill>
              </a:rPr>
              <a:t>Найбільш звичним для нас українським відповідником «комунікації» є слово «спілкування». </a:t>
            </a:r>
          </a:p>
          <a:p>
            <a:pPr marL="0" indent="0" algn="ctr">
              <a:buNone/>
            </a:pPr>
            <a:r>
              <a:rPr lang="uk-UA" sz="2400" b="1" i="1" dirty="0"/>
              <a:t>Та чи дорівнює комунікація спілкуванню?</a:t>
            </a:r>
            <a:endParaRPr lang="ru-RU" sz="2400" b="1" i="1" dirty="0"/>
          </a:p>
          <a:p>
            <a:pPr marL="0" indent="0" algn="ctr">
              <a:buNone/>
            </a:pPr>
            <a:r>
              <a:rPr lang="uk-UA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Ні!</a:t>
            </a:r>
          </a:p>
          <a:p>
            <a:pPr marL="0" indent="0">
              <a:buNone/>
            </a:pPr>
            <a:r>
              <a:rPr lang="uk-UA" sz="3200" dirty="0" smtClean="0">
                <a:solidFill>
                  <a:srgbClr val="C00000"/>
                </a:solidFill>
              </a:rPr>
              <a:t>Спілкування – це безпосередня взаємодія осіб, а комунікація – це  </a:t>
            </a:r>
            <a:r>
              <a:rPr lang="uk-UA" sz="3200" dirty="0">
                <a:solidFill>
                  <a:srgbClr val="C00000"/>
                </a:solidFill>
              </a:rPr>
              <a:t>інформаційний обмін у суспільстві</a:t>
            </a:r>
            <a:r>
              <a:rPr lang="uk-UA" sz="3200" dirty="0" smtClean="0">
                <a:solidFill>
                  <a:srgbClr val="C00000"/>
                </a:solidFill>
              </a:rPr>
              <a:t>.</a:t>
            </a:r>
          </a:p>
          <a:p>
            <a:endParaRPr lang="uk-U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6806209" cy="960058"/>
          </a:xfrm>
        </p:spPr>
        <p:txBody>
          <a:bodyPr/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Комунікація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вплив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1520" y="2564904"/>
            <a:ext cx="8640959" cy="40324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Комунікація завжди </a:t>
            </a:r>
            <a:r>
              <a:rPr lang="uk-UA" sz="2400" dirty="0" smtClean="0">
                <a:solidFill>
                  <a:schemeClr val="bg1"/>
                </a:solidFill>
              </a:rPr>
              <a:t>        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передбачає </a:t>
            </a:r>
            <a:r>
              <a:rPr lang="uk-UA" sz="2400" dirty="0" smtClean="0">
                <a:solidFill>
                  <a:schemeClr val="bg1"/>
                </a:solidFill>
              </a:rPr>
              <a:t>вплив на співрозмовника.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Є відправник повідомлення та отримувач повідомлення. </a:t>
            </a:r>
            <a:endParaRPr lang="uk-UA" sz="2400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uk-UA" sz="2400" dirty="0" smtClean="0">
                <a:solidFill>
                  <a:srgbClr val="C00000"/>
                </a:solidFill>
              </a:rPr>
              <a:t>Та </a:t>
            </a:r>
            <a:r>
              <a:rPr lang="uk-UA" sz="2400" dirty="0" smtClean="0">
                <a:solidFill>
                  <a:srgbClr val="C00000"/>
                </a:solidFill>
              </a:rPr>
              <a:t>чи порозуміються вони?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Адже вони різні! І мають власні інтереси! Тому, щоб комунікація була успішною, вони повинні мати й щось спільне.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Що саме? Що завгодно: вік, стать, професію, зацікавлення, смаки, переконання…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16632"/>
            <a:ext cx="3844564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/>
              <a:t>Види комунікації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72816"/>
            <a:ext cx="7560840" cy="4896544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вербальна (передача інформації за допомогою усних чи друкованих слів),</a:t>
            </a:r>
          </a:p>
          <a:p>
            <a:r>
              <a:rPr lang="uk-UA" sz="2800" b="1" dirty="0" smtClean="0"/>
              <a:t> візуальна (за допомогою образного ряду), орієнтованою на сприйняття за допомогою слуху (музична), </a:t>
            </a:r>
          </a:p>
          <a:p>
            <a:r>
              <a:rPr lang="uk-UA" sz="2800" b="1" dirty="0" smtClean="0"/>
              <a:t>невербальна (коли одержувач інформації інтерпретує міміку, жести, символи тощо), комбінованою</a:t>
            </a:r>
            <a:r>
              <a:rPr lang="uk-UA" sz="28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39"/>
            <a:ext cx="7272808" cy="1210445"/>
          </a:xfrm>
        </p:spPr>
        <p:txBody>
          <a:bodyPr/>
          <a:lstStyle/>
          <a:p>
            <a:r>
              <a:rPr lang="uk-UA" b="1" dirty="0" smtClean="0"/>
              <a:t>ЯКОЮ БУВАЄ КОМУНІКАЦІЯ?</a:t>
            </a:r>
            <a:endParaRPr lang="ru-RU" b="1" dirty="0"/>
          </a:p>
        </p:txBody>
      </p:sp>
      <p:sp>
        <p:nvSpPr>
          <p:cNvPr id="3" name="Прямокутник 8"/>
          <p:cNvSpPr/>
          <p:nvPr/>
        </p:nvSpPr>
        <p:spPr>
          <a:xfrm>
            <a:off x="2774302" y="1279787"/>
            <a:ext cx="31133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uk-UA" sz="2400" dirty="0">
                <a:solidFill>
                  <a:schemeClr val="bg1"/>
                </a:solidFill>
              </a:rPr>
              <a:t>Комунікація існує </a:t>
            </a:r>
            <a:endParaRPr lang="uk-UA" sz="24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декількох </a:t>
            </a:r>
            <a:r>
              <a:rPr lang="uk-UA" sz="2400" dirty="0">
                <a:solidFill>
                  <a:schemeClr val="bg1"/>
                </a:solidFill>
              </a:rPr>
              <a:t>видів: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Прямокутник 9"/>
          <p:cNvSpPr/>
          <p:nvPr/>
        </p:nvSpPr>
        <p:spPr>
          <a:xfrm>
            <a:off x="1835696" y="2166544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000" dirty="0">
                <a:solidFill>
                  <a:srgbClr val="FF0000"/>
                </a:solidFill>
              </a:rPr>
              <a:t>Індивідуальна </a:t>
            </a:r>
            <a:r>
              <a:rPr lang="uk-UA" sz="2000" dirty="0" smtClean="0">
                <a:solidFill>
                  <a:srgbClr val="FF0000"/>
                </a:solidFill>
              </a:rPr>
              <a:t>           </a:t>
            </a:r>
            <a:r>
              <a:rPr lang="uk-UA" sz="2000" dirty="0" smtClean="0">
                <a:solidFill>
                  <a:srgbClr val="FF0000"/>
                </a:solidFill>
              </a:rPr>
              <a:t>Міжособистісна</a:t>
            </a:r>
            <a:endParaRPr lang="uk-UA" sz="2000" dirty="0" smtClean="0">
              <a:solidFill>
                <a:srgbClr val="FF0000"/>
              </a:solidFill>
            </a:endParaRPr>
          </a:p>
          <a:p>
            <a:pPr lvl="0"/>
            <a:r>
              <a:rPr lang="uk-UA" sz="2000" dirty="0" smtClean="0">
                <a:solidFill>
                  <a:schemeClr val="bg1"/>
                </a:solidFill>
              </a:rPr>
              <a:t>(</a:t>
            </a:r>
            <a:r>
              <a:rPr lang="uk-UA" sz="2000" dirty="0">
                <a:solidFill>
                  <a:schemeClr val="bg1"/>
                </a:solidFill>
              </a:rPr>
              <a:t>спілкування із </a:t>
            </a:r>
            <a:r>
              <a:rPr lang="uk-UA" sz="2000" dirty="0" smtClean="0">
                <a:solidFill>
                  <a:schemeClr val="bg1"/>
                </a:solidFill>
              </a:rPr>
              <a:t>          </a:t>
            </a:r>
            <a:r>
              <a:rPr lang="uk-UA" sz="2000" dirty="0" smtClean="0">
                <a:solidFill>
                  <a:schemeClr val="bg1"/>
                </a:solidFill>
              </a:rPr>
              <a:t>(</a:t>
            </a:r>
            <a:r>
              <a:rPr lang="uk-UA" sz="2000" dirty="0">
                <a:solidFill>
                  <a:schemeClr val="bg1"/>
                </a:solidFill>
              </a:rPr>
              <a:t>спілкування </a:t>
            </a:r>
            <a:endParaRPr lang="uk-UA" sz="2000" dirty="0" smtClean="0">
              <a:solidFill>
                <a:schemeClr val="bg1"/>
              </a:solidFill>
            </a:endParaRPr>
          </a:p>
          <a:p>
            <a:r>
              <a:rPr lang="uk-UA" sz="2000" dirty="0" smtClean="0">
                <a:solidFill>
                  <a:schemeClr val="bg1"/>
                </a:solidFill>
              </a:rPr>
              <a:t>самим </a:t>
            </a:r>
            <a:r>
              <a:rPr lang="uk-UA" sz="2000" dirty="0">
                <a:solidFill>
                  <a:schemeClr val="bg1"/>
                </a:solidFill>
              </a:rPr>
              <a:t>собою</a:t>
            </a:r>
            <a:r>
              <a:rPr lang="uk-UA" sz="2000" dirty="0">
                <a:solidFill>
                  <a:schemeClr val="bg1"/>
                </a:solidFill>
              </a:rPr>
              <a:t>); </a:t>
            </a:r>
            <a:r>
              <a:rPr lang="uk-UA" sz="2000" dirty="0" smtClean="0">
                <a:solidFill>
                  <a:schemeClr val="bg1"/>
                </a:solidFill>
              </a:rPr>
              <a:t>           з </a:t>
            </a:r>
            <a:r>
              <a:rPr lang="uk-UA" sz="2000" dirty="0">
                <a:solidFill>
                  <a:schemeClr val="bg1"/>
                </a:solidFill>
              </a:rPr>
              <a:t>другом);</a:t>
            </a:r>
            <a:endParaRPr lang="ru-RU" sz="2000" dirty="0">
              <a:solidFill>
                <a:schemeClr val="bg1"/>
              </a:solidFill>
            </a:endParaRPr>
          </a:p>
          <a:p>
            <a:pPr lvl="0"/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6" y="1279787"/>
            <a:ext cx="596216" cy="22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802" y="1279787"/>
            <a:ext cx="1237848" cy="2248516"/>
          </a:xfrm>
          <a:prstGeom prst="rect">
            <a:avLst/>
          </a:prstGeom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05300" y="3789040"/>
            <a:ext cx="8787180" cy="117412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uk-UA" dirty="0" smtClean="0">
                <a:solidFill>
                  <a:srgbClr val="FF0000"/>
                </a:solidFill>
              </a:rPr>
              <a:t>            Групова</a:t>
            </a:r>
            <a:r>
              <a:rPr lang="uk-UA" dirty="0" smtClean="0"/>
              <a:t>                                                 </a:t>
            </a:r>
            <a:r>
              <a:rPr lang="uk-UA" dirty="0" smtClean="0">
                <a:solidFill>
                  <a:srgbClr val="FF0000"/>
                </a:solidFill>
              </a:rPr>
              <a:t>Масова </a:t>
            </a:r>
            <a:endParaRPr lang="uk-UA" dirty="0" smtClean="0"/>
          </a:p>
          <a:p>
            <a:pPr marL="0" lvl="0" indent="0">
              <a:buNone/>
            </a:pPr>
            <a:r>
              <a:rPr lang="uk-UA" dirty="0" smtClean="0">
                <a:solidFill>
                  <a:schemeClr val="bg1"/>
                </a:solidFill>
              </a:rPr>
              <a:t>(</a:t>
            </a:r>
            <a:r>
              <a:rPr lang="uk-UA" dirty="0" smtClean="0">
                <a:solidFill>
                  <a:schemeClr val="bg1"/>
                </a:solidFill>
              </a:rPr>
              <a:t>спілкування з класом); </a:t>
            </a:r>
            <a:r>
              <a:rPr lang="uk-UA" dirty="0" smtClean="0">
                <a:solidFill>
                  <a:schemeClr val="bg1"/>
                </a:solidFill>
              </a:rPr>
              <a:t>                 (</a:t>
            </a:r>
            <a:r>
              <a:rPr lang="uk-UA" dirty="0" smtClean="0">
                <a:solidFill>
                  <a:schemeClr val="bg1"/>
                </a:solidFill>
              </a:rPr>
              <a:t>у великих групах людей </a:t>
            </a:r>
            <a:r>
              <a:rPr lang="uk-UA" dirty="0" smtClean="0">
                <a:solidFill>
                  <a:schemeClr val="bg1"/>
                </a:solidFill>
              </a:rPr>
              <a:t>- </a:t>
            </a:r>
            <a:r>
              <a:rPr lang="uk-UA" dirty="0" smtClean="0">
                <a:solidFill>
                  <a:schemeClr val="bg1"/>
                </a:solidFill>
              </a:rPr>
              <a:t>масах).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20" y="4797152"/>
            <a:ext cx="2704904" cy="19704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4782642"/>
            <a:ext cx="2934780" cy="19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b="1" dirty="0" smtClean="0"/>
              <a:t>Масова комунікація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204864"/>
            <a:ext cx="7125112" cy="40514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400" b="1" dirty="0" smtClean="0"/>
              <a:t>— </a:t>
            </a:r>
            <a:r>
              <a:rPr lang="uk-UA" sz="2800" b="1" dirty="0" smtClean="0"/>
              <a:t>систематичне та одночасне поширення однотипних повідомлень у великих аудиторіях з метою інформування та здійснення ідеологічного, політичного, економічного, психологічного, організаційного впливу на думки, оцінки і поведінку людей</a:t>
            </a:r>
            <a:r>
              <a:rPr lang="uk-UA" sz="2800" b="1" dirty="0" smtClean="0"/>
              <a:t>.</a:t>
            </a:r>
            <a:endParaRPr lang="ru-RU" sz="1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b="1" dirty="0" smtClean="0"/>
              <a:t>Масова інформація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348880"/>
            <a:ext cx="7125112" cy="405143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b="1" dirty="0" smtClean="0"/>
              <a:t>— </a:t>
            </a:r>
            <a:r>
              <a:rPr lang="uk-UA" sz="4000" b="1" dirty="0" err="1" smtClean="0"/>
              <a:t>стереотипізована</a:t>
            </a:r>
            <a:r>
              <a:rPr lang="uk-UA" sz="4000" b="1" dirty="0" smtClean="0"/>
              <a:t> інформація, яка оперативно та регулярно поширюється на велику, географічно розпорошену аудиторію.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95021"/>
            <a:ext cx="73448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— </a:t>
            </a:r>
            <a:r>
              <a:rPr lang="ru-RU" sz="2800" dirty="0"/>
              <a:t>та, яка </a:t>
            </a:r>
            <a:r>
              <a:rPr lang="ru-RU" sz="2800" dirty="0" err="1"/>
              <a:t>стосується</a:t>
            </a:r>
            <a:r>
              <a:rPr lang="ru-RU" sz="2800" dirty="0"/>
              <a:t> людей і </a:t>
            </a:r>
            <a:r>
              <a:rPr lang="ru-RU" sz="2800" dirty="0" err="1"/>
              <a:t>суспільства</a:t>
            </a:r>
            <a:r>
              <a:rPr lang="ru-RU" sz="2800" dirty="0"/>
              <a:t>, </a:t>
            </a:r>
            <a:r>
              <a:rPr lang="ru-RU" sz="2800" dirty="0" err="1"/>
              <a:t>суспільних</a:t>
            </a:r>
            <a:r>
              <a:rPr lang="ru-RU" sz="2800" dirty="0"/>
              <a:t> </a:t>
            </a:r>
            <a:r>
              <a:rPr lang="ru-RU" sz="2800" dirty="0" err="1"/>
              <a:t>процесів</a:t>
            </a:r>
            <a:r>
              <a:rPr lang="ru-RU" sz="2800" dirty="0"/>
              <a:t>, </a:t>
            </a:r>
            <a:r>
              <a:rPr lang="ru-RU" sz="2800" dirty="0" err="1"/>
              <a:t>найзатребуваніша</a:t>
            </a:r>
            <a:r>
              <a:rPr lang="ru-RU" sz="2800" dirty="0"/>
              <a:t> </a:t>
            </a:r>
            <a:r>
              <a:rPr lang="ru-RU" sz="2800" dirty="0" err="1"/>
              <a:t>сьогодні</a:t>
            </a:r>
            <a:r>
              <a:rPr lang="ru-RU" sz="2800" dirty="0"/>
              <a:t>. </a:t>
            </a:r>
            <a:r>
              <a:rPr lang="ru-RU" sz="2800" dirty="0" err="1"/>
              <a:t>Важливо</a:t>
            </a:r>
            <a:r>
              <a:rPr lang="ru-RU" sz="2800" dirty="0"/>
              <a:t> </a:t>
            </a:r>
            <a:r>
              <a:rPr lang="ru-RU" sz="2800" dirty="0" err="1"/>
              <a:t>розуміти</a:t>
            </a:r>
            <a:r>
              <a:rPr lang="ru-RU" sz="2800" dirty="0"/>
              <a:t>, як </a:t>
            </a:r>
            <a:r>
              <a:rPr lang="ru-RU" sz="2800" dirty="0" err="1"/>
              <a:t>соціальна</a:t>
            </a:r>
            <a:r>
              <a:rPr lang="ru-RU" sz="2800" dirty="0"/>
              <a:t> </a:t>
            </a:r>
            <a:r>
              <a:rPr lang="ru-RU" sz="2800" dirty="0" err="1"/>
              <a:t>інформація</a:t>
            </a:r>
            <a:r>
              <a:rPr lang="ru-RU" sz="2800" dirty="0"/>
              <a:t> </a:t>
            </a:r>
            <a:r>
              <a:rPr lang="ru-RU" sz="2800" dirty="0" err="1"/>
              <a:t>функціонує</a:t>
            </a:r>
            <a:r>
              <a:rPr lang="ru-RU" sz="2800" dirty="0"/>
              <a:t> в </a:t>
            </a:r>
            <a:r>
              <a:rPr lang="ru-RU" sz="2800" dirty="0" err="1"/>
              <a:t>суспільстві</a:t>
            </a:r>
            <a:r>
              <a:rPr lang="ru-RU" sz="2800" dirty="0"/>
              <a:t>.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явище</a:t>
            </a:r>
            <a:r>
              <a:rPr lang="ru-RU" sz="2800" dirty="0"/>
              <a:t> </a:t>
            </a:r>
            <a:r>
              <a:rPr lang="ru-RU" sz="2800" dirty="0" err="1" smtClean="0"/>
              <a:t>журналістикою</a:t>
            </a:r>
            <a:r>
              <a:rPr lang="ru-RU" sz="2800" dirty="0" smtClean="0"/>
              <a:t>, </a:t>
            </a:r>
            <a:r>
              <a:rPr lang="ru-RU" sz="2800" i="1" dirty="0" err="1" smtClean="0">
                <a:solidFill>
                  <a:srgbClr val="FFFF00"/>
                </a:solidFill>
              </a:rPr>
              <a:t>процес</a:t>
            </a:r>
            <a:r>
              <a:rPr lang="ru-RU" sz="2800" i="1" dirty="0" smtClean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збирання</a:t>
            </a:r>
            <a:r>
              <a:rPr lang="ru-RU" sz="2800" i="1" dirty="0">
                <a:solidFill>
                  <a:srgbClr val="FFFF00"/>
                </a:solidFill>
              </a:rPr>
              <a:t>, </a:t>
            </a:r>
            <a:r>
              <a:rPr lang="ru-RU" sz="2800" i="1" dirty="0" err="1">
                <a:solidFill>
                  <a:srgbClr val="FFFF00"/>
                </a:solidFill>
              </a:rPr>
              <a:t>опрацювання</a:t>
            </a:r>
            <a:r>
              <a:rPr lang="ru-RU" sz="2800" i="1" dirty="0">
                <a:solidFill>
                  <a:srgbClr val="FFFF00"/>
                </a:solidFill>
              </a:rPr>
              <a:t> та </a:t>
            </a:r>
            <a:r>
              <a:rPr lang="ru-RU" sz="2800" i="1" dirty="0" err="1">
                <a:solidFill>
                  <a:srgbClr val="FFFF00"/>
                </a:solidFill>
              </a:rPr>
              <a:t>поширення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соціальної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інформації</a:t>
            </a:r>
            <a:r>
              <a:rPr lang="ru-RU" sz="2800" i="1" dirty="0">
                <a:solidFill>
                  <a:srgbClr val="FFFF00"/>
                </a:solidFill>
              </a:rPr>
              <a:t> через </a:t>
            </a:r>
            <a:r>
              <a:rPr lang="ru-RU" sz="2800" i="1" dirty="0" err="1">
                <a:solidFill>
                  <a:srgbClr val="FFFF00"/>
                </a:solidFill>
              </a:rPr>
              <a:t>спеціальні</a:t>
            </a:r>
            <a:r>
              <a:rPr lang="ru-RU" sz="2800" i="1" dirty="0">
                <a:solidFill>
                  <a:srgbClr val="FFFF00"/>
                </a:solidFill>
              </a:rPr>
              <a:t> канали (</a:t>
            </a:r>
            <a:r>
              <a:rPr lang="ru-RU" sz="2800" i="1" dirty="0" err="1">
                <a:solidFill>
                  <a:srgbClr val="FFFF00"/>
                </a:solidFill>
              </a:rPr>
              <a:t>мас-медіа</a:t>
            </a:r>
            <a:r>
              <a:rPr lang="ru-RU" sz="2800" i="1" dirty="0">
                <a:solidFill>
                  <a:srgbClr val="FFFF00"/>
                </a:solidFill>
              </a:rPr>
              <a:t>) на </a:t>
            </a:r>
            <a:r>
              <a:rPr lang="ru-RU" sz="2800" i="1" dirty="0" err="1">
                <a:solidFill>
                  <a:srgbClr val="FFFF00"/>
                </a:solidFill>
              </a:rPr>
              <a:t>велику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аудиторію</a:t>
            </a:r>
            <a:r>
              <a:rPr lang="ru-RU" sz="2800" i="1" dirty="0">
                <a:solidFill>
                  <a:srgbClr val="FFFF00"/>
                </a:solidFill>
              </a:rPr>
              <a:t>, </a:t>
            </a:r>
            <a:r>
              <a:rPr lang="ru-RU" sz="2800" i="1" dirty="0" err="1">
                <a:solidFill>
                  <a:srgbClr val="FFFF00"/>
                </a:solidFill>
              </a:rPr>
              <a:t>що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перебуває</a:t>
            </a:r>
            <a:r>
              <a:rPr lang="ru-RU" sz="2800" i="1" dirty="0">
                <a:solidFill>
                  <a:srgbClr val="FFFF00"/>
                </a:solidFill>
              </a:rPr>
              <a:t> в </a:t>
            </a:r>
            <a:r>
              <a:rPr lang="ru-RU" sz="2800" i="1" dirty="0" err="1">
                <a:solidFill>
                  <a:srgbClr val="FFFF00"/>
                </a:solidFill>
              </a:rPr>
              <a:t>різних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місцях</a:t>
            </a:r>
            <a:r>
              <a:rPr lang="ru-RU" sz="2800" i="1" dirty="0">
                <a:solidFill>
                  <a:srgbClr val="FFFF00"/>
                </a:solidFill>
              </a:rPr>
              <a:t>.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92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.Admin-ПК\Desktop\11ks-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t="6082" r="1138" b="17836"/>
          <a:stretch/>
        </p:blipFill>
        <p:spPr bwMode="auto">
          <a:xfrm>
            <a:off x="0" y="-3313"/>
            <a:ext cx="9144000" cy="422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.Admin-ПК\Desktop\fi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838263"/>
            <a:ext cx="4012704" cy="300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2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2520280"/>
          </a:xfrm>
        </p:spPr>
        <p:txBody>
          <a:bodyPr>
            <a:noAutofit/>
          </a:bodyPr>
          <a:lstStyle/>
          <a:p>
            <a:r>
              <a:rPr lang="uk-UA" sz="5400" b="1" dirty="0" err="1" smtClean="0">
                <a:solidFill>
                  <a:srgbClr val="FFFF00"/>
                </a:solidFill>
              </a:rPr>
              <a:t>Массмедіа</a:t>
            </a:r>
            <a:r>
              <a:rPr lang="uk-UA" sz="5400" b="1" dirty="0" smtClean="0"/>
              <a:t>, або засоби </a:t>
            </a:r>
            <a:r>
              <a:rPr lang="uk-UA" sz="5400" b="1" dirty="0" smtClean="0"/>
              <a:t>масової </a:t>
            </a:r>
            <a:r>
              <a:rPr lang="uk-UA" sz="5400" b="1" dirty="0" smtClean="0"/>
              <a:t>інформації </a:t>
            </a:r>
            <a:r>
              <a:rPr lang="uk-UA" sz="5400" b="1" dirty="0" smtClean="0">
                <a:solidFill>
                  <a:srgbClr val="FFFF00"/>
                </a:solidFill>
              </a:rPr>
              <a:t>(ЗМІ)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924944"/>
            <a:ext cx="7920880" cy="3763405"/>
          </a:xfrm>
        </p:spPr>
        <p:txBody>
          <a:bodyPr>
            <a:normAutofit lnSpcReduction="10000"/>
          </a:bodyPr>
          <a:lstStyle/>
          <a:p>
            <a:r>
              <a:rPr lang="uk-UA" b="1" dirty="0" smtClean="0"/>
              <a:t> </a:t>
            </a:r>
            <a:r>
              <a:rPr lang="uk-UA" sz="3600" b="1" dirty="0" smtClean="0"/>
              <a:t>соціальні інститути (преса, радіо, телебачення, Інтернет, видавництва тощо), що забезпечують збирання, обробку та масове поширення інформації.</a:t>
            </a: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ru-RU" sz="5400" b="1" dirty="0" err="1" smtClean="0"/>
              <a:t>Основні</a:t>
            </a:r>
            <a:r>
              <a:rPr lang="ru-RU" sz="5400" b="1" dirty="0" smtClean="0"/>
              <a:t>  </a:t>
            </a:r>
            <a:r>
              <a:rPr lang="ru-RU" sz="5400" b="1" dirty="0" err="1" smtClean="0"/>
              <a:t>типи</a:t>
            </a:r>
            <a:r>
              <a:rPr lang="ru-RU" sz="5400" b="1" dirty="0" smtClean="0"/>
              <a:t> ЗМІ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7632848" cy="4051437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Друковані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преса</a:t>
            </a:r>
            <a:r>
              <a:rPr lang="ru-RU" sz="3600" b="1" dirty="0" smtClean="0"/>
              <a:t>) </a:t>
            </a:r>
            <a:endParaRPr lang="ru-RU" sz="3600" b="1" dirty="0"/>
          </a:p>
          <a:p>
            <a:r>
              <a:rPr lang="ru-RU" sz="3600" b="1" dirty="0" err="1" smtClean="0"/>
              <a:t>Радіо</a:t>
            </a:r>
            <a:endParaRPr lang="ru-RU" sz="3600" b="1" dirty="0" smtClean="0"/>
          </a:p>
          <a:p>
            <a:r>
              <a:rPr lang="ru-RU" sz="3600" b="1" dirty="0" err="1" smtClean="0"/>
              <a:t>Електронні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телебачення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кінопродукція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аудіо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продукція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Інтернет</a:t>
            </a:r>
            <a:r>
              <a:rPr lang="ru-RU" sz="3600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00800" cy="1066800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/>
              <a:t>ФУНКЦІЇ ЗМІ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0768"/>
            <a:ext cx="8208912" cy="5328592"/>
          </a:xfrm>
        </p:spPr>
        <p:txBody>
          <a:bodyPr>
            <a:noAutofit/>
          </a:bodyPr>
          <a:lstStyle/>
          <a:p>
            <a:r>
              <a:rPr lang="uk-UA" sz="2800" b="1" i="1" dirty="0" smtClean="0"/>
              <a:t>— інформаційна</a:t>
            </a:r>
          </a:p>
          <a:p>
            <a:r>
              <a:rPr lang="uk-UA" sz="2800" b="1" i="1" dirty="0" smtClean="0"/>
              <a:t>— комунікативна</a:t>
            </a:r>
          </a:p>
          <a:p>
            <a:r>
              <a:rPr lang="uk-UA" sz="2800" b="1" i="1" dirty="0" smtClean="0"/>
              <a:t>— виховна</a:t>
            </a:r>
          </a:p>
          <a:p>
            <a:r>
              <a:rPr lang="uk-UA" sz="2800" dirty="0" smtClean="0"/>
              <a:t>— </a:t>
            </a:r>
            <a:r>
              <a:rPr lang="uk-UA" sz="2800" b="1" i="1" dirty="0" smtClean="0"/>
              <a:t>управлінська</a:t>
            </a:r>
          </a:p>
          <a:p>
            <a:r>
              <a:rPr lang="uk-UA" sz="2800" dirty="0" smtClean="0"/>
              <a:t>— </a:t>
            </a:r>
            <a:r>
              <a:rPr lang="uk-UA" sz="2800" b="1" i="1" dirty="0" smtClean="0"/>
              <a:t>соціальної адаптації та орієнтації</a:t>
            </a:r>
          </a:p>
          <a:p>
            <a:r>
              <a:rPr lang="uk-UA" sz="2800" dirty="0" smtClean="0"/>
              <a:t>— </a:t>
            </a:r>
            <a:r>
              <a:rPr lang="uk-UA" sz="2800" b="1" i="1" dirty="0" smtClean="0"/>
              <a:t>соціальної ідентифікації</a:t>
            </a:r>
          </a:p>
          <a:p>
            <a:r>
              <a:rPr lang="uk-UA" sz="2800" dirty="0" smtClean="0"/>
              <a:t>— </a:t>
            </a:r>
            <a:r>
              <a:rPr lang="uk-UA" sz="2800" b="1" i="1" dirty="0" smtClean="0"/>
              <a:t>відтворення певного емоційно-психологічного тонусу</a:t>
            </a:r>
          </a:p>
          <a:p>
            <a:r>
              <a:rPr lang="uk-UA" sz="2800" b="1" i="1" dirty="0" smtClean="0"/>
              <a:t>— рекреативна </a:t>
            </a:r>
            <a:r>
              <a:rPr lang="uk-UA" sz="2800" b="1" i="1" dirty="0" smtClean="0"/>
              <a:t>та </a:t>
            </a:r>
            <a:r>
              <a:rPr lang="uk-UA" sz="2800" b="1" i="1" dirty="0" smtClean="0"/>
              <a:t>ін.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018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Слово «реклама» походить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латинського</a:t>
            </a:r>
            <a:r>
              <a:rPr lang="ru-RU" dirty="0"/>
              <a:t> «</a:t>
            </a:r>
            <a:r>
              <a:rPr lang="ru-RU" dirty="0" err="1"/>
              <a:t>голосно</a:t>
            </a:r>
            <a:r>
              <a:rPr lang="ru-RU" dirty="0"/>
              <a:t> </a:t>
            </a:r>
            <a:r>
              <a:rPr lang="ru-RU" dirty="0" err="1"/>
              <a:t>кричати</a:t>
            </a:r>
            <a:r>
              <a:rPr lang="ru-RU" dirty="0"/>
              <a:t>».</a:t>
            </a:r>
            <a:br>
              <a:rPr lang="ru-RU" dirty="0"/>
            </a:b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реклами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r>
              <a:rPr lang="ru-RU" dirty="0"/>
              <a:t> в </a:t>
            </a:r>
            <a:r>
              <a:rPr lang="ru-RU" dirty="0" err="1"/>
              <a:t>середині</a:t>
            </a:r>
            <a:r>
              <a:rPr lang="ru-RU" dirty="0"/>
              <a:t> XV ст.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 smtClean="0"/>
              <a:t>винайдення</a:t>
            </a:r>
            <a:r>
              <a:rPr lang="ru-RU" dirty="0" smtClean="0"/>
              <a:t> </a:t>
            </a:r>
            <a:r>
              <a:rPr lang="ru-RU" dirty="0" err="1" smtClean="0"/>
              <a:t>друкарського</a:t>
            </a:r>
            <a:r>
              <a:rPr lang="ru-RU" dirty="0" smtClean="0"/>
              <a:t> </a:t>
            </a:r>
            <a:r>
              <a:rPr lang="ru-RU" dirty="0"/>
              <a:t>станка. У </a:t>
            </a:r>
            <a:r>
              <a:rPr lang="ru-RU" dirty="0" err="1"/>
              <a:t>середині</a:t>
            </a:r>
            <a:r>
              <a:rPr lang="ru-RU" dirty="0"/>
              <a:t> ХVІІ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з’явились</a:t>
            </a:r>
            <a:r>
              <a:rPr lang="ru-RU" dirty="0"/>
              <a:t> 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реклами</a:t>
            </a:r>
            <a:r>
              <a:rPr lang="ru-RU" dirty="0"/>
              <a:t> </a:t>
            </a:r>
            <a:r>
              <a:rPr lang="ru-RU" dirty="0" err="1"/>
              <a:t>кави</a:t>
            </a:r>
            <a:r>
              <a:rPr lang="ru-RU" dirty="0"/>
              <a:t>, шоколаду, чаю. 1657 року в </a:t>
            </a:r>
            <a:r>
              <a:rPr lang="ru-RU" dirty="0" err="1"/>
              <a:t>Англії</a:t>
            </a:r>
            <a:r>
              <a:rPr lang="ru-RU" dirty="0"/>
              <a:t> </a:t>
            </a:r>
            <a:r>
              <a:rPr lang="ru-RU" dirty="0" err="1"/>
              <a:t>виник</a:t>
            </a:r>
            <a:r>
              <a:rPr lang="ru-RU" dirty="0"/>
              <a:t> перший </a:t>
            </a:r>
            <a:r>
              <a:rPr lang="ru-RU" dirty="0" err="1"/>
              <a:t>професійний</a:t>
            </a:r>
            <a:r>
              <a:rPr lang="ru-RU" dirty="0"/>
              <a:t> </a:t>
            </a:r>
            <a:r>
              <a:rPr lang="ru-RU" dirty="0" err="1"/>
              <a:t>рекламний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журнал «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Public</a:t>
            </a:r>
            <a:r>
              <a:rPr lang="ru-RU" dirty="0"/>
              <a:t> </a:t>
            </a:r>
            <a:r>
              <a:rPr lang="ru-RU" dirty="0" err="1"/>
              <a:t>Adviser</a:t>
            </a:r>
            <a:r>
              <a:rPr lang="ru-RU" dirty="0"/>
              <a:t>» («</a:t>
            </a:r>
            <a:r>
              <a:rPr lang="ru-RU" dirty="0" err="1"/>
              <a:t>Громадський</a:t>
            </a:r>
            <a:r>
              <a:rPr lang="ru-RU" dirty="0"/>
              <a:t> </a:t>
            </a:r>
            <a:r>
              <a:rPr lang="ru-RU" dirty="0" err="1"/>
              <a:t>радник</a:t>
            </a:r>
            <a:r>
              <a:rPr lang="ru-RU" dirty="0"/>
              <a:t>»).</a:t>
            </a:r>
            <a:br>
              <a:rPr lang="ru-RU" dirty="0"/>
            </a:br>
            <a:endParaRPr lang="ru-RU" dirty="0" smtClean="0"/>
          </a:p>
          <a:p>
            <a:r>
              <a:rPr lang="ru-RU" i="1" dirty="0" err="1" smtClean="0"/>
              <a:t>Завдання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>1. Як, на вашу думку, у </a:t>
            </a:r>
            <a:r>
              <a:rPr lang="ru-RU" dirty="0" err="1"/>
              <a:t>Стародавньому</a:t>
            </a:r>
            <a:r>
              <a:rPr lang="ru-RU" dirty="0"/>
              <a:t> </a:t>
            </a:r>
            <a:r>
              <a:rPr lang="ru-RU" dirty="0" err="1"/>
              <a:t>Римі</a:t>
            </a:r>
            <a:r>
              <a:rPr lang="ru-RU" dirty="0"/>
              <a:t> </a:t>
            </a:r>
            <a:r>
              <a:rPr lang="ru-RU" dirty="0" err="1"/>
              <a:t>торговці</a:t>
            </a:r>
            <a:r>
              <a:rPr lang="ru-RU" dirty="0"/>
              <a:t> </a:t>
            </a:r>
            <a:r>
              <a:rPr lang="ru-RU" dirty="0" err="1"/>
              <a:t>рекламували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товар? </a:t>
            </a:r>
            <a:r>
              <a:rPr lang="ru-RU" dirty="0" err="1"/>
              <a:t>Спробуйте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запропонувавши</a:t>
            </a:r>
            <a:r>
              <a:rPr lang="ru-RU" dirty="0"/>
              <a:t> для продажу </a:t>
            </a:r>
            <a:r>
              <a:rPr lang="ru-RU" dirty="0" err="1"/>
              <a:t>яблука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2. 1652 року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друкарського</a:t>
            </a:r>
            <a:r>
              <a:rPr lang="ru-RU" dirty="0"/>
              <a:t> </a:t>
            </a:r>
            <a:r>
              <a:rPr lang="ru-RU" dirty="0" err="1"/>
              <a:t>верстата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видана перша </a:t>
            </a:r>
            <a:r>
              <a:rPr lang="ru-RU" dirty="0" err="1"/>
              <a:t>британська</a:t>
            </a:r>
            <a:r>
              <a:rPr lang="ru-RU" dirty="0"/>
              <a:t> газета «</a:t>
            </a:r>
            <a:r>
              <a:rPr lang="ru-RU" dirty="0" err="1"/>
              <a:t>Меркурій</a:t>
            </a:r>
            <a:r>
              <a:rPr lang="ru-RU" dirty="0"/>
              <a:t>».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виду </a:t>
            </a:r>
            <a:r>
              <a:rPr lang="ru-RU" dirty="0" err="1"/>
              <a:t>реклами</a:t>
            </a:r>
            <a:r>
              <a:rPr lang="ru-RU" dirty="0"/>
              <a:t> </a:t>
            </a:r>
            <a:r>
              <a:rPr lang="ru-RU" dirty="0" err="1"/>
              <a:t>розпочався</a:t>
            </a:r>
            <a:r>
              <a:rPr lang="ru-RU" dirty="0"/>
              <a:t> з </a:t>
            </a:r>
            <a:r>
              <a:rPr lang="ru-RU" dirty="0" err="1" smtClean="0"/>
              <a:t>цього</a:t>
            </a:r>
            <a:r>
              <a:rPr lang="ru-RU" dirty="0" smtClean="0"/>
              <a:t> факту</a:t>
            </a:r>
            <a:r>
              <a:rPr lang="ru-RU" dirty="0"/>
              <a:t>? </a:t>
            </a:r>
            <a:r>
              <a:rPr lang="ru-RU" dirty="0" err="1"/>
              <a:t>Наведіть</a:t>
            </a:r>
            <a:r>
              <a:rPr lang="ru-RU" dirty="0"/>
              <a:t> приклад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3. 1867 року </a:t>
            </a:r>
            <a:r>
              <a:rPr lang="ru-RU" dirty="0" err="1"/>
              <a:t>з’явився</a:t>
            </a:r>
            <a:r>
              <a:rPr lang="ru-RU" dirty="0"/>
              <a:t> перший </a:t>
            </a:r>
            <a:r>
              <a:rPr lang="ru-RU" dirty="0" err="1"/>
              <a:t>друкарський</a:t>
            </a:r>
            <a:r>
              <a:rPr lang="ru-RU" dirty="0"/>
              <a:t> </a:t>
            </a:r>
            <a:r>
              <a:rPr lang="ru-RU" dirty="0" err="1"/>
              <a:t>верстат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робив</a:t>
            </a:r>
            <a:r>
              <a:rPr lang="ru-RU" dirty="0"/>
              <a:t> </a:t>
            </a:r>
            <a:r>
              <a:rPr lang="ru-RU" dirty="0" err="1"/>
              <a:t>кольорові</a:t>
            </a:r>
            <a:r>
              <a:rPr lang="ru-RU" dirty="0"/>
              <a:t> </a:t>
            </a:r>
            <a:r>
              <a:rPr lang="ru-RU" dirty="0" err="1"/>
              <a:t>відбитки</a:t>
            </a:r>
            <a:r>
              <a:rPr lang="ru-RU" dirty="0"/>
              <a:t>. </a:t>
            </a:r>
            <a:r>
              <a:rPr lang="ru-RU" dirty="0" err="1"/>
              <a:t>Розвиткові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реклами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допомогло</a:t>
            </a:r>
            <a:r>
              <a:rPr lang="ru-RU" dirty="0"/>
              <a:t>? </a:t>
            </a:r>
            <a:r>
              <a:rPr lang="ru-RU" dirty="0" err="1"/>
              <a:t>Зобразіть</a:t>
            </a:r>
            <a:r>
              <a:rPr lang="ru-RU" dirty="0"/>
              <a:t>.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25514"/>
            <a:ext cx="45047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 та Реклама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322" y="44624"/>
            <a:ext cx="893717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1922 р. </a:t>
            </a:r>
            <a:r>
              <a:rPr lang="ru-RU" sz="2400" dirty="0" err="1"/>
              <a:t>новим</a:t>
            </a:r>
            <a:r>
              <a:rPr lang="ru-RU" sz="2400" dirty="0"/>
              <a:t> </a:t>
            </a:r>
            <a:r>
              <a:rPr lang="ru-RU" sz="2400" dirty="0" err="1"/>
              <a:t>засобом</a:t>
            </a:r>
            <a:r>
              <a:rPr lang="ru-RU" sz="2400" dirty="0"/>
              <a:t> </a:t>
            </a:r>
            <a:r>
              <a:rPr lang="ru-RU" sz="2400" dirty="0" err="1"/>
              <a:t>реклами</a:t>
            </a:r>
            <a:r>
              <a:rPr lang="ru-RU" sz="2400" dirty="0"/>
              <a:t> стало </a:t>
            </a:r>
            <a:r>
              <a:rPr lang="ru-RU" sz="2400" dirty="0" err="1"/>
              <a:t>радіо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30-ті—40-ві </a:t>
            </a:r>
            <a:r>
              <a:rPr lang="ru-RU" sz="2400" dirty="0"/>
              <a:t>ХХ ст</a:t>
            </a:r>
            <a:r>
              <a:rPr lang="ru-RU" sz="2400" dirty="0" smtClean="0"/>
              <a:t>. </a:t>
            </a:r>
            <a:r>
              <a:rPr lang="ru-RU" sz="2400" dirty="0" err="1" smtClean="0"/>
              <a:t>були</a:t>
            </a:r>
            <a:r>
              <a:rPr lang="ru-RU" sz="2400" dirty="0" smtClean="0"/>
              <a:t> </a:t>
            </a:r>
            <a:r>
              <a:rPr lang="ru-RU" sz="2400" dirty="0"/>
              <a:t>«</a:t>
            </a:r>
            <a:r>
              <a:rPr lang="ru-RU" sz="2400" dirty="0" err="1"/>
              <a:t>золотими</a:t>
            </a:r>
            <a:r>
              <a:rPr lang="ru-RU" sz="2400" dirty="0"/>
              <a:t> роками» </a:t>
            </a:r>
            <a:r>
              <a:rPr lang="ru-RU" sz="2400" dirty="0" err="1"/>
              <a:t>радіо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З </a:t>
            </a:r>
            <a:r>
              <a:rPr lang="ru-RU" sz="2400" dirty="0"/>
              <a:t>1948 р. </a:t>
            </a:r>
            <a:r>
              <a:rPr lang="ru-RU" sz="2400" dirty="0" err="1"/>
              <a:t>починається</a:t>
            </a:r>
            <a:r>
              <a:rPr lang="ru-RU" sz="2400" dirty="0"/>
              <a:t> ера </a:t>
            </a:r>
            <a:r>
              <a:rPr lang="ru-RU" sz="2400" dirty="0" err="1"/>
              <a:t>реклами</a:t>
            </a:r>
            <a:r>
              <a:rPr lang="ru-RU" sz="2400" dirty="0"/>
              <a:t> на </a:t>
            </a:r>
            <a:r>
              <a:rPr lang="ru-RU" sz="2400" dirty="0" err="1"/>
              <a:t>телебаченні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Поява</a:t>
            </a:r>
            <a:r>
              <a:rPr lang="ru-RU" sz="2400" dirty="0" smtClean="0"/>
              <a:t> </a:t>
            </a:r>
            <a:r>
              <a:rPr lang="ru-RU" sz="2400" dirty="0"/>
              <a:t>кабельного </a:t>
            </a:r>
            <a:r>
              <a:rPr lang="ru-RU" sz="2400" dirty="0" err="1"/>
              <a:t>телебачення</a:t>
            </a:r>
            <a:r>
              <a:rPr lang="ru-RU" sz="2400" dirty="0"/>
              <a:t>, </a:t>
            </a:r>
            <a:r>
              <a:rPr lang="ru-RU" sz="2400" dirty="0" err="1"/>
              <a:t>платних</a:t>
            </a:r>
            <a:r>
              <a:rPr lang="ru-RU" sz="2400" dirty="0"/>
              <a:t> </a:t>
            </a:r>
            <a:r>
              <a:rPr lang="ru-RU" sz="2400" dirty="0" err="1"/>
              <a:t>телевізійних</a:t>
            </a:r>
            <a:r>
              <a:rPr lang="ru-RU" sz="2400" dirty="0"/>
              <a:t> </a:t>
            </a:r>
            <a:r>
              <a:rPr lang="ru-RU" sz="2400" dirty="0" err="1"/>
              <a:t>програм</a:t>
            </a:r>
            <a:r>
              <a:rPr lang="ru-RU" sz="2400" dirty="0"/>
              <a:t> і </a:t>
            </a:r>
            <a:r>
              <a:rPr lang="ru-RU" sz="2400" dirty="0" err="1"/>
              <a:t>відеозаписів</a:t>
            </a:r>
            <a:r>
              <a:rPr lang="ru-RU" sz="2400" dirty="0"/>
              <a:t> </a:t>
            </a:r>
            <a:r>
              <a:rPr lang="ru-RU" sz="2400" dirty="0" err="1"/>
              <a:t>обіцяє</a:t>
            </a:r>
            <a:r>
              <a:rPr lang="ru-RU" sz="2400" dirty="0"/>
              <a:t> </a:t>
            </a:r>
            <a:r>
              <a:rPr lang="ru-RU" sz="2400" dirty="0" err="1"/>
              <a:t>тривале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реклами</a:t>
            </a:r>
            <a:r>
              <a:rPr lang="ru-RU" sz="2400" dirty="0"/>
              <a:t> на </a:t>
            </a:r>
            <a:r>
              <a:rPr lang="ru-RU" sz="2400" dirty="0" err="1"/>
              <a:t>телебаченні</a:t>
            </a:r>
            <a:r>
              <a:rPr lang="ru-RU" sz="2400" dirty="0" smtClean="0"/>
              <a:t>.</a:t>
            </a:r>
          </a:p>
          <a:p>
            <a:r>
              <a:rPr lang="ru-RU" sz="2400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розвитку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реклами</a:t>
            </a:r>
            <a:r>
              <a:rPr lang="ru-RU" sz="2400" b="1" dirty="0">
                <a:solidFill>
                  <a:srgbClr val="FFFF00"/>
                </a:solidFill>
              </a:rPr>
              <a:t> у ХХ–ХХІ ст.</a:t>
            </a:r>
            <a:br>
              <a:rPr lang="ru-RU" sz="2400" b="1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1. Реклама стала </a:t>
            </a:r>
            <a:r>
              <a:rPr lang="ru-RU" sz="2400" dirty="0" err="1">
                <a:solidFill>
                  <a:srgbClr val="FFFF00"/>
                </a:solidFill>
              </a:rPr>
              <a:t>мистецтвом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2. </a:t>
            </a:r>
            <a:r>
              <a:rPr lang="ru-RU" sz="2400" dirty="0" err="1">
                <a:solidFill>
                  <a:srgbClr val="FFFF00"/>
                </a:solidFill>
              </a:rPr>
              <a:t>Виокремилась</a:t>
            </a:r>
            <a:r>
              <a:rPr lang="ru-RU" sz="2400" dirty="0">
                <a:solidFill>
                  <a:srgbClr val="FFFF00"/>
                </a:solidFill>
              </a:rPr>
              <a:t> у </a:t>
            </a:r>
            <a:r>
              <a:rPr lang="ru-RU" sz="2400" dirty="0" err="1">
                <a:solidFill>
                  <a:srgbClr val="FFFF00"/>
                </a:solidFill>
              </a:rPr>
              <a:t>самостійну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галузь</a:t>
            </a:r>
            <a:r>
              <a:rPr lang="ru-RU" sz="2400" dirty="0">
                <a:solidFill>
                  <a:srgbClr val="FFFF00"/>
                </a:solidFill>
              </a:rPr>
              <a:t>, де </a:t>
            </a:r>
            <a:r>
              <a:rPr lang="ru-RU" sz="2400" dirty="0" err="1">
                <a:solidFill>
                  <a:srgbClr val="FFFF00"/>
                </a:solidFill>
              </a:rPr>
              <a:t>працюють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десятки </a:t>
            </a:r>
            <a:r>
              <a:rPr lang="ru-RU" sz="2400" dirty="0" err="1">
                <a:solidFill>
                  <a:srgbClr val="FFFF00"/>
                </a:solidFill>
              </a:rPr>
              <a:t>мільйонів</a:t>
            </a:r>
            <a:r>
              <a:rPr lang="ru-RU" sz="2400" dirty="0">
                <a:solidFill>
                  <a:srgbClr val="FFFF00"/>
                </a:solidFill>
              </a:rPr>
              <a:t> людей.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3. </a:t>
            </a:r>
            <a:r>
              <a:rPr lang="ru-RU" sz="2400" dirty="0" err="1">
                <a:solidFill>
                  <a:srgbClr val="FFFF00"/>
                </a:solidFill>
              </a:rPr>
              <a:t>Рекламний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бізнес</a:t>
            </a:r>
            <a:r>
              <a:rPr lang="ru-RU" sz="2400" dirty="0">
                <a:solidFill>
                  <a:srgbClr val="FFFF00"/>
                </a:solidFill>
              </a:rPr>
              <a:t> є </a:t>
            </a:r>
            <a:r>
              <a:rPr lang="ru-RU" sz="2400" dirty="0" err="1">
                <a:solidFill>
                  <a:srgbClr val="FFFF00"/>
                </a:solidFill>
              </a:rPr>
              <a:t>джерелом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мільярдних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</a:rPr>
              <a:t>прибутків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4. У </a:t>
            </a:r>
            <a:r>
              <a:rPr lang="ru-RU" sz="2400" dirty="0" err="1">
                <a:solidFill>
                  <a:srgbClr val="FFFF00"/>
                </a:solidFill>
              </a:rPr>
              <a:t>багатьох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країнах</a:t>
            </a:r>
            <a:r>
              <a:rPr lang="ru-RU" sz="2400" dirty="0">
                <a:solidFill>
                  <a:srgbClr val="FFFF00"/>
                </a:solidFill>
              </a:rPr>
              <a:t> рекламу </a:t>
            </a:r>
            <a:r>
              <a:rPr lang="ru-RU" sz="2400" dirty="0" err="1">
                <a:solidFill>
                  <a:srgbClr val="FFFF00"/>
                </a:solidFill>
              </a:rPr>
              <a:t>називають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п’ятою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</a:rPr>
              <a:t>владою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5. 80 % </a:t>
            </a:r>
            <a:r>
              <a:rPr lang="ru-RU" sz="2400" dirty="0" err="1">
                <a:solidFill>
                  <a:srgbClr val="FFFF00"/>
                </a:solidFill>
              </a:rPr>
              <a:t>вартості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видання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покриває</a:t>
            </a:r>
            <a:r>
              <a:rPr lang="ru-RU" sz="2400" dirty="0">
                <a:solidFill>
                  <a:srgbClr val="FFFF00"/>
                </a:solidFill>
              </a:rPr>
              <a:t> реклама,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а </a:t>
            </a:r>
            <a:r>
              <a:rPr lang="ru-RU" sz="2400" dirty="0" err="1">
                <a:solidFill>
                  <a:srgbClr val="FFFF00"/>
                </a:solidFill>
              </a:rPr>
              <a:t>тільки</a:t>
            </a:r>
            <a:r>
              <a:rPr lang="ru-RU" sz="2400" dirty="0">
                <a:solidFill>
                  <a:srgbClr val="FFFF00"/>
                </a:solidFill>
              </a:rPr>
              <a:t> 20 % </a:t>
            </a:r>
            <a:r>
              <a:rPr lang="ru-RU" sz="2400" dirty="0" err="1">
                <a:solidFill>
                  <a:srgbClr val="FFFF00"/>
                </a:solidFill>
              </a:rPr>
              <a:t>сплачують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читачі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6. Реклама стала </a:t>
            </a:r>
            <a:r>
              <a:rPr lang="ru-RU" sz="2400" dirty="0" err="1">
                <a:solidFill>
                  <a:srgbClr val="FFFF00"/>
                </a:solidFill>
              </a:rPr>
              <a:t>частиною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культури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суспільства</a:t>
            </a:r>
            <a:r>
              <a:rPr lang="ru-RU" sz="2400" dirty="0">
                <a:solidFill>
                  <a:srgbClr val="FFFF00"/>
                </a:solidFill>
              </a:rPr>
              <a:t> і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</a:rPr>
              <a:t>впливає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на </a:t>
            </a:r>
            <a:r>
              <a:rPr lang="ru-RU" sz="2400" dirty="0" err="1">
                <a:solidFill>
                  <a:srgbClr val="FFFF00"/>
                </a:solidFill>
              </a:rPr>
              <a:t>кіно</a:t>
            </a:r>
            <a:r>
              <a:rPr lang="ru-RU" sz="2400" dirty="0">
                <a:solidFill>
                  <a:srgbClr val="FFFF00"/>
                </a:solidFill>
              </a:rPr>
              <a:t>, </a:t>
            </a:r>
            <a:r>
              <a:rPr lang="ru-RU" sz="2400" dirty="0" err="1">
                <a:solidFill>
                  <a:srgbClr val="FFFF00"/>
                </a:solidFill>
              </a:rPr>
              <a:t>літературу</a:t>
            </a:r>
            <a:r>
              <a:rPr lang="ru-RU" sz="2400" dirty="0">
                <a:solidFill>
                  <a:srgbClr val="FFFF00"/>
                </a:solidFill>
              </a:rPr>
              <a:t> і театр.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556792"/>
            <a:ext cx="7776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максимум </a:t>
            </a:r>
            <a:r>
              <a:rPr lang="ru-RU" sz="3600" dirty="0" err="1"/>
              <a:t>інформації</a:t>
            </a:r>
            <a:r>
              <a:rPr lang="ru-RU" sz="3600" dirty="0"/>
              <a:t> з </a:t>
            </a:r>
            <a:r>
              <a:rPr lang="ru-RU" sz="3600" dirty="0" err="1"/>
              <a:t>мінімумом</a:t>
            </a:r>
            <a:r>
              <a:rPr lang="ru-RU" sz="3600" dirty="0"/>
              <a:t> </a:t>
            </a:r>
            <a:r>
              <a:rPr lang="ru-RU" sz="3600" dirty="0" err="1" smtClean="0"/>
              <a:t>слів</a:t>
            </a:r>
            <a:r>
              <a:rPr lang="ru-RU" sz="3600" dirty="0" smtClean="0"/>
              <a:t>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err="1" smtClean="0"/>
              <a:t>доказовість</a:t>
            </a:r>
            <a:r>
              <a:rPr lang="ru-RU" sz="3600" dirty="0" smtClean="0"/>
              <a:t> </a:t>
            </a:r>
            <a:r>
              <a:rPr lang="ru-RU" sz="3600" dirty="0"/>
              <a:t>і </a:t>
            </a:r>
            <a:r>
              <a:rPr lang="ru-RU" sz="3600" dirty="0" err="1" smtClean="0"/>
              <a:t>зрозумілість</a:t>
            </a:r>
            <a:r>
              <a:rPr lang="ru-RU" sz="3600" dirty="0" smtClean="0"/>
              <a:t>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err="1" smtClean="0"/>
              <a:t>стислість</a:t>
            </a:r>
            <a:r>
              <a:rPr lang="ru-RU" sz="3600" dirty="0" smtClean="0"/>
              <a:t> </a:t>
            </a:r>
            <a:r>
              <a:rPr lang="ru-RU" sz="3600" dirty="0"/>
              <a:t>і </a:t>
            </a:r>
            <a:r>
              <a:rPr lang="ru-RU" sz="3600" dirty="0" err="1" smtClean="0"/>
              <a:t>лаконічність</a:t>
            </a:r>
            <a:r>
              <a:rPr lang="ru-RU" sz="3600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err="1" smtClean="0"/>
              <a:t>видовищність</a:t>
            </a:r>
            <a:r>
              <a:rPr lang="ru-RU" sz="3600" dirty="0"/>
              <a:t>, </a:t>
            </a:r>
            <a:r>
              <a:rPr lang="ru-RU" sz="3600" dirty="0" err="1"/>
              <a:t>оригінальність</a:t>
            </a:r>
            <a:r>
              <a:rPr lang="ru-RU" sz="3600" dirty="0"/>
              <a:t> і </a:t>
            </a:r>
            <a:r>
              <a:rPr lang="ru-RU" sz="3600" dirty="0" err="1"/>
              <a:t>неповторність</a:t>
            </a:r>
            <a:r>
              <a:rPr lang="ru-RU" sz="3600" dirty="0"/>
              <a:t> у деталях.</a:t>
            </a:r>
            <a:r>
              <a:rPr lang="ru-RU" sz="36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6064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відповідати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таким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вимогам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4659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784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Текст у </a:t>
            </a:r>
            <a:r>
              <a:rPr lang="ru-RU" sz="2400" dirty="0" err="1"/>
              <a:t>рекламі</a:t>
            </a:r>
            <a:r>
              <a:rPr lang="ru-RU" sz="2400" dirty="0"/>
              <a:t> </a:t>
            </a:r>
            <a:r>
              <a:rPr lang="ru-RU" sz="2400" dirty="0" err="1"/>
              <a:t>виконує</a:t>
            </a:r>
            <a:r>
              <a:rPr lang="ru-RU" sz="2400" dirty="0"/>
              <a:t> </a:t>
            </a:r>
            <a:r>
              <a:rPr lang="ru-RU" sz="2400" dirty="0" err="1"/>
              <a:t>дві</a:t>
            </a:r>
            <a:r>
              <a:rPr lang="ru-RU" sz="2400" dirty="0"/>
              <a:t> </a:t>
            </a:r>
            <a:r>
              <a:rPr lang="ru-RU" sz="2400" dirty="0" err="1"/>
              <a:t>функції</a:t>
            </a:r>
            <a:r>
              <a:rPr lang="ru-RU" sz="2400" dirty="0"/>
              <a:t>: </a:t>
            </a:r>
            <a:r>
              <a:rPr lang="ru-RU" sz="2400" dirty="0" err="1"/>
              <a:t>мовну</a:t>
            </a:r>
            <a:r>
              <a:rPr lang="ru-RU" sz="2400" dirty="0"/>
              <a:t> (</a:t>
            </a:r>
            <a:r>
              <a:rPr lang="ru-RU" sz="2400" dirty="0" err="1"/>
              <a:t>передання</a:t>
            </a:r>
            <a:r>
              <a:rPr lang="ru-RU" sz="2400" dirty="0"/>
              <a:t> </a:t>
            </a:r>
            <a:r>
              <a:rPr lang="ru-RU" sz="2400" dirty="0" err="1"/>
              <a:t>змісту</a:t>
            </a:r>
            <a:r>
              <a:rPr lang="ru-RU" sz="2400" dirty="0"/>
              <a:t>) і </a:t>
            </a:r>
            <a:r>
              <a:rPr lang="ru-RU" sz="2400" dirty="0" err="1"/>
              <a:t>художню</a:t>
            </a:r>
            <a:r>
              <a:rPr lang="ru-RU" sz="2400" dirty="0"/>
              <a:t> (</a:t>
            </a:r>
            <a:r>
              <a:rPr lang="ru-RU" sz="2400" dirty="0" err="1"/>
              <a:t>елемент</a:t>
            </a:r>
            <a:r>
              <a:rPr lang="ru-RU" sz="2400" dirty="0"/>
              <a:t> </a:t>
            </a:r>
            <a:r>
              <a:rPr lang="ru-RU" sz="2400" dirty="0" err="1"/>
              <a:t>композиції</a:t>
            </a:r>
            <a:r>
              <a:rPr lang="ru-RU" sz="2400" dirty="0"/>
              <a:t>). </a:t>
            </a:r>
            <a:endParaRPr lang="ru-RU" sz="2400" dirty="0" smtClean="0"/>
          </a:p>
          <a:p>
            <a:r>
              <a:rPr lang="ru-RU" sz="2400" dirty="0" smtClean="0"/>
              <a:t>Текст </a:t>
            </a:r>
            <a:r>
              <a:rPr lang="ru-RU" sz="2400" dirty="0" err="1"/>
              <a:t>реклами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бути: </a:t>
            </a:r>
            <a:r>
              <a:rPr lang="ru-RU" sz="2400" dirty="0" err="1"/>
              <a:t>яскравим</a:t>
            </a:r>
            <a:r>
              <a:rPr lang="ru-RU" sz="2400" dirty="0"/>
              <a:t> за </a:t>
            </a:r>
            <a:r>
              <a:rPr lang="ru-RU" sz="2400" dirty="0" err="1"/>
              <a:t>задумом</a:t>
            </a:r>
            <a:r>
              <a:rPr lang="ru-RU" sz="2400" dirty="0" smtClean="0"/>
              <a:t>, </a:t>
            </a:r>
            <a:r>
              <a:rPr lang="ru-RU" sz="2400" dirty="0" err="1" smtClean="0"/>
              <a:t>дотепним</a:t>
            </a:r>
            <a:r>
              <a:rPr lang="ru-RU" sz="2400" dirty="0"/>
              <a:t>, таким,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запам’ятовується</a:t>
            </a:r>
            <a:r>
              <a:rPr lang="ru-RU" sz="2400" dirty="0"/>
              <a:t>, коротким, </a:t>
            </a:r>
            <a:r>
              <a:rPr lang="ru-RU" sz="2400" dirty="0" err="1"/>
              <a:t>чітким</a:t>
            </a:r>
            <a:r>
              <a:rPr lang="ru-RU" sz="2400" dirty="0"/>
              <a:t>, </a:t>
            </a:r>
            <a:r>
              <a:rPr lang="ru-RU" sz="2400" dirty="0" err="1"/>
              <a:t>доступним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привабливим</a:t>
            </a:r>
            <a:r>
              <a:rPr lang="ru-RU" sz="2400" dirty="0"/>
              <a:t>. </a:t>
            </a:r>
            <a:r>
              <a:rPr lang="ru-RU" sz="2000" dirty="0" err="1"/>
              <a:t>Неприйнятною</a:t>
            </a:r>
            <a:r>
              <a:rPr lang="ru-RU" sz="2000" dirty="0"/>
              <a:t> є </a:t>
            </a:r>
            <a:r>
              <a:rPr lang="ru-RU" sz="2000" dirty="0" err="1"/>
              <a:t>повна</a:t>
            </a:r>
            <a:r>
              <a:rPr lang="ru-RU" sz="2000" dirty="0"/>
              <a:t> </a:t>
            </a:r>
            <a:r>
              <a:rPr lang="ru-RU" sz="2000" dirty="0" err="1"/>
              <a:t>відсутність</a:t>
            </a:r>
            <a:r>
              <a:rPr lang="ru-RU" sz="2000" dirty="0"/>
              <a:t> тексту в </a:t>
            </a:r>
            <a:r>
              <a:rPr lang="ru-RU" sz="2000" dirty="0" err="1"/>
              <a:t>рекламі</a:t>
            </a:r>
            <a:r>
              <a:rPr lang="ru-RU" sz="2000" dirty="0"/>
              <a:t>. </a:t>
            </a:r>
            <a:r>
              <a:rPr lang="ru-RU" sz="2000" dirty="0" smtClean="0"/>
              <a:t>Слово </a:t>
            </a:r>
            <a:r>
              <a:rPr lang="ru-RU" sz="2000" dirty="0" err="1" smtClean="0"/>
              <a:t>уточнює</a:t>
            </a:r>
            <a:r>
              <a:rPr lang="ru-RU" sz="2000" dirty="0" smtClean="0"/>
              <a:t> </a:t>
            </a:r>
            <a:r>
              <a:rPr lang="ru-RU" sz="2000" dirty="0"/>
              <a:t>і </a:t>
            </a:r>
            <a:r>
              <a:rPr lang="ru-RU" sz="2000" dirty="0" err="1"/>
              <a:t>доповнює</a:t>
            </a:r>
            <a:r>
              <a:rPr lang="ru-RU" sz="2000" dirty="0"/>
              <a:t> </a:t>
            </a:r>
            <a:r>
              <a:rPr lang="ru-RU" sz="2000" dirty="0" err="1"/>
              <a:t>сенс</a:t>
            </a:r>
            <a:r>
              <a:rPr lang="ru-RU" sz="2000" dirty="0"/>
              <a:t> </a:t>
            </a:r>
            <a:r>
              <a:rPr lang="ru-RU" sz="2000" dirty="0" err="1"/>
              <a:t>зображення</a:t>
            </a:r>
            <a:r>
              <a:rPr lang="ru-RU" sz="2000" dirty="0"/>
              <a:t>. </a:t>
            </a:r>
            <a:r>
              <a:rPr lang="ru-RU" sz="2000" dirty="0" err="1"/>
              <a:t>Словесним</a:t>
            </a:r>
            <a:r>
              <a:rPr lang="ru-RU" sz="2000" dirty="0"/>
              <a:t> знаком в </a:t>
            </a:r>
            <a:r>
              <a:rPr lang="ru-RU" sz="2000" dirty="0" err="1"/>
              <a:t>рекламі</a:t>
            </a:r>
            <a:r>
              <a:rPr lang="ru-RU" sz="2000" dirty="0"/>
              <a:t> є слоган</a:t>
            </a:r>
            <a:r>
              <a:rPr lang="ru-RU" sz="2000" dirty="0" smtClean="0"/>
              <a:t>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>
                <a:solidFill>
                  <a:srgbClr val="FFFF00"/>
                </a:solidFill>
              </a:rPr>
              <a:t>Слоган</a:t>
            </a:r>
            <a:r>
              <a:rPr lang="ru-RU" sz="2400" b="1" i="1" dirty="0"/>
              <a:t> </a:t>
            </a:r>
            <a:r>
              <a:rPr lang="ru-RU" sz="2400" b="1" i="1" dirty="0">
                <a:solidFill>
                  <a:srgbClr val="FFFF00"/>
                </a:solidFill>
              </a:rPr>
              <a:t>(</a:t>
            </a:r>
            <a:r>
              <a:rPr lang="ru-RU" sz="2400" b="1" i="1" dirty="0" err="1">
                <a:solidFill>
                  <a:srgbClr val="FFFF00"/>
                </a:solidFill>
              </a:rPr>
              <a:t>девіз</a:t>
            </a:r>
            <a:r>
              <a:rPr lang="ru-RU" sz="2400" b="1" i="1" dirty="0">
                <a:solidFill>
                  <a:srgbClr val="FFFF00"/>
                </a:solidFill>
              </a:rPr>
              <a:t>, гасло, </a:t>
            </a:r>
            <a:r>
              <a:rPr lang="ru-RU" sz="2400" b="1" i="1" dirty="0" err="1">
                <a:solidFill>
                  <a:srgbClr val="FFFF00"/>
                </a:solidFill>
              </a:rPr>
              <a:t>заклик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рекламна</a:t>
            </a:r>
            <a:r>
              <a:rPr lang="ru-RU" sz="2400" b="1" i="1" dirty="0">
                <a:solidFill>
                  <a:srgbClr val="FFFF00"/>
                </a:solidFill>
              </a:rPr>
              <a:t> формула) </a:t>
            </a:r>
            <a:r>
              <a:rPr lang="ru-RU" sz="2400" dirty="0">
                <a:solidFill>
                  <a:srgbClr val="FFFF00"/>
                </a:solidFill>
              </a:rPr>
              <a:t>— </a:t>
            </a:r>
            <a:r>
              <a:rPr lang="ru-RU" sz="2400" dirty="0" err="1">
                <a:solidFill>
                  <a:srgbClr val="FFFF00"/>
                </a:solidFill>
              </a:rPr>
              <a:t>це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постійний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рекламний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девіз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фірми</a:t>
            </a:r>
            <a:r>
              <a:rPr lang="ru-RU" sz="2400" dirty="0">
                <a:solidFill>
                  <a:srgbClr val="FFFF00"/>
                </a:solidFill>
              </a:rPr>
              <a:t>, </a:t>
            </a:r>
            <a:r>
              <a:rPr lang="ru-RU" sz="2400" dirty="0" err="1">
                <a:solidFill>
                  <a:srgbClr val="FFFF00"/>
                </a:solidFill>
              </a:rPr>
              <a:t>який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використовують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майже</a:t>
            </a:r>
            <a:r>
              <a:rPr lang="ru-RU" sz="2400" dirty="0">
                <a:solidFill>
                  <a:srgbClr val="FFFF00"/>
                </a:solidFill>
              </a:rPr>
              <a:t> так само часто, як і </a:t>
            </a:r>
            <a:r>
              <a:rPr lang="ru-RU" sz="2400" dirty="0" err="1">
                <a:solidFill>
                  <a:srgbClr val="FFFF00"/>
                </a:solidFill>
              </a:rPr>
              <a:t>товарний</a:t>
            </a:r>
            <a:r>
              <a:rPr lang="ru-RU" sz="2400" dirty="0">
                <a:solidFill>
                  <a:srgbClr val="FFFF00"/>
                </a:solidFill>
              </a:rPr>
              <a:t> знак, а у </a:t>
            </a:r>
            <a:r>
              <a:rPr lang="ru-RU" sz="2400" dirty="0" err="1">
                <a:solidFill>
                  <a:srgbClr val="FFFF00"/>
                </a:solidFill>
              </a:rPr>
              <a:t>звуковій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рекламі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замінює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його</a:t>
            </a:r>
            <a:r>
              <a:rPr lang="ru-RU" sz="2400" dirty="0">
                <a:solidFill>
                  <a:srgbClr val="FFFF00"/>
                </a:solidFill>
              </a:rPr>
              <a:t>.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000" dirty="0" smtClean="0"/>
              <a:t>Слоган </a:t>
            </a:r>
            <a:r>
              <a:rPr lang="ru-RU" sz="2000" dirty="0"/>
              <a:t>легко </a:t>
            </a:r>
            <a:r>
              <a:rPr lang="ru-RU" sz="2000" dirty="0" err="1"/>
              <a:t>запам’ятовується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оскільки</a:t>
            </a:r>
            <a:r>
              <a:rPr lang="ru-RU" sz="2000" dirty="0" smtClean="0"/>
              <a:t> </a:t>
            </a:r>
            <a:r>
              <a:rPr lang="ru-RU" sz="2000" dirty="0" err="1"/>
              <a:t>впливає</a:t>
            </a:r>
            <a:r>
              <a:rPr lang="ru-RU" sz="2000" dirty="0"/>
              <a:t> не </a:t>
            </a:r>
            <a:r>
              <a:rPr lang="ru-RU" sz="2000" dirty="0" err="1"/>
              <a:t>лише</a:t>
            </a:r>
            <a:r>
              <a:rPr lang="ru-RU" sz="2000" dirty="0"/>
              <a:t> на </a:t>
            </a:r>
            <a:r>
              <a:rPr lang="ru-RU" sz="2000" dirty="0" err="1"/>
              <a:t>зір</a:t>
            </a:r>
            <a:r>
              <a:rPr lang="ru-RU" sz="2000" dirty="0"/>
              <a:t>, а й на слух та </a:t>
            </a:r>
            <a:r>
              <a:rPr lang="ru-RU" sz="2000" dirty="0" err="1"/>
              <a:t>емоційну</a:t>
            </a:r>
            <a:r>
              <a:rPr lang="ru-RU" sz="2000" dirty="0"/>
              <a:t> сферу.</a:t>
            </a:r>
            <a:r>
              <a:rPr lang="ru-RU" sz="2000" dirty="0"/>
              <a:t> </a:t>
            </a:r>
            <a:endParaRPr lang="ru-RU" sz="2000" dirty="0" smtClean="0"/>
          </a:p>
          <a:p>
            <a:endParaRPr lang="ru-RU" i="1" dirty="0" smtClean="0"/>
          </a:p>
          <a:p>
            <a:r>
              <a:rPr lang="ru-RU" i="1" dirty="0" err="1" smtClean="0">
                <a:solidFill>
                  <a:srgbClr val="FF0000"/>
                </a:solidFill>
              </a:rPr>
              <a:t>Завдання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>1. </a:t>
            </a:r>
            <a:r>
              <a:rPr lang="ru-RU" dirty="0" err="1"/>
              <a:t>Наведіть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прикладів</a:t>
            </a:r>
            <a:r>
              <a:rPr lang="ru-RU" dirty="0"/>
              <a:t> </a:t>
            </a:r>
            <a:r>
              <a:rPr lang="ru-RU" dirty="0" err="1"/>
              <a:t>рекламних</a:t>
            </a:r>
            <a:r>
              <a:rPr lang="ru-RU" dirty="0"/>
              <a:t> </a:t>
            </a:r>
            <a:r>
              <a:rPr lang="ru-RU" dirty="0" err="1"/>
              <a:t>слоганів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Чому</a:t>
            </a:r>
            <a:r>
              <a:rPr lang="ru-RU" dirty="0"/>
              <a:t> вони вам </a:t>
            </a:r>
            <a:r>
              <a:rPr lang="ru-RU" dirty="0" err="1"/>
              <a:t>запам’ятались</a:t>
            </a:r>
            <a:r>
              <a:rPr lang="ru-RU" dirty="0"/>
              <a:t>?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59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052736"/>
            <a:ext cx="6840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Реклама </a:t>
            </a:r>
            <a:r>
              <a:rPr lang="ru-RU" sz="2400" dirty="0"/>
              <a:t>за метою </a:t>
            </a:r>
            <a:r>
              <a:rPr lang="ru-RU" sz="2400" dirty="0" err="1"/>
              <a:t>може</a:t>
            </a:r>
            <a:r>
              <a:rPr lang="ru-RU" sz="2400" dirty="0"/>
              <a:t> бути такою:</a:t>
            </a:r>
            <a:br>
              <a:rPr lang="ru-RU" sz="2400" dirty="0"/>
            </a:br>
            <a:r>
              <a:rPr lang="ru-RU" sz="2400" dirty="0"/>
              <a:t>1. </a:t>
            </a:r>
            <a:r>
              <a:rPr lang="ru-RU" sz="2400" dirty="0" err="1">
                <a:solidFill>
                  <a:srgbClr val="FFFF00"/>
                </a:solidFill>
              </a:rPr>
              <a:t>Комерційна</a:t>
            </a:r>
            <a:r>
              <a:rPr lang="ru-RU" sz="2400" dirty="0"/>
              <a:t> (</a:t>
            </a:r>
            <a:r>
              <a:rPr lang="ru-RU" sz="2400" dirty="0" err="1"/>
              <a:t>економічна</a:t>
            </a:r>
            <a:r>
              <a:rPr lang="ru-RU" sz="2400" dirty="0"/>
              <a:t>) реклама.</a:t>
            </a:r>
            <a:br>
              <a:rPr lang="ru-RU" sz="2400" dirty="0"/>
            </a:br>
            <a:r>
              <a:rPr lang="ru-RU" sz="2400" dirty="0"/>
              <a:t>2. </a:t>
            </a:r>
            <a:r>
              <a:rPr lang="ru-RU" sz="2400" dirty="0" err="1">
                <a:solidFill>
                  <a:srgbClr val="FFFF00"/>
                </a:solidFill>
              </a:rPr>
              <a:t>Соціальна</a:t>
            </a:r>
            <a:r>
              <a:rPr lang="ru-RU" sz="2400" dirty="0">
                <a:solidFill>
                  <a:srgbClr val="FFFF00"/>
                </a:solidFill>
              </a:rPr>
              <a:t> реклама </a:t>
            </a:r>
            <a:r>
              <a:rPr lang="ru-RU" sz="2400" dirty="0"/>
              <a:t>— </a:t>
            </a:r>
            <a:r>
              <a:rPr lang="ru-RU" sz="2400" dirty="0" err="1"/>
              <a:t>виходить</a:t>
            </a:r>
            <a:r>
              <a:rPr lang="ru-RU" sz="2400" dirty="0"/>
              <a:t> за </a:t>
            </a:r>
            <a:r>
              <a:rPr lang="ru-RU" sz="2400" dirty="0" err="1"/>
              <a:t>межі</a:t>
            </a:r>
            <a:r>
              <a:rPr lang="ru-RU" sz="2400" dirty="0"/>
              <a:t> </a:t>
            </a:r>
            <a:r>
              <a:rPr lang="ru-RU" sz="2400" dirty="0" err="1"/>
              <a:t>економічних</a:t>
            </a:r>
            <a:r>
              <a:rPr lang="ru-RU" sz="2400" dirty="0"/>
              <a:t> </a:t>
            </a:r>
            <a:r>
              <a:rPr lang="ru-RU" sz="2400" dirty="0" err="1"/>
              <a:t>завдань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3. </a:t>
            </a:r>
            <a:r>
              <a:rPr lang="ru-RU" sz="2400" dirty="0" err="1">
                <a:solidFill>
                  <a:srgbClr val="FFFF00"/>
                </a:solidFill>
              </a:rPr>
              <a:t>Політична</a:t>
            </a:r>
            <a:r>
              <a:rPr lang="ru-RU" sz="2400" dirty="0">
                <a:solidFill>
                  <a:srgbClr val="FFFF00"/>
                </a:solidFill>
              </a:rPr>
              <a:t> реклама </a:t>
            </a:r>
            <a:r>
              <a:rPr lang="ru-RU" sz="2400" dirty="0"/>
              <a:t>(</a:t>
            </a:r>
            <a:r>
              <a:rPr lang="ru-RU" sz="2400" dirty="0" err="1"/>
              <a:t>зокрема</a:t>
            </a:r>
            <a:r>
              <a:rPr lang="ru-RU" sz="2400" dirty="0"/>
              <a:t> </a:t>
            </a:r>
            <a:r>
              <a:rPr lang="ru-RU" sz="2400" dirty="0" err="1"/>
              <a:t>передвиборна</a:t>
            </a:r>
            <a:r>
              <a:rPr lang="ru-RU" sz="2400" dirty="0" smtClean="0"/>
              <a:t>).</a:t>
            </a:r>
          </a:p>
          <a:p>
            <a:endParaRPr lang="ru-RU" sz="2400" dirty="0"/>
          </a:p>
          <a:p>
            <a:r>
              <a:rPr lang="ru-RU" sz="2400" dirty="0" err="1" smtClean="0"/>
              <a:t>Існують</a:t>
            </a:r>
            <a:r>
              <a:rPr lang="ru-RU" sz="2400" dirty="0" smtClean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специфічні</a:t>
            </a:r>
            <a:r>
              <a:rPr lang="ru-RU" sz="2400" dirty="0"/>
              <a:t> за метою </a:t>
            </a:r>
            <a:r>
              <a:rPr lang="ru-RU" sz="2400" dirty="0" err="1"/>
              <a:t>види</a:t>
            </a:r>
            <a:r>
              <a:rPr lang="ru-RU" sz="2400" dirty="0"/>
              <a:t> </a:t>
            </a:r>
            <a:r>
              <a:rPr lang="ru-RU" sz="2400" dirty="0" err="1"/>
              <a:t>реклами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dirty="0"/>
              <a:t>1. </a:t>
            </a:r>
            <a:r>
              <a:rPr lang="ru-RU" sz="2400" dirty="0" err="1">
                <a:solidFill>
                  <a:srgbClr val="FFFF00"/>
                </a:solidFill>
              </a:rPr>
              <a:t>Контрреклама</a:t>
            </a:r>
            <a:r>
              <a:rPr lang="ru-RU" sz="2400" dirty="0"/>
              <a:t> — </a:t>
            </a:r>
            <a:r>
              <a:rPr lang="ru-RU" sz="2400" dirty="0" err="1"/>
              <a:t>спростування</a:t>
            </a:r>
            <a:r>
              <a:rPr lang="ru-RU" sz="2400" dirty="0"/>
              <a:t> </a:t>
            </a:r>
            <a:r>
              <a:rPr lang="ru-RU" sz="2400" dirty="0" err="1"/>
              <a:t>недобросовісної</a:t>
            </a:r>
            <a:r>
              <a:rPr lang="ru-RU" sz="2400" dirty="0"/>
              <a:t> </a:t>
            </a:r>
            <a:r>
              <a:rPr lang="ru-RU" sz="2400" dirty="0" err="1"/>
              <a:t>реклами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 </a:t>
            </a:r>
            <a:r>
              <a:rPr lang="ru-RU" sz="2400" dirty="0">
                <a:solidFill>
                  <a:srgbClr val="FFFF00"/>
                </a:solidFill>
              </a:rPr>
              <a:t>Антиреклама </a:t>
            </a:r>
            <a:r>
              <a:rPr lang="ru-RU" sz="2400" dirty="0"/>
              <a:t>— </a:t>
            </a:r>
            <a:r>
              <a:rPr lang="ru-RU" sz="2400" dirty="0" err="1"/>
              <a:t>інформація</a:t>
            </a:r>
            <a:r>
              <a:rPr lang="ru-RU" sz="2400" dirty="0"/>
              <a:t>, покликана не </a:t>
            </a:r>
            <a:r>
              <a:rPr lang="ru-RU" sz="2400" dirty="0" err="1"/>
              <a:t>підвищувати</a:t>
            </a:r>
            <a:r>
              <a:rPr lang="ru-RU" sz="2400" dirty="0"/>
              <a:t>, а </a:t>
            </a:r>
            <a:r>
              <a:rPr lang="ru-RU" sz="2400" dirty="0" err="1"/>
              <a:t>зменшувати</a:t>
            </a:r>
            <a:r>
              <a:rPr lang="ru-RU" sz="2400" dirty="0"/>
              <a:t> </a:t>
            </a:r>
            <a:r>
              <a:rPr lang="ru-RU" sz="2400" dirty="0" err="1"/>
              <a:t>інтерес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дискредитувати</a:t>
            </a:r>
            <a:r>
              <a:rPr lang="ru-RU" sz="2400" dirty="0"/>
              <a:t> </a:t>
            </a:r>
            <a:r>
              <a:rPr lang="ru-RU" sz="2400" dirty="0" err="1"/>
              <a:t>товари</a:t>
            </a:r>
            <a:r>
              <a:rPr lang="ru-RU" sz="2400" dirty="0"/>
              <a:t>, </a:t>
            </a:r>
            <a:r>
              <a:rPr lang="ru-RU" sz="2400" dirty="0" err="1"/>
              <a:t>підприємства</a:t>
            </a:r>
            <a:r>
              <a:rPr lang="ru-RU" sz="2400" dirty="0"/>
              <a:t>, </a:t>
            </a:r>
            <a:r>
              <a:rPr lang="ru-RU" sz="2400" dirty="0" err="1"/>
              <a:t>товарні</a:t>
            </a:r>
            <a:r>
              <a:rPr lang="ru-RU" sz="2400" dirty="0"/>
              <a:t> знаки.</a:t>
            </a:r>
            <a:r>
              <a:rPr lang="ru-RU" sz="24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9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29" y="1268760"/>
            <a:ext cx="74888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 </a:t>
            </a:r>
            <a:r>
              <a:rPr lang="ru-RU" sz="2800" dirty="0" err="1" smtClean="0">
                <a:solidFill>
                  <a:srgbClr val="FFFF00"/>
                </a:solidFill>
              </a:rPr>
              <a:t>Інформаційна</a:t>
            </a:r>
            <a:r>
              <a:rPr lang="ru-RU" sz="2800" dirty="0" smtClean="0"/>
              <a:t> </a:t>
            </a:r>
            <a:r>
              <a:rPr lang="ru-RU" sz="2800" dirty="0"/>
              <a:t>— </a:t>
            </a:r>
            <a:r>
              <a:rPr lang="ru-RU" sz="2800" dirty="0" err="1"/>
              <a:t>інформує</a:t>
            </a:r>
            <a:r>
              <a:rPr lang="ru-RU" sz="2800" dirty="0"/>
              <a:t> </a:t>
            </a:r>
            <a:r>
              <a:rPr lang="ru-RU" sz="2800" dirty="0" err="1"/>
              <a:t>споживачів</a:t>
            </a:r>
            <a:r>
              <a:rPr lang="ru-RU" sz="2800" dirty="0"/>
              <a:t> про </a:t>
            </a:r>
            <a:r>
              <a:rPr lang="ru-RU" sz="2800" dirty="0" err="1"/>
              <a:t>новий</a:t>
            </a:r>
            <a:r>
              <a:rPr lang="ru-RU" sz="2800" dirty="0"/>
              <a:t> товар та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 smtClean="0"/>
              <a:t>корисні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властивості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2. </a:t>
            </a:r>
            <a:r>
              <a:rPr lang="ru-RU" sz="2800" dirty="0" err="1">
                <a:solidFill>
                  <a:srgbClr val="FFFF00"/>
                </a:solidFill>
              </a:rPr>
              <a:t>Переконлива</a:t>
            </a:r>
            <a:r>
              <a:rPr lang="ru-RU" sz="2800" dirty="0"/>
              <a:t> — </a:t>
            </a:r>
            <a:r>
              <a:rPr lang="ru-RU" sz="2800" dirty="0" err="1"/>
              <a:t>переконує</a:t>
            </a:r>
            <a:r>
              <a:rPr lang="ru-RU" sz="2800" dirty="0"/>
              <a:t> </a:t>
            </a:r>
            <a:r>
              <a:rPr lang="ru-RU" sz="2800" dirty="0" err="1"/>
              <a:t>споживачів</a:t>
            </a:r>
            <a:r>
              <a:rPr lang="ru-RU" sz="2800" dirty="0"/>
              <a:t> </a:t>
            </a:r>
            <a:r>
              <a:rPr lang="ru-RU" sz="2800" dirty="0" err="1"/>
              <a:t>купити</a:t>
            </a:r>
            <a:r>
              <a:rPr lang="ru-RU" sz="2800" dirty="0"/>
              <a:t> </a:t>
            </a:r>
            <a:r>
              <a:rPr lang="ru-RU" sz="2800" dirty="0" err="1"/>
              <a:t>саме</a:t>
            </a:r>
            <a:r>
              <a:rPr lang="ru-RU" sz="2800" dirty="0"/>
              <a:t> </a:t>
            </a:r>
            <a:r>
              <a:rPr lang="ru-RU" sz="2800" dirty="0" err="1"/>
              <a:t>цей</a:t>
            </a:r>
            <a:r>
              <a:rPr lang="ru-RU" sz="2800" dirty="0"/>
              <a:t> товар на </a:t>
            </a:r>
            <a:r>
              <a:rPr lang="ru-RU" sz="2800" dirty="0" err="1" smtClean="0"/>
              <a:t>підставі</a:t>
            </a:r>
            <a:r>
              <a:rPr lang="ru-RU" sz="2800" dirty="0" smtClean="0"/>
              <a:t>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/>
              <a:t>виняткових</a:t>
            </a:r>
            <a:r>
              <a:rPr lang="ru-RU" sz="2800" dirty="0"/>
              <a:t> </a:t>
            </a:r>
            <a:r>
              <a:rPr lang="ru-RU" sz="2800" dirty="0" err="1"/>
              <a:t>якостей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3. </a:t>
            </a:r>
            <a:r>
              <a:rPr lang="ru-RU" sz="2800" dirty="0" err="1">
                <a:solidFill>
                  <a:srgbClr val="FFFF00"/>
                </a:solidFill>
              </a:rPr>
              <a:t>Нагадувальна</a:t>
            </a:r>
            <a:r>
              <a:rPr lang="ru-RU" sz="2800" dirty="0"/>
              <a:t> — </a:t>
            </a:r>
            <a:r>
              <a:rPr lang="ru-RU" sz="2800" dirty="0" err="1"/>
              <a:t>нагадує</a:t>
            </a:r>
            <a:r>
              <a:rPr lang="ru-RU" sz="2800" dirty="0"/>
              <a:t> людям про </a:t>
            </a:r>
            <a:r>
              <a:rPr lang="ru-RU" sz="2800" dirty="0" err="1"/>
              <a:t>корисність</a:t>
            </a:r>
            <a:r>
              <a:rPr lang="ru-RU" sz="2800" dirty="0"/>
              <a:t> товару, до </a:t>
            </a:r>
            <a:r>
              <a:rPr lang="ru-RU" sz="2800" dirty="0" err="1"/>
              <a:t>якого</a:t>
            </a:r>
            <a:r>
              <a:rPr lang="ru-RU" sz="2800" dirty="0"/>
              <a:t> </a:t>
            </a:r>
            <a:r>
              <a:rPr lang="ru-RU" sz="2800" dirty="0" err="1"/>
              <a:t>вже</a:t>
            </a:r>
            <a:r>
              <a:rPr lang="ru-RU" sz="2800" dirty="0"/>
              <a:t> </a:t>
            </a:r>
            <a:r>
              <a:rPr lang="ru-RU" sz="2800" dirty="0" err="1"/>
              <a:t>звикли</a:t>
            </a:r>
            <a:r>
              <a:rPr lang="ru-RU" sz="2800" dirty="0"/>
              <a:t> й перестали </a:t>
            </a:r>
            <a:r>
              <a:rPr lang="ru-RU" sz="2800" dirty="0" err="1"/>
              <a:t>звертати</a:t>
            </a:r>
            <a:r>
              <a:rPr lang="ru-RU" sz="2800" dirty="0"/>
              <a:t> </a:t>
            </a:r>
            <a:r>
              <a:rPr lang="ru-RU" sz="2800" dirty="0" err="1"/>
              <a:t>увагу</a:t>
            </a:r>
            <a:r>
              <a:rPr lang="ru-RU" sz="2800" dirty="0"/>
              <a:t>.</a:t>
            </a:r>
            <a:r>
              <a:rPr lang="ru-RU" sz="28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04664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9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400" b="1" dirty="0" smtClean="0"/>
              <a:t>Вплив ЗМІ на громадськість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401080" cy="4325112"/>
          </a:xfrm>
        </p:spPr>
        <p:txBody>
          <a:bodyPr>
            <a:normAutofit/>
          </a:bodyPr>
          <a:lstStyle/>
          <a:p>
            <a:r>
              <a:rPr lang="uk-UA" sz="2400" b="1" dirty="0" smtClean="0"/>
              <a:t> Відображення, фіксація, моделювання дійсності.</a:t>
            </a:r>
          </a:p>
          <a:p>
            <a:r>
              <a:rPr lang="uk-UA" sz="2400" b="1" dirty="0" smtClean="0"/>
              <a:t>Зміна соціальної реальності й управління </a:t>
            </a:r>
            <a:r>
              <a:rPr lang="uk-UA" sz="2400" b="1" dirty="0" smtClean="0"/>
              <a:t>нею.</a:t>
            </a:r>
          </a:p>
          <a:p>
            <a:r>
              <a:rPr lang="uk-UA" sz="2400" b="1" dirty="0" smtClean="0"/>
              <a:t>Утвердження, </a:t>
            </a:r>
            <a:r>
              <a:rPr lang="uk-UA" sz="2400" b="1" dirty="0" smtClean="0"/>
              <a:t>підтримання і трансляція ціннісних, нормативних орієнтирів </a:t>
            </a:r>
            <a:r>
              <a:rPr lang="uk-UA" sz="2400" b="1" dirty="0" smtClean="0"/>
              <a:t>суспільства.</a:t>
            </a:r>
            <a:endParaRPr lang="uk-UA" sz="2400" b="1" dirty="0" smtClean="0"/>
          </a:p>
          <a:p>
            <a:r>
              <a:rPr lang="uk-UA" sz="2400" b="1" dirty="0" smtClean="0"/>
              <a:t>Контроль за </a:t>
            </a:r>
            <a:r>
              <a:rPr lang="uk-UA" sz="2400" b="1" dirty="0" smtClean="0"/>
              <a:t>реалізацією управлінських рішень, регулювання соціальних </a:t>
            </a:r>
            <a:r>
              <a:rPr lang="uk-UA" sz="2400" b="1" dirty="0" smtClean="0"/>
              <a:t>відносин.</a:t>
            </a:r>
            <a:endParaRPr lang="ru-RU" sz="2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8680"/>
            <a:ext cx="8229600" cy="536011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3600" dirty="0" smtClean="0"/>
              <a:t>  </a:t>
            </a:r>
          </a:p>
          <a:p>
            <a:pPr>
              <a:buNone/>
            </a:pPr>
            <a:r>
              <a:rPr lang="uk-UA" sz="4400" dirty="0" smtClean="0"/>
              <a:t>  Засоби масової інформації виражають і формують </a:t>
            </a:r>
            <a:r>
              <a:rPr lang="uk-UA" sz="4400" dirty="0" smtClean="0">
                <a:solidFill>
                  <a:srgbClr val="000066"/>
                </a:solidFill>
              </a:rPr>
              <a:t>громадську думку </a:t>
            </a:r>
            <a:r>
              <a:rPr lang="uk-UA" sz="4400" dirty="0" smtClean="0"/>
              <a:t>- колективне судження людей, в якому ставлення до подій і явищ виявляється у формі схвалення, осуду або вимоги.</a:t>
            </a:r>
            <a:endParaRPr lang="ru-RU" sz="4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РОЛЬ ЗМІ У СУСПІЛЬСТВІ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7344816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 smtClean="0"/>
              <a:t>Засоби масової інформації здійснюють свою політичну, управлінську роль у політичній системі шляхом обговорення, підтримки, критики й осуду різних політичних програм, платформ, ідей і пропозицій окремих осіб, громадських формувань, політичних партій, фракцій</a:t>
            </a:r>
            <a:endParaRPr lang="ru-RU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/>
              <a:t>Інформування</a:t>
            </a:r>
            <a:r>
              <a:rPr lang="ru-RU" sz="3600" b="1" i="1" dirty="0"/>
              <a:t> </a:t>
            </a:r>
            <a:r>
              <a:rPr lang="ru-RU" sz="3600" dirty="0"/>
              <a:t>— </a:t>
            </a:r>
            <a:r>
              <a:rPr lang="ru-RU" sz="3600" dirty="0" err="1"/>
              <a:t>інформує</a:t>
            </a:r>
            <a:r>
              <a:rPr lang="ru-RU" sz="3600" dirty="0"/>
              <a:t>, </a:t>
            </a:r>
            <a:r>
              <a:rPr lang="ru-RU" sz="3600" dirty="0" err="1"/>
              <a:t>роз’яснює</a:t>
            </a:r>
            <a:r>
              <a:rPr lang="ru-RU" sz="3600" dirty="0"/>
              <a:t>, АЛЕ: не </a:t>
            </a:r>
            <a:r>
              <a:rPr lang="ru-RU" sz="3600" dirty="0" err="1"/>
              <a:t>дає</a:t>
            </a:r>
            <a:r>
              <a:rPr lang="ru-RU" sz="3600" dirty="0"/>
              <a:t> </a:t>
            </a:r>
            <a:r>
              <a:rPr lang="ru-RU" sz="3600" dirty="0" err="1"/>
              <a:t>готових</a:t>
            </a:r>
            <a:r>
              <a:rPr lang="ru-RU" sz="3600" dirty="0"/>
              <a:t> </a:t>
            </a:r>
            <a:r>
              <a:rPr lang="ru-RU" sz="3600" dirty="0" err="1"/>
              <a:t>рішень</a:t>
            </a:r>
            <a:r>
              <a:rPr lang="ru-RU" sz="3600" dirty="0" smtClean="0"/>
              <a:t>.</a:t>
            </a:r>
          </a:p>
          <a:p>
            <a:r>
              <a:rPr lang="ru-RU" sz="3600" dirty="0"/>
              <a:t/>
            </a:r>
            <a:br>
              <a:rPr lang="ru-RU" sz="3600" dirty="0"/>
            </a:br>
            <a:r>
              <a:rPr lang="ru-RU" sz="3600" b="1" i="1" dirty="0"/>
              <a:t>Пропаганда </a:t>
            </a:r>
            <a:r>
              <a:rPr lang="ru-RU" sz="3600" dirty="0"/>
              <a:t>— </a:t>
            </a:r>
            <a:r>
              <a:rPr lang="ru-RU" sz="3600" dirty="0" err="1"/>
              <a:t>інформує</a:t>
            </a:r>
            <a:r>
              <a:rPr lang="ru-RU" sz="3600" dirty="0"/>
              <a:t>, </a:t>
            </a:r>
            <a:r>
              <a:rPr lang="ru-RU" sz="3600" dirty="0" err="1"/>
              <a:t>роз’яснює</a:t>
            </a:r>
            <a:r>
              <a:rPr lang="ru-RU" sz="3600" dirty="0"/>
              <a:t>, </a:t>
            </a:r>
            <a:r>
              <a:rPr lang="ru-RU" sz="3600" dirty="0" err="1"/>
              <a:t>переконує</a:t>
            </a:r>
            <a:r>
              <a:rPr lang="ru-RU" sz="3600" dirty="0"/>
              <a:t>, АЛЕ: </a:t>
            </a:r>
            <a:r>
              <a:rPr lang="ru-RU" sz="3600" dirty="0" err="1"/>
              <a:t>компрометує</a:t>
            </a:r>
            <a:r>
              <a:rPr lang="ru-RU" sz="3600" dirty="0"/>
              <a:t>, </a:t>
            </a:r>
            <a:r>
              <a:rPr lang="ru-RU" sz="3600" dirty="0" err="1"/>
              <a:t>маніпулює</a:t>
            </a:r>
            <a:r>
              <a:rPr lang="ru-RU" sz="3600" dirty="0"/>
              <a:t>.</a:t>
            </a:r>
            <a:r>
              <a:rPr lang="ru-RU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15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.Admin-ПК\Desktop\2c1d254c-dbee-4b3d-9aa7-7a055ee71c66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8439" r="3399" b="8142"/>
          <a:stretch/>
        </p:blipFill>
        <p:spPr bwMode="auto">
          <a:xfrm>
            <a:off x="179512" y="3877954"/>
            <a:ext cx="4176464" cy="288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.Admin-ПК\Desktop\EF151569-1D0D-4851-8074-2C1FBDC38F80_w1200_r1_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8" r="9218"/>
          <a:stretch/>
        </p:blipFill>
        <p:spPr bwMode="auto">
          <a:xfrm>
            <a:off x="4860032" y="3871260"/>
            <a:ext cx="4177445" cy="28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teos.fm/assets/images/wp/2019/01/5349_photo_w9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9542"/>
            <a:ext cx="4896544" cy="355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125113" cy="924475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СВОБОДА СЛОВА І ЦЕНЗУРА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9" y="1807361"/>
            <a:ext cx="7632848" cy="471798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Цензура —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незаконна заборона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поширення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400" b="1" dirty="0" err="1" smtClean="0">
                <a:solidFill>
                  <a:srgbClr val="FF0000"/>
                </a:solidFill>
              </a:rPr>
              <a:t>інформації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її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обмеження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дозування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спотворення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які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здійснюються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шляхом прямого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або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опосередкованого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впливу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представників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державної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влади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посадових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осіб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власників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засобів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масової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інформації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 </a:t>
            </a:r>
            <a:r>
              <a:rPr lang="ru-RU" sz="2400" b="1" dirty="0" err="1" smtClean="0">
                <a:solidFill>
                  <a:srgbClr val="FF0000"/>
                </a:solidFill>
              </a:rPr>
              <a:t>ЗМІ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400" b="1" dirty="0" err="1" smtClean="0">
                <a:solidFill>
                  <a:srgbClr val="FF0000"/>
                </a:solidFill>
              </a:rPr>
              <a:t>журналістів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з метою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забезпечення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своїх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політичних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інтересів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b="1" dirty="0" err="1" smtClean="0">
                <a:solidFill>
                  <a:srgbClr val="FF0000"/>
                </a:solidFill>
              </a:rPr>
              <a:t>Законодавством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України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цензура заборонена.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03" y="980728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Конституція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України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Стаття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15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/>
              <a:t>Суспільне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в </a:t>
            </a:r>
            <a:r>
              <a:rPr lang="ru-RU" sz="2400" dirty="0" err="1"/>
              <a:t>Україні</a:t>
            </a:r>
            <a:r>
              <a:rPr lang="ru-RU" sz="2400" dirty="0"/>
              <a:t> </a:t>
            </a:r>
            <a:r>
              <a:rPr lang="ru-RU" sz="2400" dirty="0" err="1"/>
              <a:t>ґрунтується</a:t>
            </a:r>
            <a:r>
              <a:rPr lang="ru-RU" sz="2400" dirty="0"/>
              <a:t> на засадах </a:t>
            </a:r>
            <a:r>
              <a:rPr lang="ru-RU" sz="2400" dirty="0" err="1"/>
              <a:t>політичної</a:t>
            </a:r>
            <a:r>
              <a:rPr lang="ru-RU" sz="2400" dirty="0"/>
              <a:t>, </a:t>
            </a:r>
            <a:r>
              <a:rPr lang="ru-RU" sz="2400" dirty="0" err="1" smtClean="0"/>
              <a:t>економічної</a:t>
            </a:r>
            <a:r>
              <a:rPr lang="ru-RU" sz="2400" dirty="0" smtClean="0"/>
              <a:t> та </a:t>
            </a:r>
            <a:r>
              <a:rPr lang="ru-RU" sz="2400" dirty="0" err="1"/>
              <a:t>ідеологічної</a:t>
            </a:r>
            <a:r>
              <a:rPr lang="ru-RU" sz="2400" dirty="0"/>
              <a:t> </a:t>
            </a:r>
            <a:r>
              <a:rPr lang="ru-RU" sz="2400" dirty="0" err="1"/>
              <a:t>багатоманітності</a:t>
            </a:r>
            <a:r>
              <a:rPr lang="ru-RU" sz="2400" dirty="0"/>
              <a:t>. </a:t>
            </a:r>
            <a:r>
              <a:rPr lang="ru-RU" sz="2400" dirty="0" err="1"/>
              <a:t>Жодну</a:t>
            </a:r>
            <a:r>
              <a:rPr lang="ru-RU" sz="2400" dirty="0"/>
              <a:t> </a:t>
            </a:r>
            <a:r>
              <a:rPr lang="ru-RU" sz="2400" dirty="0" err="1"/>
              <a:t>ідеологію</a:t>
            </a:r>
            <a:r>
              <a:rPr lang="ru-RU" sz="2400" dirty="0"/>
              <a:t> держава не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 smtClean="0"/>
              <a:t>визнавати</a:t>
            </a:r>
            <a:r>
              <a:rPr lang="ru-RU" sz="2400" dirty="0" smtClean="0"/>
              <a:t> як </a:t>
            </a:r>
            <a:r>
              <a:rPr lang="ru-RU" sz="2400" dirty="0" err="1"/>
              <a:t>обов’язкову</a:t>
            </a:r>
            <a:r>
              <a:rPr lang="ru-RU" sz="2400" dirty="0" smtClean="0"/>
              <a:t>.</a:t>
            </a:r>
          </a:p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i="1" dirty="0" err="1"/>
              <a:t>Запитання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dirty="0"/>
              <a:t>1. </a:t>
            </a:r>
            <a:r>
              <a:rPr lang="ru-RU" sz="2000" dirty="0" err="1"/>
              <a:t>Які</a:t>
            </a:r>
            <a:r>
              <a:rPr lang="ru-RU" sz="2000" dirty="0"/>
              <a:t> засади </a:t>
            </a:r>
            <a:r>
              <a:rPr lang="ru-RU" sz="2000" dirty="0" err="1"/>
              <a:t>визначають</a:t>
            </a:r>
            <a:r>
              <a:rPr lang="ru-RU" sz="2000" dirty="0"/>
              <a:t> </a:t>
            </a:r>
            <a:r>
              <a:rPr lang="ru-RU" sz="2000" dirty="0" err="1"/>
              <a:t>зміст</a:t>
            </a:r>
            <a:r>
              <a:rPr lang="ru-RU" sz="2000" dirty="0"/>
              <a:t> </a:t>
            </a:r>
            <a:r>
              <a:rPr lang="ru-RU" sz="2000" dirty="0" err="1"/>
              <a:t>суспільного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 в </a:t>
            </a:r>
            <a:r>
              <a:rPr lang="ru-RU" sz="2000" dirty="0" err="1"/>
              <a:t>Україні</a:t>
            </a:r>
            <a:r>
              <a:rPr lang="ru-RU" sz="2000" dirty="0"/>
              <a:t>?</a:t>
            </a:r>
            <a:br>
              <a:rPr lang="ru-RU" sz="2000" dirty="0"/>
            </a:br>
            <a:r>
              <a:rPr lang="ru-RU" sz="2000" dirty="0"/>
              <a:t>2. </a:t>
            </a:r>
            <a:r>
              <a:rPr lang="ru-RU" sz="2000" dirty="0" err="1"/>
              <a:t>Що</a:t>
            </a:r>
            <a:r>
              <a:rPr lang="ru-RU" sz="2000" dirty="0"/>
              <a:t> ми </a:t>
            </a:r>
            <a:r>
              <a:rPr lang="ru-RU" sz="2000" dirty="0" err="1"/>
              <a:t>розуміємо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політичною</a:t>
            </a:r>
            <a:r>
              <a:rPr lang="ru-RU" sz="2000" dirty="0"/>
              <a:t>, </a:t>
            </a:r>
            <a:r>
              <a:rPr lang="ru-RU" sz="2000" dirty="0" err="1"/>
              <a:t>економічною</a:t>
            </a:r>
            <a:r>
              <a:rPr lang="ru-RU" sz="2000" dirty="0"/>
              <a:t> та </a:t>
            </a:r>
            <a:r>
              <a:rPr lang="ru-RU" sz="2000" dirty="0" err="1"/>
              <a:t>ідеологічною</a:t>
            </a:r>
            <a:r>
              <a:rPr lang="ru-RU" sz="2000" dirty="0"/>
              <a:t> </a:t>
            </a:r>
            <a:r>
              <a:rPr lang="ru-RU" sz="2000" dirty="0" err="1"/>
              <a:t>багатоманітністю</a:t>
            </a:r>
            <a:r>
              <a:rPr lang="ru-RU" sz="2000" dirty="0" smtClean="0"/>
              <a:t>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192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064" y="188640"/>
            <a:ext cx="8601407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Конституція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України</a:t>
            </a:r>
            <a:r>
              <a:rPr lang="ru-RU" sz="2400" b="1" dirty="0" smtClean="0">
                <a:solidFill>
                  <a:srgbClr val="FFFF00"/>
                </a:solidFill>
              </a:rPr>
              <a:t>. </a:t>
            </a:r>
            <a:r>
              <a:rPr lang="ru-RU" sz="2400" b="1" dirty="0" err="1" smtClean="0">
                <a:solidFill>
                  <a:srgbClr val="FFFF00"/>
                </a:solidFill>
              </a:rPr>
              <a:t>Стаття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34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 smtClean="0"/>
          </a:p>
          <a:p>
            <a:r>
              <a:rPr lang="ru-RU" sz="2000" dirty="0" smtClean="0"/>
              <a:t>Кожному </a:t>
            </a:r>
            <a:r>
              <a:rPr lang="ru-RU" sz="2000" dirty="0" err="1"/>
              <a:t>гарантовано</a:t>
            </a:r>
            <a:r>
              <a:rPr lang="ru-RU" sz="2000" dirty="0"/>
              <a:t> право на свободу думки і слова, </a:t>
            </a:r>
            <a:endParaRPr lang="ru-RU" sz="2000" dirty="0" smtClean="0"/>
          </a:p>
          <a:p>
            <a:r>
              <a:rPr lang="ru-RU" sz="2000" dirty="0" smtClean="0"/>
              <a:t>на </a:t>
            </a:r>
            <a:r>
              <a:rPr lang="ru-RU" sz="2000" dirty="0" err="1"/>
              <a:t>вільне</a:t>
            </a:r>
            <a:r>
              <a:rPr lang="ru-RU" sz="2000" dirty="0"/>
              <a:t> </a:t>
            </a:r>
            <a:r>
              <a:rPr lang="ru-RU" sz="2000" dirty="0" err="1"/>
              <a:t>виявлення</a:t>
            </a:r>
            <a:r>
              <a:rPr lang="ru-RU" sz="2000" dirty="0"/>
              <a:t> </a:t>
            </a:r>
            <a:r>
              <a:rPr lang="ru-RU" sz="2000" dirty="0" err="1"/>
              <a:t>своїх</a:t>
            </a:r>
            <a:r>
              <a:rPr lang="ru-RU" sz="2000" dirty="0"/>
              <a:t> </a:t>
            </a:r>
            <a:r>
              <a:rPr lang="ru-RU" sz="2000" dirty="0" err="1"/>
              <a:t>поглядів</a:t>
            </a:r>
            <a:r>
              <a:rPr lang="ru-RU" sz="2000" dirty="0"/>
              <a:t> і </a:t>
            </a:r>
            <a:r>
              <a:rPr lang="ru-RU" sz="2000" dirty="0" err="1"/>
              <a:t>переконань</a:t>
            </a:r>
            <a:r>
              <a:rPr lang="ru-RU" sz="2000" dirty="0"/>
              <a:t>. </a:t>
            </a:r>
            <a:r>
              <a:rPr lang="ru-RU" sz="2000" dirty="0" err="1"/>
              <a:t>Кожен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право </a:t>
            </a:r>
            <a:r>
              <a:rPr lang="ru-RU" sz="2000" dirty="0" err="1"/>
              <a:t>вільно</a:t>
            </a:r>
            <a:r>
              <a:rPr lang="ru-RU" sz="2000" dirty="0"/>
              <a:t> </a:t>
            </a:r>
            <a:r>
              <a:rPr lang="ru-RU" sz="2000" dirty="0" err="1"/>
              <a:t>збирати</a:t>
            </a:r>
            <a:r>
              <a:rPr lang="ru-RU" sz="2000" dirty="0"/>
              <a:t>, </a:t>
            </a:r>
            <a:r>
              <a:rPr lang="ru-RU" sz="2000" dirty="0" err="1"/>
              <a:t>зберігати</a:t>
            </a:r>
            <a:r>
              <a:rPr lang="ru-RU" sz="2000" dirty="0"/>
              <a:t>, </a:t>
            </a:r>
            <a:r>
              <a:rPr lang="ru-RU" sz="2000" dirty="0" err="1"/>
              <a:t>використовувати</a:t>
            </a:r>
            <a:r>
              <a:rPr lang="ru-RU" sz="2000" dirty="0"/>
              <a:t> й </a:t>
            </a:r>
            <a:r>
              <a:rPr lang="ru-RU" sz="2000" dirty="0" err="1"/>
              <a:t>поширювати</a:t>
            </a:r>
            <a:r>
              <a:rPr lang="ru-RU" sz="2000" dirty="0"/>
              <a:t> </a:t>
            </a:r>
            <a:r>
              <a:rPr lang="ru-RU" sz="2000" dirty="0" err="1"/>
              <a:t>інформацію</a:t>
            </a:r>
            <a:r>
              <a:rPr lang="ru-RU" sz="2000" dirty="0"/>
              <a:t> </a:t>
            </a:r>
            <a:r>
              <a:rPr lang="ru-RU" sz="2000" dirty="0" err="1"/>
              <a:t>письмово</a:t>
            </a:r>
            <a:r>
              <a:rPr lang="ru-RU" sz="2000" dirty="0"/>
              <a:t>, </a:t>
            </a:r>
            <a:r>
              <a:rPr lang="ru-RU" sz="2000" dirty="0" err="1"/>
              <a:t>усно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в </a:t>
            </a:r>
            <a:r>
              <a:rPr lang="ru-RU" sz="2000" dirty="0" err="1"/>
              <a:t>інший</a:t>
            </a:r>
            <a:r>
              <a:rPr lang="ru-RU" sz="2000" dirty="0"/>
              <a:t> </a:t>
            </a:r>
            <a:r>
              <a:rPr lang="ru-RU" sz="2000" dirty="0" err="1"/>
              <a:t>спосіб</a:t>
            </a:r>
            <a:r>
              <a:rPr lang="ru-RU" sz="2000" dirty="0"/>
              <a:t> — на </a:t>
            </a:r>
            <a:r>
              <a:rPr lang="ru-RU" sz="2000" dirty="0" err="1"/>
              <a:t>свій</a:t>
            </a:r>
            <a:r>
              <a:rPr lang="ru-RU" sz="2000" dirty="0"/>
              <a:t> </a:t>
            </a:r>
            <a:r>
              <a:rPr lang="ru-RU" sz="2000" dirty="0" err="1"/>
              <a:t>вибір</a:t>
            </a:r>
            <a:r>
              <a:rPr lang="ru-RU" sz="2000" dirty="0"/>
              <a:t>.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цих</a:t>
            </a:r>
            <a:r>
              <a:rPr lang="ru-RU" sz="2000" dirty="0"/>
              <a:t> прав </a:t>
            </a:r>
            <a:r>
              <a:rPr lang="ru-RU" sz="2000" dirty="0" err="1"/>
              <a:t>може</a:t>
            </a:r>
            <a:r>
              <a:rPr lang="ru-RU" sz="2000" dirty="0"/>
              <a:t> бути </a:t>
            </a:r>
            <a:r>
              <a:rPr lang="ru-RU" sz="2000" dirty="0" err="1"/>
              <a:t>обмежене</a:t>
            </a:r>
            <a:r>
              <a:rPr lang="ru-RU" sz="2000" dirty="0"/>
              <a:t> законом в </a:t>
            </a:r>
            <a:r>
              <a:rPr lang="ru-RU" sz="2000" dirty="0" err="1"/>
              <a:t>інтересах</a:t>
            </a:r>
            <a:r>
              <a:rPr lang="ru-RU" sz="2000" dirty="0"/>
              <a:t> </a:t>
            </a:r>
            <a:r>
              <a:rPr lang="ru-RU" sz="2000" dirty="0" err="1"/>
              <a:t>національної</a:t>
            </a:r>
            <a:r>
              <a:rPr lang="ru-RU" sz="2000" dirty="0"/>
              <a:t> </a:t>
            </a:r>
            <a:r>
              <a:rPr lang="ru-RU" sz="2000" dirty="0" err="1"/>
              <a:t>безпеки</a:t>
            </a:r>
            <a:r>
              <a:rPr lang="ru-RU" sz="2000" dirty="0"/>
              <a:t>, </a:t>
            </a:r>
            <a:r>
              <a:rPr lang="ru-RU" sz="2000" dirty="0" err="1"/>
              <a:t>територіальної</a:t>
            </a:r>
            <a:r>
              <a:rPr lang="ru-RU" sz="2000" dirty="0"/>
              <a:t> </a:t>
            </a:r>
            <a:r>
              <a:rPr lang="ru-RU" sz="2000" dirty="0" err="1"/>
              <a:t>цілісності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громадського</a:t>
            </a:r>
            <a:r>
              <a:rPr lang="ru-RU" sz="2000" dirty="0"/>
              <a:t> порядку з метою </a:t>
            </a:r>
            <a:r>
              <a:rPr lang="ru-RU" sz="2000" dirty="0" err="1"/>
              <a:t>запобігання</a:t>
            </a:r>
            <a:r>
              <a:rPr lang="ru-RU" sz="2000" dirty="0"/>
              <a:t> </a:t>
            </a:r>
            <a:r>
              <a:rPr lang="ru-RU" sz="2000" dirty="0" err="1"/>
              <a:t>заворушенням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злочинам</a:t>
            </a:r>
            <a:r>
              <a:rPr lang="ru-RU" sz="2000" dirty="0"/>
              <a:t>, для </a:t>
            </a:r>
            <a:r>
              <a:rPr lang="ru-RU" sz="2000" dirty="0" err="1"/>
              <a:t>охорони</a:t>
            </a:r>
            <a:r>
              <a:rPr lang="ru-RU" sz="2000" dirty="0"/>
              <a:t> </a:t>
            </a:r>
            <a:r>
              <a:rPr lang="ru-RU" sz="2000" dirty="0" err="1"/>
              <a:t>здоров’я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населення</a:t>
            </a:r>
            <a:r>
              <a:rPr lang="ru-RU" sz="2000" dirty="0"/>
              <a:t>, </a:t>
            </a:r>
            <a:r>
              <a:rPr lang="ru-RU" sz="2000" dirty="0" err="1"/>
              <a:t>захисту</a:t>
            </a:r>
            <a:r>
              <a:rPr lang="ru-RU" sz="2000" dirty="0"/>
              <a:t> </a:t>
            </a:r>
            <a:r>
              <a:rPr lang="ru-RU" sz="2000" dirty="0" err="1"/>
              <a:t>репутації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прав </a:t>
            </a:r>
            <a:r>
              <a:rPr lang="ru-RU" sz="2000" dirty="0" err="1"/>
              <a:t>інших</a:t>
            </a:r>
            <a:r>
              <a:rPr lang="ru-RU" sz="2000" dirty="0"/>
              <a:t> людей, для </a:t>
            </a:r>
            <a:r>
              <a:rPr lang="ru-RU" sz="2000" dirty="0" err="1"/>
              <a:t>запобігання</a:t>
            </a:r>
            <a:r>
              <a:rPr lang="ru-RU" sz="2000" dirty="0"/>
              <a:t> </a:t>
            </a:r>
            <a:r>
              <a:rPr lang="ru-RU" sz="2000" dirty="0" err="1"/>
              <a:t>розголошенню</a:t>
            </a:r>
            <a:r>
              <a:rPr lang="ru-RU" sz="2000" dirty="0"/>
              <a:t> </a:t>
            </a:r>
            <a:r>
              <a:rPr lang="ru-RU" sz="2000" dirty="0" err="1"/>
              <a:t>інформації</a:t>
            </a:r>
            <a:r>
              <a:rPr lang="ru-RU" sz="2000" dirty="0"/>
              <a:t>, </a:t>
            </a:r>
            <a:r>
              <a:rPr lang="ru-RU" sz="2000" dirty="0" err="1"/>
              <a:t>одержаної</a:t>
            </a:r>
            <a:r>
              <a:rPr lang="ru-RU" sz="2000" dirty="0"/>
              <a:t> </a:t>
            </a:r>
            <a:r>
              <a:rPr lang="ru-RU" sz="2000" dirty="0" err="1"/>
              <a:t>конфіденційно</a:t>
            </a:r>
            <a:r>
              <a:rPr lang="ru-RU" sz="2000" dirty="0"/>
              <a:t>, </a:t>
            </a:r>
            <a:r>
              <a:rPr lang="ru-RU" sz="2000" dirty="0" err="1"/>
              <a:t>або</a:t>
            </a:r>
            <a:r>
              <a:rPr lang="ru-RU" sz="2000" dirty="0"/>
              <a:t> для </a:t>
            </a:r>
            <a:r>
              <a:rPr lang="ru-RU" sz="2000" dirty="0" err="1"/>
              <a:t>підтримування</a:t>
            </a:r>
            <a:r>
              <a:rPr lang="ru-RU" sz="2000" dirty="0"/>
              <a:t> авторитету і </a:t>
            </a:r>
            <a:r>
              <a:rPr lang="ru-RU" sz="2000" dirty="0" err="1"/>
              <a:t>неупередженості</a:t>
            </a:r>
            <a:r>
              <a:rPr lang="ru-RU" sz="2000" dirty="0"/>
              <a:t> </a:t>
            </a:r>
            <a:r>
              <a:rPr lang="ru-RU" sz="2000" dirty="0" err="1"/>
              <a:t>правосуддя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 smtClean="0"/>
          </a:p>
          <a:p>
            <a:r>
              <a:rPr lang="ru-RU" sz="2000" i="1" dirty="0" err="1" smtClean="0"/>
              <a:t>Запитання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dirty="0"/>
              <a:t>1. Про </a:t>
            </a:r>
            <a:r>
              <a:rPr lang="ru-RU" sz="2000" dirty="0" err="1"/>
              <a:t>які</a:t>
            </a:r>
            <a:r>
              <a:rPr lang="ru-RU" sz="2000" dirty="0"/>
              <a:t> права і </a:t>
            </a:r>
            <a:r>
              <a:rPr lang="ru-RU" sz="2000" dirty="0" err="1"/>
              <a:t>свободи</a:t>
            </a:r>
            <a:r>
              <a:rPr lang="ru-RU" sz="2000" dirty="0"/>
              <a:t> </a:t>
            </a:r>
            <a:r>
              <a:rPr lang="ru-RU" sz="2000" dirty="0" err="1"/>
              <a:t>йдеться</a:t>
            </a:r>
            <a:r>
              <a:rPr lang="ru-RU" sz="2000" dirty="0"/>
              <a:t> в </a:t>
            </a:r>
            <a:r>
              <a:rPr lang="ru-RU" sz="2000" dirty="0" err="1"/>
              <a:t>Конституції</a:t>
            </a:r>
            <a:r>
              <a:rPr lang="ru-RU" sz="2000" dirty="0"/>
              <a:t>?</a:t>
            </a:r>
            <a:br>
              <a:rPr lang="ru-RU" sz="2000" dirty="0"/>
            </a:br>
            <a:r>
              <a:rPr lang="ru-RU" sz="2000" dirty="0"/>
              <a:t>2.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прав </a:t>
            </a:r>
            <a:r>
              <a:rPr lang="ru-RU" sz="2000" dirty="0" err="1"/>
              <a:t>може</a:t>
            </a:r>
            <a:r>
              <a:rPr lang="ru-RU" sz="2000" dirty="0"/>
              <a:t> бути </a:t>
            </a:r>
            <a:r>
              <a:rPr lang="ru-RU" sz="2000" dirty="0" err="1"/>
              <a:t>обмежено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норм </a:t>
            </a:r>
            <a:r>
              <a:rPr lang="ru-RU" sz="2000" dirty="0" err="1"/>
              <a:t>статті</a:t>
            </a:r>
            <a:r>
              <a:rPr lang="ru-RU" sz="2000" dirty="0"/>
              <a:t>?</a:t>
            </a:r>
            <a:br>
              <a:rPr lang="ru-RU" sz="2000" dirty="0"/>
            </a:br>
            <a:r>
              <a:rPr lang="ru-RU" sz="2000" dirty="0"/>
              <a:t>3.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якою</a:t>
            </a:r>
            <a:r>
              <a:rPr lang="ru-RU" sz="2000" dirty="0"/>
              <a:t> </a:t>
            </a:r>
            <a:r>
              <a:rPr lang="ru-RU" sz="2000" dirty="0" smtClean="0"/>
              <a:t>метою?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56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43" y="188640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Закон </a:t>
            </a:r>
            <a:r>
              <a:rPr lang="ru-RU" sz="2400" b="1" dirty="0" err="1">
                <a:solidFill>
                  <a:srgbClr val="FFFF00"/>
                </a:solidFill>
              </a:rPr>
              <a:t>України</a:t>
            </a:r>
            <a:r>
              <a:rPr lang="ru-RU" sz="2400" b="1" dirty="0">
                <a:solidFill>
                  <a:srgbClr val="FFFF00"/>
                </a:solidFill>
              </a:rPr>
              <a:t> «Про </a:t>
            </a:r>
            <a:r>
              <a:rPr lang="ru-RU" sz="2400" b="1" dirty="0" err="1">
                <a:solidFill>
                  <a:srgbClr val="FFFF00"/>
                </a:solidFill>
              </a:rPr>
              <a:t>інформаційні</a:t>
            </a:r>
            <a:r>
              <a:rPr lang="ru-RU" sz="2400" b="1" dirty="0">
                <a:solidFill>
                  <a:srgbClr val="FFFF00"/>
                </a:solidFill>
              </a:rPr>
              <a:t> агентства</a:t>
            </a:r>
            <a:r>
              <a:rPr lang="ru-RU" sz="2400" b="1" dirty="0" smtClean="0">
                <a:solidFill>
                  <a:srgbClr val="FFFF00"/>
                </a:solidFill>
              </a:rPr>
              <a:t>». </a:t>
            </a:r>
            <a:r>
              <a:rPr lang="ru-RU" sz="2400" b="1" dirty="0" err="1" smtClean="0">
                <a:solidFill>
                  <a:srgbClr val="FFFF00"/>
                </a:solidFill>
              </a:rPr>
              <a:t>Стаття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2 (</a:t>
            </a:r>
            <a:r>
              <a:rPr lang="ru-RU" sz="2400" b="1" dirty="0" err="1">
                <a:solidFill>
                  <a:srgbClr val="FFFF00"/>
                </a:solidFill>
              </a:rPr>
              <a:t>витяг</a:t>
            </a:r>
            <a:r>
              <a:rPr lang="ru-RU" sz="2400" b="1" dirty="0">
                <a:solidFill>
                  <a:srgbClr val="FFFF00"/>
                </a:solidFill>
              </a:rPr>
              <a:t>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Заборонено цензуру </a:t>
            </a:r>
            <a:r>
              <a:rPr lang="ru-RU" sz="2000" dirty="0" err="1"/>
              <a:t>інформації</a:t>
            </a:r>
            <a:r>
              <a:rPr lang="ru-RU" sz="2000" dirty="0"/>
              <a:t>, </a:t>
            </a:r>
            <a:r>
              <a:rPr lang="ru-RU" sz="2000" dirty="0" err="1"/>
              <a:t>поширюваної</a:t>
            </a:r>
            <a:r>
              <a:rPr lang="ru-RU" sz="2000" dirty="0"/>
              <a:t> </a:t>
            </a:r>
            <a:r>
              <a:rPr lang="ru-RU" sz="2000" dirty="0" err="1"/>
              <a:t>інформаційними</a:t>
            </a:r>
            <a:r>
              <a:rPr lang="ru-RU" sz="2000" dirty="0"/>
              <a:t> агентствами.</a:t>
            </a:r>
            <a:br>
              <a:rPr lang="ru-RU" sz="2000" dirty="0"/>
            </a:br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sz="2400" b="1" dirty="0" smtClean="0">
                <a:solidFill>
                  <a:srgbClr val="FFFF00"/>
                </a:solidFill>
              </a:rPr>
              <a:t>Закон </a:t>
            </a:r>
            <a:r>
              <a:rPr lang="ru-RU" sz="2400" b="1" dirty="0" err="1">
                <a:solidFill>
                  <a:srgbClr val="FFFF00"/>
                </a:solidFill>
              </a:rPr>
              <a:t>України</a:t>
            </a:r>
            <a:r>
              <a:rPr lang="ru-RU" sz="2400" b="1" dirty="0">
                <a:solidFill>
                  <a:srgbClr val="FFFF00"/>
                </a:solidFill>
              </a:rPr>
              <a:t> «Про </a:t>
            </a:r>
            <a:r>
              <a:rPr lang="ru-RU" sz="2400" b="1" dirty="0" err="1">
                <a:solidFill>
                  <a:srgbClr val="FFFF00"/>
                </a:solidFill>
              </a:rPr>
              <a:t>телебачення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радіомовлення</a:t>
            </a:r>
            <a:r>
              <a:rPr lang="ru-RU" sz="2400" b="1" dirty="0">
                <a:solidFill>
                  <a:srgbClr val="FFFF00"/>
                </a:solidFill>
              </a:rPr>
              <a:t>». </a:t>
            </a:r>
            <a:r>
              <a:rPr lang="ru-RU" sz="2400" b="1" dirty="0" err="1">
                <a:solidFill>
                  <a:srgbClr val="FFFF00"/>
                </a:solidFill>
              </a:rPr>
              <a:t>Стаття</a:t>
            </a:r>
            <a:r>
              <a:rPr lang="ru-RU" sz="2400" b="1" dirty="0">
                <a:solidFill>
                  <a:srgbClr val="FFFF00"/>
                </a:solidFill>
              </a:rPr>
              <a:t> 5 (</a:t>
            </a:r>
            <a:r>
              <a:rPr lang="ru-RU" sz="2400" b="1" dirty="0" err="1">
                <a:solidFill>
                  <a:srgbClr val="FFFF00"/>
                </a:solidFill>
              </a:rPr>
              <a:t>витяг</a:t>
            </a:r>
            <a:r>
              <a:rPr lang="ru-RU" sz="2400" b="1" dirty="0">
                <a:solidFill>
                  <a:srgbClr val="FFFF00"/>
                </a:solidFill>
              </a:rPr>
              <a:t>)</a:t>
            </a: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sz="2000" dirty="0"/>
              <a:t>Цензуру </a:t>
            </a:r>
            <a:r>
              <a:rPr lang="ru-RU" sz="2000" dirty="0" err="1"/>
              <a:t>інформаційної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телерадіоорганізації</a:t>
            </a:r>
            <a:r>
              <a:rPr lang="ru-RU" sz="2000" dirty="0"/>
              <a:t> заборонено. </a:t>
            </a:r>
            <a:r>
              <a:rPr lang="ru-RU" sz="2000" dirty="0" err="1"/>
              <a:t>Телерадіоорганізація</a:t>
            </a:r>
            <a:r>
              <a:rPr lang="ru-RU" sz="2000" dirty="0"/>
              <a:t> є </a:t>
            </a:r>
            <a:r>
              <a:rPr lang="ru-RU" sz="2000" dirty="0" err="1"/>
              <a:t>незалежною</a:t>
            </a:r>
            <a:r>
              <a:rPr lang="ru-RU" sz="2000" dirty="0"/>
              <a:t> у </a:t>
            </a:r>
            <a:r>
              <a:rPr lang="ru-RU" sz="2000" dirty="0" err="1"/>
              <a:t>визначенні</a:t>
            </a:r>
            <a:r>
              <a:rPr lang="ru-RU" sz="2000" dirty="0"/>
              <a:t> </a:t>
            </a:r>
            <a:r>
              <a:rPr lang="ru-RU" sz="2000" dirty="0" err="1"/>
              <a:t>змісту</a:t>
            </a:r>
            <a:r>
              <a:rPr lang="ru-RU" sz="2000" dirty="0"/>
              <a:t> </a:t>
            </a:r>
            <a:r>
              <a:rPr lang="ru-RU" sz="2000" dirty="0" err="1"/>
              <a:t>програм</a:t>
            </a:r>
            <a:r>
              <a:rPr lang="ru-RU" sz="2000" dirty="0"/>
              <a:t> та передач. </a:t>
            </a:r>
            <a:r>
              <a:rPr lang="ru-RU" sz="2000" dirty="0" smtClean="0"/>
              <a:t>Не </a:t>
            </a:r>
            <a:r>
              <a:rPr lang="ru-RU" sz="2000" dirty="0" err="1" smtClean="0"/>
              <a:t>вмотивоване</a:t>
            </a:r>
            <a:r>
              <a:rPr lang="ru-RU" sz="2000" dirty="0" smtClean="0"/>
              <a:t> </a:t>
            </a:r>
            <a:r>
              <a:rPr lang="ru-RU" sz="2000" dirty="0" err="1"/>
              <a:t>законодавством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втручання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державної</a:t>
            </a:r>
            <a:r>
              <a:rPr lang="ru-RU" sz="2000" dirty="0"/>
              <a:t> </a:t>
            </a:r>
            <a:r>
              <a:rPr lang="ru-RU" sz="2000" dirty="0" err="1"/>
              <a:t>влади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місцевого</a:t>
            </a:r>
            <a:r>
              <a:rPr lang="ru-RU" sz="2000" dirty="0"/>
              <a:t> </a:t>
            </a:r>
            <a:r>
              <a:rPr lang="ru-RU" sz="2000" dirty="0" err="1"/>
              <a:t>самоврядування</a:t>
            </a:r>
            <a:r>
              <a:rPr lang="ru-RU" sz="2000" dirty="0"/>
              <a:t>, </a:t>
            </a:r>
            <a:r>
              <a:rPr lang="ru-RU" sz="2000" dirty="0" err="1"/>
              <a:t>громадських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релігійних</a:t>
            </a:r>
            <a:r>
              <a:rPr lang="ru-RU" sz="2000" dirty="0"/>
              <a:t> </a:t>
            </a:r>
            <a:r>
              <a:rPr lang="ru-RU" sz="2000" dirty="0" err="1"/>
              <a:t>об’єднань</a:t>
            </a:r>
            <a:r>
              <a:rPr lang="ru-RU" sz="2000" dirty="0"/>
              <a:t>,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посадових</a:t>
            </a:r>
            <a:r>
              <a:rPr lang="ru-RU" sz="2000" dirty="0" smtClean="0"/>
              <a:t> </a:t>
            </a:r>
            <a:r>
              <a:rPr lang="ru-RU" sz="2000" dirty="0" err="1"/>
              <a:t>осіб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працівників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власників</a:t>
            </a:r>
            <a:r>
              <a:rPr lang="ru-RU" sz="2000" dirty="0"/>
              <a:t> у сферу </a:t>
            </a:r>
            <a:r>
              <a:rPr lang="ru-RU" sz="2000" dirty="0" err="1"/>
              <a:t>професійної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телерадіоорганізації</a:t>
            </a:r>
            <a:r>
              <a:rPr lang="ru-RU" sz="2000" dirty="0"/>
              <a:t> не </a:t>
            </a:r>
            <a:r>
              <a:rPr lang="ru-RU" sz="2000" dirty="0" err="1"/>
              <a:t>допускається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i="1" dirty="0" err="1"/>
              <a:t>Запитання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dirty="0"/>
              <a:t>1. У </a:t>
            </a:r>
            <a:r>
              <a:rPr lang="ru-RU" sz="2000" dirty="0" err="1"/>
              <a:t>чому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</a:t>
            </a:r>
            <a:r>
              <a:rPr lang="ru-RU" sz="2000" dirty="0" err="1"/>
              <a:t>незалежність</a:t>
            </a:r>
            <a:r>
              <a:rPr lang="ru-RU" sz="2000" dirty="0"/>
              <a:t> </a:t>
            </a:r>
            <a:r>
              <a:rPr lang="ru-RU" sz="2000" dirty="0" err="1"/>
              <a:t>телерадіоорганізації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</a:t>
            </a:r>
            <a:r>
              <a:rPr lang="ru-RU" sz="2000" dirty="0" err="1"/>
              <a:t>норми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закону?</a:t>
            </a:r>
            <a:br>
              <a:rPr lang="ru-RU" sz="2000" dirty="0"/>
            </a:br>
            <a:r>
              <a:rPr lang="ru-RU" sz="2000" dirty="0"/>
              <a:t>2.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не </a:t>
            </a:r>
            <a:r>
              <a:rPr lang="ru-RU" sz="2000" dirty="0" err="1"/>
              <a:t>допускаються</a:t>
            </a:r>
            <a:r>
              <a:rPr lang="ru-RU" sz="2000" dirty="0"/>
              <a:t> </a:t>
            </a:r>
            <a:r>
              <a:rPr lang="ru-RU" sz="2000" dirty="0" err="1"/>
              <a:t>стосовно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телерадіоорганізації</a:t>
            </a:r>
            <a:r>
              <a:rPr lang="ru-RU" sz="2000" dirty="0"/>
              <a:t>?</a:t>
            </a:r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5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09" y="116632"/>
            <a:ext cx="864096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Закон </a:t>
            </a:r>
            <a:r>
              <a:rPr lang="ru-RU" sz="2400" b="1" dirty="0" err="1">
                <a:solidFill>
                  <a:srgbClr val="FFFF00"/>
                </a:solidFill>
              </a:rPr>
              <a:t>України</a:t>
            </a:r>
            <a:r>
              <a:rPr lang="ru-RU" sz="2400" b="1" dirty="0">
                <a:solidFill>
                  <a:srgbClr val="FFFF00"/>
                </a:solidFill>
              </a:rPr>
              <a:t> «Про </a:t>
            </a:r>
            <a:r>
              <a:rPr lang="ru-RU" sz="2400" b="1" dirty="0" err="1">
                <a:solidFill>
                  <a:srgbClr val="FFFF00"/>
                </a:solidFill>
              </a:rPr>
              <a:t>друковані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засоби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масової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інформації</a:t>
            </a:r>
            <a:r>
              <a:rPr lang="ru-RU" sz="2400" b="1" dirty="0">
                <a:solidFill>
                  <a:srgbClr val="FFFF00"/>
                </a:solidFill>
              </a:rPr>
              <a:t>». </a:t>
            </a:r>
            <a:r>
              <a:rPr lang="ru-RU" sz="2400" b="1" dirty="0" err="1">
                <a:solidFill>
                  <a:srgbClr val="FFFF00"/>
                </a:solidFill>
              </a:rPr>
              <a:t>Стаття</a:t>
            </a:r>
            <a:r>
              <a:rPr lang="ru-RU" sz="2400" b="1" dirty="0">
                <a:solidFill>
                  <a:srgbClr val="FFFF00"/>
                </a:solidFill>
              </a:rPr>
              <a:t> 2 (</a:t>
            </a:r>
            <a:r>
              <a:rPr lang="ru-RU" sz="2400" b="1" dirty="0" err="1">
                <a:solidFill>
                  <a:srgbClr val="FFFF00"/>
                </a:solidFill>
              </a:rPr>
              <a:t>витяг</a:t>
            </a:r>
            <a:r>
              <a:rPr lang="ru-RU" sz="2400" b="1" dirty="0">
                <a:solidFill>
                  <a:srgbClr val="FFFF00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Заборонено </a:t>
            </a:r>
            <a:r>
              <a:rPr lang="ru-RU" dirty="0" err="1"/>
              <a:t>створення</a:t>
            </a:r>
            <a:r>
              <a:rPr lang="ru-RU" dirty="0"/>
              <a:t> та </a:t>
            </a:r>
            <a:r>
              <a:rPr lang="ru-RU" dirty="0" err="1"/>
              <a:t>фінансування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організацій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посад для </a:t>
            </a:r>
            <a:r>
              <a:rPr lang="ru-RU" dirty="0" err="1"/>
              <a:t>цензури</a:t>
            </a:r>
            <a:r>
              <a:rPr lang="ru-RU" dirty="0"/>
              <a:t> </a:t>
            </a:r>
            <a:r>
              <a:rPr lang="ru-RU" dirty="0" err="1"/>
              <a:t>масової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 Не </a:t>
            </a:r>
            <a:r>
              <a:rPr lang="ru-RU" dirty="0" err="1"/>
              <a:t>допускається</a:t>
            </a:r>
            <a:r>
              <a:rPr lang="ru-RU" dirty="0"/>
              <a:t> </a:t>
            </a:r>
            <a:r>
              <a:rPr lang="ru-RU" dirty="0" err="1"/>
              <a:t>вимагати</a:t>
            </a:r>
            <a:r>
              <a:rPr lang="ru-RU" dirty="0"/>
              <a:t> </a:t>
            </a:r>
            <a:r>
              <a:rPr lang="ru-RU" dirty="0" err="1"/>
              <a:t>попереднього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повідомлень</a:t>
            </a:r>
            <a:r>
              <a:rPr lang="ru-RU" dirty="0"/>
              <a:t> і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поширюються</a:t>
            </a:r>
            <a:r>
              <a:rPr lang="ru-RU" dirty="0"/>
              <a:t> </a:t>
            </a:r>
            <a:r>
              <a:rPr lang="ru-RU" dirty="0" err="1"/>
              <a:t>друкованими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масової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забороняти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повідомлень</a:t>
            </a:r>
            <a:r>
              <a:rPr lang="ru-RU" dirty="0"/>
              <a:t> і </a:t>
            </a:r>
            <a:r>
              <a:rPr lang="ru-RU" dirty="0" err="1"/>
              <a:t>матеріалів</a:t>
            </a:r>
            <a:r>
              <a:rPr lang="ru-RU" dirty="0"/>
              <a:t> з боку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підприємств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організацій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об’єднань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sz="2400" b="1" dirty="0" smtClean="0">
                <a:solidFill>
                  <a:srgbClr val="FFFF00"/>
                </a:solidFill>
              </a:rPr>
              <a:t>Закон </a:t>
            </a:r>
            <a:r>
              <a:rPr lang="ru-RU" sz="2400" b="1" dirty="0" err="1">
                <a:solidFill>
                  <a:srgbClr val="FFFF00"/>
                </a:solidFill>
              </a:rPr>
              <a:t>України</a:t>
            </a:r>
            <a:r>
              <a:rPr lang="ru-RU" sz="2400" b="1" dirty="0">
                <a:solidFill>
                  <a:srgbClr val="FFFF00"/>
                </a:solidFill>
              </a:rPr>
              <a:t> «Про </a:t>
            </a:r>
            <a:r>
              <a:rPr lang="ru-RU" sz="2400" b="1" dirty="0" err="1">
                <a:solidFill>
                  <a:srgbClr val="FFFF00"/>
                </a:solidFill>
              </a:rPr>
              <a:t>інформацію</a:t>
            </a:r>
            <a:r>
              <a:rPr lang="ru-RU" sz="2400" b="1" dirty="0">
                <a:solidFill>
                  <a:srgbClr val="FFFF00"/>
                </a:solidFill>
              </a:rPr>
              <a:t>». </a:t>
            </a:r>
            <a:r>
              <a:rPr lang="ru-RU" sz="2400" b="1" dirty="0" err="1">
                <a:solidFill>
                  <a:srgbClr val="FFFF00"/>
                </a:solidFill>
              </a:rPr>
              <a:t>Стаття</a:t>
            </a:r>
            <a:r>
              <a:rPr lang="ru-RU" sz="2400" b="1" dirty="0">
                <a:solidFill>
                  <a:srgbClr val="FFFF00"/>
                </a:solidFill>
              </a:rPr>
              <a:t> 24 (</a:t>
            </a:r>
            <a:r>
              <a:rPr lang="ru-RU" sz="2400" b="1" dirty="0" err="1">
                <a:solidFill>
                  <a:srgbClr val="FFFF00"/>
                </a:solidFill>
              </a:rPr>
              <a:t>витяг</a:t>
            </a:r>
            <a:r>
              <a:rPr lang="ru-RU" sz="2400" b="1" dirty="0">
                <a:solidFill>
                  <a:srgbClr val="FFFF00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Заборонено </a:t>
            </a:r>
            <a:r>
              <a:rPr lang="ru-RU" dirty="0" err="1"/>
              <a:t>втручатися</a:t>
            </a:r>
            <a:r>
              <a:rPr lang="ru-RU" dirty="0"/>
              <a:t> у </a:t>
            </a:r>
            <a:r>
              <a:rPr lang="ru-RU" dirty="0" err="1"/>
              <a:t>професійну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журналістів</a:t>
            </a:r>
            <a:r>
              <a:rPr lang="ru-RU" dirty="0"/>
              <a:t>, </a:t>
            </a:r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поширюваною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з метою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непоширення</a:t>
            </a:r>
            <a:r>
              <a:rPr lang="ru-RU" dirty="0"/>
              <a:t> </a:t>
            </a:r>
            <a:r>
              <a:rPr lang="ru-RU" dirty="0" err="1"/>
              <a:t>певної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замовчувати</a:t>
            </a:r>
            <a:r>
              <a:rPr lang="ru-RU" dirty="0"/>
              <a:t> </a:t>
            </a:r>
            <a:r>
              <a:rPr lang="ru-RU" dirty="0" err="1"/>
              <a:t>суспільно</a:t>
            </a:r>
            <a:r>
              <a:rPr lang="ru-RU" dirty="0"/>
              <a:t> </a:t>
            </a:r>
            <a:r>
              <a:rPr lang="ru-RU" dirty="0" err="1"/>
              <a:t>необхідну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</a:t>
            </a:r>
            <a:r>
              <a:rPr lang="ru-RU" dirty="0" err="1"/>
              <a:t>накладати</a:t>
            </a:r>
            <a:r>
              <a:rPr lang="ru-RU" dirty="0"/>
              <a:t> </a:t>
            </a:r>
            <a:r>
              <a:rPr lang="ru-RU" dirty="0" err="1"/>
              <a:t>заборону</a:t>
            </a:r>
            <a:r>
              <a:rPr lang="ru-RU" dirty="0"/>
              <a:t> на </a:t>
            </a:r>
            <a:r>
              <a:rPr lang="ru-RU" dirty="0" err="1"/>
              <a:t>висвітлення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тем, показ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них, </a:t>
            </a:r>
            <a:r>
              <a:rPr lang="ru-RU" dirty="0" err="1"/>
              <a:t>заборону</a:t>
            </a:r>
            <a:r>
              <a:rPr lang="ru-RU" dirty="0"/>
              <a:t> </a:t>
            </a:r>
            <a:r>
              <a:rPr lang="ru-RU" dirty="0" err="1"/>
              <a:t>критикувати</a:t>
            </a:r>
            <a:r>
              <a:rPr lang="ru-RU" dirty="0"/>
              <a:t> </a:t>
            </a:r>
            <a:r>
              <a:rPr lang="ru-RU" dirty="0" err="1"/>
              <a:t>суб’єктів</a:t>
            </a:r>
            <a:r>
              <a:rPr lang="ru-RU" dirty="0"/>
              <a:t> </a:t>
            </a:r>
            <a:r>
              <a:rPr lang="ru-RU" dirty="0" err="1"/>
              <a:t>владних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.</a:t>
            </a:r>
            <a:br>
              <a:rPr lang="ru-RU" dirty="0"/>
            </a:br>
            <a:r>
              <a:rPr lang="ru-RU" i="1" dirty="0" err="1"/>
              <a:t>Запитання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>1.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цензури</a:t>
            </a:r>
            <a:r>
              <a:rPr lang="ru-RU" dirty="0"/>
              <a:t> </a:t>
            </a:r>
            <a:r>
              <a:rPr lang="ru-RU" dirty="0" err="1"/>
              <a:t>наведені</a:t>
            </a:r>
            <a:r>
              <a:rPr lang="ru-RU" dirty="0"/>
              <a:t> в </a:t>
            </a:r>
            <a:r>
              <a:rPr lang="ru-RU" dirty="0" err="1"/>
              <a:t>нормі</a:t>
            </a:r>
            <a:r>
              <a:rPr lang="ru-RU" dirty="0"/>
              <a:t> закону?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Назвіть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прояви </a:t>
            </a:r>
            <a:r>
              <a:rPr lang="ru-RU" dirty="0" err="1"/>
              <a:t>цензури</a:t>
            </a:r>
            <a:r>
              <a:rPr lang="ru-RU" dirty="0"/>
              <a:t>, про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йдеться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5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.Admin-ПК\Desktop\Свобода прессы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"/>
          <a:stretch/>
        </p:blipFill>
        <p:spPr bwMode="auto">
          <a:xfrm>
            <a:off x="-1" y="1564394"/>
            <a:ext cx="9128053" cy="529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497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5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7261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працює цензура в Україні: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640" y="864016"/>
            <a:ext cx="827916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безкарність</a:t>
            </a:r>
            <a:r>
              <a:rPr lang="ru-RU" sz="2200" dirty="0" smtClean="0"/>
              <a:t> </a:t>
            </a:r>
            <a:r>
              <a:rPr lang="ru-RU" sz="2200" dirty="0" err="1"/>
              <a:t>політичних</a:t>
            </a:r>
            <a:r>
              <a:rPr lang="ru-RU" sz="2200" dirty="0"/>
              <a:t> </a:t>
            </a:r>
            <a:r>
              <a:rPr lang="ru-RU" sz="2200" dirty="0" err="1"/>
              <a:t>діячів</a:t>
            </a:r>
            <a:r>
              <a:rPr lang="ru-RU" sz="2200" dirty="0"/>
              <a:t> за </a:t>
            </a:r>
            <a:r>
              <a:rPr lang="ru-RU" sz="2200" dirty="0" err="1"/>
              <a:t>незаконне</a:t>
            </a:r>
            <a:r>
              <a:rPr lang="ru-RU" sz="2200" dirty="0"/>
              <a:t> </a:t>
            </a:r>
            <a:r>
              <a:rPr lang="ru-RU" sz="2200" dirty="0" err="1"/>
              <a:t>обмеження</a:t>
            </a:r>
            <a:r>
              <a:rPr lang="ru-RU" sz="2200" dirty="0"/>
              <a:t> прав </a:t>
            </a:r>
            <a:r>
              <a:rPr lang="ru-RU" sz="2200" dirty="0" smtClean="0"/>
              <a:t>ЗМІ;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безпідставне</a:t>
            </a:r>
            <a:r>
              <a:rPr lang="ru-RU" sz="2200" dirty="0" smtClean="0"/>
              <a:t> </a:t>
            </a:r>
            <a:r>
              <a:rPr lang="ru-RU" sz="2200" dirty="0"/>
              <a:t>(без судового </a:t>
            </a:r>
            <a:r>
              <a:rPr lang="ru-RU" sz="2200" dirty="0" err="1"/>
              <a:t>процесу</a:t>
            </a:r>
            <a:r>
              <a:rPr lang="ru-RU" sz="2200" dirty="0"/>
              <a:t>) </a:t>
            </a:r>
            <a:r>
              <a:rPr lang="ru-RU" sz="2200" dirty="0" err="1"/>
              <a:t>вилучення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затримування</a:t>
            </a:r>
            <a:r>
              <a:rPr lang="ru-RU" sz="2200" dirty="0"/>
              <a:t> </a:t>
            </a:r>
            <a:r>
              <a:rPr lang="ru-RU" sz="2200" dirty="0" err="1" smtClean="0"/>
              <a:t>накладів</a:t>
            </a:r>
            <a:r>
              <a:rPr lang="ru-RU" sz="2200" dirty="0" smtClean="0"/>
              <a:t> </a:t>
            </a:r>
            <a:r>
              <a:rPr lang="ru-RU" sz="2200" dirty="0" err="1" smtClean="0"/>
              <a:t>друкованих</a:t>
            </a:r>
            <a:r>
              <a:rPr lang="ru-RU" sz="2200" dirty="0" smtClean="0"/>
              <a:t> ЗМІ;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безпідставне</a:t>
            </a:r>
            <a:r>
              <a:rPr lang="ru-RU" sz="2200" dirty="0" smtClean="0"/>
              <a:t> </a:t>
            </a:r>
            <a:r>
              <a:rPr lang="ru-RU" sz="2200" dirty="0" err="1"/>
              <a:t>скасування</a:t>
            </a:r>
            <a:r>
              <a:rPr lang="ru-RU" sz="2200" dirty="0"/>
              <a:t> </a:t>
            </a:r>
            <a:r>
              <a:rPr lang="ru-RU" sz="2200" dirty="0" err="1"/>
              <a:t>угод</a:t>
            </a:r>
            <a:r>
              <a:rPr lang="ru-RU" sz="2200" dirty="0"/>
              <a:t> з </a:t>
            </a:r>
            <a:r>
              <a:rPr lang="ru-RU" sz="2200" dirty="0" err="1"/>
              <a:t>оренди</a:t>
            </a:r>
            <a:r>
              <a:rPr lang="ru-RU" sz="2200" dirty="0"/>
              <a:t> </a:t>
            </a:r>
            <a:r>
              <a:rPr lang="ru-RU" sz="2200" dirty="0" err="1" smtClean="0"/>
              <a:t>приміщень</a:t>
            </a:r>
            <a:r>
              <a:rPr lang="ru-RU" sz="22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численні</a:t>
            </a:r>
            <a:r>
              <a:rPr lang="ru-RU" sz="2200" dirty="0" smtClean="0"/>
              <a:t> </a:t>
            </a:r>
            <a:r>
              <a:rPr lang="ru-RU" sz="2200" dirty="0" err="1"/>
              <a:t>випадки</a:t>
            </a:r>
            <a:r>
              <a:rPr lang="ru-RU" sz="2200" dirty="0"/>
              <a:t> </a:t>
            </a:r>
            <a:r>
              <a:rPr lang="ru-RU" sz="2200" dirty="0" err="1"/>
              <a:t>необґрунтованої</a:t>
            </a:r>
            <a:r>
              <a:rPr lang="ru-RU" sz="2200" dirty="0"/>
              <a:t> </a:t>
            </a:r>
            <a:r>
              <a:rPr lang="ru-RU" sz="2200" dirty="0" err="1"/>
              <a:t>відмови</a:t>
            </a:r>
            <a:r>
              <a:rPr lang="ru-RU" sz="2200" dirty="0"/>
              <a:t> в </a:t>
            </a:r>
            <a:r>
              <a:rPr lang="ru-RU" sz="2200" dirty="0" err="1"/>
              <a:t>акредитації</a:t>
            </a:r>
            <a:r>
              <a:rPr lang="ru-RU" sz="2200" dirty="0"/>
              <a:t> </a:t>
            </a:r>
            <a:r>
              <a:rPr lang="ru-RU" sz="2200" dirty="0" err="1" smtClean="0"/>
              <a:t>журналістам</a:t>
            </a:r>
            <a:r>
              <a:rPr lang="ru-RU" sz="2200" dirty="0"/>
              <a:t> </a:t>
            </a:r>
            <a:r>
              <a:rPr lang="ru-RU" sz="2200" dirty="0" err="1" smtClean="0"/>
              <a:t>видань</a:t>
            </a:r>
            <a:r>
              <a:rPr lang="ru-RU" sz="22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тиск</a:t>
            </a:r>
            <a:r>
              <a:rPr lang="ru-RU" sz="2200" dirty="0" smtClean="0"/>
              <a:t> </a:t>
            </a:r>
            <a:r>
              <a:rPr lang="ru-RU" sz="2200" dirty="0"/>
              <a:t>на </a:t>
            </a:r>
            <a:r>
              <a:rPr lang="ru-RU" sz="2200" dirty="0" err="1"/>
              <a:t>пресу</a:t>
            </a:r>
            <a:r>
              <a:rPr lang="ru-RU" sz="2200" dirty="0"/>
              <a:t> за </a:t>
            </a:r>
            <a:r>
              <a:rPr lang="ru-RU" sz="2200" dirty="0" err="1"/>
              <a:t>допомогою</a:t>
            </a:r>
            <a:r>
              <a:rPr lang="ru-RU" sz="2200" dirty="0"/>
              <a:t> </a:t>
            </a:r>
            <a:r>
              <a:rPr lang="ru-RU" sz="2200" dirty="0" err="1"/>
              <a:t>судових</a:t>
            </a:r>
            <a:r>
              <a:rPr lang="ru-RU" sz="2200" dirty="0"/>
              <a:t> </a:t>
            </a:r>
            <a:r>
              <a:rPr lang="ru-RU" sz="2200" dirty="0" err="1"/>
              <a:t>позовів</a:t>
            </a:r>
            <a:r>
              <a:rPr lang="ru-RU" sz="2200" dirty="0"/>
              <a:t> і </a:t>
            </a:r>
            <a:r>
              <a:rPr lang="ru-RU" sz="2200" dirty="0" err="1"/>
              <a:t>створення</a:t>
            </a:r>
            <a:r>
              <a:rPr lang="ru-RU" sz="2200" dirty="0"/>
              <a:t> </a:t>
            </a:r>
            <a:r>
              <a:rPr lang="ru-RU" sz="2200" dirty="0" err="1"/>
              <a:t>нерівних</a:t>
            </a:r>
            <a:r>
              <a:rPr lang="ru-RU" sz="2200" dirty="0"/>
              <a:t> умов </a:t>
            </a:r>
            <a:r>
              <a:rPr lang="ru-RU" sz="2200" dirty="0" err="1" smtClean="0"/>
              <a:t>конкуренції</a:t>
            </a:r>
            <a:r>
              <a:rPr lang="ru-RU" sz="22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err="1" smtClean="0"/>
              <a:t>подання</a:t>
            </a:r>
            <a:r>
              <a:rPr lang="ru-RU" sz="2200" dirty="0" smtClean="0"/>
              <a:t> </a:t>
            </a:r>
            <a:r>
              <a:rPr lang="ru-RU" sz="2200" dirty="0" err="1"/>
              <a:t>позовів</a:t>
            </a:r>
            <a:r>
              <a:rPr lang="ru-RU" sz="2200" dirty="0"/>
              <a:t> до суду з приводу </a:t>
            </a:r>
            <a:r>
              <a:rPr lang="ru-RU" sz="2200" dirty="0" err="1"/>
              <a:t>відшкодування</a:t>
            </a:r>
            <a:r>
              <a:rPr lang="ru-RU" sz="2200" dirty="0"/>
              <a:t> </a:t>
            </a:r>
            <a:r>
              <a:rPr lang="ru-RU" sz="2200" dirty="0" err="1"/>
              <a:t>невиправдано</a:t>
            </a:r>
            <a:r>
              <a:rPr lang="ru-RU" sz="2200" dirty="0"/>
              <a:t> </a:t>
            </a:r>
            <a:r>
              <a:rPr lang="ru-RU" sz="2200" dirty="0" smtClean="0"/>
              <a:t>великих </a:t>
            </a:r>
            <a:r>
              <a:rPr lang="ru-RU" sz="2200" dirty="0" err="1" smtClean="0"/>
              <a:t>сум</a:t>
            </a:r>
            <a:r>
              <a:rPr lang="ru-RU" sz="2200" dirty="0" smtClean="0"/>
              <a:t> </a:t>
            </a:r>
            <a:r>
              <a:rPr lang="ru-RU" sz="2200" dirty="0"/>
              <a:t>за </a:t>
            </a:r>
            <a:r>
              <a:rPr lang="ru-RU" sz="2200" dirty="0" err="1"/>
              <a:t>завдану</a:t>
            </a:r>
            <a:r>
              <a:rPr lang="ru-RU" sz="2200" dirty="0"/>
              <a:t> шкоду </a:t>
            </a:r>
            <a:r>
              <a:rPr lang="ru-RU" sz="2200" dirty="0" err="1"/>
              <a:t>моральній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діловій</a:t>
            </a:r>
            <a:r>
              <a:rPr lang="ru-RU" sz="2200" dirty="0"/>
              <a:t> </a:t>
            </a:r>
            <a:r>
              <a:rPr lang="ru-RU" sz="2200" dirty="0" err="1" smtClean="0"/>
              <a:t>репутації</a:t>
            </a:r>
            <a:r>
              <a:rPr lang="ru-RU" sz="2200" dirty="0" smtClean="0"/>
              <a:t>;</a:t>
            </a:r>
          </a:p>
          <a:p>
            <a:pPr indent="271463">
              <a:buFont typeface="Arial" panose="020B0604020202020204" pitchFamily="34" charset="0"/>
              <a:buChar char="•"/>
            </a:pPr>
            <a:r>
              <a:rPr lang="ru-RU" sz="2200" dirty="0" err="1" smtClean="0"/>
              <a:t>найсерйозніший</a:t>
            </a:r>
            <a:r>
              <a:rPr lang="ru-RU" sz="2200" dirty="0" smtClean="0"/>
              <a:t> </a:t>
            </a:r>
            <a:r>
              <a:rPr lang="ru-RU" sz="2200" dirty="0" err="1"/>
              <a:t>прояв</a:t>
            </a:r>
            <a:r>
              <a:rPr lang="ru-RU" sz="2200" dirty="0"/>
              <a:t> — </a:t>
            </a:r>
            <a:r>
              <a:rPr lang="ru-RU" sz="2200" dirty="0" err="1"/>
              <a:t>фізичне</a:t>
            </a:r>
            <a:r>
              <a:rPr lang="ru-RU" sz="2200" dirty="0"/>
              <a:t> </a:t>
            </a:r>
            <a:r>
              <a:rPr lang="ru-RU" sz="2200" dirty="0" err="1"/>
              <a:t>насильство</a:t>
            </a:r>
            <a:r>
              <a:rPr lang="ru-RU" sz="2200" dirty="0"/>
              <a:t>.</a:t>
            </a:r>
            <a:br>
              <a:rPr lang="ru-RU" sz="2200" dirty="0"/>
            </a:br>
            <a:endParaRPr lang="ru-RU" sz="2200" dirty="0"/>
          </a:p>
          <a:p>
            <a:pPr indent="358775"/>
            <a:r>
              <a:rPr lang="ru-RU" sz="2200" dirty="0" smtClean="0"/>
              <a:t>Але </a:t>
            </a:r>
            <a:r>
              <a:rPr lang="ru-RU" sz="2200" dirty="0"/>
              <a:t>є </a:t>
            </a:r>
            <a:r>
              <a:rPr lang="ru-RU" sz="2200" dirty="0" err="1"/>
              <a:t>ще</a:t>
            </a:r>
            <a:r>
              <a:rPr lang="ru-RU" sz="2200" dirty="0"/>
              <a:t> </a:t>
            </a:r>
            <a:r>
              <a:rPr lang="ru-RU" sz="2200" dirty="0" err="1"/>
              <a:t>ідейна</a:t>
            </a:r>
            <a:r>
              <a:rPr lang="ru-RU" sz="2200" dirty="0"/>
              <a:t>, духовна, моральна цензура. </a:t>
            </a:r>
            <a:r>
              <a:rPr lang="ru-RU" sz="2200" dirty="0" err="1" smtClean="0"/>
              <a:t>Її</a:t>
            </a:r>
            <a:r>
              <a:rPr lang="ru-RU" sz="2200" dirty="0"/>
              <a:t> </a:t>
            </a:r>
            <a:r>
              <a:rPr lang="ru-RU" sz="2200" dirty="0" err="1" smtClean="0"/>
              <a:t>встановлюють</a:t>
            </a:r>
            <a:r>
              <a:rPr lang="ru-RU" sz="2200" dirty="0" smtClean="0"/>
              <a:t> </a:t>
            </a:r>
            <a:r>
              <a:rPr lang="ru-RU" sz="2200" dirty="0"/>
              <a:t>через </a:t>
            </a:r>
            <a:r>
              <a:rPr lang="ru-RU" sz="2200" dirty="0" err="1"/>
              <a:t>історично</a:t>
            </a:r>
            <a:r>
              <a:rPr lang="ru-RU" sz="2200" dirty="0"/>
              <a:t> </a:t>
            </a:r>
            <a:r>
              <a:rPr lang="ru-RU" sz="2200" dirty="0" err="1"/>
              <a:t>сформовані</a:t>
            </a:r>
            <a:r>
              <a:rPr lang="ru-RU" sz="2200" dirty="0"/>
              <a:t> </a:t>
            </a:r>
            <a:r>
              <a:rPr lang="ru-RU" sz="2200" dirty="0" err="1"/>
              <a:t>культурні</a:t>
            </a:r>
            <a:r>
              <a:rPr lang="ru-RU" sz="2200" dirty="0"/>
              <a:t> </a:t>
            </a:r>
            <a:r>
              <a:rPr lang="ru-RU" sz="2200" dirty="0" err="1"/>
              <a:t>особливості</a:t>
            </a:r>
            <a:r>
              <a:rPr lang="ru-RU" sz="2200" dirty="0"/>
              <a:t> </a:t>
            </a:r>
            <a:r>
              <a:rPr lang="ru-RU" sz="2200" dirty="0" err="1"/>
              <a:t>країни</a:t>
            </a:r>
            <a:r>
              <a:rPr lang="ru-RU" sz="2200" dirty="0"/>
              <a:t>, </a:t>
            </a:r>
            <a:r>
              <a:rPr lang="ru-RU" sz="2200" dirty="0" err="1"/>
              <a:t>релігійні</a:t>
            </a:r>
            <a:r>
              <a:rPr lang="ru-RU" sz="2200" dirty="0"/>
              <a:t> заборони.</a:t>
            </a:r>
            <a:r>
              <a:rPr lang="ru-RU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872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0451"/>
            <a:ext cx="56557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ТАКЕ ДЖИНСА</a:t>
            </a: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</a:rPr>
              <a:t>Джинсою</a:t>
            </a:r>
            <a:r>
              <a:rPr lang="ru-RU" sz="2400" b="1" dirty="0" smtClean="0">
                <a:solidFill>
                  <a:srgbClr val="FFFF00"/>
                </a:solidFill>
              </a:rPr>
              <a:t>» </a:t>
            </a:r>
            <a:r>
              <a:rPr lang="ru-RU" sz="2400" b="1" dirty="0" err="1" smtClean="0">
                <a:solidFill>
                  <a:srgbClr val="FFFF00"/>
                </a:solidFill>
              </a:rPr>
              <a:t>журналісти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називають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проплачений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матеріал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або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зумисно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приховану</a:t>
            </a:r>
            <a:r>
              <a:rPr lang="ru-RU" sz="2400" b="1" dirty="0" smtClean="0">
                <a:solidFill>
                  <a:srgbClr val="FFFF00"/>
                </a:solidFill>
              </a:rPr>
              <a:t> рекламу. </a:t>
            </a:r>
          </a:p>
          <a:p>
            <a:r>
              <a:rPr lang="uk-UA" sz="2400" dirty="0" smtClean="0"/>
              <a:t>Слово поширене в Росії та Україні.</a:t>
            </a:r>
          </a:p>
          <a:p>
            <a:r>
              <a:rPr lang="uk-UA" sz="2400" dirty="0" smtClean="0"/>
              <a:t>Походження самого терміну  достеменно невідоме;  стаття з російської </a:t>
            </a:r>
          </a:p>
          <a:p>
            <a:pPr>
              <a:buNone/>
            </a:pPr>
            <a:r>
              <a:rPr lang="uk-UA" sz="2400" dirty="0" smtClean="0"/>
              <a:t>	</a:t>
            </a:r>
            <a:r>
              <a:rPr lang="uk-UA" sz="2400" dirty="0" err="1" smtClean="0"/>
              <a:t>Вікіпедії</a:t>
            </a:r>
            <a:r>
              <a:rPr lang="uk-UA" sz="2400" dirty="0" smtClean="0"/>
              <a:t> припускає, що назву </a:t>
            </a:r>
            <a:r>
              <a:rPr lang="uk-UA" sz="2400" dirty="0" err="1" smtClean="0"/>
              <a:t>джинсі</a:t>
            </a:r>
            <a:r>
              <a:rPr lang="uk-UA" sz="2400" dirty="0" smtClean="0"/>
              <a:t> </a:t>
            </a:r>
            <a:r>
              <a:rPr lang="uk-UA" sz="2400" dirty="0" smtClean="0"/>
              <a:t>дав </a:t>
            </a:r>
            <a:r>
              <a:rPr lang="uk-UA" sz="2400" dirty="0" smtClean="0"/>
              <a:t>український оператор мобільного </a:t>
            </a:r>
            <a:r>
              <a:rPr lang="uk-UA" sz="2400" dirty="0" smtClean="0"/>
              <a:t>зв</a:t>
            </a:r>
            <a:r>
              <a:rPr lang="en-US" sz="2400" dirty="0" smtClean="0"/>
              <a:t>’</a:t>
            </a:r>
            <a:r>
              <a:rPr lang="uk-UA" sz="2400" dirty="0" err="1" smtClean="0"/>
              <a:t>язку</a:t>
            </a:r>
            <a:r>
              <a:rPr lang="uk-UA" sz="2400" dirty="0" smtClean="0"/>
              <a:t>, який активно просував свій </a:t>
            </a:r>
            <a:r>
              <a:rPr lang="uk-UA" sz="2400" dirty="0" smtClean="0"/>
              <a:t>продукт </a:t>
            </a:r>
            <a:r>
              <a:rPr lang="uk-UA" sz="2400" dirty="0" smtClean="0"/>
              <a:t>- пакет </a:t>
            </a:r>
            <a:r>
              <a:rPr lang="en-US" sz="2400" dirty="0" smtClean="0">
                <a:solidFill>
                  <a:srgbClr val="FFFF00"/>
                </a:solidFill>
              </a:rPr>
              <a:t>Jeans</a:t>
            </a:r>
            <a:r>
              <a:rPr lang="en-US" sz="2400" dirty="0" smtClean="0"/>
              <a:t>,</a:t>
            </a:r>
            <a:r>
              <a:rPr lang="uk-UA" sz="2400" dirty="0" smtClean="0"/>
              <a:t>послуговуючись </a:t>
            </a:r>
            <a:r>
              <a:rPr lang="uk-UA" sz="2400" dirty="0" smtClean="0"/>
              <a:t>в </a:t>
            </a:r>
            <a:r>
              <a:rPr lang="uk-UA" sz="2400" dirty="0" smtClean="0"/>
              <a:t>тому числі засобами прихованої </a:t>
            </a:r>
            <a:r>
              <a:rPr lang="uk-UA" sz="2400" dirty="0" smtClean="0"/>
              <a:t>реклами</a:t>
            </a:r>
            <a:r>
              <a:rPr lang="uk-UA" sz="2400" dirty="0" smtClean="0"/>
              <a:t>. 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57872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7467600" cy="623562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Ознаки джинси </a:t>
            </a:r>
            <a:endParaRPr lang="uk-UA" sz="3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929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b="1" dirty="0" err="1" smtClean="0"/>
              <a:t>Джинса</a:t>
            </a:r>
            <a:r>
              <a:rPr lang="uk-UA" sz="2000" dirty="0" smtClean="0"/>
              <a:t> завжди відрізняється від справжнього журналістського матеріалу тим, що у джинсовому матеріалі грубо порушуються ключові стандарти журналістики:</a:t>
            </a:r>
          </a:p>
          <a:p>
            <a:pPr lvl="0"/>
            <a:r>
              <a:rPr lang="uk-UA" sz="2000" dirty="0" smtClean="0"/>
              <a:t>баланс думок;</a:t>
            </a:r>
          </a:p>
          <a:p>
            <a:pPr lvl="0"/>
            <a:r>
              <a:rPr lang="uk-UA" sz="2000" dirty="0" smtClean="0"/>
              <a:t>відокремлення фактів від висновків та оцінок;</a:t>
            </a:r>
          </a:p>
          <a:p>
            <a:pPr lvl="0"/>
            <a:r>
              <a:rPr lang="uk-UA" sz="2000" dirty="0" smtClean="0"/>
              <a:t>достовірність (тобто перевіреність) інформації;</a:t>
            </a:r>
          </a:p>
          <a:p>
            <a:pPr lvl="0"/>
            <a:r>
              <a:rPr lang="uk-UA" sz="2000" dirty="0" smtClean="0"/>
              <a:t>повнота (вичерпність) інформації.</a:t>
            </a:r>
          </a:p>
          <a:p>
            <a:pPr>
              <a:buNone/>
            </a:pPr>
            <a:r>
              <a:rPr lang="uk-UA" sz="2000" dirty="0" smtClean="0"/>
              <a:t>У джинсових текстах </a:t>
            </a:r>
            <a:r>
              <a:rPr lang="uk-UA" sz="2000" b="1" dirty="0" smtClean="0"/>
              <a:t>наводиться позиція лише замовника</a:t>
            </a:r>
            <a:r>
              <a:rPr lang="uk-UA" sz="2000" dirty="0" smtClean="0"/>
              <a:t>, натомість альтернативні думки або погляди інших дотичних до теми матеріалу сторін ігноруються. Журналіст </a:t>
            </a:r>
            <a:r>
              <a:rPr lang="uk-UA" sz="2000" b="1" dirty="0" smtClean="0"/>
              <a:t>дає власні оцінки у матеріалі</a:t>
            </a:r>
            <a:r>
              <a:rPr lang="uk-UA" sz="2000" dirty="0" smtClean="0"/>
              <a:t>, при цьому наводячи сумнівні аргументи, посилаючись на недостовірні джерела, вириваючи факти з контексту і приховуючи від читачів повну картину дійсності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Як розпізнати </a:t>
            </a:r>
            <a:r>
              <a:rPr lang="uk-UA" b="1" dirty="0" err="1" smtClean="0"/>
              <a:t>джинсу</a:t>
            </a:r>
            <a:r>
              <a:rPr lang="uk-UA" b="1" dirty="0" smtClean="0"/>
              <a:t>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7467600" cy="2571768"/>
          </a:xfrm>
        </p:spPr>
        <p:txBody>
          <a:bodyPr>
            <a:normAutofit/>
          </a:bodyPr>
          <a:lstStyle/>
          <a:p>
            <a:pPr lvl="0" fontAlgn="base"/>
            <a:r>
              <a:rPr lang="uk-UA" sz="2200" dirty="0" smtClean="0"/>
              <a:t>Якщо матеріал разюче вирізняється за стилістикою, стандартами написання і взагалі має чужорідний вигляд поміж інших текстів видання, ймовірно, він замовний.</a:t>
            </a:r>
          </a:p>
          <a:p>
            <a:pPr lvl="0" fontAlgn="base"/>
            <a:r>
              <a:rPr lang="uk-UA" sz="2200" dirty="0" smtClean="0"/>
              <a:t>Якщо у двох або більше виданнях ви побачили ідентичні тексти, це </a:t>
            </a:r>
            <a:r>
              <a:rPr lang="uk-UA" sz="2200" dirty="0" err="1" smtClean="0"/>
              <a:t>джинса</a:t>
            </a:r>
            <a:r>
              <a:rPr lang="uk-UA" sz="2200" dirty="0" smtClean="0"/>
              <a:t>.</a:t>
            </a:r>
            <a:endParaRPr lang="uk-UA" dirty="0"/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000372"/>
            <a:ext cx="6154076" cy="38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568952" cy="4392488"/>
          </a:xfrm>
        </p:spPr>
        <p:txBody>
          <a:bodyPr>
            <a:normAutofit/>
          </a:bodyPr>
          <a:lstStyle/>
          <a:p>
            <a:pPr lvl="0"/>
            <a:r>
              <a:rPr lang="uk-UA" sz="2400" dirty="0" smtClean="0"/>
              <a:t>Якщо у кількох виданнях одночасно (чи майже одночасно) з’явились матеріали на одну й ту саму тему, або з тими самими героями/спікерами, не прив’язані до вагомого інформаційного приводу, це </a:t>
            </a:r>
            <a:r>
              <a:rPr lang="uk-UA" sz="2400" dirty="0" err="1" smtClean="0"/>
              <a:t>джинса</a:t>
            </a:r>
            <a:r>
              <a:rPr lang="uk-UA" sz="2400" dirty="0" smtClean="0"/>
              <a:t>. </a:t>
            </a:r>
          </a:p>
          <a:p>
            <a:pPr lvl="0">
              <a:buNone/>
            </a:pPr>
            <a:r>
              <a:rPr lang="uk-UA" sz="2200" dirty="0" smtClean="0"/>
              <a:t>!!! </a:t>
            </a:r>
            <a:r>
              <a:rPr lang="uk-UA" sz="2200" i="1" dirty="0" smtClean="0"/>
              <a:t>Не можна відкидати варіант, що журналісти передрукували прес-релізи або директор підприємства дав два однакових </a:t>
            </a:r>
            <a:r>
              <a:rPr lang="uk-UA" sz="2200" i="1" dirty="0" err="1" smtClean="0"/>
              <a:t>інтерв’</a:t>
            </a:r>
            <a:r>
              <a:rPr lang="ru-RU" sz="2200" i="1" dirty="0" smtClean="0"/>
              <a:t>ю</a:t>
            </a:r>
            <a:r>
              <a:rPr lang="ru-RU" sz="2200" i="1" dirty="0" smtClean="0"/>
              <a:t>.</a:t>
            </a:r>
            <a:endParaRPr lang="uk-UA" sz="2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Як розпізнати </a:t>
            </a:r>
            <a:r>
              <a:rPr lang="uk-UA" b="1" dirty="0" err="1" smtClean="0"/>
              <a:t>джинсу</a:t>
            </a:r>
            <a:r>
              <a:rPr lang="uk-UA" b="1" dirty="0" smtClean="0"/>
              <a:t>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2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6632"/>
            <a:ext cx="3312826" cy="3816424"/>
          </a:xfrm>
        </p:spPr>
      </p:pic>
      <p:pic>
        <p:nvPicPr>
          <p:cNvPr id="5" name="Рисунок 4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16632"/>
            <a:ext cx="3389155" cy="3812799"/>
          </a:xfrm>
          <a:prstGeom prst="rect">
            <a:avLst/>
          </a:prstGeom>
        </p:spPr>
      </p:pic>
      <p:pic>
        <p:nvPicPr>
          <p:cNvPr id="6" name="Місце для вмісту 3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3429000"/>
            <a:ext cx="36791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6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2223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Маркери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перевіряння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джинси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”»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19" y="1916832"/>
            <a:ext cx="8574035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4042792" cy="634082"/>
          </a:xfrm>
        </p:spPr>
        <p:txBody>
          <a:bodyPr/>
          <a:lstStyle/>
          <a:p>
            <a:pPr algn="ctr"/>
            <a:r>
              <a:rPr lang="uk-UA" b="1" dirty="0" smtClean="0"/>
              <a:t>ІНТЕРНЕТ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7673280" cy="5734990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uk-UA" dirty="0" smtClean="0"/>
              <a:t>Підступність прихованої реклами в соціальних медіа – саме в тому, що вони є соціальними, себто рекомендацію вам дають люди, яким ви не маєте підстав не вірити. </a:t>
            </a:r>
          </a:p>
          <a:p>
            <a:pPr lvl="0" fontAlgn="base"/>
            <a:r>
              <a:rPr lang="uk-UA" dirty="0" smtClean="0"/>
              <a:t>Тепер практично неможливо похвалити якийсь товар, послугу, фірму, крамницю чи ресурс, не будучи звинуваченим, - жартома чи всерйоз, - у «піарі».</a:t>
            </a:r>
          </a:p>
          <a:p>
            <a:pPr lvl="0" fontAlgn="base"/>
            <a:r>
              <a:rPr lang="uk-UA" dirty="0" smtClean="0"/>
              <a:t>Відсутність внутрішніх посилань. Зовнішніх посилань це не стосується. </a:t>
            </a:r>
          </a:p>
          <a:p>
            <a:pPr lvl="0" fontAlgn="base"/>
            <a:r>
              <a:rPr lang="uk-UA" dirty="0" smtClean="0"/>
              <a:t>Дивна рубрика або поява тексту без рубрики взагалі (трохи постоїть на головній і зникне).</a:t>
            </a:r>
          </a:p>
          <a:p>
            <a:pPr lvl="0" fontAlgn="base"/>
            <a:r>
              <a:rPr lang="uk-UA" dirty="0" smtClean="0"/>
              <a:t>Явний псевдонім або анонімність. Якщо на сайті регулярно публікуються тексти лише двох-трьох авторів, і раптом з’являється невідомий вам новачок, це підозріло. </a:t>
            </a:r>
            <a:r>
              <a:rPr lang="uk-UA" dirty="0" err="1" smtClean="0"/>
              <a:t>Ґуґлоскопія</a:t>
            </a:r>
            <a:r>
              <a:rPr lang="uk-UA" dirty="0" smtClean="0"/>
              <a:t> покаже, чи реальна це людина й чи дописує вона для інших видань </a:t>
            </a:r>
          </a:p>
          <a:p>
            <a:pPr lvl="0" fontAlgn="base"/>
            <a:r>
              <a:rPr lang="uk-UA" dirty="0" smtClean="0"/>
              <a:t>З незнайомими сайтами будьте у сто разів обережніші. </a:t>
            </a:r>
          </a:p>
          <a:p>
            <a:pPr lvl="0" fontAlgn="base"/>
            <a:r>
              <a:rPr lang="uk-UA" dirty="0" smtClean="0"/>
              <a:t>Зазирайте в коментарі. Відключені, хоча зазвичай коментування на сайті вільне? Схоже на </a:t>
            </a:r>
            <a:r>
              <a:rPr lang="uk-UA" dirty="0" err="1" smtClean="0"/>
              <a:t>джинсу</a:t>
            </a:r>
            <a:r>
              <a:rPr lang="uk-UA" dirty="0" smtClean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8267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048"/>
            <a:ext cx="5667400" cy="654032"/>
          </a:xfrm>
        </p:spPr>
        <p:txBody>
          <a:bodyPr/>
          <a:lstStyle/>
          <a:p>
            <a:pPr algn="ctr"/>
            <a:r>
              <a:rPr lang="uk-UA" sz="3600" dirty="0" err="1" smtClean="0"/>
              <a:t>Джинса</a:t>
            </a:r>
            <a:r>
              <a:rPr lang="uk-UA" sz="3600" dirty="0" smtClean="0"/>
              <a:t> на ТБ</a:t>
            </a:r>
            <a:endParaRPr lang="uk-UA" sz="3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107504" y="692696"/>
            <a:ext cx="8856984" cy="604867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uk-UA" sz="1600" b="1" dirty="0"/>
              <a:t>ТЕЛЕБАЧЕННЯ ДОРОЖЧЕ, його не всі можуть собі дозволити</a:t>
            </a:r>
            <a:endParaRPr lang="uk-UA" sz="1600" dirty="0"/>
          </a:p>
          <a:p>
            <a:r>
              <a:rPr lang="uk-UA" sz="1600" dirty="0"/>
              <a:t>Деякі великі телеканали тримають спеціальні міні-</a:t>
            </a:r>
            <a:r>
              <a:rPr lang="uk-UA" sz="1600" dirty="0" err="1"/>
              <a:t>продакшни</a:t>
            </a:r>
            <a:r>
              <a:rPr lang="uk-UA" sz="1600" dirty="0"/>
              <a:t> або знімальні групи для рекламних і замовних матеріалів, інші доручають це журналістам інформаційної служби.</a:t>
            </a:r>
          </a:p>
          <a:p>
            <a:r>
              <a:rPr lang="uk-UA" sz="1600" dirty="0"/>
              <a:t>В багатьох телекомпаніях такі завдання доручають новачкам, практикантам, або ж пояснюють журналістам, що виготовлення заказух належить до їхніх посадових обов’язків. Гроші ж потрапляють до кишені менеджера, власника або на рахунок телекомпанії – як рекламні надходження. Тому називати авторів джинсових матеріалів «продажними журналістами» в наш час не зовсім коректно.</a:t>
            </a:r>
          </a:p>
          <a:p>
            <a:r>
              <a:rPr lang="uk-UA" sz="1600" dirty="0"/>
              <a:t>Відразу зауважимо, що на регіональних телеканалах </a:t>
            </a:r>
            <a:r>
              <a:rPr lang="uk-UA" sz="1600" dirty="0" err="1"/>
              <a:t>джинса</a:t>
            </a:r>
            <a:r>
              <a:rPr lang="uk-UA" sz="1600" dirty="0"/>
              <a:t> подекуди квітне так буйно, що витісняє з новин звичайну інформацію (в різних за жанром програмах).</a:t>
            </a:r>
          </a:p>
          <a:p>
            <a:pPr lvl="0"/>
            <a:r>
              <a:rPr lang="uk-UA" sz="1600" b="1" dirty="0" smtClean="0"/>
              <a:t>якщо </a:t>
            </a:r>
            <a:r>
              <a:rPr lang="uk-UA" sz="1600" b="1" dirty="0" smtClean="0"/>
              <a:t>в сюжеті є </a:t>
            </a:r>
            <a:r>
              <a:rPr lang="uk-UA" sz="1600" b="1" dirty="0" err="1" smtClean="0"/>
              <a:t>стендап</a:t>
            </a:r>
            <a:r>
              <a:rPr lang="uk-UA" sz="1600" b="1" dirty="0" smtClean="0"/>
              <a:t>, </a:t>
            </a:r>
            <a:r>
              <a:rPr lang="uk-UA" sz="1600" b="1" dirty="0" smtClean="0"/>
              <a:t>зазвичай </a:t>
            </a:r>
            <a:r>
              <a:rPr lang="uk-UA" sz="1600" b="1" dirty="0" smtClean="0"/>
              <a:t>це </a:t>
            </a:r>
            <a:r>
              <a:rPr lang="uk-UA" sz="1600" b="1" u="sng" dirty="0" smtClean="0"/>
              <a:t>не</a:t>
            </a:r>
            <a:r>
              <a:rPr lang="uk-UA" sz="1600" b="1" dirty="0" smtClean="0"/>
              <a:t> </a:t>
            </a:r>
            <a:r>
              <a:rPr lang="uk-UA" sz="1600" b="1" dirty="0" err="1" smtClean="0"/>
              <a:t>джинса</a:t>
            </a:r>
            <a:r>
              <a:rPr lang="uk-UA" sz="1600" b="1" dirty="0" smtClean="0"/>
              <a:t>;</a:t>
            </a:r>
          </a:p>
          <a:p>
            <a:pPr lvl="0"/>
            <a:r>
              <a:rPr lang="uk-UA" sz="1600" dirty="0" smtClean="0"/>
              <a:t>чи інформація, що міститься в сюжеті, є важливою для великої кількості людей, екстраординарною або парадоксальною?</a:t>
            </a:r>
          </a:p>
          <a:p>
            <a:pPr lvl="0"/>
            <a:r>
              <a:rPr lang="uk-UA" sz="1600" dirty="0" smtClean="0"/>
              <a:t>Якщо змальовано хорошу ситуацію на підприємстві всупереч поганій на ринку – ймовірно, це </a:t>
            </a:r>
            <a:r>
              <a:rPr lang="uk-UA" sz="1600" dirty="0" err="1" smtClean="0"/>
              <a:t>джинса</a:t>
            </a:r>
            <a:r>
              <a:rPr lang="uk-UA" sz="1600" dirty="0" smtClean="0"/>
              <a:t>. </a:t>
            </a:r>
          </a:p>
          <a:p>
            <a:pPr lvl="0"/>
            <a:r>
              <a:rPr lang="uk-UA" sz="1600" dirty="0" smtClean="0"/>
              <a:t>Новини мають </a:t>
            </a:r>
            <a:r>
              <a:rPr lang="uk-UA" sz="1600" b="1" dirty="0" smtClean="0"/>
              <a:t>розповідати про те, що відбулося або стало відомо сьогодні</a:t>
            </a:r>
            <a:r>
              <a:rPr lang="uk-UA" sz="1600" dirty="0" smtClean="0"/>
              <a:t>. Замовні сюжети часто не прив’язані до події, гарячого інформаційного приводу. 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8267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285663"/>
            <a:ext cx="8172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rgbClr val="FFFF00"/>
                </a:solidFill>
              </a:rPr>
              <a:t>ЯК ВИ ДУМАЄТЕ, В ЯКИХ ЗМІ НАЙБІЛЬШЕ ДЖИНСИ (друкованих, </a:t>
            </a:r>
            <a:endParaRPr lang="uk-UA" sz="4800" b="1" dirty="0" smtClean="0">
              <a:solidFill>
                <a:srgbClr val="FFFF00"/>
              </a:solidFill>
            </a:endParaRPr>
          </a:p>
          <a:p>
            <a:pPr algn="ctr"/>
            <a:r>
              <a:rPr lang="uk-UA" sz="4800" b="1" dirty="0" smtClean="0">
                <a:solidFill>
                  <a:srgbClr val="FFFF00"/>
                </a:solidFill>
              </a:rPr>
              <a:t>онлайн</a:t>
            </a:r>
            <a:r>
              <a:rPr lang="uk-UA" sz="4800" b="1" dirty="0">
                <a:solidFill>
                  <a:srgbClr val="FFFF00"/>
                </a:solidFill>
              </a:rPr>
              <a:t>, </a:t>
            </a:r>
            <a:r>
              <a:rPr lang="uk-UA" sz="4800" b="1" dirty="0" smtClean="0">
                <a:solidFill>
                  <a:srgbClr val="FFFF00"/>
                </a:solidFill>
              </a:rPr>
              <a:t>чи ТБ</a:t>
            </a:r>
            <a:r>
              <a:rPr lang="uk-UA" sz="4800" b="1" dirty="0">
                <a:solidFill>
                  <a:srgbClr val="FFFF00"/>
                </a:solidFill>
              </a:rPr>
              <a:t>)? 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53506"/>
            <a:ext cx="63722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побороти корупцію </a:t>
            </a:r>
            <a:endPara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медіасфері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251520" y="1328885"/>
            <a:ext cx="7467600" cy="5402406"/>
          </a:xfrm>
        </p:spPr>
        <p:txBody>
          <a:bodyPr>
            <a:normAutofit/>
          </a:bodyPr>
          <a:lstStyle/>
          <a:p>
            <a:pPr lvl="0"/>
            <a:r>
              <a:rPr lang="uk-UA" sz="2400" dirty="0" smtClean="0"/>
              <a:t> це </a:t>
            </a:r>
            <a:r>
              <a:rPr lang="uk-UA" sz="2400" dirty="0" err="1" smtClean="0"/>
              <a:t>медіареформа</a:t>
            </a:r>
            <a:r>
              <a:rPr lang="uk-UA" sz="2400" dirty="0" smtClean="0"/>
              <a:t>, </a:t>
            </a:r>
            <a:r>
              <a:rPr lang="uk-UA" sz="2400" dirty="0" smtClean="0"/>
              <a:t>демонополізація </a:t>
            </a:r>
            <a:r>
              <a:rPr lang="uk-UA" sz="2400" dirty="0" smtClean="0"/>
              <a:t>ЗМІ, прозорість </a:t>
            </a:r>
            <a:r>
              <a:rPr lang="uk-UA" sz="2400" dirty="0" err="1" smtClean="0"/>
              <a:t>медіавласності</a:t>
            </a:r>
            <a:r>
              <a:rPr lang="uk-UA" sz="2400" dirty="0" smtClean="0"/>
              <a:t>, щоби зламати </a:t>
            </a:r>
            <a:r>
              <a:rPr lang="uk-UA" sz="2400" dirty="0" smtClean="0"/>
              <a:t>старі </a:t>
            </a:r>
            <a:r>
              <a:rPr lang="uk-UA" sz="2400" dirty="0" smtClean="0"/>
              <a:t>корупційні схеми олігархів і </a:t>
            </a:r>
            <a:r>
              <a:rPr lang="uk-UA" sz="2400" dirty="0" smtClean="0"/>
              <a:t>дати </a:t>
            </a:r>
            <a:r>
              <a:rPr lang="uk-UA" sz="2400" dirty="0" smtClean="0"/>
              <a:t>можливість рости й заробляти незалежним ЗМІ. </a:t>
            </a:r>
          </a:p>
          <a:p>
            <a:pPr lvl="0"/>
            <a:r>
              <a:rPr lang="uk-UA" sz="2400" dirty="0" smtClean="0"/>
              <a:t>активна робота всередині </a:t>
            </a:r>
            <a:r>
              <a:rPr lang="uk-UA" sz="2400" dirty="0" err="1" smtClean="0"/>
              <a:t>медіаспільноти</a:t>
            </a:r>
            <a:r>
              <a:rPr lang="uk-UA" sz="2400" dirty="0" smtClean="0"/>
              <a:t>, робота над запровадженням і дотриманням професійних стандартів журналістики. </a:t>
            </a:r>
          </a:p>
          <a:p>
            <a:pPr lvl="0"/>
            <a:r>
              <a:rPr lang="uk-UA" sz="2400" dirty="0" err="1" smtClean="0"/>
              <a:t>медіаграмотність</a:t>
            </a:r>
            <a:r>
              <a:rPr lang="uk-UA" sz="2400" dirty="0" smtClean="0"/>
              <a:t> суспільства. Уроки </a:t>
            </a:r>
            <a:r>
              <a:rPr lang="uk-UA" sz="2400" dirty="0" err="1" smtClean="0"/>
              <a:t>медіаграмотності</a:t>
            </a:r>
            <a:r>
              <a:rPr lang="uk-UA" sz="2400" dirty="0" smtClean="0"/>
              <a:t> мають починатися в школах. Росія нам уже яскраво довела, як за допомогою ЗМІ можна маніпулювати населенням і навіть почати війну</a:t>
            </a:r>
            <a:r>
              <a:rPr lang="uk-UA" sz="2400" dirty="0" smtClean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905" y="548680"/>
            <a:ext cx="61125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Довідкова література: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7776864" cy="4873752"/>
          </a:xfrm>
          <a:solidFill>
            <a:schemeClr val="tx1"/>
          </a:solidFill>
          <a:effectLst>
            <a:softEdge rad="127000"/>
          </a:effectLst>
        </p:spPr>
        <p:txBody>
          <a:bodyPr>
            <a:noAutofit/>
          </a:bodyPr>
          <a:lstStyle/>
          <a:p>
            <a:pPr fontAlgn="base"/>
            <a:r>
              <a:rPr lang="uk-UA" sz="2400" b="1" dirty="0" smtClean="0">
                <a:solidFill>
                  <a:schemeClr val="bg1"/>
                </a:solidFill>
              </a:rPr>
              <a:t>Як розпізнати </a:t>
            </a:r>
            <a:r>
              <a:rPr lang="uk-UA" sz="2400" b="1" dirty="0" err="1" smtClean="0">
                <a:solidFill>
                  <a:schemeClr val="bg1"/>
                </a:solidFill>
              </a:rPr>
              <a:t>джинсу</a:t>
            </a:r>
            <a:r>
              <a:rPr lang="uk-UA" sz="2400" b="1" dirty="0" smtClean="0">
                <a:solidFill>
                  <a:schemeClr val="bg1"/>
                </a:solidFill>
              </a:rPr>
              <a:t> в газеті //</a:t>
            </a:r>
          </a:p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	</a:t>
            </a:r>
            <a:r>
              <a:rPr lang="uk-UA" sz="2400" u="sng" dirty="0" smtClean="0">
                <a:solidFill>
                  <a:schemeClr val="bg1"/>
                </a:solidFill>
                <a:hlinkClick r:id="rId2"/>
              </a:rPr>
              <a:t>http://osvita.mediasapiens.ua/material/1954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</a:p>
          <a:p>
            <a:pPr fontAlgn="base"/>
            <a:r>
              <a:rPr lang="uk-UA" sz="2400" b="1" dirty="0" smtClean="0">
                <a:solidFill>
                  <a:schemeClr val="bg1"/>
                </a:solidFill>
              </a:rPr>
              <a:t>Як розпізнати </a:t>
            </a:r>
            <a:r>
              <a:rPr lang="uk-UA" sz="2400" b="1" dirty="0" err="1" smtClean="0">
                <a:solidFill>
                  <a:schemeClr val="bg1"/>
                </a:solidFill>
              </a:rPr>
              <a:t>джинсу</a:t>
            </a:r>
            <a:r>
              <a:rPr lang="uk-UA" sz="2400" b="1" dirty="0" smtClean="0">
                <a:solidFill>
                  <a:schemeClr val="bg1"/>
                </a:solidFill>
              </a:rPr>
              <a:t> в теленовинах // </a:t>
            </a:r>
            <a:r>
              <a:rPr lang="uk-UA" sz="2400" u="sng" dirty="0" smtClean="0">
                <a:solidFill>
                  <a:schemeClr val="bg1"/>
                </a:solidFill>
                <a:hlinkClick r:id="rId3"/>
              </a:rPr>
              <a:t>http://osvita.mediasapiens.ua/material/2075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fontAlgn="base"/>
            <a:r>
              <a:rPr lang="uk-UA" sz="2400" b="1" dirty="0" smtClean="0">
                <a:solidFill>
                  <a:schemeClr val="bg1"/>
                </a:solidFill>
              </a:rPr>
              <a:t>Як розпізнати </a:t>
            </a:r>
            <a:r>
              <a:rPr lang="uk-UA" sz="2400" b="1" dirty="0" err="1" smtClean="0">
                <a:solidFill>
                  <a:schemeClr val="bg1"/>
                </a:solidFill>
              </a:rPr>
              <a:t>джинсу</a:t>
            </a:r>
            <a:r>
              <a:rPr lang="uk-UA" sz="2400" b="1" dirty="0" smtClean="0">
                <a:solidFill>
                  <a:schemeClr val="bg1"/>
                </a:solidFill>
              </a:rPr>
              <a:t> в Інтернеті //</a:t>
            </a:r>
          </a:p>
          <a:p>
            <a:pPr fontAlgn="base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	</a:t>
            </a:r>
            <a:r>
              <a:rPr lang="uk-UA" sz="2400" u="sng" dirty="0" smtClean="0">
                <a:solidFill>
                  <a:schemeClr val="bg1"/>
                </a:solidFill>
                <a:hlinkClick r:id="rId4"/>
              </a:rPr>
              <a:t>http://osvita.mediasapiens.ua/material/2215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fontAlgn="base"/>
            <a:r>
              <a:rPr lang="uk-UA" sz="2400" b="1" dirty="0" smtClean="0">
                <a:solidFill>
                  <a:schemeClr val="bg1"/>
                </a:solidFill>
              </a:rPr>
              <a:t>Як розпізнати приховану рекламу в телепрограмах </a:t>
            </a:r>
            <a:r>
              <a:rPr lang="uk-UA" sz="2400" b="1" dirty="0" smtClean="0">
                <a:solidFill>
                  <a:schemeClr val="bg1"/>
                </a:solidFill>
              </a:rPr>
              <a:t>//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fontAlgn="base">
              <a:buNone/>
            </a:pPr>
            <a:r>
              <a:rPr lang="uk-UA" sz="2400" dirty="0" smtClean="0">
                <a:solidFill>
                  <a:schemeClr val="bg1"/>
                </a:solidFill>
              </a:rPr>
              <a:t>	</a:t>
            </a:r>
            <a:r>
              <a:rPr lang="uk-UA" sz="2400" u="sng" dirty="0" smtClean="0">
                <a:solidFill>
                  <a:schemeClr val="bg1"/>
                </a:solidFill>
                <a:hlinkClick r:id="rId5"/>
              </a:rPr>
              <a:t>http://</a:t>
            </a:r>
            <a:r>
              <a:rPr lang="uk-UA" sz="2400" u="sng" dirty="0" smtClean="0">
                <a:solidFill>
                  <a:schemeClr val="bg1"/>
                </a:solidFill>
                <a:hlinkClick r:id="rId5"/>
              </a:rPr>
              <a:t>osvita.mediasapiens.ua/material/2131</a:t>
            </a:r>
            <a:endParaRPr lang="uk-UA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161</TotalTime>
  <Words>1230</Words>
  <Application>Microsoft Office PowerPoint</Application>
  <PresentationFormat>Экран (4:3)</PresentationFormat>
  <Paragraphs>173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Winter</vt:lpstr>
      <vt:lpstr>РОЗДІЛ V.  СВІТ ІНФОРМАЦІЇ ТА МАС-МЕДІА</vt:lpstr>
      <vt:lpstr>Презентация PowerPoint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Комунікація –  це вплив!</vt:lpstr>
      <vt:lpstr>Види комунікації</vt:lpstr>
      <vt:lpstr>ЯКОЮ БУВАЄ КОМУНІКАЦІЯ?</vt:lpstr>
      <vt:lpstr>Масова комунікація</vt:lpstr>
      <vt:lpstr>Масова інформація</vt:lpstr>
      <vt:lpstr>Презентация PowerPoint</vt:lpstr>
      <vt:lpstr>Презентация PowerPoint</vt:lpstr>
      <vt:lpstr>Массмедіа, або засоби масової інформації (ЗМІ)</vt:lpstr>
      <vt:lpstr>Основні  типи ЗМІ</vt:lpstr>
      <vt:lpstr>ФУНКЦІЇ ЗМІ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Вплив ЗМІ на громадськість</vt:lpstr>
      <vt:lpstr>Презентация PowerPoint</vt:lpstr>
      <vt:lpstr>РОЛЬ ЗМІ У СУСПІЛЬСТВІ</vt:lpstr>
      <vt:lpstr>Презентация PowerPoint</vt:lpstr>
      <vt:lpstr>Презентация PowerPoint</vt:lpstr>
      <vt:lpstr>СВОБОДА СЛОВА І ЦЕНЗУРА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Ознаки джинси </vt:lpstr>
      <vt:lpstr>Як розпізнати джинсу:</vt:lpstr>
      <vt:lpstr>Як розпізнати джинсу:</vt:lpstr>
      <vt:lpstr>Презентация PowerPoint</vt:lpstr>
      <vt:lpstr>Презентация PowerPoint</vt:lpstr>
      <vt:lpstr>ІНТЕРНЕТ</vt:lpstr>
      <vt:lpstr>Джинса на ТБ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Білецька Анастасія</cp:lastModifiedBy>
  <cp:revision>17</cp:revision>
  <dcterms:created xsi:type="dcterms:W3CDTF">2011-11-20T17:12:03Z</dcterms:created>
  <dcterms:modified xsi:type="dcterms:W3CDTF">2020-01-12T18:16:05Z</dcterms:modified>
</cp:coreProperties>
</file>