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66" r:id="rId2"/>
    <p:sldId id="292" r:id="rId3"/>
    <p:sldId id="293" r:id="rId4"/>
    <p:sldId id="291" r:id="rId5"/>
    <p:sldId id="294" r:id="rId6"/>
    <p:sldId id="295" r:id="rId7"/>
    <p:sldId id="321" r:id="rId8"/>
    <p:sldId id="297" r:id="rId9"/>
    <p:sldId id="296" r:id="rId10"/>
    <p:sldId id="322" r:id="rId11"/>
    <p:sldId id="281" r:id="rId12"/>
    <p:sldId id="284" r:id="rId13"/>
    <p:sldId id="298" r:id="rId14"/>
    <p:sldId id="299" r:id="rId15"/>
    <p:sldId id="300" r:id="rId16"/>
    <p:sldId id="301" r:id="rId17"/>
    <p:sldId id="285" r:id="rId18"/>
    <p:sldId id="302" r:id="rId19"/>
    <p:sldId id="303" r:id="rId20"/>
    <p:sldId id="304" r:id="rId21"/>
    <p:sldId id="305" r:id="rId22"/>
    <p:sldId id="286" r:id="rId23"/>
    <p:sldId id="306" r:id="rId24"/>
    <p:sldId id="307" r:id="rId25"/>
    <p:sldId id="308" r:id="rId26"/>
    <p:sldId id="287" r:id="rId27"/>
    <p:sldId id="309" r:id="rId28"/>
    <p:sldId id="310" r:id="rId29"/>
    <p:sldId id="311" r:id="rId30"/>
    <p:sldId id="288" r:id="rId31"/>
    <p:sldId id="312" r:id="rId32"/>
    <p:sldId id="313" r:id="rId33"/>
    <p:sldId id="270" r:id="rId34"/>
    <p:sldId id="319" r:id="rId35"/>
    <p:sldId id="289" r:id="rId36"/>
    <p:sldId id="314" r:id="rId37"/>
    <p:sldId id="315" r:id="rId38"/>
    <p:sldId id="316" r:id="rId39"/>
    <p:sldId id="290" r:id="rId40"/>
    <p:sldId id="317" r:id="rId41"/>
    <p:sldId id="318" r:id="rId42"/>
    <p:sldId id="320" r:id="rId43"/>
    <p:sldId id="277" r:id="rId44"/>
    <p:sldId id="256" r:id="rId45"/>
    <p:sldId id="280" r:id="rId46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63" autoAdjust="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9F06C-6C4D-4EAE-8145-D04E518FC21B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801D0-9B68-4B94-B05D-166A7F29D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23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CB6C4-E287-4F77-8529-45F40DD1E76B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C628E-613D-4F00-9FD1-4F71FB9C6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47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B88950-0F90-441B-B807-BC0B7EA6AB2A}" type="slidenum">
              <a:rPr lang="ru-RU" altLang="en-US">
                <a:latin typeface="Calibri" panose="020F0502020204030204" pitchFamily="34" charset="0"/>
              </a:rPr>
              <a:pPr eaLnBrk="1" hangingPunct="1"/>
              <a:t>12</a:t>
            </a:fld>
            <a:endParaRPr lang="ru-RU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0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43CF04A-C84C-48F2-9FF0-4B20C6B3380B}" type="slidenum">
              <a:rPr lang="ru-RU" altLang="en-US">
                <a:latin typeface="Calibri" panose="020F0502020204030204" pitchFamily="34" charset="0"/>
              </a:rPr>
              <a:pPr eaLnBrk="1" hangingPunct="1"/>
              <a:t>35</a:t>
            </a:fld>
            <a:endParaRPr lang="ru-RU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427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F176586-5926-41D4-BA87-75DFF16A473B}" type="slidenum">
              <a:rPr lang="ru-RU" altLang="en-US">
                <a:latin typeface="Calibri" panose="020F0502020204030204" pitchFamily="34" charset="0"/>
              </a:rPr>
              <a:pPr eaLnBrk="1" hangingPunct="1"/>
              <a:t>39</a:t>
            </a:fld>
            <a:endParaRPr lang="ru-RU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803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12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60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1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77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0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46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16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10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08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65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74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98F9C-EDEA-4F78-B3CB-C55EF396E05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1CFA0-CCD5-45D5-9F85-38EAFEB51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70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7316" y="1196752"/>
            <a:ext cx="64252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Асоціативний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кущ»</a:t>
            </a:r>
          </a:p>
          <a:p>
            <a:pPr algn="ctr"/>
            <a:r>
              <a:rPr lang="ru-RU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Україна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-держава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356992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339571" y="1412776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 dirty="0">
                <a:solidFill>
                  <a:srgbClr val="0097CC"/>
                </a:solidFill>
              </a:rPr>
              <a:t>Державний прапор України</a:t>
            </a:r>
            <a:endParaRPr lang="ru-RU" altLang="en-US" sz="3200" b="1" dirty="0">
              <a:solidFill>
                <a:srgbClr val="0097CC"/>
              </a:solidFill>
            </a:endParaRPr>
          </a:p>
        </p:txBody>
      </p:sp>
      <p:pic>
        <p:nvPicPr>
          <p:cNvPr id="6148" name="Picture 2" descr="http://std3.ru/a1/b9/1404560719-a1b98089c2edba7392c8eb706b96d0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051367"/>
            <a:ext cx="4148138" cy="2592387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Прямоугольник 1"/>
          <p:cNvSpPr>
            <a:spLocks noChangeArrowheads="1"/>
          </p:cNvSpPr>
          <p:nvPr/>
        </p:nvSpPr>
        <p:spPr bwMode="auto">
          <a:xfrm>
            <a:off x="4993121" y="2618092"/>
            <a:ext cx="37449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400" dirty="0"/>
              <a:t>23 </a:t>
            </a:r>
            <a:r>
              <a:rPr lang="ru-RU" altLang="en-US" sz="2400" dirty="0" err="1"/>
              <a:t>серпня</a:t>
            </a:r>
            <a:r>
              <a:rPr lang="ru-RU" altLang="en-US" sz="2400" dirty="0"/>
              <a:t> в </a:t>
            </a:r>
            <a:r>
              <a:rPr lang="ru-RU" altLang="en-US" sz="2400" dirty="0" err="1"/>
              <a:t>Україні</a:t>
            </a:r>
            <a:r>
              <a:rPr lang="ru-RU" altLang="en-US" sz="2400" dirty="0"/>
              <a:t> </a:t>
            </a:r>
            <a:r>
              <a:rPr lang="ru-RU" altLang="en-US" sz="2400" dirty="0" err="1"/>
              <a:t>щорічно</a:t>
            </a:r>
            <a:r>
              <a:rPr lang="ru-RU" altLang="en-US" sz="2400" dirty="0"/>
              <a:t> </a:t>
            </a:r>
            <a:r>
              <a:rPr lang="ru-RU" altLang="en-US" sz="2400" dirty="0" err="1"/>
              <a:t>відзначають</a:t>
            </a:r>
            <a:r>
              <a:rPr lang="ru-RU" altLang="en-US" sz="2400" dirty="0"/>
              <a:t> День Державного прапора.</a:t>
            </a:r>
          </a:p>
        </p:txBody>
      </p:sp>
    </p:spTree>
    <p:extLst>
      <p:ext uri="{BB962C8B-B14F-4D97-AF65-F5344CB8AC3E}">
        <p14:creationId xmlns:p14="http://schemas.microsoft.com/office/powerpoint/2010/main" val="153481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358774" y="1196752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 dirty="0">
                <a:solidFill>
                  <a:srgbClr val="0097CC"/>
                </a:solidFill>
              </a:rPr>
              <a:t>Державний прапор України</a:t>
            </a:r>
            <a:endParaRPr lang="ru-RU" altLang="en-US" sz="3200" b="1" dirty="0">
              <a:solidFill>
                <a:srgbClr val="0097CC"/>
              </a:solidFill>
            </a:endParaRP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646113" y="4965700"/>
            <a:ext cx="79581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400"/>
              <a:t>Існує популярне негеральдичне тлумачення, за яким синій колір символізує небо, а жовтий — пшеничне колосся.</a:t>
            </a:r>
          </a:p>
        </p:txBody>
      </p:sp>
      <p:pic>
        <p:nvPicPr>
          <p:cNvPr id="7172" name="Picture 2" descr="http://upload.wikimedia.org/wikipedia/commons/e/ee/Flag_colo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7" y="2105025"/>
            <a:ext cx="4302125" cy="286067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84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1020763" y="4983163"/>
            <a:ext cx="21209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2400" b="1"/>
              <a:t>Малий герб України</a:t>
            </a: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358775" y="476250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>
                <a:solidFill>
                  <a:srgbClr val="0097CC"/>
                </a:solidFill>
              </a:rPr>
              <a:t>Державний герб України</a:t>
            </a:r>
            <a:endParaRPr lang="ru-RU" altLang="en-US" sz="3200" b="1">
              <a:solidFill>
                <a:srgbClr val="0097CC"/>
              </a:solidFill>
            </a:endParaRPr>
          </a:p>
        </p:txBody>
      </p:sp>
      <p:pic>
        <p:nvPicPr>
          <p:cNvPr id="4100" name="Picture 7" descr="Lesser Coat of Arms of Ukraine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2106613"/>
            <a:ext cx="1905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Прямоугольник 2"/>
          <p:cNvSpPr>
            <a:spLocks noChangeArrowheads="1"/>
          </p:cNvSpPr>
          <p:nvPr/>
        </p:nvSpPr>
        <p:spPr bwMode="auto">
          <a:xfrm>
            <a:off x="3473450" y="2106613"/>
            <a:ext cx="50593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400"/>
              <a:t>19 лютого 1992 року затверджено Малий Державний герб України. Центральною геральдичною фігурою герба є Тризуб Володимира І Святого, великого князя київського, володаря Русі.</a:t>
            </a:r>
          </a:p>
        </p:txBody>
      </p:sp>
    </p:spTree>
    <p:extLst>
      <p:ext uri="{BB962C8B-B14F-4D97-AF65-F5344CB8AC3E}">
        <p14:creationId xmlns:p14="http://schemas.microsoft.com/office/powerpoint/2010/main" val="116971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358774" y="1162398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 dirty="0">
                <a:solidFill>
                  <a:srgbClr val="0097CC"/>
                </a:solidFill>
              </a:rPr>
              <a:t>Державний гімн України</a:t>
            </a:r>
            <a:endParaRPr lang="ru-RU" altLang="en-US" sz="3200" b="1" dirty="0">
              <a:solidFill>
                <a:srgbClr val="0097CC"/>
              </a:solidFill>
            </a:endParaRPr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755576" y="4509120"/>
            <a:ext cx="79581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400" dirty="0" err="1"/>
              <a:t>Державним</a:t>
            </a:r>
            <a:r>
              <a:rPr lang="ru-RU" altLang="en-US" sz="2400" dirty="0"/>
              <a:t> </a:t>
            </a:r>
            <a:r>
              <a:rPr lang="ru-RU" altLang="en-US" sz="2400" dirty="0" err="1"/>
              <a:t>гімном</a:t>
            </a:r>
            <a:r>
              <a:rPr lang="ru-RU" altLang="en-US" sz="2400" dirty="0"/>
              <a:t> є перший куплет та </a:t>
            </a:r>
            <a:r>
              <a:rPr lang="ru-RU" altLang="en-US" sz="2400" dirty="0" err="1"/>
              <a:t>приспів</a:t>
            </a:r>
            <a:r>
              <a:rPr lang="ru-RU" altLang="en-US" sz="2400" dirty="0"/>
              <a:t> </a:t>
            </a:r>
            <a:r>
              <a:rPr lang="ru-RU" altLang="en-US" sz="2400" dirty="0" err="1"/>
              <a:t>пісні</a:t>
            </a:r>
            <a:r>
              <a:rPr lang="ru-RU" altLang="en-US" sz="2400" dirty="0"/>
              <a:t> «</a:t>
            </a:r>
            <a:r>
              <a:rPr lang="ru-RU" altLang="en-US" sz="2400" dirty="0" err="1"/>
              <a:t>Ще</a:t>
            </a:r>
            <a:r>
              <a:rPr lang="ru-RU" altLang="en-US" sz="2400" dirty="0"/>
              <a:t> не </a:t>
            </a:r>
            <a:r>
              <a:rPr lang="ru-RU" altLang="en-US" sz="2400" dirty="0" err="1"/>
              <a:t>вмерла</a:t>
            </a:r>
            <a:r>
              <a:rPr lang="ru-RU" altLang="en-US" sz="2400" dirty="0"/>
              <a:t> </a:t>
            </a:r>
            <a:r>
              <a:rPr lang="ru-RU" altLang="en-US" sz="2400" dirty="0" err="1"/>
              <a:t>України</a:t>
            </a:r>
            <a:r>
              <a:rPr lang="ru-RU" altLang="en-US" sz="2400" dirty="0"/>
              <a:t> і Слава, і Воля», слова </a:t>
            </a:r>
            <a:br>
              <a:rPr lang="ru-RU" altLang="en-US" sz="2400" dirty="0"/>
            </a:br>
            <a:r>
              <a:rPr lang="ru-RU" altLang="en-US" sz="2400" dirty="0"/>
              <a:t>Павла </a:t>
            </a:r>
            <a:r>
              <a:rPr lang="ru-RU" altLang="en-US" sz="2400" dirty="0" err="1"/>
              <a:t>Чубинського</a:t>
            </a:r>
            <a:r>
              <a:rPr lang="ru-RU" altLang="en-US" sz="2400" dirty="0"/>
              <a:t>, </a:t>
            </a:r>
            <a:r>
              <a:rPr lang="ru-RU" altLang="en-US" sz="2400" dirty="0" err="1"/>
              <a:t>музика</a:t>
            </a:r>
            <a:r>
              <a:rPr lang="ru-RU" altLang="en-US" sz="2400" dirty="0"/>
              <a:t> </a:t>
            </a:r>
            <a:r>
              <a:rPr lang="ru-RU" altLang="en-US" sz="2400" dirty="0" err="1"/>
              <a:t>Михайла</a:t>
            </a:r>
            <a:r>
              <a:rPr lang="ru-RU" altLang="en-US" sz="2400" dirty="0"/>
              <a:t> </a:t>
            </a:r>
            <a:r>
              <a:rPr lang="ru-RU" altLang="en-US" sz="2400" dirty="0" err="1"/>
              <a:t>Вербицького</a:t>
            </a:r>
            <a:r>
              <a:rPr lang="ru-RU" altLang="en-US" sz="2400" dirty="0"/>
              <a:t>. </a:t>
            </a:r>
          </a:p>
        </p:txBody>
      </p:sp>
      <p:pic>
        <p:nvPicPr>
          <p:cNvPr id="8196" name="Picture 4" descr="http://kntu.net.ua/var/ezwebin_site/storage/images/derzhavni-simvoli-ukrayini/derzhavnij-gimn-ukrayini/413863152/208486-1-ukr-UA/413863152_ultra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t="23421" r="6441" b="47681"/>
          <a:stretch>
            <a:fillRect/>
          </a:stretch>
        </p:blipFill>
        <p:spPr bwMode="auto">
          <a:xfrm>
            <a:off x="1735136" y="1767202"/>
            <a:ext cx="5673725" cy="2655887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2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269875" y="1196752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 dirty="0">
                <a:solidFill>
                  <a:srgbClr val="0097CC"/>
                </a:solidFill>
              </a:rPr>
              <a:t>Державна мова України</a:t>
            </a:r>
            <a:endParaRPr lang="ru-RU" altLang="en-US" sz="3200" b="1" dirty="0">
              <a:solidFill>
                <a:srgbClr val="0097CC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2871788"/>
            <a:ext cx="3889375" cy="232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5" descr="http://www.nastol.com.ua/pic/201109/1024x1024/nastol.com.ua-78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060575"/>
            <a:ext cx="3362325" cy="336232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0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3121152" cy="42484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72816"/>
            <a:ext cx="316835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358775" y="476250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>
                <a:solidFill>
                  <a:srgbClr val="0097CC"/>
                </a:solidFill>
              </a:rPr>
              <a:t>Символи України</a:t>
            </a:r>
            <a:endParaRPr lang="ru-RU" altLang="en-US" sz="3200" b="1">
              <a:solidFill>
                <a:srgbClr val="0097CC"/>
              </a:solidFill>
            </a:endParaRPr>
          </a:p>
        </p:txBody>
      </p:sp>
      <p:pic>
        <p:nvPicPr>
          <p:cNvPr id="11267" name="Picture 2" descr="http://sadoc.at.ua/Abricosi/1254570331_urojai_kaliny_sadovo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382713"/>
            <a:ext cx="3603625" cy="240347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6" descr="http://agronomist.in.ua/wp-content/uploads/2013/06/chornob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382713"/>
            <a:ext cx="3455988" cy="240347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8" descr="http://www.arminerussia.ru/uploads/posts/2009-06/1245627997_spring_dream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5"/>
          <a:stretch>
            <a:fillRect/>
          </a:stretch>
        </p:blipFill>
        <p:spPr bwMode="auto">
          <a:xfrm>
            <a:off x="4643438" y="3933825"/>
            <a:ext cx="3455987" cy="240982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4" descr="http://stphotoshop.ru/_nw/0/5076886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2490788"/>
            <a:ext cx="4106862" cy="410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68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399374" y="1041400"/>
            <a:ext cx="842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 dirty="0">
                <a:solidFill>
                  <a:srgbClr val="0097CC"/>
                </a:solidFill>
              </a:rPr>
              <a:t>Символи України</a:t>
            </a:r>
            <a:endParaRPr lang="ru-RU" altLang="en-US" sz="3200" b="1" dirty="0">
              <a:solidFill>
                <a:srgbClr val="0097CC"/>
              </a:solidFill>
            </a:endParaRPr>
          </a:p>
        </p:txBody>
      </p:sp>
      <p:pic>
        <p:nvPicPr>
          <p:cNvPr id="10243" name="Picture 4" descr="http://www.graycell.ru/picture/big/snop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0" r="19168"/>
          <a:stretch>
            <a:fillRect/>
          </a:stretch>
        </p:blipFill>
        <p:spPr bwMode="auto">
          <a:xfrm rot="470251">
            <a:off x="6227763" y="268288"/>
            <a:ext cx="3049587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 descr="http://komuz.com.ua/upload/shop_1/2/8/5/item_285/shop_items_catalog_image28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" t="3215" r="2939" b="3441"/>
          <a:stretch>
            <a:fillRect/>
          </a:stretch>
        </p:blipFill>
        <p:spPr bwMode="auto">
          <a:xfrm>
            <a:off x="3825875" y="3063875"/>
            <a:ext cx="4849813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9" descr="http://rushnik-svadba-spb.narod.ru/5/rushni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250950"/>
            <a:ext cx="3811588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 descr="http://pub-pinta.ru/components/pinta_menu/uploads/images/1352463498_2UHzWQDZ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5" b="22820"/>
          <a:stretch>
            <a:fillRect/>
          </a:stretch>
        </p:blipFill>
        <p:spPr bwMode="auto">
          <a:xfrm>
            <a:off x="365125" y="3819525"/>
            <a:ext cx="51911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1" descr="http://motanka.in.ua/img-upload/motanka-divchin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08125"/>
            <a:ext cx="2020888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8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267744" y="1484784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ікторина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395537"/>
            <a:ext cx="2545060" cy="261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2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516" y="332656"/>
            <a:ext cx="8172908" cy="352839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Країни-</a:t>
            </a:r>
            <a:r>
              <a:rPr lang="uk-UA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сусіди України</a:t>
            </a: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19" y="2781498"/>
            <a:ext cx="5773769" cy="3960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324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6" b="4587"/>
          <a:stretch>
            <a:fillRect/>
          </a:stretch>
        </p:blipFill>
        <p:spPr bwMode="auto">
          <a:xfrm>
            <a:off x="539750" y="1212850"/>
            <a:ext cx="5256386" cy="4869976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827584" y="261145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 dirty="0" smtClean="0">
                <a:solidFill>
                  <a:srgbClr val="0097CC"/>
                </a:solidFill>
              </a:rPr>
              <a:t> </a:t>
            </a:r>
            <a:endParaRPr lang="ru-RU" altLang="en-US" sz="4000" b="1" dirty="0">
              <a:solidFill>
                <a:srgbClr val="0097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4725144"/>
            <a:ext cx="2088778" cy="1323231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Росія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r>
              <a:rPr lang="uk-UA" sz="2400" dirty="0">
                <a:latin typeface="Arial" charset="0"/>
                <a:cs typeface="Arial" charset="0"/>
              </a:rPr>
              <a:t>Москва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512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25525"/>
            <a:ext cx="1944688" cy="1295400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10" descr="http://nemiga.info/moskva/spasskaya-bashny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8" r="13538" b="-117"/>
          <a:stretch>
            <a:fillRect/>
          </a:stretch>
        </p:blipFill>
        <p:spPr bwMode="auto">
          <a:xfrm>
            <a:off x="5796136" y="1204574"/>
            <a:ext cx="2503488" cy="23320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12" descr="http://otdyhaem.by/upload/medialibrary/da0/da08315f06272466dea843f13a88062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685" r="30710" b="403"/>
          <a:stretch>
            <a:fillRect/>
          </a:stretch>
        </p:blipFill>
        <p:spPr bwMode="auto">
          <a:xfrm>
            <a:off x="5796136" y="3574193"/>
            <a:ext cx="2503488" cy="2343150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66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334184" y="1412776"/>
            <a:ext cx="3850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8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457" y="2204864"/>
            <a:ext cx="4306233" cy="315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4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979712" y="141277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8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8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28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8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8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907704" y="2366883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Паливні і змащувальні матеріали, чорні та кольорові метали, механічне транспортне обладнання, хімікати, алмази, дорогоцінні метали, деревина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77072"/>
            <a:ext cx="3437824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940305"/>
            <a:ext cx="4308608" cy="20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983373" y="1484784"/>
            <a:ext cx="2231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8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8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008004"/>
            <a:ext cx="4557080" cy="3170925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3024204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763688" y="5301778"/>
            <a:ext cx="4070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Квітковий годинник в Москві</a:t>
            </a:r>
          </a:p>
        </p:txBody>
      </p:sp>
    </p:spTree>
    <p:extLst>
      <p:ext uri="{BB962C8B-B14F-4D97-AF65-F5344CB8AC3E}">
        <p14:creationId xmlns:p14="http://schemas.microsoft.com/office/powerpoint/2010/main" val="7097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6413131" cy="3197646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2915816" y="4941168"/>
            <a:ext cx="1965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Озеро Байкал</a:t>
            </a:r>
          </a:p>
        </p:txBody>
      </p:sp>
    </p:spTree>
    <p:extLst>
      <p:ext uri="{BB962C8B-B14F-4D97-AF65-F5344CB8AC3E}">
        <p14:creationId xmlns:p14="http://schemas.microsoft.com/office/powerpoint/2010/main" val="153293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6" b="4587"/>
          <a:stretch>
            <a:fillRect/>
          </a:stretch>
        </p:blipFill>
        <p:spPr bwMode="auto">
          <a:xfrm>
            <a:off x="755650" y="1268413"/>
            <a:ext cx="5217477" cy="461962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989013" y="417513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>
                <a:solidFill>
                  <a:srgbClr val="0097CC"/>
                </a:solidFill>
              </a:rPr>
              <a:t>Країни-сусіди</a:t>
            </a:r>
            <a:endParaRPr lang="ru-RU" altLang="en-US" sz="4000" b="1">
              <a:solidFill>
                <a:srgbClr val="0097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0358" y="4702413"/>
            <a:ext cx="2160588" cy="13239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Білорусь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r>
              <a:rPr lang="uk-UA" sz="2400" dirty="0">
                <a:latin typeface="Arial" charset="0"/>
                <a:cs typeface="Arial" charset="0"/>
              </a:rPr>
              <a:t>Мінськ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614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2160588" cy="1081087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7" descr="http://spansion.by/wp-content/uploads/2013/12/plloshhad-nezavisimos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17812"/>
          <a:stretch>
            <a:fillRect/>
          </a:stretch>
        </p:blipFill>
        <p:spPr bwMode="auto">
          <a:xfrm>
            <a:off x="5868144" y="1268413"/>
            <a:ext cx="2441575" cy="218598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9" descr="http://100dorog.ru/upload/contents/678/Minsk.-Natsionalnaya-biblioteka-Belarus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6" r="19936"/>
          <a:stretch>
            <a:fillRect/>
          </a:stretch>
        </p:blipFill>
        <p:spPr bwMode="auto">
          <a:xfrm>
            <a:off x="5868144" y="3448051"/>
            <a:ext cx="2441575" cy="24463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87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93389" y="1484784"/>
            <a:ext cx="3332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06759"/>
            <a:ext cx="3270177" cy="37555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060848"/>
            <a:ext cx="2952327" cy="37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7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123728" y="13407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</a:p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403648" y="213919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Вантажівки, шини, дизельне паливо, синтетичні волокна, холодильники, добрива, молочні продукти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56" y="3789040"/>
            <a:ext cx="3307672" cy="2232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1008"/>
            <a:ext cx="338437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3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72878" y="1484784"/>
            <a:ext cx="1940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34942"/>
            <a:ext cx="5682072" cy="329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4028982" y="5226912"/>
            <a:ext cx="2367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Мирський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замок</a:t>
            </a:r>
          </a:p>
        </p:txBody>
      </p:sp>
    </p:spTree>
    <p:extLst>
      <p:ext uri="{BB962C8B-B14F-4D97-AF65-F5344CB8AC3E}">
        <p14:creationId xmlns:p14="http://schemas.microsoft.com/office/powerpoint/2010/main" val="61317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ovate.ru/files/u2/unusual-library-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688632" cy="318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2172017" y="4941168"/>
            <a:ext cx="3256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Національна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бібліотека</a:t>
            </a:r>
            <a:endParaRPr lang="ru-RU" sz="2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5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6" b="4587"/>
          <a:stretch>
            <a:fillRect/>
          </a:stretch>
        </p:blipFill>
        <p:spPr bwMode="auto">
          <a:xfrm>
            <a:off x="989013" y="1240263"/>
            <a:ext cx="5430838" cy="48085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989013" y="417513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>
                <a:solidFill>
                  <a:srgbClr val="0097CC"/>
                </a:solidFill>
              </a:rPr>
              <a:t>Країни-сусіди</a:t>
            </a:r>
            <a:endParaRPr lang="ru-RU" altLang="en-US" sz="4000" b="1">
              <a:solidFill>
                <a:srgbClr val="0097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5616" y="4819069"/>
            <a:ext cx="1944688" cy="13239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Польща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r>
              <a:rPr lang="uk-UA" sz="2400" dirty="0">
                <a:latin typeface="Arial" charset="0"/>
                <a:cs typeface="Arial" charset="0"/>
              </a:rPr>
              <a:t>Варшава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717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0676"/>
            <a:ext cx="1944688" cy="1214437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2" descr="http://svo-trans.ru/assets/i/upload/pola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6"/>
          <a:stretch>
            <a:fillRect/>
          </a:stretch>
        </p:blipFill>
        <p:spPr bwMode="auto">
          <a:xfrm>
            <a:off x="5652120" y="1222792"/>
            <a:ext cx="2613025" cy="21669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4" descr="http://www.nice-places.com/data/articles/gallery/531/64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2" r="40297"/>
          <a:stretch>
            <a:fillRect/>
          </a:stretch>
        </p:blipFill>
        <p:spPr bwMode="auto">
          <a:xfrm>
            <a:off x="5940152" y="3469317"/>
            <a:ext cx="2613025" cy="254952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85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449373" y="1340768"/>
            <a:ext cx="3332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Picture 2" descr="http://www.polski-dom-saratow.narod.ru/images/Stro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17592"/>
            <a:ext cx="3168352" cy="364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img-fotki.yandex.ru/get/2713/ew-l.1/0_2d01_fb2beaef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60848"/>
            <a:ext cx="3331112" cy="370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49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907704" y="141277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</a:p>
          <a:p>
            <a:pPr lvl="0" algn="ctr"/>
            <a:r>
              <a:rPr lang="ru-RU" sz="2400" b="1" dirty="0" err="1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331640" y="21328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Промислові товари, продукція машинобудування і транспортне обладнання, споживні товари, продовольство, хімічна промисловість</a:t>
            </a:r>
          </a:p>
        </p:txBody>
      </p:sp>
      <p:pic>
        <p:nvPicPr>
          <p:cNvPr id="4" name="Picture 2" descr="http://uspp.ua/images/news/polska-kompaniya-svitoviy-lider-aerokosmichnoi-promislovosti-pragne-poglibiti-spivpracyu-z-ukrainoyu.1562.250x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36" y="3429000"/>
            <a:ext cx="308534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board.kompass.ua/_bd/896/887386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11" y="3333185"/>
            <a:ext cx="2640858" cy="225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12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984846" y="1412776"/>
            <a:ext cx="1940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kostel devi marii61 Костьол Діви Марії, Краків, Польща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09930"/>
            <a:ext cx="5510336" cy="33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3552021" y="5157192"/>
            <a:ext cx="2745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Костьол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Діви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Марії</a:t>
            </a:r>
            <a:endParaRPr lang="ru-RU" sz="2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45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6" b="4587"/>
          <a:stretch>
            <a:fillRect/>
          </a:stretch>
        </p:blipFill>
        <p:spPr bwMode="auto">
          <a:xfrm>
            <a:off x="717955" y="1239837"/>
            <a:ext cx="5430838" cy="48085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989013" y="417513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>
                <a:solidFill>
                  <a:srgbClr val="0097CC"/>
                </a:solidFill>
              </a:rPr>
              <a:t>Країни-сусіди</a:t>
            </a:r>
            <a:endParaRPr lang="ru-RU" altLang="en-US" sz="4000" b="1">
              <a:solidFill>
                <a:srgbClr val="0097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0892" y="4941168"/>
            <a:ext cx="2808288" cy="13239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Словаччина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r>
              <a:rPr lang="uk-UA" sz="2400" dirty="0">
                <a:latin typeface="Arial" charset="0"/>
                <a:cs typeface="Arial" charset="0"/>
              </a:rPr>
              <a:t>Братислава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819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2" y="1123950"/>
            <a:ext cx="2160588" cy="1439862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5" descr="http://www.1000dorog.info/img/catfiles/103/i14/750x500x0/1457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r="15518"/>
          <a:stretch>
            <a:fillRect/>
          </a:stretch>
        </p:blipFill>
        <p:spPr bwMode="auto">
          <a:xfrm>
            <a:off x="6012160" y="1144910"/>
            <a:ext cx="2535238" cy="2576513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http://intourist-tour.com.ua/obz/5539/tury-slovakiy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9" t="11430" r="25806" b="16209"/>
          <a:stretch>
            <a:fillRect/>
          </a:stretch>
        </p:blipFill>
        <p:spPr bwMode="auto">
          <a:xfrm>
            <a:off x="6012160" y="3725507"/>
            <a:ext cx="2535238" cy="20653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16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881421" y="1340768"/>
            <a:ext cx="3332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Picture 2" descr="http://www.kosivart.com/i/photo/guzulfestVIII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97" y="1916832"/>
            <a:ext cx="3673847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vsviti.com.ua/wp-content/uploads/2014/07/zakarpattya200908251522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485" y="3363379"/>
            <a:ext cx="381864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50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907704" y="13407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</a:p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187624" y="217066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Напівфабрикати, продукція машинобудування і транспортне обладнання, хімічна продукція, промислові товари, продовольство</a:t>
            </a:r>
          </a:p>
        </p:txBody>
      </p:sp>
      <p:pic>
        <p:nvPicPr>
          <p:cNvPr id="4" name="Picture 2" descr="http://www.de.all.biz/img/de/catalog/1292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273630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volodarka.com/upload/images/proizvodst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85" y="3370994"/>
            <a:ext cx="3317158" cy="211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57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128862" y="1412776"/>
            <a:ext cx="1940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874441"/>
            <a:ext cx="5724128" cy="3219822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3210778" y="5094263"/>
            <a:ext cx="243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Оравський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замок</a:t>
            </a:r>
          </a:p>
        </p:txBody>
      </p:sp>
    </p:spTree>
    <p:extLst>
      <p:ext uri="{BB962C8B-B14F-4D97-AF65-F5344CB8AC3E}">
        <p14:creationId xmlns:p14="http://schemas.microsoft.com/office/powerpoint/2010/main" val="38503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5" b="4709"/>
          <a:stretch>
            <a:fillRect/>
          </a:stretch>
        </p:blipFill>
        <p:spPr bwMode="auto">
          <a:xfrm>
            <a:off x="827584" y="1243191"/>
            <a:ext cx="5430838" cy="48085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989013" y="417513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>
                <a:solidFill>
                  <a:srgbClr val="0097CC"/>
                </a:solidFill>
              </a:rPr>
              <a:t>Країни-сусіди</a:t>
            </a:r>
            <a:endParaRPr lang="ru-RU" altLang="en-US" sz="4000" b="1">
              <a:solidFill>
                <a:srgbClr val="0097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4718" y="4846995"/>
            <a:ext cx="2498725" cy="13239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Угорщина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r>
              <a:rPr lang="uk-UA" sz="2400" dirty="0">
                <a:latin typeface="Arial" charset="0"/>
                <a:cs typeface="Arial" charset="0"/>
              </a:rPr>
              <a:t>Будапешт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18" y="1134713"/>
            <a:ext cx="2160588" cy="1439862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 descr="http://www.svali.ru/pic/pictures/21/r_p_aec44d0f61c7c9aa1649bd44d514102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5" t="8507" r="9943"/>
          <a:stretch>
            <a:fillRect/>
          </a:stretch>
        </p:blipFill>
        <p:spPr bwMode="auto">
          <a:xfrm>
            <a:off x="5868144" y="1232428"/>
            <a:ext cx="2625725" cy="2076450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8" descr="http://www.picture-russia.ru/wares/9/f/a/9fa66e0a8aa9ead64eb35972bc07091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3" r="14590"/>
          <a:stretch>
            <a:fillRect/>
          </a:stretch>
        </p:blipFill>
        <p:spPr bwMode="auto">
          <a:xfrm>
            <a:off x="5868144" y="3308878"/>
            <a:ext cx="2625725" cy="2546350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64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377365" y="1412776"/>
            <a:ext cx="3332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88840"/>
            <a:ext cx="3924372" cy="2484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789040"/>
            <a:ext cx="3804778" cy="256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2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051720" y="14847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</a:p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187624" y="23157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Промислові товари, продукція машинобудування, продовольчі товари</a:t>
            </a:r>
          </a:p>
        </p:txBody>
      </p:sp>
      <p:pic>
        <p:nvPicPr>
          <p:cNvPr id="4" name="Picture 6" descr="http://vkurse.ua/i/2012-11/odnu-iz-krupneyshikh-konditerskikh-fabrik-v-vengr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87167"/>
            <a:ext cx="2240752" cy="173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mg2.st.klumba-ua.com/img/used/2013/06/26/3233/3233277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2856"/>
            <a:ext cx="259228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petro-plast.ru/fotos/extruder_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21088"/>
            <a:ext cx="3096345" cy="183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07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1224136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200870" y="1412776"/>
            <a:ext cx="1940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Рибальський басті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74441"/>
            <a:ext cx="6912768" cy="310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2189650" y="4951605"/>
            <a:ext cx="2914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Рибальський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бастіон</a:t>
            </a:r>
            <a:endParaRPr lang="ru-RU" sz="2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5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56792"/>
            <a:ext cx="6154935" cy="3230899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2549496" y="4869160"/>
            <a:ext cx="1963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героїв</a:t>
            </a:r>
            <a:endParaRPr lang="ru-RU" sz="2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7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9" r="2" b="4298"/>
          <a:stretch>
            <a:fillRect/>
          </a:stretch>
        </p:blipFill>
        <p:spPr bwMode="auto">
          <a:xfrm>
            <a:off x="899592" y="1206905"/>
            <a:ext cx="5430838" cy="48085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989013" y="417513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>
                <a:solidFill>
                  <a:srgbClr val="0097CC"/>
                </a:solidFill>
              </a:rPr>
              <a:t>Країни-сусіди</a:t>
            </a:r>
            <a:endParaRPr lang="ru-RU" altLang="en-US" sz="4000" b="1">
              <a:solidFill>
                <a:srgbClr val="0097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013" y="4869160"/>
            <a:ext cx="2160588" cy="13239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Румунія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endParaRPr lang="uk-UA" sz="24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uk-UA" sz="2400" dirty="0">
                <a:latin typeface="Arial" charset="0"/>
                <a:cs typeface="Arial" charset="0"/>
              </a:rPr>
              <a:t>Бухарест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73" y="1123950"/>
            <a:ext cx="2160588" cy="1439862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r="16245"/>
          <a:stretch>
            <a:fillRect/>
          </a:stretch>
        </p:blipFill>
        <p:spPr bwMode="auto">
          <a:xfrm>
            <a:off x="5868144" y="1206111"/>
            <a:ext cx="2625725" cy="2405063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r="6763"/>
          <a:stretch>
            <a:fillRect/>
          </a:stretch>
        </p:blipFill>
        <p:spPr bwMode="auto">
          <a:xfrm>
            <a:off x="5868143" y="3611174"/>
            <a:ext cx="2625725" cy="2257425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14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377365" y="1484784"/>
            <a:ext cx="3332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060848"/>
            <a:ext cx="5344398" cy="363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979712" y="13407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та</a:t>
            </a:r>
          </a:p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331640" y="217801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Текстиль, мінеральна сировина, хімічна продукція, продукція машинобудування і чорної металургії, взуття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645024"/>
            <a:ext cx="3456384" cy="1872208"/>
          </a:xfrm>
          <a:prstGeom prst="rect">
            <a:avLst/>
          </a:prstGeom>
        </p:spPr>
      </p:pic>
      <p:pic>
        <p:nvPicPr>
          <p:cNvPr id="5" name="Picture 4" descr="http://te.org.ua/_nw/51/99032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796" y="2852936"/>
            <a:ext cx="3230596" cy="210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03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840830" y="1484784"/>
            <a:ext cx="1940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Румуні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46449"/>
            <a:ext cx="6768752" cy="312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3531617" y="5038601"/>
            <a:ext cx="1936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Замок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Пелеш</a:t>
            </a:r>
            <a:endParaRPr lang="ru-RU" sz="2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1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0" b="4298"/>
          <a:stretch>
            <a:fillRect/>
          </a:stretch>
        </p:blipFill>
        <p:spPr bwMode="auto">
          <a:xfrm>
            <a:off x="989013" y="1216314"/>
            <a:ext cx="5430838" cy="480853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989013" y="417513"/>
            <a:ext cx="71659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4000" b="1">
                <a:solidFill>
                  <a:srgbClr val="0097CC"/>
                </a:solidFill>
              </a:rPr>
              <a:t>Країни-сусіди</a:t>
            </a:r>
            <a:endParaRPr lang="ru-RU" altLang="en-US" sz="4000" b="1">
              <a:solidFill>
                <a:srgbClr val="0097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2987" y="4807095"/>
            <a:ext cx="2519363" cy="13239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FA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dirty="0">
                <a:latin typeface="Arial" charset="0"/>
                <a:cs typeface="Arial" charset="0"/>
              </a:rPr>
              <a:t>Молдова</a:t>
            </a:r>
          </a:p>
          <a:p>
            <a:pPr>
              <a:defRPr/>
            </a:pPr>
            <a:r>
              <a:rPr lang="uk-UA" sz="2400" b="1" dirty="0">
                <a:solidFill>
                  <a:srgbClr val="007FAC"/>
                </a:solidFill>
                <a:latin typeface="Arial" charset="0"/>
                <a:cs typeface="Arial" charset="0"/>
              </a:rPr>
              <a:t>Столиця: </a:t>
            </a:r>
            <a:endParaRPr lang="uk-UA" sz="24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uk-UA" sz="2400" dirty="0">
                <a:latin typeface="Arial" charset="0"/>
                <a:cs typeface="Arial" charset="0"/>
              </a:rPr>
              <a:t>Кишинів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1126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6" y="1003878"/>
            <a:ext cx="2519363" cy="1260475"/>
          </a:xfrm>
          <a:prstGeom prst="rect">
            <a:avLst/>
          </a:prstGeom>
          <a:noFill/>
          <a:ln w="19050" cap="sq">
            <a:solidFill>
              <a:srgbClr val="007FA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3" t="2" b="2229"/>
          <a:stretch>
            <a:fillRect/>
          </a:stretch>
        </p:blipFill>
        <p:spPr bwMode="auto">
          <a:xfrm>
            <a:off x="5796136" y="1216314"/>
            <a:ext cx="2625725" cy="228758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r="16930"/>
          <a:stretch>
            <a:fillRect/>
          </a:stretch>
        </p:blipFill>
        <p:spPr bwMode="auto">
          <a:xfrm>
            <a:off x="6012160" y="3503902"/>
            <a:ext cx="2625725" cy="2376488"/>
          </a:xfrm>
          <a:prstGeom prst="rect">
            <a:avLst/>
          </a:prstGeom>
          <a:noFill/>
          <a:ln w="19050">
            <a:solidFill>
              <a:srgbClr val="007FA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699792" y="1124744"/>
            <a:ext cx="3332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костюм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86408"/>
            <a:ext cx="6912768" cy="385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0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979712" y="141277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</a:p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403648" y="22437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сільського</a:t>
            </a:r>
            <a: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господарства</a:t>
            </a:r>
            <a: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машинобудування</a:t>
            </a:r>
            <a: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металургія</a:t>
            </a:r>
            <a: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, текстиль</a:t>
            </a:r>
            <a:endParaRPr lang="uk-UA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image.tsn.ua/media/images2/original/Nov2009/1609276902_1777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73134"/>
            <a:ext cx="3074337" cy="201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media1.noi.md/uploads/images/Industry/industria_moldnews_m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722" y="3573016"/>
            <a:ext cx="284385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pics.livejournal.com/novostipmr/pic/00008wp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06219"/>
            <a:ext cx="2253829" cy="195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65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843808" y="1340768"/>
            <a:ext cx="1940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Цікаві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15" y="1802433"/>
            <a:ext cx="6776168" cy="3304604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3025710" y="5013176"/>
            <a:ext cx="3092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Парк «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Старий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Орхей</a:t>
            </a:r>
            <a:r>
              <a:rPr lang="ru-RU" sz="24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66933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1205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Робота в парах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«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Запрошуємо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гості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220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46526"/>
            <a:ext cx="1033229" cy="902354"/>
          </a:xfrm>
          <a:prstGeom prst="rect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70112"/>
            <a:ext cx="1042367" cy="1042367"/>
          </a:xfrm>
          <a:prstGeom prst="rect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12479"/>
            <a:ext cx="2404764" cy="37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6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9627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3555976" y="1556792"/>
            <a:ext cx="2216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Мої висновки: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987824" y="23488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uk-UA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Тепер я знаю …</a:t>
            </a:r>
          </a:p>
          <a:p>
            <a:pPr lvl="0">
              <a:spcBef>
                <a:spcPct val="0"/>
              </a:spcBef>
              <a:defRPr/>
            </a:pPr>
            <a:r>
              <a:rPr lang="uk-UA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Ці знання мені знадобляться…</a:t>
            </a:r>
          </a:p>
          <a:p>
            <a:pPr lvl="0">
              <a:spcBef>
                <a:spcPct val="0"/>
              </a:spcBef>
              <a:defRPr/>
            </a:pPr>
            <a:r>
              <a:rPr lang="uk-UA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Цією інформацією я поділюся …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70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27" y="1305272"/>
            <a:ext cx="6105525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39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341</Words>
  <Application>Microsoft Office PowerPoint</Application>
  <PresentationFormat>Экран (4:3)</PresentationFormat>
  <Paragraphs>94</Paragraphs>
  <Slides>45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Країни- сусіди України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Робота в парах                       «Запрошуємо в гості»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Рома</cp:lastModifiedBy>
  <cp:revision>44</cp:revision>
  <cp:lastPrinted>2018-05-13T18:24:37Z</cp:lastPrinted>
  <dcterms:created xsi:type="dcterms:W3CDTF">2018-01-28T17:30:12Z</dcterms:created>
  <dcterms:modified xsi:type="dcterms:W3CDTF">2022-11-07T09:40:37Z</dcterms:modified>
</cp:coreProperties>
</file>