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1.jpeg" ContentType="image/jpeg"/>
  <Override PartName="/ppt/media/hdphoto1.wdp" ContentType="image/vnd.ms-photo"/>
  <Override PartName="/ppt/media/image2.jpeg" ContentType="image/jpeg"/>
  <Override PartName="/ppt/media/image3.jpeg" ContentType="image/jpeg"/>
  <Override PartName="/ppt/media/image4.jpeg" ContentType="image/jpeg"/>
  <Override PartName="/ppt/media/image7.png" ContentType="image/png"/>
  <Override PartName="/ppt/media/image5.jpeg" ContentType="image/jpeg"/>
  <Override PartName="/ppt/media/image6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png" ContentType="image/png"/>
  <Override PartName="/ppt/media/image1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AFA448F-1F0F-4CBF-96BA-6A282706D6AC}" type="datetime">
              <a:rPr b="0" lang="uk-UA" sz="1200" spc="-1" strike="noStrike">
                <a:solidFill>
                  <a:srgbClr val="8b8b8b"/>
                </a:solidFill>
                <a:latin typeface="Calibri"/>
              </a:rPr>
              <a:t>3.12.20</a:t>
            </a:fld>
            <a:endParaRPr b="0" lang="uk-UA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uk-UA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9BD03EB-156A-4636-B9BD-9D36D941BDDF}" type="slidenum">
              <a:rPr b="0" lang="uk-UA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uk-UA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редагування структури клацніть мишею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Другий рівень структури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Третій рівень структури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Четвертий рівень структури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П'ятий рівень структури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Шостий рівень структури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Сьомий рівень структури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11CFB38-B21B-412B-98B8-5A580BC4AB4D}" type="datetime">
              <a:rPr b="0" lang="uk-UA" sz="1200" spc="-1" strike="noStrike">
                <a:solidFill>
                  <a:srgbClr val="8b8b8b"/>
                </a:solidFill>
                <a:latin typeface="Calibri"/>
              </a:rPr>
              <a:t>3.12.20</a:t>
            </a:fld>
            <a:endParaRPr b="0" lang="uk-UA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uk-UA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D56B6F1-84B7-45FA-8408-CFFD6616EDD3}" type="slidenum">
              <a:rPr b="0" lang="uk-UA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uk-UA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microsoft.com/office/2007/relationships/hdphoto" Target="../media/hdphoto1.wdp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uk.wikipedia.org/wiki/%D0%AE%D0%B4%D0%B0%D1%97%D0%B7%D0%BC" TargetMode="External"/><Relationship Id="rId2" Type="http://schemas.openxmlformats.org/officeDocument/2006/relationships/hyperlink" Target="https://uk.wikipedia.org/wiki/%D0%A5%D1%80%D0%B8%D1%81%D1%82%D0%B8%D1%8F%D0%BD%D1%81%D1%82%D0%B2%D0%BE" TargetMode="External"/><Relationship Id="rId3" Type="http://schemas.openxmlformats.org/officeDocument/2006/relationships/hyperlink" Target="https://uk.wikipedia.org/wiki/%D0%86%D1%81%D0%BB%D0%B0%D0%BC" TargetMode="External"/><Relationship Id="rId4" Type="http://schemas.openxmlformats.org/officeDocument/2006/relationships/hyperlink" Target="https://uk.wikipedia.org/wiki/%D0%A1%D0%B8%D0%BA%D1%85%D1%96%D0%B7%D0%BC" TargetMode="External"/><Relationship Id="rId5" Type="http://schemas.openxmlformats.org/officeDocument/2006/relationships/hyperlink" Target="https://uk.wikipedia.org/wiki/%D0%A0%D0%B0%D1%81%D1%82%D0%B0%D1%84%D0%B0%D1%80%D1%96%D0%B0%D0%BD%D1%81%D1%82%D0%B2%D0%BE" TargetMode="External"/><Relationship Id="rId6" Type="http://schemas.openxmlformats.org/officeDocument/2006/relationships/hyperlink" Target="https://uk.wikipedia.org/wiki/%D0%91%D0%B0%D0%B1%D1%96%D0%B7%D0%BC" TargetMode="External"/><Relationship Id="rId7" Type="http://schemas.openxmlformats.org/officeDocument/2006/relationships/hyperlink" Target="https://uk.wikipedia.org/wiki/%D0%91%D0%B0%D1%85%D0%B0%D1%97%D0%B7%D0%BC" TargetMode="External"/><Relationship Id="rId8" Type="http://schemas.openxmlformats.org/officeDocument/2006/relationships/hyperlink" Target="https://uk.wikipedia.org/wiki/%D0%97%D0%BE%D1%80%D0%BE%D0%B0%D1%81%D1%82%D1%80%D0%B8%D0%B7%D0%BC" TargetMode="External"/><Relationship Id="rId9" Type="http://schemas.openxmlformats.org/officeDocument/2006/relationships/hyperlink" Target="https://uk.wikipedia.org/wiki/%D0%86%D0%BD%D0%B4%D1%83%D1%97%D0%B7%D0%BC" TargetMode="External"/><Relationship Id="rId10" Type="http://schemas.openxmlformats.org/officeDocument/2006/relationships/image" Target="../media/image4.jpeg"/><Relationship Id="rId1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 descr=""/>
          <p:cNvPicPr/>
          <p:nvPr/>
        </p:nvPicPr>
        <p:blipFill>
          <a:blip r:embed="rId1"/>
          <a:stretch/>
        </p:blipFill>
        <p:spPr>
          <a:xfrm>
            <a:off x="-1260720" y="0"/>
            <a:ext cx="1048068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683640" y="47664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8000" spc="-1" strike="noStrike">
                <a:solidFill>
                  <a:srgbClr val="ffff00"/>
                </a:solidFill>
                <a:latin typeface="Monotype Corsiva"/>
              </a:rPr>
              <a:t>Біблія – як історичне джерело</a:t>
            </a:r>
            <a:endParaRPr b="0" lang="ru-RU" sz="8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4" descr=""/>
          <p:cNvPicPr/>
          <p:nvPr/>
        </p:nvPicPr>
        <p:blipFill>
          <a:blip r:embed="rId1"/>
          <a:stretch/>
        </p:blipFill>
        <p:spPr>
          <a:xfrm>
            <a:off x="0" y="0"/>
            <a:ext cx="9145440" cy="6857640"/>
          </a:xfrm>
          <a:prstGeom prst="rect">
            <a:avLst/>
          </a:prstGeom>
          <a:ln>
            <a:noFill/>
          </a:ln>
        </p:spPr>
      </p:pic>
      <p:sp>
        <p:nvSpPr>
          <p:cNvPr id="86" name="TextShape 1"/>
          <p:cNvSpPr txBox="1"/>
          <p:nvPr/>
        </p:nvSpPr>
        <p:spPr>
          <a:xfrm>
            <a:off x="457200" y="44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8000" spc="-1" strike="noStrike">
                <a:solidFill>
                  <a:srgbClr val="00b0f0"/>
                </a:solidFill>
                <a:latin typeface="Calibri"/>
              </a:rPr>
              <a:t>План</a:t>
            </a:r>
            <a:endParaRPr b="0" lang="ru-RU" sz="8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251640" y="1340640"/>
            <a:ext cx="8064360" cy="3200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6000" spc="-1" strike="noStrike">
                <a:solidFill>
                  <a:srgbClr val="000000"/>
                </a:solidFill>
                <a:latin typeface="Calibri"/>
              </a:rPr>
              <a:t>Що таке монотеїзм?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6000" spc="-1" strike="noStrike">
                <a:solidFill>
                  <a:srgbClr val="000000"/>
                </a:solidFill>
                <a:latin typeface="Calibri"/>
              </a:rPr>
              <a:t>Біблія – історичне джерело.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-32760"/>
            <a:ext cx="9143640" cy="7680600"/>
          </a:xfrm>
          <a:prstGeom prst="rect">
            <a:avLst/>
          </a:prstGeom>
          <a:ln>
            <a:noFill/>
          </a:ln>
        </p:spPr>
      </p:pic>
      <p:sp>
        <p:nvSpPr>
          <p:cNvPr id="89" name="TextShape 1"/>
          <p:cNvSpPr txBox="1"/>
          <p:nvPr/>
        </p:nvSpPr>
        <p:spPr>
          <a:xfrm>
            <a:off x="0" y="3933000"/>
            <a:ext cx="9143640" cy="3877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ff00"/>
                </a:solidFill>
                <a:latin typeface="Calibri"/>
              </a:rPr>
              <a:t>У ІІ тис. до н.е. виникає релігія у євреїв, її назва </a:t>
            </a:r>
            <a:r>
              <a:rPr b="1" i="1" lang="ru-RU" sz="3200" spc="-1" strike="noStrike">
                <a:solidFill>
                  <a:srgbClr val="00b0f0"/>
                </a:solidFill>
                <a:latin typeface="Calibri"/>
              </a:rPr>
              <a:t>юдіїзм</a:t>
            </a:r>
            <a:r>
              <a:rPr b="0" lang="ru-RU" sz="3200" spc="-1" strike="noStrike">
                <a:solidFill>
                  <a:srgbClr val="00ff00"/>
                </a:solidFill>
                <a:latin typeface="Calibri"/>
              </a:rPr>
              <a:t>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ff00"/>
                </a:solidFill>
                <a:latin typeface="Calibri"/>
              </a:rPr>
              <a:t>З-поміж інших релігій її вирізняла віра єдиного Бога, творця Всесвіту й людини.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ff00"/>
                </a:solidFill>
                <a:latin typeface="Calibri"/>
              </a:rPr>
              <a:t>Таку релігію називають </a:t>
            </a:r>
            <a:r>
              <a:rPr b="1" i="1" lang="ru-RU" sz="3200" spc="-1" strike="noStrike">
                <a:solidFill>
                  <a:srgbClr val="00b0f0"/>
                </a:solidFill>
                <a:latin typeface="Calibri"/>
              </a:rPr>
              <a:t>монотеїзм</a:t>
            </a:r>
            <a:r>
              <a:rPr b="1" i="1" lang="ru-RU" sz="3200" spc="-1" strike="noStrike">
                <a:solidFill>
                  <a:srgbClr val="00ff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0" y="3501000"/>
            <a:ext cx="9143640" cy="3356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Визнаними монотеїстичними релігіями вважають три абрамічні релігії: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1"/>
              </a:rPr>
              <a:t>юдаїзм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2"/>
              </a:rPr>
              <a:t>християнство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та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3"/>
              </a:rPr>
              <a:t>іслам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, а також новіші релігії, що з'явилися на їхньому ґрунті —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4"/>
              </a:rPr>
              <a:t>сикхізм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5"/>
              </a:rPr>
              <a:t>растафаріанство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6"/>
              </a:rPr>
              <a:t>бабізм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i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7"/>
              </a:rPr>
              <a:t>бахаїзм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 Ідея єдиного Бога також присутня у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8"/>
              </a:rPr>
              <a:t>зороастризмі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 та більшості різновидів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9"/>
              </a:rPr>
              <a:t>індуїзму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2" name="Picture 4" descr=""/>
          <p:cNvPicPr/>
          <p:nvPr/>
        </p:nvPicPr>
        <p:blipFill>
          <a:blip r:embed="rId10"/>
          <a:stretch/>
        </p:blipFill>
        <p:spPr>
          <a:xfrm>
            <a:off x="899640" y="0"/>
            <a:ext cx="7019640" cy="3619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5" name="Picture 2" descr=""/>
          <p:cNvPicPr/>
          <p:nvPr/>
        </p:nvPicPr>
        <p:blipFill>
          <a:blip r:embed="rId1"/>
          <a:stretch/>
        </p:blipFill>
        <p:spPr>
          <a:xfrm>
            <a:off x="0" y="-2160"/>
            <a:ext cx="914364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Picture 2" descr=""/>
          <p:cNvPicPr/>
          <p:nvPr/>
        </p:nvPicPr>
        <p:blipFill>
          <a:blip r:embed="rId1"/>
          <a:stretch/>
        </p:blipFill>
        <p:spPr>
          <a:xfrm>
            <a:off x="0" y="16200"/>
            <a:ext cx="914364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Робота з підручником ст. 75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Picture 2" descr=""/>
          <p:cNvPicPr/>
          <p:nvPr/>
        </p:nvPicPr>
        <p:blipFill>
          <a:blip r:embed="rId1"/>
          <a:stretch/>
        </p:blipFill>
        <p:spPr>
          <a:xfrm>
            <a:off x="467640" y="1772640"/>
            <a:ext cx="8358840" cy="3960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457200" y="4660920"/>
            <a:ext cx="8229240" cy="1464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Біблія – це найдавніша книга, яку видають і читають частіше, ніж будь-яку іншу книгу на Землі. Її називають «Книгою Книг».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" name="Picture 2" descr=""/>
          <p:cNvPicPr/>
          <p:nvPr/>
        </p:nvPicPr>
        <p:blipFill>
          <a:blip r:embed="rId1"/>
          <a:stretch/>
        </p:blipFill>
        <p:spPr>
          <a:xfrm>
            <a:off x="467640" y="30960"/>
            <a:ext cx="7408080" cy="4629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179640" y="116640"/>
            <a:ext cx="55443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b050"/>
                </a:solidFill>
                <a:latin typeface="Calibri"/>
              </a:rPr>
              <a:t>Записуємо до зошита: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107640" y="4476240"/>
            <a:ext cx="8928720" cy="2552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Біблія (гр. - множина від «книга, твір, писання») збірка священних текстів християн.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Біблія складається з багатьох частин, обєднаних у </a:t>
            </a:r>
            <a:r>
              <a:rPr b="0" lang="ru-RU" sz="3200" spc="-1" strike="noStrike">
                <a:solidFill>
                  <a:srgbClr val="00b0f0"/>
                </a:solidFill>
                <a:latin typeface="Calibri"/>
              </a:rPr>
              <a:t>Старий Заповіт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і </a:t>
            </a:r>
            <a:r>
              <a:rPr b="0" lang="ru-RU" sz="3200" spc="-1" strike="noStrike">
                <a:solidFill>
                  <a:srgbClr val="00b0f0"/>
                </a:solidFill>
                <a:latin typeface="Calibri"/>
              </a:rPr>
              <a:t>Новий Заповіт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5" name="Picture 2" descr=""/>
          <p:cNvPicPr/>
          <p:nvPr/>
        </p:nvPicPr>
        <p:blipFill>
          <a:blip r:embed="rId1"/>
          <a:stretch/>
        </p:blipFill>
        <p:spPr>
          <a:xfrm>
            <a:off x="1835640" y="1340640"/>
            <a:ext cx="2469240" cy="2532960"/>
          </a:xfrm>
          <a:prstGeom prst="rect">
            <a:avLst/>
          </a:prstGeom>
          <a:ln>
            <a:noFill/>
          </a:ln>
        </p:spPr>
      </p:pic>
      <p:pic>
        <p:nvPicPr>
          <p:cNvPr id="106" name="Picture 4" descr=""/>
          <p:cNvPicPr/>
          <p:nvPr/>
        </p:nvPicPr>
        <p:blipFill>
          <a:blip r:embed="rId2"/>
          <a:stretch/>
        </p:blipFill>
        <p:spPr>
          <a:xfrm>
            <a:off x="5580000" y="116640"/>
            <a:ext cx="3330000" cy="4316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0" y="0"/>
            <a:ext cx="8964000" cy="3500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Старий Заповіт Старий Заповіт складається з 39 книг, у єврейскій традиції штучно обєднаних у 22, по числу букв еврейського алфавіту, або у 24, по числу букв алфавіту грецького. Всі 39 книг Старого Заповіту розділяються в іудаїзмі на три розділи: «Вчення» (Тора) = Пятикнижжя Моїсеєве. «Пророки». «Писания».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1"/>
          <a:stretch/>
        </p:blipFill>
        <p:spPr>
          <a:xfrm>
            <a:off x="1907640" y="3069000"/>
            <a:ext cx="4571640" cy="3428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0" y="0"/>
            <a:ext cx="9143640" cy="38606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6000"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Новий Заповіт Друга частина християнської Біблії Новий Заповіт, збірка з 27 християнських книг (включаючи 4 Євангелія, діяння Апостолів, послання Апостолів та книгу Откровення Іоанна Богослова (Апокаліпсис), написаних у I ст. н. е. і на давньогрецькій мові. Ця частина Біблії наибольш важлива для християнства, в той час як іудаїзм богонатхненною її не вважає. Новий Заповіт складається з книг, що належали восьми богонатхненним літописцям: Матвію, Марку, Луці, Іоанну, а також Петру, Павлу, Якову та Іуді.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0" name="Picture 2" descr=""/>
          <p:cNvPicPr/>
          <p:nvPr/>
        </p:nvPicPr>
        <p:blipFill>
          <a:blip r:embed="rId1"/>
          <a:stretch/>
        </p:blipFill>
        <p:spPr>
          <a:xfrm>
            <a:off x="4932000" y="3594240"/>
            <a:ext cx="2171160" cy="3105360"/>
          </a:xfrm>
          <a:prstGeom prst="rect">
            <a:avLst/>
          </a:prstGeom>
          <a:ln>
            <a:noFill/>
          </a:ln>
        </p:spPr>
      </p:pic>
      <p:pic>
        <p:nvPicPr>
          <p:cNvPr id="111" name="Picture 4" descr=""/>
          <p:cNvPicPr/>
          <p:nvPr/>
        </p:nvPicPr>
        <p:blipFill>
          <a:blip r:embed="rId2"/>
          <a:stretch/>
        </p:blipFill>
        <p:spPr>
          <a:xfrm>
            <a:off x="1691640" y="3590640"/>
            <a:ext cx="2255760" cy="3105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0" y="0"/>
            <a:ext cx="9143640" cy="3356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Сьогодні Біблія - найпопулярніша книга у світі, що має найбільший тираж. Біблію частково чи повністю перекладено більше ніж 2400 мовами, і вона доступна рідною мовою понад 90% населення земної кулі. За деякими оцінками понад копій Біблії поширюється по світу щорічно.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3" name="Picture 2" descr=""/>
          <p:cNvPicPr/>
          <p:nvPr/>
        </p:nvPicPr>
        <p:blipFill>
          <a:blip r:embed="rId1"/>
          <a:stretch/>
        </p:blipFill>
        <p:spPr>
          <a:xfrm>
            <a:off x="1187640" y="2997000"/>
            <a:ext cx="5688360" cy="3799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0" y="4221000"/>
            <a:ext cx="9143640" cy="2636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У Старому Заповіті згадується давня могутня Ассирія. Тривалий час ця країна вважалася легендою, але після археологічних експедицій середини ХІХ ст. в Месопотамію біблійна Ассирія стала історичною реальністю.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5" name="Picture 2" descr=""/>
          <p:cNvPicPr/>
          <p:nvPr/>
        </p:nvPicPr>
        <p:blipFill>
          <a:blip r:embed="rId1"/>
          <a:stretch/>
        </p:blipFill>
        <p:spPr>
          <a:xfrm>
            <a:off x="1475640" y="0"/>
            <a:ext cx="5951160" cy="4248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288000" y="172800"/>
            <a:ext cx="8568000" cy="2059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ru-RU" sz="3600" spc="-1" strike="noStrike">
                <a:solidFill>
                  <a:srgbClr val="00a933"/>
                </a:solidFill>
                <a:latin typeface="Calibri"/>
              </a:rPr>
              <a:t>Перегляньте відео </a:t>
            </a:r>
            <a:br/>
            <a:r>
              <a:rPr b="0" lang="ru-RU" sz="3600" spc="-1" strike="noStrike">
                <a:solidFill>
                  <a:srgbClr val="00a933"/>
                </a:solidFill>
                <a:latin typeface="Calibri"/>
              </a:rPr>
              <a:t>«Археологія свідчить про історичність Біблії» </a:t>
            </a:r>
            <a:br/>
            <a:r>
              <a:rPr b="0" lang="ru-RU" sz="3600" spc="-1" strike="noStrike">
                <a:solidFill>
                  <a:srgbClr val="00a933"/>
                </a:solidFill>
                <a:latin typeface="Calibri"/>
              </a:rPr>
              <a:t>за посиланням:</a:t>
            </a:r>
            <a:endParaRPr b="0" lang="ru-RU" sz="3600" spc="-1" strike="noStrike">
              <a:solidFill>
                <a:srgbClr val="00a933"/>
              </a:solidFill>
              <a:latin typeface="Calibri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1080000" y="2520000"/>
            <a:ext cx="7272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uk-UA" sz="1800" spc="-1" strike="noStrike">
                <a:latin typeface="Arial"/>
              </a:rPr>
              <a:t>https://www.youtube.com/watch?v=HwHsIFGMUu4</a:t>
            </a:r>
            <a:endParaRPr b="0" lang="uk-UA" sz="1800" spc="-1" strike="noStrike">
              <a:latin typeface="Arial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4456800" y="4392000"/>
            <a:ext cx="4327200" cy="240840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2"/>
          <a:stretch/>
        </p:blipFill>
        <p:spPr>
          <a:xfrm>
            <a:off x="576000" y="4383000"/>
            <a:ext cx="3875760" cy="2385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Домашнє завдання: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Прочитати § 18.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Виконати дослідницький проєкт «Біблія – історичне джерело»(виконуємо у формі презентації або реферату).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Не забувайте, що вірогідності нададуть докази: ілюстрації, історичні документи, твердження авторитетних істориків.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Application>Neat_Office/6.2.8.2$Windows_x86 LibreOffice_project/</Application>
  <Words>337</Words>
  <Paragraphs>22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2020-12-03T16:18:23Z</dcterms:created>
  <dc:creator>Яна Плешакова</dc:creator>
  <dc:description/>
  <dc:language>uk-UA</dc:language>
  <cp:lastModifiedBy/>
  <dcterms:modified xsi:type="dcterms:W3CDTF">2020-12-03T20:02:45Z</dcterms:modified>
  <cp:revision>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