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6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91" r:id="rId22"/>
    <p:sldId id="292" r:id="rId23"/>
    <p:sldId id="293" r:id="rId24"/>
    <p:sldId id="294" r:id="rId25"/>
    <p:sldId id="275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1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6" r:id="rId57"/>
    <p:sldId id="313" r:id="rId58"/>
    <p:sldId id="314" r:id="rId59"/>
    <p:sldId id="315" r:id="rId60"/>
    <p:sldId id="317" r:id="rId61"/>
    <p:sldId id="318" r:id="rId62"/>
    <p:sldId id="319" r:id="rId63"/>
    <p:sldId id="320" r:id="rId64"/>
    <p:sldId id="322" r:id="rId65"/>
    <p:sldId id="323" r:id="rId66"/>
    <p:sldId id="324" r:id="rId67"/>
    <p:sldId id="325" r:id="rId68"/>
    <p:sldId id="321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FF00"/>
    <a:srgbClr val="00FFFF"/>
    <a:srgbClr val="FF00FF"/>
    <a:srgbClr val="3399FF"/>
    <a:srgbClr val="FF0066"/>
    <a:srgbClr val="660066"/>
    <a:srgbClr val="FFFF00"/>
    <a:srgbClr val="0000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38" autoAdjust="0"/>
  </p:normalViewPr>
  <p:slideViewPr>
    <p:cSldViewPr>
      <p:cViewPr varScale="1">
        <p:scale>
          <a:sx n="74" d="100"/>
          <a:sy n="74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E5503-F7FF-4F6D-A547-541647B6024C}" type="datetimeFigureOut">
              <a:rPr lang="uk-UA" smtClean="0"/>
              <a:t>14.11.2018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CE064-C7F2-498A-A707-BCC4BA5C0D7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9774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47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19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61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0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84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89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73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69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94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24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85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3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gif"/><Relationship Id="rId4" Type="http://schemas.openxmlformats.org/officeDocument/2006/relationships/image" Target="../media/image14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езультат пошуку зображень за запитом &quot;лабрадорит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5"/>
          <a:stretch/>
        </p:blipFill>
        <p:spPr bwMode="auto">
          <a:xfrm>
            <a:off x="1" y="0"/>
            <a:ext cx="929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428605"/>
            <a:ext cx="7946626" cy="5357850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err="1" smtClean="0">
                <a:solidFill>
                  <a:schemeClr val="bg1"/>
                </a:solidFill>
              </a:rPr>
              <a:t>Презентація</a:t>
            </a:r>
            <a:endParaRPr lang="ru-RU" sz="8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7200" b="1" dirty="0" smtClean="0">
                <a:solidFill>
                  <a:schemeClr val="bg1"/>
                </a:solidFill>
              </a:rPr>
              <a:t> на тему : </a:t>
            </a:r>
          </a:p>
          <a:p>
            <a:pPr algn="ctr"/>
            <a:r>
              <a:rPr lang="ru-RU" sz="8800" b="1" dirty="0" smtClean="0">
                <a:solidFill>
                  <a:schemeClr val="bg1"/>
                </a:solidFill>
              </a:rPr>
              <a:t>«</a:t>
            </a:r>
            <a:r>
              <a:rPr lang="ru-RU" sz="8800" b="1" dirty="0" err="1" smtClean="0">
                <a:solidFill>
                  <a:schemeClr val="bg1"/>
                </a:solidFill>
              </a:rPr>
              <a:t>Гірські</a:t>
            </a:r>
            <a:r>
              <a:rPr lang="ru-RU" sz="8800" b="1" dirty="0" smtClean="0">
                <a:solidFill>
                  <a:schemeClr val="bg1"/>
                </a:solidFill>
              </a:rPr>
              <a:t> породи та </a:t>
            </a:r>
            <a:r>
              <a:rPr lang="ru-RU" sz="8800" b="1" dirty="0" err="1" smtClean="0">
                <a:solidFill>
                  <a:schemeClr val="bg1"/>
                </a:solidFill>
              </a:rPr>
              <a:t>мінерали</a:t>
            </a:r>
            <a:r>
              <a:rPr lang="ru-RU" sz="8800" b="1" dirty="0" smtClean="0">
                <a:solidFill>
                  <a:schemeClr val="bg1"/>
                </a:solidFill>
              </a:rPr>
              <a:t>»</a:t>
            </a:r>
            <a:endParaRPr lang="ru-RU" sz="8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530750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               </a:t>
            </a:r>
            <a:r>
              <a:rPr lang="ru-RU" b="1" dirty="0" err="1" smtClean="0"/>
              <a:t>Гірськими</a:t>
            </a:r>
            <a:r>
              <a:rPr lang="ru-RU" b="1" dirty="0" smtClean="0"/>
              <a:t> </a:t>
            </a:r>
            <a:r>
              <a:rPr lang="ru-RU" b="1" dirty="0" smtClean="0"/>
              <a:t>породами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скупчення</a:t>
            </a:r>
            <a:r>
              <a:rPr lang="ru-RU" dirty="0" smtClean="0"/>
              <a:t> </a:t>
            </a:r>
            <a:r>
              <a:rPr lang="ru-RU" dirty="0" err="1" smtClean="0"/>
              <a:t>природних</a:t>
            </a:r>
            <a:r>
              <a:rPr lang="ru-RU" dirty="0" smtClean="0"/>
              <a:t> </a:t>
            </a:r>
            <a:r>
              <a:rPr lang="ru-RU" dirty="0" err="1" smtClean="0"/>
              <a:t>агрегатів</a:t>
            </a:r>
            <a:r>
              <a:rPr lang="ru-RU" dirty="0" smtClean="0"/>
              <a:t> </a:t>
            </a:r>
            <a:r>
              <a:rPr lang="ru-RU" dirty="0" err="1" smtClean="0"/>
              <a:t>мінеральних</a:t>
            </a:r>
            <a:r>
              <a:rPr lang="ru-RU" dirty="0" smtClean="0"/>
              <a:t> </a:t>
            </a:r>
            <a:r>
              <a:rPr lang="ru-RU" dirty="0" err="1" smtClean="0"/>
              <a:t>мас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вкривають</a:t>
            </a:r>
            <a:r>
              <a:rPr lang="ru-RU" dirty="0" smtClean="0"/>
              <a:t> </a:t>
            </a:r>
            <a:r>
              <a:rPr lang="ru-RU" dirty="0" err="1" smtClean="0"/>
              <a:t>поверхню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 і </a:t>
            </a:r>
            <a:r>
              <a:rPr lang="ru-RU" dirty="0" err="1" smtClean="0"/>
              <a:t>беруть</a:t>
            </a:r>
            <a:r>
              <a:rPr lang="ru-RU" dirty="0" smtClean="0"/>
              <a:t> участь у </a:t>
            </a:r>
            <a:r>
              <a:rPr lang="ru-RU" dirty="0" err="1" smtClean="0"/>
              <a:t>будові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кори.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До складу </a:t>
            </a:r>
            <a:r>
              <a:rPr lang="ru-RU" dirty="0" err="1" smtClean="0"/>
              <a:t>гірських</a:t>
            </a:r>
            <a:r>
              <a:rPr lang="ru-RU" dirty="0" smtClean="0"/>
              <a:t> </a:t>
            </a:r>
            <a:r>
              <a:rPr lang="ru-RU" dirty="0" err="1" smtClean="0"/>
              <a:t>порід</a:t>
            </a:r>
            <a:r>
              <a:rPr lang="ru-RU" dirty="0" smtClean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за </a:t>
            </a:r>
            <a:r>
              <a:rPr lang="ru-RU" dirty="0" err="1" smtClean="0"/>
              <a:t>хімічним</a:t>
            </a:r>
            <a:r>
              <a:rPr lang="ru-RU" dirty="0" smtClean="0"/>
              <a:t> складом </a:t>
            </a:r>
            <a:r>
              <a:rPr lang="ru-RU" dirty="0" err="1" smtClean="0"/>
              <a:t>мінерали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5728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/>
              <a:t>Залежно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умов </a:t>
            </a:r>
            <a:r>
              <a:rPr lang="ru-RU" sz="2400" dirty="0" err="1" smtClean="0"/>
              <a:t>утворення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dirty="0" err="1" smtClean="0"/>
              <a:t>розрізняють</a:t>
            </a:r>
            <a:r>
              <a:rPr lang="ru-RU" sz="2400" dirty="0" smtClean="0"/>
              <a:t>  </a:t>
            </a:r>
            <a:r>
              <a:rPr lang="ru-RU" sz="2400" dirty="0" err="1" smtClean="0"/>
              <a:t>такі</a:t>
            </a:r>
            <a:r>
              <a:rPr lang="ru-RU" sz="2400" dirty="0" smtClean="0"/>
              <a:t>  </a:t>
            </a:r>
            <a:r>
              <a:rPr lang="ru-RU" sz="2400" dirty="0" err="1" smtClean="0"/>
              <a:t>гірські</a:t>
            </a:r>
            <a:r>
              <a:rPr lang="ru-RU" sz="2400" dirty="0" smtClean="0"/>
              <a:t> породи:</a:t>
            </a:r>
            <a:endParaRPr lang="ru-RU" sz="2400" dirty="0"/>
          </a:p>
        </p:txBody>
      </p:sp>
      <p:sp>
        <p:nvSpPr>
          <p:cNvPr id="3" name="Блок-схема: решение 2"/>
          <p:cNvSpPr/>
          <p:nvPr/>
        </p:nvSpPr>
        <p:spPr>
          <a:xfrm>
            <a:off x="251520" y="1340768"/>
            <a:ext cx="3960440" cy="1872208"/>
          </a:xfrm>
          <a:prstGeom prst="flowChartDecisi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МАГМАТИЧНІ</a:t>
            </a:r>
            <a:endParaRPr lang="uk-UA" dirty="0"/>
          </a:p>
        </p:txBody>
      </p:sp>
      <p:sp>
        <p:nvSpPr>
          <p:cNvPr id="4" name="Блок-схема: решение 3"/>
          <p:cNvSpPr/>
          <p:nvPr/>
        </p:nvSpPr>
        <p:spPr>
          <a:xfrm>
            <a:off x="2231740" y="4221088"/>
            <a:ext cx="3960440" cy="1872208"/>
          </a:xfrm>
          <a:prstGeom prst="flowChartDecis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МЕТАМОРФІЧНІ</a:t>
            </a:r>
            <a:endParaRPr lang="uk-UA" dirty="0"/>
          </a:p>
        </p:txBody>
      </p:sp>
      <p:sp>
        <p:nvSpPr>
          <p:cNvPr id="5" name="Блок-схема: решение 4"/>
          <p:cNvSpPr/>
          <p:nvPr/>
        </p:nvSpPr>
        <p:spPr>
          <a:xfrm>
            <a:off x="4390612" y="1988840"/>
            <a:ext cx="3960440" cy="1872208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ОСАДОВІ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рпгнагмроглеп78пгн\магма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0034" y="214290"/>
            <a:ext cx="82868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      </a:t>
            </a:r>
            <a:r>
              <a:rPr lang="ru-RU" sz="2800" b="1" u="sng" dirty="0" smtClean="0">
                <a:solidFill>
                  <a:srgbClr val="FF00FF"/>
                </a:solidFill>
              </a:rPr>
              <a:t>І.   </a:t>
            </a:r>
            <a:r>
              <a:rPr lang="ru-RU" sz="2800" b="1" u="sng" dirty="0" err="1" smtClean="0">
                <a:solidFill>
                  <a:srgbClr val="FF00FF"/>
                </a:solidFill>
              </a:rPr>
              <a:t>Магматичні</a:t>
            </a:r>
            <a:r>
              <a:rPr lang="ru-RU" sz="2800" b="1" u="sng" dirty="0" smtClean="0">
                <a:solidFill>
                  <a:srgbClr val="FF00FF"/>
                </a:solidFill>
              </a:rPr>
              <a:t> породи </a:t>
            </a:r>
            <a:r>
              <a:rPr lang="ru-RU" sz="2400" b="1" dirty="0" err="1" smtClean="0">
                <a:solidFill>
                  <a:srgbClr val="00FF00"/>
                </a:solidFill>
              </a:rPr>
              <a:t>утворилися</a:t>
            </a:r>
            <a:r>
              <a:rPr lang="ru-RU" sz="2400" b="1" dirty="0" smtClean="0">
                <a:solidFill>
                  <a:srgbClr val="00FF00"/>
                </a:solidFill>
              </a:rPr>
              <a:t> з </a:t>
            </a:r>
            <a:r>
              <a:rPr lang="ru-RU" sz="2400" b="1" dirty="0" err="1" smtClean="0">
                <a:solidFill>
                  <a:srgbClr val="00FF00"/>
                </a:solidFill>
              </a:rPr>
              <a:t>виверженої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магми</a:t>
            </a:r>
            <a:r>
              <a:rPr lang="ru-RU" sz="2400" b="1" dirty="0" smtClean="0">
                <a:solidFill>
                  <a:srgbClr val="00FF00"/>
                </a:solidFill>
              </a:rPr>
              <a:t>, яка </a:t>
            </a:r>
            <a:r>
              <a:rPr lang="ru-RU" sz="2400" b="1" dirty="0" err="1" smtClean="0">
                <a:solidFill>
                  <a:srgbClr val="00FF00"/>
                </a:solidFill>
              </a:rPr>
              <a:t>після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охолодження</a:t>
            </a:r>
            <a:r>
              <a:rPr lang="ru-RU" sz="2400" b="1" dirty="0" smtClean="0">
                <a:solidFill>
                  <a:srgbClr val="00FF00"/>
                </a:solidFill>
              </a:rPr>
              <a:t> та </a:t>
            </a:r>
            <a:r>
              <a:rPr lang="ru-RU" sz="2400" b="1" dirty="0" err="1" smtClean="0">
                <a:solidFill>
                  <a:srgbClr val="00FF00"/>
                </a:solidFill>
              </a:rPr>
              <a:t>кристалізації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перетворюється</a:t>
            </a:r>
            <a:r>
              <a:rPr lang="ru-RU" sz="2400" b="1" dirty="0" smtClean="0">
                <a:solidFill>
                  <a:srgbClr val="00FF00"/>
                </a:solidFill>
              </a:rPr>
              <a:t> на </a:t>
            </a:r>
            <a:r>
              <a:rPr lang="ru-RU" sz="2400" b="1" dirty="0" err="1" smtClean="0">
                <a:solidFill>
                  <a:srgbClr val="00FF00"/>
                </a:solidFill>
              </a:rPr>
              <a:t>масивну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тверду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кристалічну</a:t>
            </a:r>
            <a:r>
              <a:rPr lang="ru-RU" sz="2400" b="1" dirty="0" smtClean="0">
                <a:solidFill>
                  <a:srgbClr val="00FF00"/>
                </a:solidFill>
              </a:rPr>
              <a:t> породу.</a:t>
            </a:r>
          </a:p>
          <a:p>
            <a:endParaRPr lang="ru-RU" sz="2400" b="1" dirty="0" smtClean="0">
              <a:solidFill>
                <a:srgbClr val="00FF00"/>
              </a:solidFill>
            </a:endParaRPr>
          </a:p>
          <a:p>
            <a:r>
              <a:rPr lang="ru-RU" sz="2400" b="1" dirty="0" smtClean="0">
                <a:solidFill>
                  <a:srgbClr val="00FF00"/>
                </a:solidFill>
              </a:rPr>
              <a:t>        Магма </a:t>
            </a:r>
            <a:r>
              <a:rPr lang="ru-RU" sz="2400" b="1" dirty="0" err="1" smtClean="0">
                <a:solidFill>
                  <a:srgbClr val="00FF00"/>
                </a:solidFill>
              </a:rPr>
              <a:t>складається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з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різних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хімічних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сполук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і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зазнає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впливу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високої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температури</a:t>
            </a:r>
            <a:r>
              <a:rPr lang="ru-RU" sz="2400" b="1" dirty="0" smtClean="0">
                <a:solidFill>
                  <a:srgbClr val="00FF00"/>
                </a:solidFill>
              </a:rPr>
              <a:t> та великого </a:t>
            </a:r>
            <a:r>
              <a:rPr lang="ru-RU" sz="2400" b="1" dirty="0" err="1" smtClean="0">
                <a:solidFill>
                  <a:srgbClr val="00FF00"/>
                </a:solidFill>
              </a:rPr>
              <a:t>тиску</a:t>
            </a:r>
            <a:r>
              <a:rPr lang="ru-RU" sz="2400" b="1" dirty="0" smtClean="0">
                <a:solidFill>
                  <a:srgbClr val="00FF00"/>
                </a:solidFill>
              </a:rPr>
              <a:t>, </a:t>
            </a:r>
            <a:r>
              <a:rPr lang="ru-RU" sz="2400" b="1" dirty="0" err="1" smtClean="0">
                <a:solidFill>
                  <a:srgbClr val="00FF00"/>
                </a:solidFill>
              </a:rPr>
              <a:t>причому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багато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сполук</a:t>
            </a:r>
            <a:r>
              <a:rPr lang="ru-RU" sz="2400" b="1" dirty="0" smtClean="0">
                <a:solidFill>
                  <a:srgbClr val="00FF00"/>
                </a:solidFill>
              </a:rPr>
              <a:t> в </a:t>
            </a:r>
            <a:r>
              <a:rPr lang="ru-RU" sz="2400" b="1" dirty="0" err="1" smtClean="0">
                <a:solidFill>
                  <a:srgbClr val="00FF00"/>
                </a:solidFill>
              </a:rPr>
              <a:t>ній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перебуває</a:t>
            </a:r>
            <a:r>
              <a:rPr lang="ru-RU" sz="2400" b="1" dirty="0" smtClean="0">
                <a:solidFill>
                  <a:srgbClr val="00FF00"/>
                </a:solidFill>
              </a:rPr>
              <a:t> у </a:t>
            </a:r>
            <a:r>
              <a:rPr lang="ru-RU" sz="2400" b="1" dirty="0" err="1" smtClean="0">
                <a:solidFill>
                  <a:srgbClr val="00FF00"/>
                </a:solidFill>
              </a:rPr>
              <a:t>газоподібному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стані</a:t>
            </a:r>
            <a:r>
              <a:rPr lang="ru-RU" sz="2400" b="1" dirty="0" smtClean="0">
                <a:solidFill>
                  <a:srgbClr val="00FF00"/>
                </a:solidFill>
              </a:rPr>
              <a:t>. </a:t>
            </a:r>
          </a:p>
          <a:p>
            <a:endParaRPr lang="ru-RU" sz="2400" b="1" dirty="0" smtClean="0">
              <a:solidFill>
                <a:srgbClr val="00FF00"/>
              </a:solidFill>
            </a:endParaRPr>
          </a:p>
          <a:p>
            <a:r>
              <a:rPr lang="ru-RU" sz="2400" b="1" dirty="0" smtClean="0">
                <a:solidFill>
                  <a:srgbClr val="00FF00"/>
                </a:solidFill>
              </a:rPr>
              <a:t>        </a:t>
            </a:r>
            <a:r>
              <a:rPr lang="ru-RU" sz="2400" b="1" dirty="0" err="1" smtClean="0">
                <a:solidFill>
                  <a:srgbClr val="00FF00"/>
                </a:solidFill>
              </a:rPr>
              <a:t>Залежно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від</a:t>
            </a:r>
            <a:r>
              <a:rPr lang="ru-RU" sz="2400" b="1" dirty="0" smtClean="0">
                <a:solidFill>
                  <a:srgbClr val="00FF00"/>
                </a:solidFill>
              </a:rPr>
              <a:t> того, де </a:t>
            </a:r>
            <a:r>
              <a:rPr lang="ru-RU" sz="2400" b="1" dirty="0" err="1" smtClean="0">
                <a:solidFill>
                  <a:srgbClr val="00FF00"/>
                </a:solidFill>
              </a:rPr>
              <a:t>кристалізується</a:t>
            </a:r>
            <a:r>
              <a:rPr lang="ru-RU" sz="2400" b="1" dirty="0" smtClean="0">
                <a:solidFill>
                  <a:srgbClr val="00FF00"/>
                </a:solidFill>
              </a:rPr>
              <a:t> магма — на </a:t>
            </a:r>
            <a:r>
              <a:rPr lang="ru-RU" sz="2400" b="1" dirty="0" err="1" smtClean="0">
                <a:solidFill>
                  <a:srgbClr val="00FF00"/>
                </a:solidFill>
              </a:rPr>
              <a:t>поверхні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чи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на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певній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глибині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земної</a:t>
            </a:r>
            <a:r>
              <a:rPr lang="ru-RU" sz="2400" b="1" dirty="0" smtClean="0">
                <a:solidFill>
                  <a:srgbClr val="00FF00"/>
                </a:solidFill>
              </a:rPr>
              <a:t> кори — </a:t>
            </a:r>
            <a:r>
              <a:rPr lang="ru-RU" sz="2400" b="1" dirty="0" err="1" smtClean="0">
                <a:solidFill>
                  <a:srgbClr val="00FF00"/>
                </a:solidFill>
              </a:rPr>
              <a:t>із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якою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швидкістю</a:t>
            </a:r>
            <a:r>
              <a:rPr lang="ru-RU" sz="2400" b="1" dirty="0" smtClean="0">
                <a:solidFill>
                  <a:srgbClr val="00FF00"/>
                </a:solidFill>
              </a:rPr>
              <a:t> вона </a:t>
            </a:r>
            <a:r>
              <a:rPr lang="ru-RU" sz="2400" b="1" dirty="0" err="1" smtClean="0">
                <a:solidFill>
                  <a:srgbClr val="00FF00"/>
                </a:solidFill>
              </a:rPr>
              <a:t>охолоджується</a:t>
            </a:r>
            <a:r>
              <a:rPr lang="ru-RU" sz="2400" b="1" dirty="0" smtClean="0">
                <a:solidFill>
                  <a:srgbClr val="00FF00"/>
                </a:solidFill>
              </a:rPr>
              <a:t>, </a:t>
            </a:r>
            <a:r>
              <a:rPr lang="ru-RU" sz="2400" b="1" dirty="0" err="1" smtClean="0">
                <a:solidFill>
                  <a:srgbClr val="00FF00"/>
                </a:solidFill>
              </a:rPr>
              <a:t>магматичні</a:t>
            </a:r>
            <a:r>
              <a:rPr lang="ru-RU" sz="2400" b="1" dirty="0" smtClean="0">
                <a:solidFill>
                  <a:srgbClr val="00FF00"/>
                </a:solidFill>
              </a:rPr>
              <a:t>  породи </a:t>
            </a:r>
            <a:r>
              <a:rPr lang="ru-RU" sz="2400" b="1" dirty="0" err="1" smtClean="0">
                <a:solidFill>
                  <a:srgbClr val="00FF00"/>
                </a:solidFill>
              </a:rPr>
              <a:t>поділяють</a:t>
            </a:r>
            <a:r>
              <a:rPr lang="ru-RU" sz="2400" b="1" dirty="0" smtClean="0">
                <a:solidFill>
                  <a:srgbClr val="00FF00"/>
                </a:solidFill>
              </a:rPr>
              <a:t> на </a:t>
            </a:r>
            <a:r>
              <a:rPr lang="ru-RU" sz="2400" b="1" dirty="0" err="1" smtClean="0">
                <a:solidFill>
                  <a:srgbClr val="00FF00"/>
                </a:solidFill>
              </a:rPr>
              <a:t>дві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основні</a:t>
            </a:r>
            <a:r>
              <a:rPr lang="ru-RU" sz="2400" b="1" dirty="0" smtClean="0">
                <a:solidFill>
                  <a:srgbClr val="00FF00"/>
                </a:solidFill>
              </a:rPr>
              <a:t> </a:t>
            </a:r>
            <a:r>
              <a:rPr lang="ru-RU" sz="2400" b="1" dirty="0" err="1" smtClean="0">
                <a:solidFill>
                  <a:srgbClr val="00FF00"/>
                </a:solidFill>
              </a:rPr>
              <a:t>групи</a:t>
            </a:r>
            <a:r>
              <a:rPr lang="ru-RU" sz="2400" b="1" dirty="0" smtClean="0">
                <a:solidFill>
                  <a:srgbClr val="00FF00"/>
                </a:solidFill>
              </a:rPr>
              <a:t>:</a:t>
            </a:r>
          </a:p>
          <a:p>
            <a:endParaRPr lang="uk-UA" sz="2000" b="1" dirty="0" smtClean="0">
              <a:solidFill>
                <a:srgbClr val="00FF00"/>
              </a:solidFill>
            </a:endParaRPr>
          </a:p>
          <a:p>
            <a:endParaRPr lang="uk-UA" sz="2000" b="1" dirty="0" smtClean="0">
              <a:solidFill>
                <a:srgbClr val="00FF00"/>
              </a:solidFill>
            </a:endParaRPr>
          </a:p>
          <a:p>
            <a:endParaRPr lang="uk-UA" sz="2000" b="1" dirty="0" smtClean="0">
              <a:solidFill>
                <a:srgbClr val="00FF00"/>
              </a:solidFill>
            </a:endParaRPr>
          </a:p>
          <a:p>
            <a:endParaRPr lang="uk-UA" sz="2000" b="1" dirty="0" smtClean="0">
              <a:solidFill>
                <a:srgbClr val="00FF00"/>
              </a:solidFill>
            </a:endParaRPr>
          </a:p>
          <a:p>
            <a:endParaRPr lang="ru-RU" sz="2000" b="1" dirty="0">
              <a:solidFill>
                <a:srgbClr val="00FF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331640" y="4708390"/>
            <a:ext cx="2286016" cy="107157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3528" y="5779960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chemeClr val="bg1"/>
                </a:solidFill>
              </a:rPr>
              <a:t>виливні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5923545"/>
            <a:ext cx="2214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chemeClr val="bg1"/>
                </a:solidFill>
              </a:rPr>
              <a:t>глибинні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263201" y="4637661"/>
            <a:ext cx="1785950" cy="1285884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рпгнагмроглеп78пгн\As46 - копия - копия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t="5314" r="1328" b="33566"/>
          <a:stretch>
            <a:fillRect/>
          </a:stretch>
        </p:blipFill>
        <p:spPr bwMode="auto">
          <a:xfrm>
            <a:off x="428596" y="1714488"/>
            <a:ext cx="814393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28662" y="428604"/>
            <a:ext cx="7429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Виливні кристалізуються на поверхні Землі, тому їх ще називають поверхневими.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рпгнагмроглеп78пгн\андезити1.jpe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28596" y="711840"/>
            <a:ext cx="8429652" cy="614616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8858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200" dirty="0" smtClean="0"/>
              <a:t>Найбільш</a:t>
            </a:r>
            <a:r>
              <a:rPr lang="uk-UA" sz="3600" dirty="0" smtClean="0"/>
              <a:t> поширеними є :</a:t>
            </a:r>
            <a:r>
              <a:rPr lang="uk-UA" sz="3600" dirty="0" smtClean="0">
                <a:solidFill>
                  <a:srgbClr val="FF0000"/>
                </a:solidFill>
              </a:rPr>
              <a:t>  </a:t>
            </a:r>
          </a:p>
          <a:p>
            <a:pPr algn="r"/>
            <a:r>
              <a:rPr lang="uk-UA" sz="3600" dirty="0" smtClean="0">
                <a:solidFill>
                  <a:srgbClr val="FF0000"/>
                </a:solidFill>
              </a:rPr>
              <a:t>  </a:t>
            </a:r>
            <a:r>
              <a:rPr lang="uk-UA" sz="5400" dirty="0" smtClean="0">
                <a:solidFill>
                  <a:srgbClr val="FF0000"/>
                </a:solidFill>
              </a:rPr>
              <a:t>1) </a:t>
            </a:r>
            <a:r>
              <a:rPr lang="uk-UA" sz="5400" b="1" u="sng" dirty="0">
                <a:solidFill>
                  <a:srgbClr val="FF0000"/>
                </a:solidFill>
              </a:rPr>
              <a:t>А</a:t>
            </a:r>
            <a:r>
              <a:rPr lang="uk-UA" sz="5400" b="1" u="sng" dirty="0" smtClean="0">
                <a:solidFill>
                  <a:srgbClr val="FF0000"/>
                </a:solidFill>
              </a:rPr>
              <a:t>ндезити  </a:t>
            </a:r>
            <a:endParaRPr lang="ru-RU" sz="5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рпгнагмроглеп78пгн\андезити2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рпгнагмроглеп78пгн\андезити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46158"/>
          </a:xfrm>
        </p:spPr>
        <p:txBody>
          <a:bodyPr>
            <a:normAutofit fontScale="90000"/>
          </a:bodyPr>
          <a:lstStyle/>
          <a:p>
            <a:r>
              <a:rPr lang="uk-UA" sz="6700" b="1" dirty="0" smtClean="0">
                <a:solidFill>
                  <a:srgbClr val="FF0000"/>
                </a:solidFill>
              </a:rPr>
              <a:t>2) </a:t>
            </a:r>
            <a:r>
              <a:rPr lang="uk-UA" sz="8000" b="1" u="sng" dirty="0">
                <a:solidFill>
                  <a:srgbClr val="FF0000"/>
                </a:solidFill>
              </a:rPr>
              <a:t>Б</a:t>
            </a:r>
            <a:r>
              <a:rPr lang="uk-UA" sz="8000" b="1" u="sng" dirty="0" smtClean="0">
                <a:solidFill>
                  <a:srgbClr val="FF0000"/>
                </a:solidFill>
              </a:rPr>
              <a:t>азальти</a:t>
            </a:r>
            <a:endParaRPr lang="ru-RU" b="1" u="sng" dirty="0">
              <a:solidFill>
                <a:srgbClr val="FF0000"/>
              </a:solidFill>
            </a:endParaRPr>
          </a:p>
        </p:txBody>
      </p:sp>
      <p:pic>
        <p:nvPicPr>
          <p:cNvPr id="7172" name="Picture 4" descr="Картинки по запросу базаль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61792"/>
            <a:ext cx="8143932" cy="5896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r="33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218776">
            <a:off x="313738" y="1188710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Чорний базальт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r="11146"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902807">
            <a:off x="500034" y="785794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Білий базальт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базальт"/>
          <p:cNvPicPr>
            <a:picLocks noChangeAspect="1" noChangeArrowheads="1"/>
          </p:cNvPicPr>
          <p:nvPr/>
        </p:nvPicPr>
        <p:blipFill>
          <a:blip r:embed="rId2" cstate="print"/>
          <a:srcRect b="94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214290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Червоний базальт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базальт"/>
          <p:cNvPicPr>
            <a:picLocks noChangeAspect="1" noChangeArrowheads="1"/>
          </p:cNvPicPr>
          <p:nvPr/>
        </p:nvPicPr>
        <p:blipFill>
          <a:blip r:embed="rId2" cstate="print"/>
          <a:srcRect r="11920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734140">
            <a:off x="1021344" y="1481895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Зелений базальт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и по запросу ліпарит"/>
          <p:cNvPicPr>
            <a:picLocks noChangeAspect="1" noChangeArrowheads="1"/>
          </p:cNvPicPr>
          <p:nvPr/>
        </p:nvPicPr>
        <p:blipFill>
          <a:blip r:embed="rId2" cstate="print"/>
          <a:srcRect r="1539" b="6093"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42910" y="357166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0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6000" b="1" dirty="0" smtClean="0">
                <a:solidFill>
                  <a:srgbClr val="FF0000"/>
                </a:solidFill>
              </a:rPr>
              <a:t>3) </a:t>
            </a:r>
            <a:r>
              <a:rPr lang="uk-UA" sz="6000" b="1" u="sng" dirty="0" smtClean="0">
                <a:solidFill>
                  <a:srgbClr val="FF0000"/>
                </a:solidFill>
              </a:rPr>
              <a:t>Ліпарит (ріоліт)</a:t>
            </a:r>
            <a:endParaRPr lang="ru-RU" sz="6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12451" t="7813" r="12109" b="9179"/>
          <a:stretch>
            <a:fillRect/>
          </a:stretch>
        </p:blipFill>
        <p:spPr bwMode="auto">
          <a:xfrm>
            <a:off x="3950046" y="2285992"/>
            <a:ext cx="5193954" cy="4286256"/>
          </a:xfrm>
          <a:prstGeom prst="rect">
            <a:avLst/>
          </a:prstGeom>
          <a:noFill/>
        </p:spPr>
      </p:pic>
      <p:pic>
        <p:nvPicPr>
          <p:cNvPr id="28674" name="Picture 2" descr="Картинки по запросу ліпарит"/>
          <p:cNvPicPr>
            <a:picLocks noChangeAspect="1" noChangeArrowheads="1"/>
          </p:cNvPicPr>
          <p:nvPr/>
        </p:nvPicPr>
        <p:blipFill>
          <a:blip r:embed="rId3" cstate="print"/>
          <a:srcRect l="18978" r="18506"/>
          <a:stretch>
            <a:fillRect/>
          </a:stretch>
        </p:blipFill>
        <p:spPr bwMode="auto">
          <a:xfrm>
            <a:off x="0" y="0"/>
            <a:ext cx="4000528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и по запросу ліпарит"/>
          <p:cNvPicPr>
            <a:picLocks noChangeAspect="1" noChangeArrowheads="1"/>
          </p:cNvPicPr>
          <p:nvPr/>
        </p:nvPicPr>
        <p:blipFill>
          <a:blip r:embed="rId2" cstate="print"/>
          <a:srcRect t="27344" b="164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Картинки по запросу ліпарит"/>
          <p:cNvPicPr>
            <a:picLocks noChangeAspect="1" noChangeArrowheads="1"/>
          </p:cNvPicPr>
          <p:nvPr/>
        </p:nvPicPr>
        <p:blipFill>
          <a:blip r:embed="rId2" cstate="print"/>
          <a:srcRect l="55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Картинки по запросу пемза"/>
          <p:cNvPicPr>
            <a:picLocks noChangeAspect="1" noChangeArrowheads="1"/>
          </p:cNvPicPr>
          <p:nvPr/>
        </p:nvPicPr>
        <p:blipFill>
          <a:blip r:embed="rId2" cstate="print"/>
          <a:srcRect r="17969" b="12500"/>
          <a:stretch>
            <a:fillRect/>
          </a:stretch>
        </p:blipFill>
        <p:spPr bwMode="auto">
          <a:xfrm>
            <a:off x="0" y="857232"/>
            <a:ext cx="7500958" cy="60007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7884" y="0"/>
            <a:ext cx="3114668" cy="774720"/>
          </a:xfrm>
        </p:spPr>
        <p:txBody>
          <a:bodyPr>
            <a:normAutofit fontScale="90000"/>
          </a:bodyPr>
          <a:lstStyle/>
          <a:p>
            <a:pPr algn="r"/>
            <a:r>
              <a:rPr lang="uk-UA" sz="4800" b="1" dirty="0" smtClean="0">
                <a:solidFill>
                  <a:srgbClr val="FF0000"/>
                </a:solidFill>
              </a:rPr>
              <a:t>4)  </a:t>
            </a:r>
            <a:r>
              <a:rPr lang="uk-UA" sz="4800" b="1" u="sng" dirty="0">
                <a:solidFill>
                  <a:srgbClr val="FF0000"/>
                </a:solidFill>
              </a:rPr>
              <a:t>П</a:t>
            </a:r>
            <a:r>
              <a:rPr lang="uk-UA" sz="4800" b="1" u="sng" dirty="0" smtClean="0">
                <a:solidFill>
                  <a:srgbClr val="FF0000"/>
                </a:solidFill>
              </a:rPr>
              <a:t>емза</a:t>
            </a:r>
            <a:endParaRPr lang="ru-RU" sz="4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4" name="Picture 8" descr="Картинки по запросу пемза"/>
          <p:cNvPicPr>
            <a:picLocks noChangeAspect="1" noChangeArrowheads="1"/>
          </p:cNvPicPr>
          <p:nvPr/>
        </p:nvPicPr>
        <p:blipFill>
          <a:blip r:embed="rId2" cstate="print"/>
          <a:srcRect l="27764" t="-1172" r="16996" b="30791"/>
          <a:stretch>
            <a:fillRect/>
          </a:stretch>
        </p:blipFill>
        <p:spPr bwMode="auto">
          <a:xfrm>
            <a:off x="142844" y="3545727"/>
            <a:ext cx="3857620" cy="3312273"/>
          </a:xfrm>
          <a:prstGeom prst="rect">
            <a:avLst/>
          </a:prstGeom>
          <a:noFill/>
        </p:spPr>
      </p:pic>
      <p:pic>
        <p:nvPicPr>
          <p:cNvPr id="34822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80" cy="3951951"/>
          </a:xfrm>
          <a:prstGeom prst="rect">
            <a:avLst/>
          </a:prstGeom>
          <a:noFill/>
        </p:spPr>
      </p:pic>
      <p:pic>
        <p:nvPicPr>
          <p:cNvPr id="34820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t="8007" r="3999" b="13256"/>
          <a:stretch>
            <a:fillRect/>
          </a:stretch>
        </p:blipFill>
        <p:spPr bwMode="auto">
          <a:xfrm>
            <a:off x="3786118" y="3565135"/>
            <a:ext cx="5357882" cy="32928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148064" y="206260"/>
            <a:ext cx="33575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i="1" dirty="0"/>
              <a:t>П</a:t>
            </a:r>
            <a:r>
              <a:rPr lang="uk-UA" sz="2800" i="1" dirty="0" smtClean="0"/>
              <a:t>емза</a:t>
            </a:r>
            <a:r>
              <a:rPr lang="uk-UA" sz="2800" dirty="0" smtClean="0"/>
              <a:t> – це пористе вулканічне скло, яке утворилось  в результаті виділення газів  при охолодженні  кислотної чи середньої лави.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4208" y="0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00"/>
                </a:solidFill>
              </a:rPr>
              <a:t>5) </a:t>
            </a:r>
            <a:r>
              <a:rPr lang="uk-UA" sz="4000" b="1" u="sng" dirty="0" smtClean="0">
                <a:solidFill>
                  <a:srgbClr val="FF0000"/>
                </a:solidFill>
              </a:rPr>
              <a:t>Трахіт</a:t>
            </a:r>
            <a:endParaRPr lang="uk-UA" sz="4000" b="1" u="sng" dirty="0">
              <a:solidFill>
                <a:srgbClr val="FF0000"/>
              </a:solidFill>
            </a:endParaRPr>
          </a:p>
        </p:txBody>
      </p:sp>
      <p:pic>
        <p:nvPicPr>
          <p:cNvPr id="11266" name="Picture 2" descr="Результат пошуку зображень за запитом &quot;трахі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" y="908720"/>
            <a:ext cx="9203195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3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"/>
          <a:stretch/>
        </p:blipFill>
        <p:spPr bwMode="auto">
          <a:xfrm rot="5010643">
            <a:off x="4027686" y="698776"/>
            <a:ext cx="541596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Результат пошуку зображень за запитом &quot;трахіт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90691"/>
            <a:ext cx="4464496" cy="336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Результат пошуку зображень за запитом &quot;трахіт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9" t="7169" r="10568" b="7672"/>
          <a:stretch/>
        </p:blipFill>
        <p:spPr bwMode="auto">
          <a:xfrm rot="21313215">
            <a:off x="272622" y="52657"/>
            <a:ext cx="4040481" cy="344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38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5040560" cy="589458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6) </a:t>
            </a:r>
            <a:r>
              <a:rPr lang="uk-UA" sz="4800" b="1" u="sng" dirty="0" err="1" smtClean="0">
                <a:solidFill>
                  <a:srgbClr val="FF0000"/>
                </a:solidFill>
              </a:rPr>
              <a:t>Дацит</a:t>
            </a:r>
            <a:endParaRPr lang="uk-UA" b="1" u="sng" dirty="0">
              <a:solidFill>
                <a:srgbClr val="FF0000"/>
              </a:solidFill>
            </a:endParaRPr>
          </a:p>
        </p:txBody>
      </p:sp>
      <p:pic>
        <p:nvPicPr>
          <p:cNvPr id="4" name="Picture 4" descr="Результат пошуку зображень за запитом &quot;даци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0813"/>
            <a:ext cx="8682311" cy="576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26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954433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Результат пошуку зображень за запитом &quot;дацит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0" r="10642" b="6470"/>
          <a:stretch/>
        </p:blipFill>
        <p:spPr bwMode="auto">
          <a:xfrm rot="5400000">
            <a:off x="4306873" y="1718660"/>
            <a:ext cx="5552935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7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88640"/>
            <a:ext cx="8322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У </a:t>
            </a:r>
            <a:r>
              <a:rPr lang="ru-RU" sz="2800" i="1" dirty="0" err="1" smtClean="0"/>
              <a:t>глибинних</a:t>
            </a:r>
            <a:r>
              <a:rPr lang="ru-RU" sz="2800" dirty="0" smtClean="0"/>
              <a:t> породах </a:t>
            </a:r>
            <a:r>
              <a:rPr lang="ru-RU" sz="2800" dirty="0" err="1" smtClean="0"/>
              <a:t>переважають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граніт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порфири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займають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площу</a:t>
            </a:r>
            <a:r>
              <a:rPr lang="ru-RU" sz="2800" dirty="0" smtClean="0"/>
              <a:t> у 20 </a:t>
            </a:r>
            <a:r>
              <a:rPr lang="ru-RU" sz="2800" dirty="0" err="1" smtClean="0"/>
              <a:t>разів</a:t>
            </a:r>
            <a:r>
              <a:rPr lang="ru-RU" sz="2800" dirty="0" smtClean="0"/>
              <a:t> </a:t>
            </a:r>
            <a:r>
              <a:rPr lang="ru-RU" sz="2800" dirty="0" err="1" smtClean="0"/>
              <a:t>більшу</a:t>
            </a:r>
            <a:r>
              <a:rPr lang="ru-RU" sz="2800" dirty="0" smtClean="0"/>
              <a:t>, </a:t>
            </a:r>
            <a:r>
              <a:rPr lang="ru-RU" sz="2800" dirty="0" err="1" smtClean="0"/>
              <a:t>ніж</a:t>
            </a:r>
            <a:r>
              <a:rPr lang="ru-RU" sz="2800" dirty="0" smtClean="0"/>
              <a:t> </a:t>
            </a:r>
            <a:r>
              <a:rPr lang="ru-RU" sz="2800" dirty="0" err="1" smtClean="0"/>
              <a:t>інші</a:t>
            </a:r>
            <a:r>
              <a:rPr lang="ru-RU" sz="2800" dirty="0" smtClean="0"/>
              <a:t> породи.</a:t>
            </a:r>
            <a:endParaRPr lang="ru-RU" sz="2800" dirty="0"/>
          </a:p>
        </p:txBody>
      </p:sp>
      <p:pic>
        <p:nvPicPr>
          <p:cNvPr id="32769" name="Picture 1" descr="C:\Users\Admin\Desktop\рпгнагмроглеп78пгн\As46 - копия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450462" y="1749521"/>
            <a:ext cx="7993362" cy="5115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3162" y="1268760"/>
            <a:ext cx="22608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 </a:t>
            </a:r>
            <a:r>
              <a:rPr lang="ru-RU" sz="2400" dirty="0" err="1" smtClean="0"/>
              <a:t>порівнянні</a:t>
            </a:r>
            <a:r>
              <a:rPr lang="ru-RU" sz="2400" dirty="0" smtClean="0"/>
              <a:t> з </a:t>
            </a:r>
            <a:r>
              <a:rPr lang="ru-RU" sz="2400" dirty="0" err="1" smtClean="0"/>
              <a:t>іншою</a:t>
            </a:r>
            <a:r>
              <a:rPr lang="ru-RU" sz="2400" dirty="0" smtClean="0"/>
              <a:t> </a:t>
            </a:r>
            <a:r>
              <a:rPr lang="ru-RU" sz="2400" dirty="0" err="1" smtClean="0"/>
              <a:t>гірською</a:t>
            </a:r>
            <a:r>
              <a:rPr lang="ru-RU" sz="2400" dirty="0" smtClean="0"/>
              <a:t> породою </a:t>
            </a:r>
            <a:r>
              <a:rPr lang="ru-RU" sz="2400" dirty="0" err="1" smtClean="0"/>
              <a:t>магматичного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походження</a:t>
            </a:r>
            <a:r>
              <a:rPr lang="ru-RU" sz="2400" dirty="0" smtClean="0"/>
              <a:t>  - </a:t>
            </a:r>
          </a:p>
          <a:p>
            <a:r>
              <a:rPr lang="ru-RU" sz="2400" dirty="0" smtClean="0"/>
              <a:t>базальтом  ,  </a:t>
            </a:r>
            <a:r>
              <a:rPr lang="ru-RU" sz="2400" dirty="0" err="1" smtClean="0"/>
              <a:t>він</a:t>
            </a:r>
            <a:r>
              <a:rPr lang="ru-RU" sz="2400" dirty="0" smtClean="0"/>
              <a:t> </a:t>
            </a:r>
            <a:r>
              <a:rPr lang="ru-RU" sz="2400" dirty="0" err="1" smtClean="0"/>
              <a:t>має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більший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кремнію</a:t>
            </a:r>
            <a:r>
              <a:rPr lang="ru-RU" sz="2400" dirty="0" smtClean="0"/>
              <a:t> і </a:t>
            </a:r>
            <a:r>
              <a:rPr lang="ru-RU" sz="2400" dirty="0" err="1" smtClean="0"/>
              <a:t>менший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43438" y="214290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800" b="1" u="sng" dirty="0" smtClean="0">
                <a:solidFill>
                  <a:srgbClr val="009900"/>
                </a:solidFill>
              </a:rPr>
              <a:t>1)  Граніт</a:t>
            </a:r>
            <a:endParaRPr lang="ru-RU" sz="4800" b="1" u="sng" dirty="0">
              <a:solidFill>
                <a:srgbClr val="009900"/>
              </a:solidFill>
            </a:endParaRPr>
          </a:p>
        </p:txBody>
      </p:sp>
      <p:pic>
        <p:nvPicPr>
          <p:cNvPr id="35842" name="Picture 2" descr="Картинки по запросу грані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28736"/>
            <a:ext cx="6872483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b="103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451523">
            <a:off x="642910" y="897893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Червоний граніт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Картинки по запросу граніт"/>
          <p:cNvPicPr>
            <a:picLocks noChangeAspect="1" noChangeArrowheads="1"/>
          </p:cNvPicPr>
          <p:nvPr/>
        </p:nvPicPr>
        <p:blipFill>
          <a:blip r:embed="rId2" cstate="print"/>
          <a:srcRect r="111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900661">
            <a:off x="857224" y="1357298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Чорний  граніт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9"/>
          <a:stretch/>
        </p:blipFill>
        <p:spPr bwMode="auto">
          <a:xfrm>
            <a:off x="-7120" y="2120"/>
            <a:ext cx="9151120" cy="685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43"/>
          <a:stretch/>
        </p:blipFill>
        <p:spPr bwMode="auto">
          <a:xfrm>
            <a:off x="3275856" y="2152648"/>
            <a:ext cx="2929508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Результат пошуку зображень за запитом &quot;види граніту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29" y="1"/>
            <a:ext cx="3378393" cy="337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ьтат пошуку зображень за запитом &quot;види граніту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4" y="3364756"/>
            <a:ext cx="3493243" cy="349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Результат пошуку зображень за запитом &quot;види граніту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364" y="3645024"/>
            <a:ext cx="2938636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Пов’язане зображення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9" t="-107" r="12886" b="27961"/>
          <a:stretch/>
        </p:blipFill>
        <p:spPr bwMode="auto">
          <a:xfrm>
            <a:off x="6027313" y="0"/>
            <a:ext cx="3116687" cy="378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05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33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009900"/>
                </a:solidFill>
              </a:rPr>
              <a:t>2)  </a:t>
            </a:r>
            <a:r>
              <a:rPr lang="uk-UA" sz="4800" b="1" u="sng" dirty="0" smtClean="0">
                <a:solidFill>
                  <a:srgbClr val="009900"/>
                </a:solidFill>
              </a:rPr>
              <a:t>Діорит</a:t>
            </a:r>
            <a:r>
              <a:rPr lang="uk-UA" sz="4800" b="1" dirty="0" smtClean="0">
                <a:solidFill>
                  <a:srgbClr val="009900"/>
                </a:solidFill>
              </a:rPr>
              <a:t> </a:t>
            </a:r>
            <a:endParaRPr lang="uk-UA" sz="4800" b="1" dirty="0">
              <a:solidFill>
                <a:srgbClr val="009900"/>
              </a:solidFill>
            </a:endParaRPr>
          </a:p>
        </p:txBody>
      </p:sp>
      <p:pic>
        <p:nvPicPr>
          <p:cNvPr id="3074" name="Picture 2" descr="Результат пошуку зображень за запитом &quot;діори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44673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01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0" r="29355"/>
          <a:stretch/>
        </p:blipFill>
        <p:spPr bwMode="auto">
          <a:xfrm>
            <a:off x="4572000" y="0"/>
            <a:ext cx="44224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ов’язане зображенн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36"/>
          <a:stretch/>
        </p:blipFill>
        <p:spPr bwMode="auto">
          <a:xfrm>
            <a:off x="107504" y="9622"/>
            <a:ext cx="4371275" cy="688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05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38790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9900"/>
                </a:solidFill>
              </a:rPr>
              <a:t>3) </a:t>
            </a:r>
            <a:r>
              <a:rPr lang="uk-UA" sz="4000" b="1" u="sng" dirty="0" smtClean="0">
                <a:solidFill>
                  <a:srgbClr val="009900"/>
                </a:solidFill>
              </a:rPr>
              <a:t>Габро</a:t>
            </a:r>
            <a:endParaRPr lang="uk-UA" sz="4000" b="1" u="sng" dirty="0">
              <a:solidFill>
                <a:srgbClr val="009900"/>
              </a:solidFill>
            </a:endParaRPr>
          </a:p>
        </p:txBody>
      </p:sp>
      <p:pic>
        <p:nvPicPr>
          <p:cNvPr id="51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" y="857596"/>
            <a:ext cx="9137672" cy="600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9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uralgeokamen.ru/upload/medialibrary/0f6/0f608f076b5b83a98a7b8e9a4dbff08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5" t="23296" r="13330" b="11868"/>
          <a:stretch/>
        </p:blipFill>
        <p:spPr bwMode="auto">
          <a:xfrm>
            <a:off x="-108520" y="1052736"/>
            <a:ext cx="9420867" cy="462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22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174075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0" lvl="3" indent="-342900">
              <a:buAutoNum type="arabicParenR" startAt="4"/>
            </a:pPr>
            <a:r>
              <a:rPr lang="uk-UA" sz="4400" b="1" u="sng" dirty="0" smtClean="0">
                <a:solidFill>
                  <a:srgbClr val="009900"/>
                </a:solidFill>
              </a:rPr>
              <a:t>Лабрадорит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7236296" y="1335678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 відноситься    до родини   габро</a:t>
            </a:r>
            <a:endParaRPr lang="uk-UA" sz="2400" dirty="0"/>
          </a:p>
        </p:txBody>
      </p:sp>
      <p:pic>
        <p:nvPicPr>
          <p:cNvPr id="819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23820"/>
            <a:ext cx="7219917" cy="59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3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12" y="-423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06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Результат пошуку зображень за запитом &quot;лабрадорит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9" r="10147"/>
          <a:stretch/>
        </p:blipFill>
        <p:spPr bwMode="auto">
          <a:xfrm>
            <a:off x="0" y="2735399"/>
            <a:ext cx="3456384" cy="412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597"/>
            <a:ext cx="4200874" cy="31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709" y="-8597"/>
            <a:ext cx="5045291" cy="367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60" y="3142060"/>
            <a:ext cx="57150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02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185" y="-99392"/>
            <a:ext cx="5626968" cy="994122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009900"/>
                </a:solidFill>
              </a:rPr>
              <a:t>5) </a:t>
            </a:r>
            <a:r>
              <a:rPr lang="uk-UA" sz="4800" b="1" u="sng" dirty="0" smtClean="0">
                <a:solidFill>
                  <a:srgbClr val="009900"/>
                </a:solidFill>
              </a:rPr>
              <a:t>Сієніт</a:t>
            </a:r>
            <a:endParaRPr lang="uk-UA" sz="4800" b="1" u="sng" dirty="0">
              <a:solidFill>
                <a:srgbClr val="009900"/>
              </a:solidFill>
            </a:endParaRPr>
          </a:p>
        </p:txBody>
      </p:sp>
      <p:pic>
        <p:nvPicPr>
          <p:cNvPr id="16386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02610"/>
            <a:ext cx="7740352" cy="603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51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360" y="-30226"/>
            <a:ext cx="43204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98"/>
            <a:ext cx="4136489" cy="305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Результат пошуку зображень за запитом &quot;сієніт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5292080" cy="330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57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 маса первинних магматичних порід складається з кількох груп мінералів</a:t>
            </a:r>
            <a:r>
              <a:rPr lang="uk-UA" dirty="0"/>
              <a:t>, серед яких найбільше </a:t>
            </a:r>
            <a:r>
              <a:rPr lang="uk-UA" i="1" u="sng" dirty="0"/>
              <a:t>польових шпатів</a:t>
            </a:r>
            <a:r>
              <a:rPr lang="uk-UA" dirty="0"/>
              <a:t>, </a:t>
            </a:r>
            <a:r>
              <a:rPr lang="uk-UA" i="1" u="sng" dirty="0" smtClean="0"/>
              <a:t>рогової обманки </a:t>
            </a:r>
            <a:r>
              <a:rPr lang="uk-UA" dirty="0" smtClean="0"/>
              <a:t>, </a:t>
            </a:r>
            <a:r>
              <a:rPr lang="uk-UA" dirty="0"/>
              <a:t>а також </a:t>
            </a:r>
            <a:r>
              <a:rPr lang="uk-UA" i="1" u="sng" dirty="0" smtClean="0"/>
              <a:t>кварцу</a:t>
            </a:r>
            <a:r>
              <a:rPr lang="uk-UA" u="sng" dirty="0" smtClean="0"/>
              <a:t>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93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7"/>
          <a:stretch/>
        </p:blipFill>
        <p:spPr bwMode="auto">
          <a:xfrm>
            <a:off x="1" y="-32474"/>
            <a:ext cx="9285668" cy="689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5237" y="253188"/>
            <a:ext cx="86044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/>
              <a:t> </a:t>
            </a:r>
            <a:r>
              <a:rPr lang="uk-UA" sz="3200" b="1" dirty="0" smtClean="0"/>
              <a:t>Кварц</a:t>
            </a:r>
            <a:r>
              <a:rPr lang="uk-UA" sz="3200" dirty="0"/>
              <a:t> — один із найпоширеніших </a:t>
            </a:r>
            <a:r>
              <a:rPr lang="uk-UA" sz="3200" dirty="0" smtClean="0"/>
              <a:t>мінералів</a:t>
            </a:r>
            <a:r>
              <a:rPr lang="uk-UA" sz="3200" dirty="0"/>
              <a:t> </a:t>
            </a:r>
            <a:r>
              <a:rPr lang="uk-UA" sz="3200" dirty="0" smtClean="0"/>
              <a:t>у</a:t>
            </a:r>
            <a:r>
              <a:rPr lang="uk-UA" sz="3200" dirty="0"/>
              <a:t> земній корі, породоутворюючий </a:t>
            </a:r>
            <a:r>
              <a:rPr lang="uk-UA" sz="3200" dirty="0" smtClean="0"/>
              <a:t>мінерал </a:t>
            </a:r>
            <a:r>
              <a:rPr lang="uk-UA" sz="3200" dirty="0"/>
              <a:t> </a:t>
            </a:r>
            <a:r>
              <a:rPr lang="uk-UA" sz="3200" dirty="0" smtClean="0"/>
              <a:t>більшості </a:t>
            </a:r>
            <a:r>
              <a:rPr lang="uk-UA" sz="3200" dirty="0"/>
              <a:t> магматичних і </a:t>
            </a:r>
            <a:endParaRPr lang="uk-UA" sz="3200" dirty="0" smtClean="0"/>
          </a:p>
          <a:p>
            <a:pPr algn="ctr"/>
            <a:r>
              <a:rPr lang="uk-UA" sz="3200" dirty="0" smtClean="0"/>
              <a:t>метаморфічних </a:t>
            </a:r>
            <a:r>
              <a:rPr lang="uk-UA" sz="3200" dirty="0"/>
              <a:t>порід.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343" y="3439392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/>
              <a:t>Основні</a:t>
            </a:r>
            <a:r>
              <a:rPr lang="ru-RU" sz="3600" b="1" dirty="0"/>
              <a:t> </a:t>
            </a:r>
            <a:r>
              <a:rPr lang="ru-RU" sz="3600" b="1" dirty="0" err="1"/>
              <a:t>різновиди</a:t>
            </a:r>
            <a:r>
              <a:rPr lang="ru-RU" sz="3600" b="1" dirty="0"/>
              <a:t> кварцу</a:t>
            </a:r>
            <a:r>
              <a:rPr lang="ru-RU" sz="3600" b="1" dirty="0" smtClean="0"/>
              <a:t>:</a:t>
            </a:r>
          </a:p>
          <a:p>
            <a:pPr algn="ctr"/>
            <a:r>
              <a:rPr lang="ru-RU" sz="3600" dirty="0"/>
              <a:t> </a:t>
            </a:r>
            <a:r>
              <a:rPr lang="ru-RU" sz="3600" dirty="0" err="1" smtClean="0"/>
              <a:t>гірський</a:t>
            </a:r>
            <a:r>
              <a:rPr lang="ru-RU" sz="3600" dirty="0" smtClean="0"/>
              <a:t> </a:t>
            </a:r>
            <a:r>
              <a:rPr lang="ru-RU" sz="3600" dirty="0" err="1"/>
              <a:t>кришталь</a:t>
            </a:r>
            <a:r>
              <a:rPr lang="ru-RU" sz="3600" dirty="0"/>
              <a:t>, цитрин, аметист</a:t>
            </a:r>
            <a:r>
              <a:rPr lang="ru-RU" sz="3600" dirty="0" smtClean="0"/>
              <a:t>,</a:t>
            </a:r>
          </a:p>
          <a:p>
            <a:pPr algn="ctr"/>
            <a:r>
              <a:rPr lang="ru-RU" sz="3600" dirty="0"/>
              <a:t> халцедон</a:t>
            </a:r>
            <a:r>
              <a:rPr lang="ru-RU" sz="3600" dirty="0" smtClean="0"/>
              <a:t>,</a:t>
            </a:r>
            <a:r>
              <a:rPr lang="ru-RU" sz="3600" dirty="0"/>
              <a:t> агат.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2216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95" y="-18521"/>
            <a:ext cx="9168695" cy="687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980728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99CC"/>
                </a:solidFill>
              </a:rPr>
              <a:t>Гірський кришталь</a:t>
            </a:r>
            <a:endParaRPr lang="uk-UA" sz="2800" b="1" dirty="0">
              <a:solidFill>
                <a:srgbClr val="FF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Результат пошуку зображень за запитом &quot;ага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45" y="2780928"/>
            <a:ext cx="4956301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Пов’язане зображе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373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8653"/>
            <a:ext cx="4229372" cy="281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18864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Агат</a:t>
            </a:r>
            <a:endParaRPr lang="uk-UA" sz="2800" b="1" dirty="0"/>
          </a:p>
        </p:txBody>
      </p:sp>
      <p:pic>
        <p:nvPicPr>
          <p:cNvPr id="20488" name="Picture 8" descr="Результат пошуку зображень за запитом &quot;агат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64" y="3543986"/>
            <a:ext cx="4499992" cy="331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5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8"/>
          <a:stretch/>
        </p:blipFill>
        <p:spPr bwMode="auto">
          <a:xfrm>
            <a:off x="0" y="-145642"/>
            <a:ext cx="9238524" cy="700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8864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FF99CC"/>
                </a:solidFill>
              </a:rPr>
              <a:t>Аметист</a:t>
            </a:r>
            <a:endParaRPr lang="uk-UA" sz="3200" b="1" dirty="0">
              <a:solidFill>
                <a:srgbClr val="FF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3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2" name="Picture 8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8" r="33066" b="12099"/>
          <a:stretch/>
        </p:blipFill>
        <p:spPr bwMode="auto">
          <a:xfrm>
            <a:off x="4155823" y="116632"/>
            <a:ext cx="5022760" cy="643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Результат пошуку зображень за запитом &quot;аметист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4708588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Результат пошуку зображень за запитом &quot;аметист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744"/>
            <a:ext cx="5004048" cy="295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4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езультат пошуку зображень за запитом &quot;халцедон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"/>
          <a:stretch/>
        </p:blipFill>
        <p:spPr bwMode="auto">
          <a:xfrm>
            <a:off x="-206062" y="0"/>
            <a:ext cx="9350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99CC"/>
                </a:solidFill>
              </a:rPr>
              <a:t>Халцедон</a:t>
            </a:r>
            <a:endParaRPr lang="uk-UA" sz="3200" b="1" dirty="0">
              <a:solidFill>
                <a:srgbClr val="FF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95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Результат пошуку зображень за запитом &quot;халцедон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" b="5627"/>
          <a:stretch/>
        </p:blipFill>
        <p:spPr bwMode="auto">
          <a:xfrm>
            <a:off x="10531" y="0"/>
            <a:ext cx="5205414" cy="325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Результат пошуку зображень за запитом &quot;халцедон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r="8576" b="10436"/>
          <a:stretch/>
        </p:blipFill>
        <p:spPr bwMode="auto">
          <a:xfrm>
            <a:off x="4435954" y="2636912"/>
            <a:ext cx="4738875" cy="295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Пов’язане зображення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 t="8943" r="8572" b="11288"/>
          <a:stretch/>
        </p:blipFill>
        <p:spPr bwMode="auto">
          <a:xfrm>
            <a:off x="5215945" y="-62647"/>
            <a:ext cx="3958884" cy="244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Результат пошуку зображень за запитом &quot;халцедон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" y="4005063"/>
            <a:ext cx="4480688" cy="268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2" name="Picture 12" descr="Результат пошуку зображень за запитом &quot;цитрин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5827"/>
          <a:stretch/>
        </p:blipFill>
        <p:spPr bwMode="auto">
          <a:xfrm>
            <a:off x="0" y="0"/>
            <a:ext cx="10591276" cy="683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Пов’язане зображенн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6" descr="Пов’язане зображенн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8" descr="Пов’язане зображення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10" descr="Пов’язане зображенн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084168" y="111195"/>
            <a:ext cx="3743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0066"/>
                </a:solidFill>
              </a:rPr>
              <a:t>Цитрин</a:t>
            </a:r>
            <a:endParaRPr lang="uk-UA" sz="4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83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9" t="19829" r="12750" b="6706"/>
          <a:stretch/>
        </p:blipFill>
        <p:spPr bwMode="auto">
          <a:xfrm>
            <a:off x="5508104" y="3681232"/>
            <a:ext cx="3059832" cy="317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Результат пошуку зображень за запитом &quot;цитрин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63" y="34811"/>
            <a:ext cx="4366320" cy="327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63" y="3477115"/>
            <a:ext cx="5332652" cy="338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468" y="59442"/>
            <a:ext cx="530778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06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Результат пошуку зображень за запитом &quot;польовий шпат фото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/>
          <a:stretch/>
        </p:blipFill>
        <p:spPr bwMode="auto">
          <a:xfrm>
            <a:off x="0" y="16518"/>
            <a:ext cx="9259910" cy="68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2420888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 smtClean="0">
                <a:latin typeface="+mj-lt"/>
              </a:rPr>
              <a:t>Польові шпати</a:t>
            </a:r>
            <a:r>
              <a:rPr lang="vi-VN" sz="2800" dirty="0">
                <a:latin typeface="+mj-lt"/>
              </a:rPr>
              <a:t> — </a:t>
            </a:r>
            <a:r>
              <a:rPr lang="vi-VN" sz="2800" dirty="0" smtClean="0">
                <a:latin typeface="+mj-lt"/>
              </a:rPr>
              <a:t>група</a:t>
            </a:r>
            <a:r>
              <a:rPr lang="uk-UA" sz="2800" dirty="0" smtClean="0">
                <a:latin typeface="+mj-lt"/>
              </a:rPr>
              <a:t> </a:t>
            </a:r>
            <a:r>
              <a:rPr lang="vi-VN" sz="2800" dirty="0" smtClean="0">
                <a:latin typeface="+mj-lt"/>
              </a:rPr>
              <a:t>найпоширеніших</a:t>
            </a:r>
            <a:r>
              <a:rPr lang="vi-VN" sz="2800" dirty="0">
                <a:latin typeface="+mj-lt"/>
              </a:rPr>
              <a:t> породотвірних мінералів класу силікатів каркасної структури, які характеризуються порівняно високою твердістю</a:t>
            </a:r>
            <a:r>
              <a:rPr lang="vi-VN" sz="2800" dirty="0" smtClean="0">
                <a:latin typeface="+mj-lt"/>
              </a:rPr>
              <a:t>.</a:t>
            </a:r>
            <a:endParaRPr lang="uk-UA" sz="2800" dirty="0" smtClean="0">
              <a:latin typeface="+mj-lt"/>
            </a:endParaRPr>
          </a:p>
          <a:p>
            <a:endParaRPr lang="uk-UA" sz="2800" dirty="0">
              <a:latin typeface="+mj-lt"/>
            </a:endParaRPr>
          </a:p>
          <a:p>
            <a:endParaRPr lang="vi-VN" sz="2800" dirty="0">
              <a:latin typeface="+mj-lt"/>
            </a:endParaRPr>
          </a:p>
          <a:p>
            <a:pPr algn="ctr"/>
            <a:r>
              <a:rPr lang="vi-VN" sz="2800" dirty="0">
                <a:latin typeface="+mj-lt"/>
              </a:rPr>
              <a:t>Польовики — староукраїнська назва польових </a:t>
            </a:r>
            <a:r>
              <a:rPr lang="uk-UA" sz="2800" dirty="0" smtClean="0">
                <a:latin typeface="+mj-lt"/>
              </a:rPr>
              <a:t>   </a:t>
            </a:r>
            <a:r>
              <a:rPr lang="vi-VN" sz="2800" dirty="0" smtClean="0">
                <a:latin typeface="+mj-lt"/>
              </a:rPr>
              <a:t>шпатів</a:t>
            </a:r>
            <a:r>
              <a:rPr lang="vi-VN" sz="2800" dirty="0">
                <a:latin typeface="+mj-lt"/>
              </a:rPr>
              <a:t>.</a:t>
            </a:r>
          </a:p>
          <a:p>
            <a:endParaRPr lang="uk-UA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7274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1" b="13997"/>
          <a:stretch/>
        </p:blipFill>
        <p:spPr bwMode="auto">
          <a:xfrm>
            <a:off x="4381500" y="0"/>
            <a:ext cx="4762500" cy="343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" y="764704"/>
            <a:ext cx="4381500" cy="459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Польовий шпат: походження, різновиди та властивості гірської пород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598" y="3438660"/>
            <a:ext cx="4565883" cy="341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74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60" y="13033"/>
            <a:ext cx="90364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Серед цих мінералів чимало напівпрозорих і непрозорих, які застосовуються як виробне каміння в ювелірній справі. </a:t>
            </a:r>
          </a:p>
          <a:p>
            <a:r>
              <a:rPr lang="uk-UA" sz="3200" dirty="0" smtClean="0"/>
              <a:t>Виділяють</a:t>
            </a:r>
            <a:r>
              <a:rPr lang="uk-UA" sz="3200" dirty="0"/>
              <a:t>:</a:t>
            </a:r>
          </a:p>
        </p:txBody>
      </p:sp>
      <p:pic>
        <p:nvPicPr>
          <p:cNvPr id="28674" name="Picture 2" descr="Результат пошуку зображень за запитом &quot;андезин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0211"/>
            <a:ext cx="7452320" cy="466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76156" y="1543880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FFFF"/>
                </a:solidFill>
              </a:rPr>
              <a:t>Андезин</a:t>
            </a:r>
            <a:endParaRPr lang="uk-UA" sz="36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51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Результат пошуку зображень за запитом &quot;андезин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286997" cy="204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5" y="3861048"/>
            <a:ext cx="3311618" cy="232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Результат пошуку зображень за запитом &quot;андезин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879"/>
            <a:ext cx="4714875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8" descr="Пов’язане зображе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451" y="3459920"/>
            <a:ext cx="509587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48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Результат пошуку зображень за запитом &quot;біломори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00" y="0"/>
            <a:ext cx="9172181" cy="688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4868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err="1" smtClean="0">
                <a:solidFill>
                  <a:srgbClr val="00FFFF"/>
                </a:solidFill>
              </a:rPr>
              <a:t>Біломорит</a:t>
            </a:r>
            <a:r>
              <a:rPr lang="uk-UA" sz="3600" b="1" dirty="0" smtClean="0">
                <a:solidFill>
                  <a:srgbClr val="00FFFF"/>
                </a:solidFill>
              </a:rPr>
              <a:t> (місячний камінь)</a:t>
            </a:r>
            <a:endParaRPr lang="uk-UA" sz="36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2922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езультат пошуку зображень за запитом &quot;лабрадор мінерал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908720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00FFFF"/>
                </a:solidFill>
              </a:rPr>
              <a:t>Лабрадор</a:t>
            </a:r>
            <a:endParaRPr lang="uk-UA" sz="32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10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Результат пошуку зображень за запитом &quot;рогова обманк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0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55"/>
          <a:stretch/>
        </p:blipFill>
        <p:spPr bwMode="auto">
          <a:xfrm>
            <a:off x="3411" y="0"/>
            <a:ext cx="9295136" cy="685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92696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err="1" smtClean="0">
                <a:solidFill>
                  <a:srgbClr val="00FFFF"/>
                </a:solidFill>
              </a:rPr>
              <a:t>Гелеоліт</a:t>
            </a:r>
            <a:r>
              <a:rPr lang="uk-UA" sz="4000" b="1" dirty="0" smtClean="0">
                <a:solidFill>
                  <a:srgbClr val="00FFFF"/>
                </a:solidFill>
              </a:rPr>
              <a:t> (сонячний камінь)</a:t>
            </a:r>
            <a:endParaRPr lang="uk-UA" sz="40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Пов’язане зображенн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6" descr="Пов’язане зображенн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9752" y="692696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Амазоніт</a:t>
            </a:r>
            <a:endParaRPr lang="uk-UA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1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Результат пошуку зображень за запитом &quot;рогова обманк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00" y="0"/>
            <a:ext cx="9152900" cy="756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062" y="2502"/>
            <a:ext cx="878497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uk-UA" sz="2800" dirty="0" smtClean="0">
                <a:solidFill>
                  <a:srgbClr val="FFFF00"/>
                </a:solidFill>
              </a:rPr>
              <a:t>        </a:t>
            </a:r>
            <a:r>
              <a:rPr lang="uk-UA" sz="2800" dirty="0" smtClean="0">
                <a:solidFill>
                  <a:schemeClr val="bg1"/>
                </a:solidFill>
              </a:rPr>
              <a:t>Ще одним  </a:t>
            </a:r>
            <a:r>
              <a:rPr lang="uk-UA" sz="2800" dirty="0">
                <a:solidFill>
                  <a:schemeClr val="bg1"/>
                </a:solidFill>
              </a:rPr>
              <a:t>з найпоширеніших мінералів, що  </a:t>
            </a:r>
            <a:r>
              <a:rPr lang="uk-UA" sz="2800" dirty="0" smtClean="0">
                <a:solidFill>
                  <a:schemeClr val="bg1"/>
                </a:solidFill>
              </a:rPr>
              <a:t>належить  до породоутворюючих , є  </a:t>
            </a:r>
            <a:r>
              <a:rPr lang="uk-UA" sz="2800" dirty="0">
                <a:solidFill>
                  <a:schemeClr val="bg1"/>
                </a:solidFill>
              </a:rPr>
              <a:t>— </a:t>
            </a:r>
            <a:endParaRPr lang="uk-UA" sz="2800" dirty="0" smtClean="0">
              <a:solidFill>
                <a:schemeClr val="bg1"/>
              </a:solidFill>
            </a:endParaRPr>
          </a:p>
          <a:p>
            <a:pPr algn="ctr" fontAlgn="base"/>
            <a:r>
              <a:rPr lang="uk-UA" sz="3600" b="1" dirty="0" smtClean="0">
                <a:solidFill>
                  <a:srgbClr val="FFC000"/>
                </a:solidFill>
              </a:rPr>
              <a:t>рогова </a:t>
            </a:r>
            <a:r>
              <a:rPr lang="uk-UA" sz="3600" b="1" dirty="0">
                <a:solidFill>
                  <a:srgbClr val="FFC000"/>
                </a:solidFill>
              </a:rPr>
              <a:t>обманка</a:t>
            </a:r>
            <a:r>
              <a:rPr lang="uk-UA" sz="2800" b="1" dirty="0">
                <a:solidFill>
                  <a:srgbClr val="FFC000"/>
                </a:solidFill>
              </a:rPr>
              <a:t>. </a:t>
            </a:r>
            <a:endParaRPr lang="uk-UA" sz="2800" b="1" dirty="0" smtClean="0">
              <a:solidFill>
                <a:srgbClr val="FFC000"/>
              </a:solidFill>
            </a:endParaRPr>
          </a:p>
          <a:p>
            <a:pPr fontAlgn="base"/>
            <a:r>
              <a:rPr lang="uk-UA" sz="2800" b="1" dirty="0">
                <a:solidFill>
                  <a:schemeClr val="bg1"/>
                </a:solidFill>
              </a:rPr>
              <a:t> </a:t>
            </a:r>
            <a:r>
              <a:rPr lang="uk-UA" sz="2800" b="1" dirty="0" smtClean="0">
                <a:solidFill>
                  <a:schemeClr val="bg1"/>
                </a:solidFill>
              </a:rPr>
              <a:t>       </a:t>
            </a:r>
            <a:r>
              <a:rPr lang="uk-UA" sz="2800" dirty="0" smtClean="0">
                <a:solidFill>
                  <a:schemeClr val="bg1"/>
                </a:solidFill>
              </a:rPr>
              <a:t>У розщепленому  </a:t>
            </a:r>
            <a:r>
              <a:rPr lang="uk-UA" sz="2800" dirty="0">
                <a:solidFill>
                  <a:schemeClr val="bg1"/>
                </a:solidFill>
              </a:rPr>
              <a:t>вигляді кристали цього мінералу </a:t>
            </a:r>
            <a:r>
              <a:rPr lang="uk-UA" sz="2800" dirty="0" smtClean="0">
                <a:solidFill>
                  <a:schemeClr val="bg1"/>
                </a:solidFill>
              </a:rPr>
              <a:t>виглядають на  </a:t>
            </a:r>
            <a:r>
              <a:rPr lang="uk-UA" sz="2800" dirty="0">
                <a:solidFill>
                  <a:schemeClr val="bg1"/>
                </a:solidFill>
              </a:rPr>
              <a:t>зразок </a:t>
            </a:r>
            <a:r>
              <a:rPr lang="uk-UA" sz="2800" dirty="0" smtClean="0">
                <a:solidFill>
                  <a:schemeClr val="bg1"/>
                </a:solidFill>
              </a:rPr>
              <a:t>рогів .</a:t>
            </a:r>
          </a:p>
          <a:p>
            <a:pPr fontAlgn="base"/>
            <a:endParaRPr lang="uk-UA" sz="2800" dirty="0">
              <a:solidFill>
                <a:srgbClr val="FFFF00"/>
              </a:solidFill>
            </a:endParaRPr>
          </a:p>
          <a:p>
            <a:pPr fontAlgn="base"/>
            <a:endParaRPr lang="uk-UA" sz="2800" dirty="0" smtClean="0">
              <a:solidFill>
                <a:srgbClr val="FFFF00"/>
              </a:solidFill>
            </a:endParaRPr>
          </a:p>
          <a:p>
            <a:pPr fontAlgn="base"/>
            <a:endParaRPr lang="uk-UA" sz="2800" dirty="0">
              <a:solidFill>
                <a:srgbClr val="FFFF00"/>
              </a:solidFill>
            </a:endParaRPr>
          </a:p>
          <a:p>
            <a:pPr fontAlgn="base"/>
            <a:endParaRPr lang="uk-UA" sz="2800" dirty="0" smtClean="0">
              <a:solidFill>
                <a:srgbClr val="FFFF00"/>
              </a:solidFill>
            </a:endParaRPr>
          </a:p>
          <a:p>
            <a:pPr fontAlgn="base"/>
            <a:endParaRPr lang="uk-UA" sz="2800" dirty="0" smtClean="0">
              <a:solidFill>
                <a:srgbClr val="FFFF00"/>
              </a:solidFill>
            </a:endParaRPr>
          </a:p>
          <a:p>
            <a:r>
              <a:rPr lang="uk-UA" sz="2800" dirty="0" smtClean="0">
                <a:solidFill>
                  <a:schemeClr val="bg1"/>
                </a:solidFill>
              </a:rPr>
              <a:t>        Зовнішній </a:t>
            </a:r>
            <a:r>
              <a:rPr lang="uk-UA" sz="2800" dirty="0">
                <a:solidFill>
                  <a:schemeClr val="bg1"/>
                </a:solidFill>
              </a:rPr>
              <a:t>вигляд рогової обманки дозволяє без </a:t>
            </a:r>
            <a:r>
              <a:rPr lang="uk-UA" sz="2800" dirty="0" smtClean="0">
                <a:solidFill>
                  <a:schemeClr val="bg1"/>
                </a:solidFill>
              </a:rPr>
              <a:t>жодних зусиль </a:t>
            </a:r>
            <a:r>
              <a:rPr lang="uk-UA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>
                <a:solidFill>
                  <a:schemeClr val="bg1"/>
                </a:solidFill>
              </a:rPr>
              <a:t>визначити її серед інших мінералів. Її відрізняють зрощені </a:t>
            </a:r>
            <a:r>
              <a:rPr lang="uk-UA" sz="2800" dirty="0" smtClean="0">
                <a:solidFill>
                  <a:schemeClr val="bg1"/>
                </a:solidFill>
              </a:rPr>
              <a:t>короткі стовбчасті кристали </a:t>
            </a:r>
            <a:r>
              <a:rPr lang="uk-UA" sz="2800" dirty="0">
                <a:solidFill>
                  <a:schemeClr val="bg1"/>
                </a:solidFill>
              </a:rPr>
              <a:t>з шестикутним або ромбічним поперечним перерізом</a:t>
            </a:r>
            <a:r>
              <a:rPr lang="uk-UA" sz="28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633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FF"/>
                </a:solidFill>
              </a:rPr>
              <a:t>ІІ. Осадові </a:t>
            </a:r>
            <a:r>
              <a:rPr lang="uk-UA" b="1" dirty="0">
                <a:solidFill>
                  <a:srgbClr val="FF00FF"/>
                </a:solidFill>
              </a:rPr>
              <a:t>породи </a:t>
            </a:r>
            <a:r>
              <a:rPr lang="uk-UA" dirty="0"/>
              <a:t>відносно тонкою оболонкою (в середньому до 4,8 км) залягають майже по всій поверхні земної кори, за винятком територій, вкритих первинними кристалічними породами.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Дно </a:t>
            </a:r>
            <a:r>
              <a:rPr lang="uk-UA" dirty="0"/>
              <a:t>морів і океанів, суходоли і навіть вершини багатьох гір здебільшого вкриті осадовими породами різної товщини. </a:t>
            </a:r>
          </a:p>
        </p:txBody>
      </p:sp>
    </p:spTree>
    <p:extLst>
      <p:ext uri="{BB962C8B-B14F-4D97-AF65-F5344CB8AC3E}">
        <p14:creationId xmlns:p14="http://schemas.microsoft.com/office/powerpoint/2010/main" val="41846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39"/>
          <a:stretch/>
        </p:blipFill>
        <p:spPr bwMode="auto">
          <a:xfrm>
            <a:off x="0" y="0"/>
            <a:ext cx="91272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/>
          </a:bodyPr>
          <a:lstStyle/>
          <a:p>
            <a:r>
              <a:rPr lang="uk-UA" dirty="0"/>
              <a:t>Залежно від </a:t>
            </a:r>
            <a:r>
              <a:rPr lang="uk-UA" dirty="0" smtClean="0"/>
              <a:t> походження </a:t>
            </a:r>
            <a:r>
              <a:rPr lang="uk-UA" dirty="0"/>
              <a:t>розрізняють </a:t>
            </a:r>
            <a:r>
              <a:rPr lang="uk-UA" dirty="0" smtClean="0"/>
              <a:t>такі  </a:t>
            </a:r>
            <a:r>
              <a:rPr lang="uk-UA" dirty="0"/>
              <a:t>групи осадових порід: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799692" y="2833251"/>
            <a:ext cx="1224136" cy="864096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436096" y="2708920"/>
            <a:ext cx="1368152" cy="97653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987824" y="2833251"/>
            <a:ext cx="1152128" cy="2827997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932040" y="2833251"/>
            <a:ext cx="216024" cy="1704405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23528" y="3805273"/>
            <a:ext cx="2354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dirty="0">
                <a:solidFill>
                  <a:prstClr val="black"/>
                </a:solidFill>
                <a:ea typeface="+mj-ea"/>
                <a:cs typeface="+mj-cs"/>
              </a:rPr>
              <a:t>уламкові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5724900"/>
            <a:ext cx="2520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dirty="0">
                <a:solidFill>
                  <a:prstClr val="black"/>
                </a:solidFill>
                <a:ea typeface="+mj-ea"/>
                <a:cs typeface="+mj-cs"/>
              </a:rPr>
              <a:t>глинисті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27984" y="4725144"/>
            <a:ext cx="17652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dirty="0">
                <a:solidFill>
                  <a:prstClr val="black"/>
                </a:solidFill>
                <a:ea typeface="+mj-ea"/>
                <a:cs typeface="+mj-cs"/>
              </a:rPr>
              <a:t>хімічні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396384" y="3947183"/>
            <a:ext cx="27476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uk-UA" sz="4400" dirty="0" smtClean="0">
                <a:solidFill>
                  <a:prstClr val="black"/>
                </a:solidFill>
                <a:ea typeface="+mj-ea"/>
                <a:cs typeface="+mj-cs"/>
              </a:rPr>
              <a:t>органічні</a:t>
            </a:r>
            <a:endParaRPr lang="uk-UA" sz="4400" dirty="0">
              <a:solidFill>
                <a:prstClr val="black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812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6" descr="Классификация природного кам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r="-1995"/>
          <a:stretch/>
        </p:blipFill>
        <p:spPr bwMode="auto">
          <a:xfrm>
            <a:off x="0" y="2991"/>
            <a:ext cx="9334384" cy="688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820" y="692696"/>
            <a:ext cx="7957592" cy="5040560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FFFF00"/>
                </a:solidFill>
              </a:rPr>
              <a:t>А)   Уламкові </a:t>
            </a:r>
            <a:r>
              <a:rPr lang="uk-UA" b="1" i="1" dirty="0">
                <a:solidFill>
                  <a:srgbClr val="FFFF00"/>
                </a:solidFill>
              </a:rPr>
              <a:t>гірські </a:t>
            </a:r>
            <a:r>
              <a:rPr lang="uk-UA" b="1" i="1" dirty="0" smtClean="0">
                <a:solidFill>
                  <a:srgbClr val="FFFF00"/>
                </a:solidFill>
              </a:rPr>
              <a:t>породи</a:t>
            </a: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>
                <a:solidFill>
                  <a:srgbClr val="FFFF00"/>
                </a:solidFill>
              </a:rPr>
              <a:t/>
            </a:r>
            <a:br>
              <a:rPr lang="uk-UA" b="1" dirty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утворились за рахунок </a:t>
            </a:r>
            <a:r>
              <a:rPr lang="uk-UA" dirty="0" smtClean="0">
                <a:solidFill>
                  <a:srgbClr val="FFFF00"/>
                </a:solidFill>
              </a:rPr>
              <a:t>вивітрювання </a:t>
            </a:r>
            <a:r>
              <a:rPr lang="uk-UA" dirty="0">
                <a:solidFill>
                  <a:srgbClr val="FFFF00"/>
                </a:solidFill>
              </a:rPr>
              <a:t>материнських порід з </a:t>
            </a:r>
            <a:r>
              <a:rPr lang="uk-UA" dirty="0" smtClean="0">
                <a:solidFill>
                  <a:srgbClr val="FFFF00"/>
                </a:solidFill>
              </a:rPr>
              <a:t> можливим перенесенням </a:t>
            </a:r>
            <a:r>
              <a:rPr lang="uk-UA" dirty="0">
                <a:solidFill>
                  <a:srgbClr val="FFFF00"/>
                </a:solidFill>
              </a:rPr>
              <a:t>продуктів руйнування </a:t>
            </a:r>
            <a:r>
              <a:rPr lang="uk-UA" dirty="0" smtClean="0">
                <a:solidFill>
                  <a:srgbClr val="FFFF00"/>
                </a:solidFill>
              </a:rPr>
              <a:t>під </a:t>
            </a:r>
            <a:r>
              <a:rPr lang="uk-UA" dirty="0">
                <a:solidFill>
                  <a:srgbClr val="FFFF00"/>
                </a:solidFill>
              </a:rPr>
              <a:t>впливом гравітації, води та вітру.</a:t>
            </a:r>
            <a:br>
              <a:rPr lang="uk-UA" dirty="0">
                <a:solidFill>
                  <a:srgbClr val="FFFF00"/>
                </a:solidFill>
              </a:rPr>
            </a:br>
            <a:r>
              <a:rPr lang="uk-UA" dirty="0"/>
              <a:t> 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83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Результат пошуку зображень за запитом &quot;гальк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6"/>
          <a:stretch/>
        </p:blipFill>
        <p:spPr bwMode="auto">
          <a:xfrm>
            <a:off x="-16513" y="0"/>
            <a:ext cx="94438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6056" y="764704"/>
            <a:ext cx="36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3399FF"/>
                </a:solidFill>
              </a:rPr>
              <a:t>Галька</a:t>
            </a:r>
            <a:r>
              <a:rPr lang="uk-UA" sz="4400" b="1" dirty="0" smtClean="0">
                <a:solidFill>
                  <a:srgbClr val="3399FF"/>
                </a:solidFill>
              </a:rPr>
              <a:t> - </a:t>
            </a:r>
            <a:r>
              <a:rPr lang="uk-UA" sz="3600" dirty="0">
                <a:solidFill>
                  <a:srgbClr val="3399FF"/>
                </a:solidFill>
              </a:rPr>
              <a:t>уламок гірської породи розміром від 10 до 100 мм, більш або менш обкатаний водою річок або морів.</a:t>
            </a:r>
            <a:r>
              <a:rPr lang="uk-UA" sz="3600" b="1" dirty="0" smtClean="0">
                <a:solidFill>
                  <a:srgbClr val="3399FF"/>
                </a:solidFill>
              </a:rPr>
              <a:t> </a:t>
            </a:r>
            <a:endParaRPr lang="uk-UA" sz="36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Результат пошуку зображень за запитом &quot;гравій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0"/>
          <a:stretch/>
        </p:blipFill>
        <p:spPr bwMode="auto">
          <a:xfrm>
            <a:off x="0" y="0"/>
            <a:ext cx="9285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620688"/>
            <a:ext cx="8388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rgbClr val="3399FF"/>
                </a:solidFill>
              </a:rPr>
              <a:t>Гравій - </a:t>
            </a:r>
            <a:r>
              <a:rPr lang="ru-RU" sz="3200" dirty="0" err="1">
                <a:solidFill>
                  <a:srgbClr val="3399FF"/>
                </a:solidFill>
              </a:rPr>
              <a:t>незцементована</a:t>
            </a:r>
            <a:r>
              <a:rPr lang="ru-RU" sz="3200" dirty="0">
                <a:solidFill>
                  <a:srgbClr val="3399FF"/>
                </a:solidFill>
              </a:rPr>
              <a:t> </a:t>
            </a:r>
            <a:r>
              <a:rPr lang="ru-RU" sz="3200" dirty="0" err="1">
                <a:solidFill>
                  <a:srgbClr val="3399FF"/>
                </a:solidFill>
              </a:rPr>
              <a:t>осадова</a:t>
            </a:r>
            <a:r>
              <a:rPr lang="ru-RU" sz="3200" dirty="0">
                <a:solidFill>
                  <a:srgbClr val="3399FF"/>
                </a:solidFill>
              </a:rPr>
              <a:t> порода, яка </a:t>
            </a:r>
            <a:r>
              <a:rPr lang="ru-RU" sz="3200" dirty="0" err="1">
                <a:solidFill>
                  <a:srgbClr val="3399FF"/>
                </a:solidFill>
              </a:rPr>
              <a:t>складається</a:t>
            </a:r>
            <a:r>
              <a:rPr lang="ru-RU" sz="3200" dirty="0">
                <a:solidFill>
                  <a:srgbClr val="3399FF"/>
                </a:solidFill>
              </a:rPr>
              <a:t> з </a:t>
            </a:r>
            <a:r>
              <a:rPr lang="ru-RU" sz="3200" dirty="0" err="1">
                <a:solidFill>
                  <a:srgbClr val="3399FF"/>
                </a:solidFill>
              </a:rPr>
              <a:t>округлих</a:t>
            </a:r>
            <a:r>
              <a:rPr lang="ru-RU" sz="3200" dirty="0">
                <a:solidFill>
                  <a:srgbClr val="3399FF"/>
                </a:solidFill>
              </a:rPr>
              <a:t> </a:t>
            </a:r>
            <a:r>
              <a:rPr lang="ru-RU" sz="3200" dirty="0" err="1">
                <a:solidFill>
                  <a:srgbClr val="3399FF"/>
                </a:solidFill>
              </a:rPr>
              <a:t>уламків</a:t>
            </a:r>
            <a:r>
              <a:rPr lang="ru-RU" sz="3200" dirty="0">
                <a:solidFill>
                  <a:srgbClr val="3399FF"/>
                </a:solidFill>
              </a:rPr>
              <a:t> </a:t>
            </a:r>
            <a:r>
              <a:rPr lang="ru-RU" sz="3200" dirty="0" err="1">
                <a:solidFill>
                  <a:srgbClr val="3399FF"/>
                </a:solidFill>
              </a:rPr>
              <a:t>гірських</a:t>
            </a:r>
            <a:r>
              <a:rPr lang="ru-RU" sz="3200" dirty="0">
                <a:solidFill>
                  <a:srgbClr val="3399FF"/>
                </a:solidFill>
              </a:rPr>
              <a:t> </a:t>
            </a:r>
            <a:r>
              <a:rPr lang="ru-RU" sz="3200" dirty="0" err="1">
                <a:solidFill>
                  <a:srgbClr val="3399FF"/>
                </a:solidFill>
              </a:rPr>
              <a:t>порід</a:t>
            </a:r>
            <a:r>
              <a:rPr lang="ru-RU" sz="3200" dirty="0">
                <a:solidFill>
                  <a:srgbClr val="3399FF"/>
                </a:solidFill>
              </a:rPr>
              <a:t> і </a:t>
            </a:r>
            <a:r>
              <a:rPr lang="ru-RU" sz="3200" dirty="0" err="1">
                <a:solidFill>
                  <a:srgbClr val="3399FF"/>
                </a:solidFill>
              </a:rPr>
              <a:t>мінералів</a:t>
            </a:r>
            <a:r>
              <a:rPr lang="ru-RU" sz="3200" dirty="0">
                <a:solidFill>
                  <a:srgbClr val="3399FF"/>
                </a:solidFill>
              </a:rPr>
              <a:t>, </a:t>
            </a:r>
            <a:r>
              <a:rPr lang="ru-RU" sz="3200" dirty="0" err="1">
                <a:solidFill>
                  <a:srgbClr val="3399FF"/>
                </a:solidFill>
              </a:rPr>
              <a:t>розміром</a:t>
            </a:r>
            <a:r>
              <a:rPr lang="ru-RU" sz="3200" dirty="0">
                <a:solidFill>
                  <a:srgbClr val="3399FF"/>
                </a:solidFill>
              </a:rPr>
              <a:t> </a:t>
            </a:r>
            <a:r>
              <a:rPr lang="ru-RU" sz="3200" dirty="0" err="1">
                <a:solidFill>
                  <a:srgbClr val="3399FF"/>
                </a:solidFill>
              </a:rPr>
              <a:t>від</a:t>
            </a:r>
            <a:r>
              <a:rPr lang="ru-RU" sz="3200" dirty="0">
                <a:solidFill>
                  <a:srgbClr val="3399FF"/>
                </a:solidFill>
              </a:rPr>
              <a:t> 1 до 10 мм.</a:t>
            </a:r>
            <a:endParaRPr lang="uk-UA" sz="32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Результат пошуку зображень за запитом &quot;щебінь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07"/>
          <a:stretch/>
        </p:blipFill>
        <p:spPr bwMode="auto">
          <a:xfrm>
            <a:off x="0" y="-10378"/>
            <a:ext cx="9144000" cy="686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692696"/>
            <a:ext cx="61206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3399FF"/>
                </a:solidFill>
              </a:rPr>
              <a:t>Щебінь - </a:t>
            </a:r>
            <a:r>
              <a:rPr lang="ru-RU" sz="4000" dirty="0" err="1">
                <a:solidFill>
                  <a:srgbClr val="3399FF"/>
                </a:solidFill>
              </a:rPr>
              <a:t>п</a:t>
            </a:r>
            <a:r>
              <a:rPr lang="ru-RU" sz="4000" dirty="0" err="1" smtClean="0">
                <a:solidFill>
                  <a:srgbClr val="3399FF"/>
                </a:solidFill>
              </a:rPr>
              <a:t>ухка</a:t>
            </a:r>
            <a:r>
              <a:rPr lang="ru-RU" sz="4000" dirty="0" smtClean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великоуламкова</a:t>
            </a:r>
            <a:r>
              <a:rPr lang="ru-RU" sz="4000" dirty="0">
                <a:solidFill>
                  <a:srgbClr val="3399FF"/>
                </a:solidFill>
              </a:rPr>
              <a:t>  </a:t>
            </a:r>
            <a:r>
              <a:rPr lang="ru-RU" sz="4000" dirty="0" err="1">
                <a:solidFill>
                  <a:srgbClr val="3399FF"/>
                </a:solidFill>
              </a:rPr>
              <a:t>гірська</a:t>
            </a:r>
            <a:r>
              <a:rPr lang="ru-RU" sz="4000" dirty="0">
                <a:solidFill>
                  <a:srgbClr val="3399FF"/>
                </a:solidFill>
              </a:rPr>
              <a:t> порода, </a:t>
            </a:r>
            <a:r>
              <a:rPr lang="ru-RU" sz="4000" dirty="0" err="1">
                <a:solidFill>
                  <a:srgbClr val="3399FF"/>
                </a:solidFill>
              </a:rPr>
              <a:t>що</a:t>
            </a:r>
            <a:r>
              <a:rPr lang="ru-RU" sz="4000" dirty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складається</a:t>
            </a:r>
            <a:r>
              <a:rPr lang="ru-RU" sz="4000" dirty="0">
                <a:solidFill>
                  <a:srgbClr val="3399FF"/>
                </a:solidFill>
              </a:rPr>
              <a:t> з </a:t>
            </a:r>
            <a:r>
              <a:rPr lang="ru-RU" sz="4000" dirty="0" err="1">
                <a:solidFill>
                  <a:srgbClr val="3399FF"/>
                </a:solidFill>
              </a:rPr>
              <a:t>майже</a:t>
            </a:r>
            <a:r>
              <a:rPr lang="ru-RU" sz="4000" dirty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необкатаних</a:t>
            </a:r>
            <a:r>
              <a:rPr lang="ru-RU" sz="4000" dirty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гострокутних</a:t>
            </a:r>
            <a:r>
              <a:rPr lang="ru-RU" sz="4000" dirty="0">
                <a:solidFill>
                  <a:srgbClr val="3399FF"/>
                </a:solidFill>
              </a:rPr>
              <a:t> зерен </a:t>
            </a:r>
            <a:r>
              <a:rPr lang="ru-RU" sz="4000" dirty="0" err="1">
                <a:solidFill>
                  <a:srgbClr val="3399FF"/>
                </a:solidFill>
              </a:rPr>
              <a:t>твердих</a:t>
            </a:r>
            <a:r>
              <a:rPr lang="ru-RU" sz="4000" dirty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порід</a:t>
            </a:r>
            <a:r>
              <a:rPr lang="ru-RU" sz="4000" dirty="0">
                <a:solidFill>
                  <a:srgbClr val="3399FF"/>
                </a:solidFill>
              </a:rPr>
              <a:t> </a:t>
            </a:r>
            <a:r>
              <a:rPr lang="ru-RU" sz="4000" dirty="0" err="1">
                <a:solidFill>
                  <a:srgbClr val="3399FF"/>
                </a:solidFill>
              </a:rPr>
              <a:t>розміром</a:t>
            </a:r>
            <a:r>
              <a:rPr lang="ru-RU" sz="4000" dirty="0">
                <a:solidFill>
                  <a:srgbClr val="3399FF"/>
                </a:solidFill>
              </a:rPr>
              <a:t> 10-100 мм. </a:t>
            </a:r>
            <a:endParaRPr lang="uk-UA" sz="40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7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Результат пошуку зображень за запитом &quot;жорств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2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1916832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3399FF"/>
                </a:solidFill>
              </a:rPr>
              <a:t>Жорства - </a:t>
            </a:r>
            <a:endParaRPr lang="uk-UA" sz="2800" dirty="0"/>
          </a:p>
          <a:p>
            <a:r>
              <a:rPr lang="uk-UA" sz="2800" dirty="0" smtClean="0">
                <a:solidFill>
                  <a:srgbClr val="3399FF"/>
                </a:solidFill>
              </a:rPr>
              <a:t>        </a:t>
            </a:r>
            <a:r>
              <a:rPr lang="uk-UA" sz="2800" dirty="0" err="1" smtClean="0">
                <a:solidFill>
                  <a:srgbClr val="3399FF"/>
                </a:solidFill>
              </a:rPr>
              <a:t>продукти</a:t>
            </a:r>
            <a:r>
              <a:rPr lang="uk-UA" sz="2800" dirty="0" err="1">
                <a:solidFill>
                  <a:srgbClr val="3399FF"/>
                </a:solidFill>
              </a:rPr>
              <a:t> вивітрювання</a:t>
            </a:r>
            <a:r>
              <a:rPr lang="uk-UA" sz="2800" dirty="0">
                <a:solidFill>
                  <a:srgbClr val="3399FF"/>
                </a:solidFill>
              </a:rPr>
              <a:t> гірських порід, що складаються з гострокутних незцементованих уламків </a:t>
            </a:r>
            <a:r>
              <a:rPr lang="uk-UA" sz="2800" dirty="0">
                <a:solidFill>
                  <a:srgbClr val="3399FF"/>
                </a:solidFill>
              </a:rPr>
              <a:t> </a:t>
            </a:r>
            <a:endParaRPr lang="uk-UA" sz="2800" dirty="0" smtClean="0">
              <a:solidFill>
                <a:srgbClr val="3399FF"/>
              </a:solidFill>
            </a:endParaRPr>
          </a:p>
          <a:p>
            <a:r>
              <a:rPr lang="uk-UA" sz="2800" dirty="0" smtClean="0">
                <a:solidFill>
                  <a:srgbClr val="3399FF"/>
                </a:solidFill>
              </a:rPr>
              <a:t>           розміром </a:t>
            </a:r>
            <a:r>
              <a:rPr lang="uk-UA" sz="2800" dirty="0">
                <a:solidFill>
                  <a:srgbClr val="3399FF"/>
                </a:solidFill>
              </a:rPr>
              <a:t>1-10 мм. </a:t>
            </a:r>
          </a:p>
          <a:p>
            <a:endParaRPr lang="uk-UA" sz="28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9" b="30250"/>
          <a:stretch/>
        </p:blipFill>
        <p:spPr bwMode="auto">
          <a:xfrm>
            <a:off x="38786" y="0"/>
            <a:ext cx="91275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76672"/>
            <a:ext cx="66967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3399FF"/>
                </a:solidFill>
              </a:rPr>
              <a:t>Валуни  - </a:t>
            </a:r>
            <a:r>
              <a:rPr lang="uk-UA" dirty="0">
                <a:solidFill>
                  <a:srgbClr val="3399FF"/>
                </a:solidFill>
              </a:rPr>
              <a:t> </a:t>
            </a:r>
            <a:r>
              <a:rPr lang="uk-UA" sz="3600" dirty="0">
                <a:solidFill>
                  <a:srgbClr val="3399FF"/>
                </a:solidFill>
              </a:rPr>
              <a:t>великі, різною мірою обкатані уламки гірських порід діаметром від 256 до 1024 мм.</a:t>
            </a:r>
            <a:endParaRPr lang="uk-UA" sz="36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Результат пошуку зображень за запитом &quot;пісок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r="4344"/>
          <a:stretch/>
        </p:blipFill>
        <p:spPr bwMode="auto">
          <a:xfrm>
            <a:off x="0" y="0"/>
            <a:ext cx="9144000" cy="685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404664"/>
            <a:ext cx="45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3399FF"/>
                </a:solidFill>
              </a:rPr>
              <a:t>Пісок</a:t>
            </a:r>
            <a:r>
              <a:rPr lang="uk-UA" sz="2800" b="1" dirty="0" smtClean="0">
                <a:solidFill>
                  <a:srgbClr val="3399FF"/>
                </a:solidFill>
              </a:rPr>
              <a:t> - </a:t>
            </a:r>
            <a:r>
              <a:rPr lang="uk-UA" sz="2800" dirty="0" err="1">
                <a:solidFill>
                  <a:srgbClr val="3399FF"/>
                </a:solidFill>
              </a:rPr>
              <a:t>д</a:t>
            </a:r>
            <a:r>
              <a:rPr lang="uk-UA" sz="2800" dirty="0" err="1" smtClean="0">
                <a:solidFill>
                  <a:srgbClr val="3399FF"/>
                </a:solidFill>
              </a:rPr>
              <a:t>рібноуламкові</a:t>
            </a:r>
            <a:r>
              <a:rPr lang="uk-UA" sz="2800" dirty="0" smtClean="0">
                <a:solidFill>
                  <a:srgbClr val="3399FF"/>
                </a:solidFill>
              </a:rPr>
              <a:t>    	пухкі </a:t>
            </a:r>
            <a:r>
              <a:rPr lang="uk-UA" sz="2800" dirty="0">
                <a:solidFill>
                  <a:srgbClr val="3399FF"/>
                </a:solidFill>
              </a:rPr>
              <a:t>осадові гірські </a:t>
            </a:r>
            <a:r>
              <a:rPr lang="uk-UA" sz="2800" dirty="0" smtClean="0">
                <a:solidFill>
                  <a:srgbClr val="3399FF"/>
                </a:solidFill>
              </a:rPr>
              <a:t>	породи величиною 	від </a:t>
            </a:r>
            <a:r>
              <a:rPr lang="uk-UA" sz="2800" dirty="0">
                <a:solidFill>
                  <a:srgbClr val="3399FF"/>
                </a:solidFill>
              </a:rPr>
              <a:t>0,05 до 2(3) мм</a:t>
            </a:r>
            <a:endParaRPr lang="uk-UA" sz="28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3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Результат пошуку зображень за запитом &quot;пісковики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1" t="3188" r="2357"/>
          <a:stretch/>
        </p:blipFill>
        <p:spPr bwMode="auto">
          <a:xfrm>
            <a:off x="0" y="0"/>
            <a:ext cx="91669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9064" y="4509120"/>
            <a:ext cx="56166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3399FF"/>
                </a:solidFill>
              </a:rPr>
              <a:t>Пісковики – </a:t>
            </a:r>
            <a:r>
              <a:rPr lang="uk-UA" sz="2800" b="1" dirty="0" smtClean="0">
                <a:solidFill>
                  <a:srgbClr val="3399FF"/>
                </a:solidFill>
              </a:rPr>
              <a:t>порода, </a:t>
            </a:r>
            <a:r>
              <a:rPr lang="ru-RU" sz="2800" dirty="0" err="1">
                <a:solidFill>
                  <a:srgbClr val="3399FF"/>
                </a:solidFill>
              </a:rPr>
              <a:t>що</a:t>
            </a:r>
            <a:r>
              <a:rPr lang="ru-RU" sz="2800" dirty="0">
                <a:solidFill>
                  <a:srgbClr val="3399FF"/>
                </a:solidFill>
              </a:rPr>
              <a:t> </a:t>
            </a:r>
            <a:r>
              <a:rPr lang="ru-RU" sz="2800" dirty="0" err="1">
                <a:solidFill>
                  <a:srgbClr val="3399FF"/>
                </a:solidFill>
              </a:rPr>
              <a:t>складається</a:t>
            </a:r>
            <a:r>
              <a:rPr lang="ru-RU" sz="2800" dirty="0">
                <a:solidFill>
                  <a:srgbClr val="3399FF"/>
                </a:solidFill>
              </a:rPr>
              <a:t> з зерен </a:t>
            </a:r>
            <a:r>
              <a:rPr lang="ru-RU" sz="2800" dirty="0" err="1">
                <a:solidFill>
                  <a:srgbClr val="3399FF"/>
                </a:solidFill>
              </a:rPr>
              <a:t>піску</a:t>
            </a:r>
            <a:r>
              <a:rPr lang="ru-RU" sz="2800" dirty="0">
                <a:solidFill>
                  <a:srgbClr val="3399FF"/>
                </a:solidFill>
              </a:rPr>
              <a:t>, </a:t>
            </a:r>
            <a:r>
              <a:rPr lang="ru-RU" sz="2800" dirty="0" err="1">
                <a:solidFill>
                  <a:srgbClr val="3399FF"/>
                </a:solidFill>
              </a:rPr>
              <a:t>зцементованого</a:t>
            </a:r>
            <a:r>
              <a:rPr lang="ru-RU" sz="2800" dirty="0">
                <a:solidFill>
                  <a:srgbClr val="3399FF"/>
                </a:solidFill>
              </a:rPr>
              <a:t> </a:t>
            </a:r>
            <a:r>
              <a:rPr lang="ru-RU" sz="2800" dirty="0" err="1">
                <a:solidFill>
                  <a:srgbClr val="3399FF"/>
                </a:solidFill>
              </a:rPr>
              <a:t>глинистим</a:t>
            </a:r>
            <a:r>
              <a:rPr lang="ru-RU" sz="2800" dirty="0">
                <a:solidFill>
                  <a:srgbClr val="3399FF"/>
                </a:solidFill>
              </a:rPr>
              <a:t>, </a:t>
            </a:r>
            <a:r>
              <a:rPr lang="ru-RU" sz="2800" dirty="0" err="1">
                <a:solidFill>
                  <a:srgbClr val="3399FF"/>
                </a:solidFill>
              </a:rPr>
              <a:t>кременистим</a:t>
            </a:r>
            <a:r>
              <a:rPr lang="ru-RU" sz="2800" dirty="0">
                <a:solidFill>
                  <a:srgbClr val="3399FF"/>
                </a:solidFill>
              </a:rPr>
              <a:t> та </a:t>
            </a:r>
            <a:r>
              <a:rPr lang="ru-RU" sz="2800" dirty="0" err="1">
                <a:solidFill>
                  <a:srgbClr val="3399FF"/>
                </a:solidFill>
              </a:rPr>
              <a:t>іншим</a:t>
            </a:r>
            <a:r>
              <a:rPr lang="ru-RU" sz="2800" dirty="0">
                <a:solidFill>
                  <a:srgbClr val="3399FF"/>
                </a:solidFill>
              </a:rPr>
              <a:t> </a:t>
            </a:r>
            <a:r>
              <a:rPr lang="ru-RU" sz="2800" dirty="0" err="1">
                <a:solidFill>
                  <a:srgbClr val="3399FF"/>
                </a:solidFill>
              </a:rPr>
              <a:t>матеріалом</a:t>
            </a:r>
            <a:r>
              <a:rPr lang="ru-RU" sz="2800" dirty="0">
                <a:solidFill>
                  <a:srgbClr val="3399FF"/>
                </a:solidFill>
              </a:rPr>
              <a:t>.</a:t>
            </a:r>
            <a:r>
              <a:rPr lang="uk-UA" sz="2800" b="1" dirty="0" smtClean="0">
                <a:solidFill>
                  <a:srgbClr val="3399FF"/>
                </a:solidFill>
              </a:rPr>
              <a:t> </a:t>
            </a:r>
            <a:endParaRPr lang="uk-UA" sz="28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upload.wikimedia.org/wikipedia/commons/thumb/8/87/LoessVicksburg.jpg/800px-LoessVicksbu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9612" y="3717032"/>
            <a:ext cx="69847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3399FF"/>
                </a:solidFill>
              </a:rPr>
              <a:t>Лес</a:t>
            </a:r>
            <a:r>
              <a:rPr lang="uk-UA" sz="3200" dirty="0" smtClean="0">
                <a:solidFill>
                  <a:srgbClr val="3399FF"/>
                </a:solidFill>
              </a:rPr>
              <a:t> – континентальна </a:t>
            </a:r>
            <a:r>
              <a:rPr lang="uk-UA" sz="3200" dirty="0" err="1" smtClean="0">
                <a:solidFill>
                  <a:srgbClr val="3399FF"/>
                </a:solidFill>
              </a:rPr>
              <a:t>грунтоутворювальна</a:t>
            </a:r>
            <a:r>
              <a:rPr lang="uk-UA" sz="3200" dirty="0" smtClean="0">
                <a:solidFill>
                  <a:srgbClr val="3399FF"/>
                </a:solidFill>
              </a:rPr>
              <a:t> гірська порода.</a:t>
            </a:r>
            <a:endParaRPr lang="uk-UA" sz="3200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51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7470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/>
              <a:t>Б) Глини </a:t>
            </a:r>
            <a:r>
              <a:rPr lang="uk-UA" sz="3600" b="1" i="1" dirty="0"/>
              <a:t>та глинисті гірські </a:t>
            </a:r>
            <a:r>
              <a:rPr lang="uk-UA" sz="3600" b="1" i="1" dirty="0" smtClean="0"/>
              <a:t>породи</a:t>
            </a:r>
          </a:p>
          <a:p>
            <a:endParaRPr lang="uk-UA" sz="3600" b="1" dirty="0" smtClean="0"/>
          </a:p>
          <a:p>
            <a:pPr algn="ctr"/>
            <a:r>
              <a:rPr lang="uk-UA" sz="3200" b="1" dirty="0"/>
              <a:t> </a:t>
            </a:r>
            <a:r>
              <a:rPr lang="uk-UA" sz="3200" b="1" dirty="0" smtClean="0"/>
              <a:t>     </a:t>
            </a:r>
            <a:r>
              <a:rPr lang="uk-UA" sz="3200" dirty="0"/>
              <a:t>часто відносять до окремої групи внаслідок того, що вони не можуть бути повністю віднесені ні до уламкових, ні до хімічних за умовами утворення та мінеральним складом. </a:t>
            </a:r>
            <a:endParaRPr lang="uk-UA" sz="3200" dirty="0" smtClean="0"/>
          </a:p>
          <a:p>
            <a:r>
              <a:rPr lang="uk-UA" sz="3200" dirty="0"/>
              <a:t> </a:t>
            </a:r>
            <a:r>
              <a:rPr lang="uk-UA" sz="3200" dirty="0" smtClean="0"/>
              <a:t>     Ці </a:t>
            </a:r>
            <a:r>
              <a:rPr lang="uk-UA" sz="3200" dirty="0"/>
              <a:t>гірські породи складаються з новоутворень ― продуктів хімічного вивітрювання і в той же час мають у своєму складі уламковий матеріал.</a:t>
            </a:r>
          </a:p>
        </p:txBody>
      </p:sp>
    </p:spTree>
    <p:extLst>
      <p:ext uri="{BB962C8B-B14F-4D97-AF65-F5344CB8AC3E}">
        <p14:creationId xmlns:p14="http://schemas.microsoft.com/office/powerpoint/2010/main" val="22713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Результат пошуку зображень за запитом &quot;каолін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66979" cy="687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6926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660066"/>
                </a:solidFill>
              </a:rPr>
              <a:t>Каолін</a:t>
            </a:r>
            <a:endParaRPr lang="uk-UA" sz="4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99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8" name="Picture 6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72"/>
            <a:ext cx="48245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Результат пошуку зображень за запитом &quot;боксит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543" y="2780928"/>
            <a:ext cx="5245353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83671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rgbClr val="660066"/>
                </a:solidFill>
              </a:rPr>
              <a:t>Боксити</a:t>
            </a:r>
            <a:endParaRPr lang="uk-UA" sz="4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00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Результат пошуку зображень за запитом &quot;латерит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" r="30763" b="-652"/>
          <a:stretch/>
        </p:blipFill>
        <p:spPr bwMode="auto">
          <a:xfrm>
            <a:off x="-1" y="44450"/>
            <a:ext cx="9144001" cy="681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92" y="62179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660066"/>
                </a:solidFill>
              </a:rPr>
              <a:t>Латерит</a:t>
            </a:r>
            <a:endParaRPr lang="uk-UA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78" y="0"/>
            <a:ext cx="9176878" cy="688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692696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В) </a:t>
            </a:r>
            <a:r>
              <a:rPr lang="ru-RU" sz="3600" b="1" i="1" dirty="0" err="1" smtClean="0"/>
              <a:t>Хімічні</a:t>
            </a:r>
            <a:r>
              <a:rPr lang="ru-RU" sz="3600" b="1" i="1" dirty="0" smtClean="0"/>
              <a:t> </a:t>
            </a:r>
            <a:r>
              <a:rPr lang="ru-RU" sz="3600" b="1" i="1" dirty="0" err="1"/>
              <a:t>осадові</a:t>
            </a:r>
            <a:r>
              <a:rPr lang="ru-RU" sz="3600" b="1" i="1" dirty="0"/>
              <a:t> </a:t>
            </a:r>
            <a:r>
              <a:rPr lang="ru-RU" sz="3600" b="1" i="1" dirty="0" smtClean="0"/>
              <a:t>породи</a:t>
            </a:r>
          </a:p>
          <a:p>
            <a:endParaRPr lang="ru-RU" sz="3600" b="1" dirty="0" smtClean="0"/>
          </a:p>
          <a:p>
            <a:r>
              <a:rPr lang="ru-RU" sz="3600" dirty="0" smtClean="0"/>
              <a:t> </a:t>
            </a:r>
            <a:r>
              <a:rPr lang="ru-RU" sz="3600" dirty="0" err="1"/>
              <a:t>випадають</a:t>
            </a:r>
            <a:r>
              <a:rPr lang="ru-RU" sz="3600" dirty="0"/>
              <a:t> у </a:t>
            </a:r>
            <a:r>
              <a:rPr lang="ru-RU" sz="3600" dirty="0" err="1"/>
              <a:t>вигляді</a:t>
            </a:r>
            <a:r>
              <a:rPr lang="ru-RU" sz="3600" dirty="0"/>
              <a:t> осаду з </a:t>
            </a:r>
            <a:r>
              <a:rPr lang="ru-RU" sz="3600" dirty="0" err="1"/>
              <a:t>розчинів</a:t>
            </a:r>
            <a:r>
              <a:rPr lang="ru-RU" sz="3600" dirty="0"/>
              <a:t> </a:t>
            </a:r>
            <a:r>
              <a:rPr lang="ru-RU" sz="3600" dirty="0" smtClean="0"/>
              <a:t>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841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32930"/>
            <a:ext cx="5884786" cy="372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663" y="0"/>
            <a:ext cx="479827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6" descr="Пов’язане зображе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64058"/>
            <a:ext cx="3024336" cy="226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404664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0066"/>
                </a:solidFill>
              </a:rPr>
              <a:t>Кам</a:t>
            </a:r>
            <a:r>
              <a:rPr lang="uk-UA" sz="4400" b="1" dirty="0" smtClean="0">
                <a:solidFill>
                  <a:srgbClr val="FF0066"/>
                </a:solidFill>
                <a:cs typeface="Arial"/>
              </a:rPr>
              <a:t>‘яна сіль</a:t>
            </a:r>
            <a:endParaRPr lang="uk-UA" sz="44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6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6"/>
          <a:stretch/>
        </p:blipFill>
        <p:spPr bwMode="auto">
          <a:xfrm>
            <a:off x="0" y="0"/>
            <a:ext cx="9144000" cy="686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20688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66"/>
                </a:solidFill>
              </a:rPr>
              <a:t>Калійні солі</a:t>
            </a:r>
            <a:endParaRPr lang="uk-UA" sz="40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59" y="2042658"/>
            <a:ext cx="6395759" cy="481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Результат пошуку зображень за запитом &quot;гіпс гірська пород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83671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66"/>
                </a:solidFill>
              </a:rPr>
              <a:t>Гіпс</a:t>
            </a:r>
            <a:endParaRPr lang="uk-UA" sz="40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2" name="Picture 6" descr="Результат пошуку зображень за запитом &quot;вапня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9550"/>
            <a:ext cx="8372210" cy="558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3" y="62068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0066"/>
                </a:solidFill>
              </a:rPr>
              <a:t>Вапняки</a:t>
            </a:r>
            <a:endParaRPr lang="uk-UA" sz="40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06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5"/>
            <a:ext cx="5572344" cy="329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 descr="Пов’язане зображенн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r="39162"/>
          <a:stretch/>
        </p:blipFill>
        <p:spPr bwMode="auto">
          <a:xfrm>
            <a:off x="4932040" y="188640"/>
            <a:ext cx="403975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980728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0066"/>
                </a:solidFill>
              </a:rPr>
              <a:t>Доломіти</a:t>
            </a:r>
            <a:endParaRPr lang="uk-UA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/>
              <a:t>Ґ) Органічні  гірські породи </a:t>
            </a:r>
            <a:r>
              <a:rPr lang="uk-UA" sz="2800" dirty="0" smtClean="0"/>
              <a:t>утворились </a:t>
            </a:r>
            <a:r>
              <a:rPr lang="uk-UA" sz="2800" dirty="0"/>
              <a:t>цілком або частково в результаті життєдіяльності організмів та накопичення їх вимерлих залишків на суші або на дні водоймищ</a:t>
            </a:r>
            <a:r>
              <a:rPr lang="uk-UA" sz="2800" dirty="0" smtClean="0"/>
              <a:t>.</a:t>
            </a:r>
          </a:p>
          <a:p>
            <a:endParaRPr lang="uk-UA" sz="2800" dirty="0"/>
          </a:p>
          <a:p>
            <a:r>
              <a:rPr lang="uk-UA" sz="2800" dirty="0" smtClean="0"/>
              <a:t>	Розрізняють </a:t>
            </a:r>
            <a:r>
              <a:rPr lang="uk-UA" sz="2800" i="1" dirty="0"/>
              <a:t>зоогенні</a:t>
            </a:r>
            <a:r>
              <a:rPr lang="uk-UA" sz="2800" dirty="0"/>
              <a:t> та </a:t>
            </a:r>
            <a:r>
              <a:rPr lang="uk-UA" sz="2800" i="1" dirty="0" err="1"/>
              <a:t>фітогенні</a:t>
            </a:r>
            <a:r>
              <a:rPr lang="uk-UA" sz="2800" dirty="0"/>
              <a:t> гірські </a:t>
            </a:r>
            <a:r>
              <a:rPr lang="uk-UA" sz="2800" dirty="0" smtClean="0"/>
              <a:t>породи:  зоогенні </a:t>
            </a:r>
            <a:r>
              <a:rPr lang="uk-UA" sz="2800" dirty="0"/>
              <a:t>утворились із залишків тварин (вапняк, крейда та ін.), </a:t>
            </a:r>
            <a:r>
              <a:rPr lang="uk-UA" sz="2800" dirty="0" smtClean="0"/>
              <a:t> а </a:t>
            </a:r>
            <a:r>
              <a:rPr lang="uk-UA" sz="2800" dirty="0" err="1" smtClean="0"/>
              <a:t>фітогенні</a:t>
            </a:r>
            <a:r>
              <a:rPr lang="uk-UA" sz="2800" dirty="0" smtClean="0"/>
              <a:t> </a:t>
            </a:r>
            <a:r>
              <a:rPr lang="uk-UA" sz="2800" dirty="0"/>
              <a:t>- із залишків рослин (вугілля, торф та ін.).</a:t>
            </a:r>
          </a:p>
        </p:txBody>
      </p:sp>
    </p:spTree>
    <p:extLst>
      <p:ext uri="{BB962C8B-B14F-4D97-AF65-F5344CB8AC3E}">
        <p14:creationId xmlns:p14="http://schemas.microsoft.com/office/powerpoint/2010/main" val="30740793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FF00"/>
                </a:solidFill>
              </a:rPr>
              <a:t>Вапняк</a:t>
            </a:r>
            <a:r>
              <a:rPr lang="uk-UA" sz="2800" dirty="0" smtClean="0">
                <a:solidFill>
                  <a:srgbClr val="FFFF00"/>
                </a:solidFill>
              </a:rPr>
              <a:t>, крім того , що  утворюється  внаслідок хімічного осідання,   може формуватись в результаті  акумуляції вапнякових черепашок. </a:t>
            </a:r>
            <a:endParaRPr lang="uk-UA" sz="2800" dirty="0">
              <a:solidFill>
                <a:srgbClr val="FFFF00"/>
              </a:solidFill>
            </a:endParaRPr>
          </a:p>
        </p:txBody>
      </p:sp>
      <p:pic>
        <p:nvPicPr>
          <p:cNvPr id="57346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904"/>
            <a:ext cx="5715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 descr="Результат пошуку зображень за запитом &quot;вапняк з черепашок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69660"/>
            <a:ext cx="3642164" cy="35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68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2214"/>
            <a:ext cx="5364088" cy="391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332" y="2780928"/>
            <a:ext cx="3770668" cy="410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4" name="Picture 6" descr="Результат пошуку зображень за запитом &quot;крейда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7"/>
            <a:ext cx="5220072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764704"/>
            <a:ext cx="27363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Крейда</a:t>
            </a:r>
            <a:r>
              <a:rPr lang="uk-UA" sz="4000" dirty="0" smtClean="0">
                <a:solidFill>
                  <a:srgbClr val="FFFF00"/>
                </a:solidFill>
              </a:rPr>
              <a:t> – </a:t>
            </a:r>
          </a:p>
          <a:p>
            <a:r>
              <a:rPr lang="uk-UA" sz="4000" dirty="0" smtClean="0">
                <a:solidFill>
                  <a:srgbClr val="FFFF00"/>
                </a:solidFill>
              </a:rPr>
              <a:t>різновид вапняку.</a:t>
            </a:r>
            <a:endParaRPr lang="uk-UA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7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Пов’язане зображе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/>
          <a:stretch/>
        </p:blipFill>
        <p:spPr bwMode="auto">
          <a:xfrm>
            <a:off x="0" y="0"/>
            <a:ext cx="9144000" cy="686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908720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FF00"/>
                </a:solidFill>
              </a:rPr>
              <a:t>Мергель</a:t>
            </a:r>
            <a:endParaRPr lang="uk-UA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19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Результат пошуку зображень за запитом &quot;опок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79"/>
          <a:stretch/>
        </p:blipFill>
        <p:spPr bwMode="auto">
          <a:xfrm>
            <a:off x="0" y="-1187289"/>
            <a:ext cx="9123783" cy="80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4048" y="0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FFFF00"/>
                </a:solidFill>
              </a:rPr>
              <a:t>Опока</a:t>
            </a:r>
            <a:endParaRPr lang="uk-U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Результат пошуку зображень за запитом &quot;трепел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07" b="7192"/>
          <a:stretch/>
        </p:blipFill>
        <p:spPr bwMode="auto">
          <a:xfrm>
            <a:off x="5992" y="0"/>
            <a:ext cx="9138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3149" y="332656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Трепел</a:t>
            </a:r>
            <a:endParaRPr lang="uk-U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335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Результат пошуку зображень за запитом &quot;нафт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30" y="1126421"/>
            <a:ext cx="9174529" cy="57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4578" y="104984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400" b="1" dirty="0" smtClean="0">
                <a:solidFill>
                  <a:srgbClr val="FFFF00"/>
                </a:solidFill>
              </a:rPr>
              <a:t>Нафта</a:t>
            </a:r>
            <a:endParaRPr lang="uk-U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1"/>
            <a:ext cx="5429250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4" descr="Результат пошуку зображень за запитом &quot;природний газ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250" y="4293096"/>
            <a:ext cx="7706750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52120" y="980728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FF00"/>
                </a:solidFill>
              </a:rPr>
              <a:t>Природний газ</a:t>
            </a:r>
            <a:endParaRPr lang="uk-UA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1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Результат пошуку зображень за запитом &quot;буре вугілл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299"/>
            <a:ext cx="3810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Результат пошуку зображень за запитом &quot;буре вугілл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32" y="2420888"/>
            <a:ext cx="6650471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332656"/>
            <a:ext cx="28083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FFFF00"/>
                </a:solidFill>
              </a:rPr>
              <a:t>Буре вугілля</a:t>
            </a:r>
            <a:endParaRPr lang="uk-UA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28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1052736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Кам</a:t>
            </a:r>
            <a:r>
              <a:rPr lang="uk-UA" sz="4400" b="1" dirty="0" smtClean="0">
                <a:solidFill>
                  <a:srgbClr val="FFFF00"/>
                </a:solidFill>
                <a:latin typeface="Arial"/>
                <a:cs typeface="Arial"/>
              </a:rPr>
              <a:t>'</a:t>
            </a:r>
            <a:r>
              <a:rPr lang="uk-UA" sz="4400" b="1" dirty="0" smtClean="0">
                <a:solidFill>
                  <a:srgbClr val="FFFF00"/>
                </a:solidFill>
              </a:rPr>
              <a:t>яне вугілля</a:t>
            </a:r>
            <a:endParaRPr lang="uk-UA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6380"/>
            <a:ext cx="9144000" cy="607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49321"/>
            <a:ext cx="4680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Горючі сланці</a:t>
            </a:r>
            <a:endParaRPr lang="uk-UA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168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Результат пошуку зображень за запитом &quot;торф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7" r="3957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764704"/>
            <a:ext cx="374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FFFF00"/>
                </a:solidFill>
              </a:rPr>
              <a:t>Торф</a:t>
            </a:r>
            <a:endParaRPr lang="uk-U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8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Результат пошуку зображень за запитом &quot;вогонь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50"/>
          <a:stretch/>
        </p:blipFill>
        <p:spPr bwMode="auto">
          <a:xfrm>
            <a:off x="-1" y="0"/>
            <a:ext cx="9144001" cy="687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Значною цінністю нафти, газу, вугілля, горючих сланців та торфу є те, що ці гірські погоди є горючими. 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0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FF"/>
                </a:solidFill>
              </a:rPr>
              <a:t>ІІІ. </a:t>
            </a:r>
            <a:r>
              <a:rPr lang="uk-UA" dirty="0" smtClean="0">
                <a:solidFill>
                  <a:srgbClr val="FF00FF"/>
                </a:solidFill>
              </a:rPr>
              <a:t>Метаморфічні гірські породи - </a:t>
            </a:r>
            <a:r>
              <a:rPr lang="uk-UA" dirty="0"/>
              <a:t> </a:t>
            </a:r>
            <a:r>
              <a:rPr lang="uk-UA" dirty="0" smtClean="0"/>
              <a:t>це ті гірські породи,  </a:t>
            </a:r>
            <a:r>
              <a:rPr lang="uk-UA" dirty="0"/>
              <a:t>що утворилися </a:t>
            </a:r>
            <a:r>
              <a:rPr lang="uk-UA" dirty="0" err="1"/>
              <a:t>внаслідок метаморфізм</a:t>
            </a:r>
            <a:r>
              <a:rPr lang="uk-UA" dirty="0"/>
              <a:t>у осадових і магматичних </a:t>
            </a:r>
            <a:r>
              <a:rPr lang="uk-UA" dirty="0" smtClean="0"/>
              <a:t>порід  ( через вплив тиску чи/або темпераатури).  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Вони характеризуються </a:t>
            </a:r>
            <a:r>
              <a:rPr lang="uk-UA" dirty="0"/>
              <a:t>зернистою будовою, здебільшого сланцюватою </a:t>
            </a:r>
            <a:r>
              <a:rPr lang="uk-UA" dirty="0" smtClean="0"/>
              <a:t>текстурою. </a:t>
            </a:r>
            <a:endParaRPr lang="uk-UA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bc.com.ua/images/metamorphic/metamorphi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89" y="-35492"/>
            <a:ext cx="9191321" cy="689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597352"/>
          </a:xfrm>
        </p:spPr>
        <p:txBody>
          <a:bodyPr>
            <a:noAutofit/>
          </a:bodyPr>
          <a:lstStyle/>
          <a:p>
            <a:pPr algn="l"/>
            <a:r>
              <a:rPr lang="uk-UA" sz="2800" dirty="0" smtClean="0"/>
              <a:t>       Найбільше </a:t>
            </a:r>
            <a:r>
              <a:rPr lang="uk-UA" sz="2800" dirty="0"/>
              <a:t>поширення одержала </a:t>
            </a:r>
            <a:r>
              <a:rPr lang="uk-UA" sz="2800" u="sng" dirty="0"/>
              <a:t>класифікація метаморфічних порід за структурно-текстурними ознаками і мінеральними сполуками</a:t>
            </a:r>
            <a:r>
              <a:rPr lang="uk-UA" sz="2800" dirty="0"/>
              <a:t>. 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         За </a:t>
            </a:r>
            <a:r>
              <a:rPr lang="uk-UA" sz="2800" dirty="0"/>
              <a:t>даними характеристиками метаморфічні </a:t>
            </a:r>
            <a:r>
              <a:rPr lang="uk-UA" sz="2800" dirty="0" smtClean="0"/>
              <a:t>    		породи </a:t>
            </a:r>
            <a:r>
              <a:rPr lang="uk-UA" sz="2800" dirty="0"/>
              <a:t>підрозділяються так</a:t>
            </a:r>
            <a:r>
              <a:rPr lang="uk-UA" sz="2800" dirty="0" smtClean="0"/>
              <a:t>:</a:t>
            </a: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r>
              <a:rPr lang="uk-UA" sz="2400" b="1" i="1" dirty="0" smtClean="0"/>
              <a:t>Гнейси</a:t>
            </a:r>
            <a:r>
              <a:rPr lang="uk-UA" sz="2400" dirty="0" smtClean="0"/>
              <a:t>  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 smtClean="0"/>
              <a:t>    				  </a:t>
            </a:r>
            <a:r>
              <a:rPr lang="uk-UA" sz="2400" b="1" i="1" dirty="0" smtClean="0"/>
              <a:t>Сланці</a:t>
            </a:r>
            <a:br>
              <a:rPr lang="uk-UA" sz="2400" b="1" i="1" dirty="0" smtClean="0"/>
            </a:br>
            <a:r>
              <a:rPr lang="uk-UA" sz="2400" dirty="0" smtClean="0"/>
              <a:t> </a:t>
            </a:r>
            <a:r>
              <a:rPr lang="uk-UA" sz="2400" b="1" i="1" dirty="0" smtClean="0"/>
              <a:t>Масивні </a:t>
            </a:r>
            <a:r>
              <a:rPr lang="uk-UA" sz="2400" b="1" i="1" dirty="0" err="1"/>
              <a:t>метаморфіти</a:t>
            </a:r>
            <a:r>
              <a:rPr lang="uk-UA" sz="2400" b="1" i="1" dirty="0"/>
              <a:t> </a:t>
            </a:r>
            <a:r>
              <a:rPr lang="uk-UA" sz="2400" b="1" i="1" dirty="0"/>
              <a:t/>
            </a:r>
            <a:br>
              <a:rPr lang="uk-UA" sz="2400" b="1" i="1" dirty="0"/>
            </a:br>
            <a:r>
              <a:rPr lang="uk-UA" sz="2400" dirty="0" smtClean="0"/>
              <a:t> 							</a:t>
            </a:r>
            <a:r>
              <a:rPr lang="uk-UA" sz="2400" b="1" i="1" dirty="0" smtClean="0"/>
              <a:t>Мармури</a:t>
            </a:r>
            <a:endParaRPr lang="uk-UA" sz="24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619672" y="3861048"/>
            <a:ext cx="2160240" cy="144016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2411760" y="3948788"/>
            <a:ext cx="1944216" cy="704348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644008" y="3869432"/>
            <a:ext cx="216024" cy="423664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108545" y="3861048"/>
            <a:ext cx="2775823" cy="1152128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3824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Ð ÐµÐ·ÑÐ»ÑÑÐ°Ñ Ð¿Ð¾ÑÑÐºÑ Ð·Ð¾Ð±ÑÐ°Ð¶ÐµÐ½Ñ Ð·Ð° Ð·Ð°Ð¿Ð¸ÑÐ¾Ð¼ &quot;ÑÐµÐ±ÑÐ½Ñ Ð· Ð³Ð½ÐµÐ¹ÑÑ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56" b="25514"/>
          <a:stretch/>
        </p:blipFill>
        <p:spPr bwMode="auto">
          <a:xfrm>
            <a:off x="-1" y="-1971"/>
            <a:ext cx="9144001" cy="685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3154362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FFFF"/>
                </a:solidFill>
              </a:rPr>
              <a:t>А) </a:t>
            </a:r>
            <a:r>
              <a:rPr lang="uk-UA" sz="3600" b="1" i="1" u="sng" dirty="0">
                <a:solidFill>
                  <a:srgbClr val="00FFFF"/>
                </a:solidFill>
              </a:rPr>
              <a:t>Гнейси</a:t>
            </a:r>
            <a:r>
              <a:rPr lang="uk-UA" sz="3200" b="1" dirty="0">
                <a:solidFill>
                  <a:srgbClr val="00FFFF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- вирізняються багатим вмістом польових шпатів і виразною сланцюватістю</a:t>
            </a:r>
            <a:r>
              <a:rPr lang="uk-UA" sz="3200" dirty="0" smtClean="0">
                <a:solidFill>
                  <a:srgbClr val="00FFFF"/>
                </a:solidFill>
              </a:rPr>
              <a:t>;</a:t>
            </a:r>
            <a:br>
              <a:rPr lang="uk-UA" sz="3200" dirty="0" smtClean="0">
                <a:solidFill>
                  <a:srgbClr val="00FFFF"/>
                </a:solidFill>
              </a:rPr>
            </a:br>
            <a:r>
              <a:rPr lang="uk-UA" sz="3200" dirty="0">
                <a:solidFill>
                  <a:srgbClr val="00FFFF"/>
                </a:solidFill>
              </a:rPr>
              <a:t> </a:t>
            </a:r>
            <a:r>
              <a:rPr lang="uk-UA" sz="3200" dirty="0" smtClean="0">
                <a:solidFill>
                  <a:srgbClr val="00FFFF"/>
                </a:solidFill>
              </a:rPr>
              <a:t>можуть </a:t>
            </a:r>
            <a:r>
              <a:rPr lang="uk-UA" sz="3200" dirty="0">
                <a:solidFill>
                  <a:srgbClr val="00FFFF"/>
                </a:solidFill>
              </a:rPr>
              <a:t>утворюватися як з магматичних (ортогнейси), так і з осадових порід (парагнейси</a:t>
            </a:r>
            <a:r>
              <a:rPr lang="uk-UA" sz="3200" dirty="0" smtClean="0">
                <a:solidFill>
                  <a:srgbClr val="00FFFF"/>
                </a:solidFill>
              </a:rPr>
              <a:t>). </a:t>
            </a:r>
            <a:endParaRPr lang="uk-UA" sz="3200" dirty="0">
              <a:solidFill>
                <a:srgbClr val="00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1296909">
            <a:off x="1979712" y="5733256"/>
            <a:ext cx="665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</a:rPr>
              <a:t>Гнейс  ще називають рідним  братом граніту. </a:t>
            </a:r>
            <a:endParaRPr lang="uk-UA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240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16632"/>
            <a:ext cx="31683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solidFill>
                  <a:srgbClr val="00FFFF"/>
                </a:solidFill>
              </a:rPr>
              <a:t>Гнейси,  </a:t>
            </a:r>
            <a:r>
              <a:rPr lang="uk-UA" sz="2800" dirty="0">
                <a:solidFill>
                  <a:srgbClr val="00FFFF"/>
                </a:solidFill>
              </a:rPr>
              <a:t>як і граніти, вирізняються розмаїтістю забарвлень. </a:t>
            </a:r>
            <a:endParaRPr lang="uk-UA" sz="2800" dirty="0" smtClean="0">
              <a:solidFill>
                <a:srgbClr val="00FFFF"/>
              </a:solidFill>
            </a:endParaRPr>
          </a:p>
          <a:p>
            <a:pPr algn="ctr"/>
            <a:r>
              <a:rPr lang="uk-UA" sz="2800" dirty="0">
                <a:solidFill>
                  <a:srgbClr val="00FFFF"/>
                </a:solidFill>
              </a:rPr>
              <a:t/>
            </a:r>
            <a:br>
              <a:rPr lang="uk-UA" sz="2800" dirty="0">
                <a:solidFill>
                  <a:srgbClr val="00FFFF"/>
                </a:solidFill>
              </a:rPr>
            </a:br>
            <a:r>
              <a:rPr lang="uk-UA" sz="2800" dirty="0">
                <a:solidFill>
                  <a:srgbClr val="00FFFF"/>
                </a:solidFill>
              </a:rPr>
              <a:t>Використовуються  здебільшого тільки як </a:t>
            </a:r>
            <a:r>
              <a:rPr lang="uk-UA" sz="2800" dirty="0" smtClean="0">
                <a:solidFill>
                  <a:srgbClr val="00FFFF"/>
                </a:solidFill>
              </a:rPr>
              <a:t>щебінь </a:t>
            </a:r>
            <a:r>
              <a:rPr lang="uk-UA" sz="2800" dirty="0">
                <a:solidFill>
                  <a:srgbClr val="00FFFF"/>
                </a:solidFill>
              </a:rPr>
              <a:t>та бутовий камінь.</a:t>
            </a:r>
            <a:endParaRPr lang="uk-UA" sz="2800" dirty="0"/>
          </a:p>
        </p:txBody>
      </p:sp>
      <p:pic>
        <p:nvPicPr>
          <p:cNvPr id="4" name="Picture 2" descr="Ð ÐµÐ·ÑÐ»ÑÑÐ°Ñ Ð¿Ð¾ÑÑÐºÑ Ð·Ð¾Ð±ÑÐ°Ð¶ÐµÐ½Ñ Ð·Ð° Ð·Ð°Ð¿Ð¸ÑÐ¾Ð¼ &quot;Ð³Ð½ÐµÐ¹Ñ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529">
            <a:off x="5165076" y="-178897"/>
            <a:ext cx="3937256" cy="311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Ð ÐµÐ·ÑÐ»ÑÑÐ°Ñ Ð¿Ð¾ÑÑÐºÑ Ð·Ð¾Ð±ÑÐ°Ð¶ÐµÐ½Ñ Ð·Ð° Ð·Ð°Ð¿Ð¸ÑÐ¾Ð¼ &quot;Ð³Ð½ÐµÐ¹Ñ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019">
            <a:off x="3247104" y="1910435"/>
            <a:ext cx="38100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 ÐµÐ·ÑÐ»ÑÑÐ°Ñ Ð¿Ð¾ÑÑÐºÑ Ð·Ð¾Ð±ÑÐ°Ð¶ÐµÐ½Ñ Ð·Ð° Ð·Ð°Ð¿Ð¸ÑÐ¾Ð¼ &quot;Ð³Ð½ÐµÐ¹ÑÐ¸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758" y="4214859"/>
            <a:ext cx="3873892" cy="26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Ð ÐµÐ·ÑÐ»ÑÑÐ°Ñ Ð¿Ð¾ÑÑÐºÑ Ð·Ð¾Ð±ÑÐ°Ð¶ÐµÐ½Ñ Ð·Ð° Ð·Ð°Ð¿Ð¸ÑÐ¾Ð¼ &quot;Ð³Ð½ÐµÐ¹ÑÐ¸&quot;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1"/>
          <a:stretch/>
        </p:blipFill>
        <p:spPr bwMode="auto">
          <a:xfrm>
            <a:off x="755576" y="4517837"/>
            <a:ext cx="3803913" cy="229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94491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Autofit/>
          </a:bodyPr>
          <a:lstStyle/>
          <a:p>
            <a:pPr algn="r"/>
            <a:r>
              <a:rPr lang="uk-UA" sz="3200" b="1" i="1" dirty="0">
                <a:solidFill>
                  <a:srgbClr val="00FFFF"/>
                </a:solidFill>
              </a:rPr>
              <a:t>Б) </a:t>
            </a:r>
            <a:r>
              <a:rPr lang="uk-UA" sz="3600" b="1" i="1" u="sng" dirty="0">
                <a:solidFill>
                  <a:srgbClr val="00FFFF"/>
                </a:solidFill>
              </a:rPr>
              <a:t>Сланці</a:t>
            </a:r>
            <a:r>
              <a:rPr lang="uk-UA" sz="3200" dirty="0">
                <a:solidFill>
                  <a:srgbClr val="00FFFF"/>
                </a:solidFill>
              </a:rPr>
              <a:t> - вирізняються малою наявністю польових шпатів і виразною паралельною структурою - сланцюватістю;</a:t>
            </a:r>
            <a:br>
              <a:rPr lang="uk-UA" sz="3200" dirty="0">
                <a:solidFill>
                  <a:srgbClr val="00FFFF"/>
                </a:solidFill>
              </a:rPr>
            </a:br>
            <a:endParaRPr lang="uk-UA" sz="3200" dirty="0">
              <a:solidFill>
                <a:srgbClr val="00FFFF"/>
              </a:solidFill>
            </a:endParaRPr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ÑÐ»Ð°Ð½ÑÑ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" y="1988840"/>
            <a:ext cx="4647199" cy="348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2204864"/>
            <a:ext cx="207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Глинистий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b="1" dirty="0" smtClean="0">
                <a:solidFill>
                  <a:schemeClr val="bg1"/>
                </a:solidFill>
              </a:rPr>
              <a:t>сланець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Ð ÐµÐ·ÑÐ»ÑÑÐ°Ñ Ð¿Ð¾ÑÑÐºÑ Ð·Ð¾Ð±ÑÐ°Ð¶ÐµÐ½Ñ Ð·Ð° Ð·Ð°Ð¿Ð¸ÑÐ¾Ð¼ &quot;ÑÑÐ»ÑÑ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140" y="3480149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6096" y="4590420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Філіт</a:t>
            </a:r>
            <a:endParaRPr lang="uk-U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205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Ð ÐµÐ·ÑÐ»ÑÑÐ°Ñ Ð¿Ð¾ÑÑÐºÑ Ð·Ð¾Ð±ÑÐ°Ð¶ÐµÐ½Ñ Ð·Ð° Ð·Ð°Ð¿Ð¸ÑÐ¾Ð¼ &quot;ÑÐµÑÐ¿ÐµÐ½ÑÐ¸Ð½ÑÑ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7"/>
          <a:stretch/>
        </p:blipFill>
        <p:spPr bwMode="auto">
          <a:xfrm>
            <a:off x="0" y="0"/>
            <a:ext cx="9144000" cy="736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97152"/>
            <a:ext cx="8229600" cy="3514402"/>
          </a:xfrm>
        </p:spPr>
        <p:txBody>
          <a:bodyPr>
            <a:normAutofit/>
          </a:bodyPr>
          <a:lstStyle/>
          <a:p>
            <a:r>
              <a:rPr lang="uk-UA" sz="3200" dirty="0"/>
              <a:t> </a:t>
            </a:r>
            <a:r>
              <a:rPr lang="uk-UA" sz="3200" dirty="0">
                <a:solidFill>
                  <a:srgbClr val="00FFFF"/>
                </a:solidFill>
              </a:rPr>
              <a:t>В) </a:t>
            </a:r>
            <a:r>
              <a:rPr lang="uk-UA" sz="3200" b="1" i="1" dirty="0">
                <a:solidFill>
                  <a:srgbClr val="00FFFF"/>
                </a:solidFill>
              </a:rPr>
              <a:t>Масивні </a:t>
            </a:r>
            <a:r>
              <a:rPr lang="uk-UA" sz="3200" b="1" i="1" dirty="0" err="1">
                <a:solidFill>
                  <a:srgbClr val="00FFFF"/>
                </a:solidFill>
              </a:rPr>
              <a:t>метаморфіти</a:t>
            </a:r>
            <a:r>
              <a:rPr lang="uk-UA" sz="3200" b="1" i="1" dirty="0">
                <a:solidFill>
                  <a:srgbClr val="00FFFF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- </a:t>
            </a:r>
            <a:r>
              <a:rPr lang="uk-UA" sz="3200" dirty="0" smtClean="0">
                <a:solidFill>
                  <a:srgbClr val="00FFFF"/>
                </a:solidFill>
              </a:rPr>
              <a:t> відрізняються </a:t>
            </a:r>
            <a:r>
              <a:rPr lang="uk-UA" sz="3200" dirty="0">
                <a:solidFill>
                  <a:srgbClr val="00FFFF"/>
                </a:solidFill>
              </a:rPr>
              <a:t>відсутністю сланцюватості й малим вмістом польових шпатів і </a:t>
            </a:r>
            <a:r>
              <a:rPr lang="uk-UA" sz="3200" dirty="0" err="1">
                <a:solidFill>
                  <a:srgbClr val="00FFFF"/>
                </a:solidFill>
              </a:rPr>
              <a:t>кварців</a:t>
            </a:r>
            <a:r>
              <a:rPr lang="uk-UA" sz="3200" dirty="0">
                <a:solidFill>
                  <a:srgbClr val="00FFFF"/>
                </a:solidFill>
              </a:rPr>
              <a:t>; </a:t>
            </a:r>
            <a:br>
              <a:rPr lang="uk-UA" sz="3200" dirty="0">
                <a:solidFill>
                  <a:srgbClr val="00FFFF"/>
                </a:solidFill>
              </a:rPr>
            </a:br>
            <a:endParaRPr lang="uk-UA" sz="3200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274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 ÐµÐ·ÑÐ»ÑÑÐ°Ñ Ð¿Ð¾ÑÑÐºÑ Ð·Ð¾Ð±ÑÐ°Ð¶ÐµÐ½Ñ Ð·Ð° Ð·Ð°Ð¿Ð¸ÑÐ¾Ð¼ &quot;ÐµÐºÐ»Ð¾Ð³Ñ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0759">
            <a:off x="57369" y="432023"/>
            <a:ext cx="3638660" cy="272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0331" y="192433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err="1" smtClean="0">
                <a:solidFill>
                  <a:srgbClr val="00FFFF"/>
                </a:solidFill>
              </a:rPr>
              <a:t>Еклогіт</a:t>
            </a:r>
            <a:endParaRPr lang="uk-UA" sz="3200" b="1" dirty="0">
              <a:solidFill>
                <a:srgbClr val="00FFFF"/>
              </a:solidFill>
            </a:endParaRPr>
          </a:p>
        </p:txBody>
      </p:sp>
      <p:pic>
        <p:nvPicPr>
          <p:cNvPr id="4100" name="Picture 4" descr="Ð ÐµÐ·ÑÐ»ÑÑÐ°Ñ Ð¿Ð¾ÑÑÐºÑ Ð·Ð¾Ð±ÑÐ°Ð¶ÐµÐ½Ñ Ð·Ð° Ð·Ð°Ð¿Ð¸ÑÐ¾Ð¼ &quot;ÐµÐºÐ»Ð¾Ð³ÑÑ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2916">
            <a:off x="4787854" y="937311"/>
            <a:ext cx="4221011" cy="285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 ÐµÐ·ÑÐ»ÑÑÐ°Ñ Ð¿Ð¾ÑÑÐºÑ Ð·Ð¾Ð±ÑÐ°Ð¶ÐµÐ½Ñ Ð·Ð° Ð·Ð°Ð¿Ð¸ÑÐ¾Ð¼ &quot;ÐµÐºÐ»Ð¾Ð³ÑÑ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788">
            <a:off x="289574" y="3644351"/>
            <a:ext cx="3836608" cy="2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 ÐµÐ·ÑÐ»ÑÑÐ°Ñ Ð¿Ð¾ÑÑÐºÑ Ð·Ð¾Ð±ÑÐ°Ð¶ÐµÐ½Ñ Ð·Ð° Ð·Ð°Ð¿Ð¸ÑÐ¾Ð¼ &quot;ÐµÐºÐ»Ð¾Ð³ÑÑ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70" y="3715203"/>
            <a:ext cx="3120752" cy="31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4434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Ð ÐµÐ·ÑÐ»ÑÑÐ°Ñ Ð¿Ð¾ÑÑÐºÑ Ð·Ð¾Ð±ÑÐ°Ð¶ÐµÐ½Ñ Ð·Ð° Ð·Ð°Ð¿Ð¸ÑÐ¾Ð¼ &quot;ÑÐµÑÐ¿ÐµÐ½ÑÐ¸Ð½Ñ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0709">
            <a:off x="3808874" y="1071583"/>
            <a:ext cx="5165914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28" y="71690"/>
            <a:ext cx="4962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err="1" smtClean="0">
                <a:solidFill>
                  <a:srgbClr val="00FFFF"/>
                </a:solidFill>
              </a:rPr>
              <a:t>Серпентоніт</a:t>
            </a:r>
            <a:r>
              <a:rPr lang="uk-UA" sz="3600" b="1" dirty="0" smtClean="0">
                <a:solidFill>
                  <a:srgbClr val="00FFFF"/>
                </a:solidFill>
              </a:rPr>
              <a:t>  (змійовик)</a:t>
            </a:r>
            <a:endParaRPr lang="uk-UA" sz="3600" b="1" dirty="0">
              <a:solidFill>
                <a:srgbClr val="00FFFF"/>
              </a:solidFill>
            </a:endParaRPr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ÑÐµÑÐ¿ÐµÐ½ÑÐ¸Ð½ÑÑ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7036">
            <a:off x="174424" y="808243"/>
            <a:ext cx="3483647" cy="261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 ÐµÐ·ÑÐ»ÑÑÐ°Ñ Ð¿Ð¾ÑÑÐºÑ Ð·Ð¾Ð±ÑÐ°Ð¶ÐµÐ½Ñ Ð·Ð° Ð·Ð°Ð¿Ð¸ÑÐ¾Ð¼ &quot;ÑÐµÑÐ¿ÐµÐ½ÑÐ¸Ð½ÑÑ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901257"/>
            <a:ext cx="3672408" cy="257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Ð ÐµÐ·ÑÐ»ÑÑÐ°Ñ Ð¿Ð¾ÑÑÐºÑ Ð·Ð¾Ð±ÑÐ°Ð¶ÐµÐ½Ñ Ð·Ð° Ð·Ð°Ð¿Ð¸ÑÐ¾Ð¼ &quot;ÑÐµÑÐ¿ÐµÐ½ÑÐ¸Ð½ÑÑ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07797"/>
            <a:ext cx="3943472" cy="295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1717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 ÐµÐ·ÑÐ»ÑÑÐ°Ñ Ð¿Ð¾ÑÑÐºÑ Ð·Ð¾Ð±ÑÐ°Ð¶ÐµÐ½Ñ Ð·Ð° Ð·Ð°Ð¿Ð¸ÑÐ¾Ð¼ &quot;Ð°Ð¼ÑÑÐ±Ð¾Ð»ÑÑ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 bwMode="auto">
          <a:xfrm rot="741844">
            <a:off x="4782511" y="1316600"/>
            <a:ext cx="4104456" cy="272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67944" y="149935"/>
            <a:ext cx="2014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rgbClr val="00FFFF"/>
                </a:solidFill>
              </a:rPr>
              <a:t>Амфіболіт</a:t>
            </a:r>
            <a:endParaRPr lang="uk-UA" b="1" dirty="0">
              <a:solidFill>
                <a:srgbClr val="00FFFF"/>
              </a:solidFill>
            </a:endParaRPr>
          </a:p>
        </p:txBody>
      </p:sp>
      <p:pic>
        <p:nvPicPr>
          <p:cNvPr id="6150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8" b="8831"/>
          <a:stretch/>
        </p:blipFill>
        <p:spPr bwMode="auto">
          <a:xfrm>
            <a:off x="2339860" y="3737017"/>
            <a:ext cx="4424728" cy="304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 ÐµÐ·ÑÐ»ÑÑÐ°Ñ Ð¿Ð¾ÑÑÐºÑ Ð·Ð¾Ð±ÑÐ°Ð¶ÐµÐ½Ñ Ð·Ð° Ð·Ð°Ð¿Ð¸ÑÐ¾Ð¼ &quot;Ð°Ð¼ÑÑÐ±Ð¾Ð»ÑÑ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6565">
            <a:off x="217659" y="1298684"/>
            <a:ext cx="4422699" cy="325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7214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429" y="2636912"/>
            <a:ext cx="89289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00FFFF"/>
                </a:solidFill>
              </a:rPr>
              <a:t>Г) </a:t>
            </a:r>
            <a:r>
              <a:rPr lang="uk-UA" sz="3200" b="1" i="1" u="sng" dirty="0">
                <a:solidFill>
                  <a:srgbClr val="00FFFF"/>
                </a:solidFill>
              </a:rPr>
              <a:t>Мармури</a:t>
            </a:r>
            <a:r>
              <a:rPr lang="uk-UA" sz="3200" b="1" i="1" dirty="0">
                <a:solidFill>
                  <a:srgbClr val="00FFFF"/>
                </a:solidFill>
              </a:rPr>
              <a:t> </a:t>
            </a:r>
            <a:r>
              <a:rPr lang="uk-UA" sz="3200" dirty="0">
                <a:solidFill>
                  <a:srgbClr val="00FFFF"/>
                </a:solidFill>
              </a:rPr>
              <a:t>- являють собою вапняки, що перетерпіли метаморфізм, і доломіти</a:t>
            </a:r>
            <a:r>
              <a:rPr lang="uk-UA" sz="3200" dirty="0" smtClean="0">
                <a:solidFill>
                  <a:srgbClr val="00FFFF"/>
                </a:solidFill>
              </a:rPr>
              <a:t>.</a:t>
            </a:r>
          </a:p>
          <a:p>
            <a:pPr algn="ctr"/>
            <a:r>
              <a:rPr lang="uk-UA" sz="3200" dirty="0" smtClean="0">
                <a:solidFill>
                  <a:srgbClr val="00FFFF"/>
                </a:solidFill>
              </a:rPr>
              <a:t>Має різноманітні текстури поверхні та кольору.</a:t>
            </a:r>
            <a:r>
              <a:rPr lang="uk-UA" sz="3200" dirty="0">
                <a:solidFill>
                  <a:srgbClr val="00FFFF"/>
                </a:solidFill>
              </a:rPr>
              <a:t/>
            </a:r>
            <a:br>
              <a:rPr lang="uk-UA" sz="3200" dirty="0">
                <a:solidFill>
                  <a:srgbClr val="00FFFF"/>
                </a:solidFill>
              </a:rPr>
            </a:br>
            <a:endParaRPr lang="uk-UA" sz="3200" dirty="0">
              <a:solidFill>
                <a:srgbClr val="00FFFF"/>
              </a:solidFill>
            </a:endParaRPr>
          </a:p>
        </p:txBody>
      </p:sp>
      <p:pic>
        <p:nvPicPr>
          <p:cNvPr id="717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7471">
            <a:off x="126120" y="228218"/>
            <a:ext cx="3080105" cy="224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 ÐµÐ·ÑÐ»ÑÑÐ°Ñ Ð¿Ð¾ÑÑÐºÑ Ð·Ð¾Ð±ÑÐ°Ð¶ÐµÐ½Ñ Ð·Ð° Ð·Ð°Ð¿Ð¸ÑÐ¾Ð¼ &quot;Ð¼Ð°ÑÐ¼ÑÑÐ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066">
            <a:off x="128514" y="4229480"/>
            <a:ext cx="2617516" cy="261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Ð ÐµÐ·ÑÐ»ÑÑÐ°Ñ Ð¿Ð¾ÑÑÐºÑ Ð·Ð¾Ð±ÑÐ°Ð¶ÐµÐ½Ñ Ð·Ð° Ð·Ð°Ð¿Ð¸ÑÐ¾Ð¼ &quot;Ð¼Ð°ÑÐ¼ÑÑÐ¸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58" y="4526356"/>
            <a:ext cx="2814740" cy="210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Ð ÐµÐ·ÑÐ»ÑÑÐ°Ñ Ð¿Ð¾ÑÑÐºÑ Ð·Ð¾Ð±ÑÐ°Ð¶ÐµÐ½Ñ Ð·Ð° Ð·Ð°Ð¿Ð¸ÑÐ¾Ð¼ &quot;Ð¼Ð°ÑÐ¼ÑÑ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3" y="36095"/>
            <a:ext cx="2625022" cy="262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162">
            <a:off x="5684820" y="4566523"/>
            <a:ext cx="3459180" cy="194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6895">
            <a:off x="6283343" y="470269"/>
            <a:ext cx="2858026" cy="213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4281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ьтат пошуку зображень за запитом &quot;лабрадорит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5"/>
          <a:stretch/>
        </p:blipFill>
        <p:spPr bwMode="auto">
          <a:xfrm>
            <a:off x="1" y="0"/>
            <a:ext cx="929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1700808"/>
            <a:ext cx="537518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1" dirty="0" smtClean="0">
                <a:solidFill>
                  <a:srgbClr val="FF3300"/>
                </a:solidFill>
                <a:latin typeface="AnastasiaScript" pitchFamily="2" charset="0"/>
              </a:rPr>
              <a:t>Дякую </a:t>
            </a:r>
          </a:p>
          <a:p>
            <a:r>
              <a:rPr lang="uk-UA" sz="8000" b="1" dirty="0">
                <a:solidFill>
                  <a:srgbClr val="FF3300"/>
                </a:solidFill>
                <a:latin typeface="AnastasiaScript" pitchFamily="2" charset="0"/>
              </a:rPr>
              <a:t> </a:t>
            </a:r>
            <a:r>
              <a:rPr lang="uk-UA" sz="8000" b="1" dirty="0" smtClean="0">
                <a:solidFill>
                  <a:srgbClr val="FF3300"/>
                </a:solidFill>
                <a:latin typeface="AnastasiaScript" pitchFamily="2" charset="0"/>
              </a:rPr>
              <a:t>         за увагу!</a:t>
            </a:r>
            <a:endParaRPr lang="uk-UA" sz="8000" b="1" dirty="0">
              <a:solidFill>
                <a:srgbClr val="FF3300"/>
              </a:solidFill>
              <a:latin typeface="AnastasiaScrip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81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739</Words>
  <Application>Microsoft Office PowerPoint</Application>
  <PresentationFormat>Экран (4:3)</PresentationFormat>
  <Paragraphs>140</Paragraphs>
  <Slides>104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104</vt:i4>
      </vt:variant>
    </vt:vector>
  </HeadingPairs>
  <TitlesOfParts>
    <vt:vector size="105" baseType="lpstr">
      <vt:lpstr>Тема Office</vt:lpstr>
      <vt:lpstr>Презентация PowerPoint</vt:lpstr>
      <vt:lpstr>               Гірськими породами   називають скупчення природних агрегатів мінеральних мас, які вкривають поверхню Землі і беруть участь у будові її кори.       До складу гірських порід входять різні за хімічним складом мінерали.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2) Базальти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4)  Пемза</vt:lpstr>
      <vt:lpstr>Презентация PowerPoint</vt:lpstr>
      <vt:lpstr>Презентация PowerPoint</vt:lpstr>
      <vt:lpstr>Презентация PowerPoint</vt:lpstr>
      <vt:lpstr>6) Дацит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5) Сієніт</vt:lpstr>
      <vt:lpstr>Презентация PowerPoint</vt:lpstr>
      <vt:lpstr>Основна маса первинних магматичних порід складається з кількох груп мінералів, серед яких найбільше польових шпатів, рогової обманки , а також кварцу.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ІІ. Осадові породи відносно тонкою оболонкою (в середньому до 4,8 км) залягають майже по всій поверхні земної кори, за винятком територій, вкритих первинними кристалічними породами.  Дно морів і океанів, суходоли і навіть вершини багатьох гір здебільшого вкриті осадовими породами різної товщини. </vt:lpstr>
      <vt:lpstr>Залежно від  походження розрізняють такі  групи осадових порід: </vt:lpstr>
      <vt:lpstr>А)   Уламкові гірські породи   утворились за рахунок вивітрювання материнських порід з  можливим перенесенням продуктів руйнування під впливом гравітації, води та вітру.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Значною цінністю нафти, газу, вугілля, горючих сланців та торфу є те, що ці гірські погоди є горючими. </vt:lpstr>
      <vt:lpstr>ІІІ. Метаморфічні гірські породи -  це ті гірські породи,  що утворилися внаслідок метаморфізму осадових і магматичних порід  ( через вплив тиску чи/або темпераатури).    Вони характеризуються зернистою будовою, здебільшого сланцюватою текстурою. </vt:lpstr>
      <vt:lpstr>       Найбільше поширення одержала класифікація метаморфічних порід за структурно-текстурними ознаками і мінеральними сполуками.           За даними характеристиками метаморфічні       породи підрозділяються так:  Гнейси             Сланці  Масивні метаморфіти          Мармури</vt:lpstr>
      <vt:lpstr>А) Гнейси - вирізняються багатим вмістом польових шпатів і виразною сланцюватістю;  можуть утворюватися як з магматичних (ортогнейси), так і з осадових порід (парагнейси). </vt:lpstr>
      <vt:lpstr>Презентация PowerPoint</vt:lpstr>
      <vt:lpstr>Б) Сланці - вирізняються малою наявністю польових шпатів і виразною паралельною структурою - сланцюватістю; </vt:lpstr>
      <vt:lpstr> В) Масивні метаморфіти -  відрізняються відсутністю сланцюватості й малим вмістом польових шпатів і кварців;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Маріночка</dc:creator>
  <cp:lastModifiedBy>XTreme.ws</cp:lastModifiedBy>
  <cp:revision>60</cp:revision>
  <dcterms:created xsi:type="dcterms:W3CDTF">2017-11-27T11:45:37Z</dcterms:created>
  <dcterms:modified xsi:type="dcterms:W3CDTF">2018-11-14T16:25:35Z</dcterms:modified>
</cp:coreProperties>
</file>