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0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8" r:id="rId15"/>
    <p:sldId id="299" r:id="rId16"/>
    <p:sldId id="301" r:id="rId17"/>
    <p:sldId id="293" r:id="rId18"/>
    <p:sldId id="294" r:id="rId19"/>
    <p:sldId id="303" r:id="rId20"/>
    <p:sldId id="295" r:id="rId21"/>
    <p:sldId id="296" r:id="rId22"/>
    <p:sldId id="304" r:id="rId23"/>
    <p:sldId id="297" r:id="rId2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3D3EA"/>
    <a:srgbClr val="03136A"/>
    <a:srgbClr val="FFFF00"/>
    <a:srgbClr val="00FF00"/>
    <a:srgbClr val="1984CC"/>
    <a:srgbClr val="35759D"/>
    <a:srgbClr val="35B19D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 varScale="1">
        <p:scale>
          <a:sx n="82" d="100"/>
          <a:sy n="82" d="100"/>
        </p:scale>
        <p:origin x="16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53DA27-744F-4246-9FA0-21E6C8D8D5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18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DA27-744F-4246-9FA0-21E6C8D8D56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3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91125" y="2657475"/>
            <a:ext cx="3600450" cy="70485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91125" y="3590925"/>
            <a:ext cx="3600450" cy="485775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550" y="17526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7526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91275" y="228600"/>
            <a:ext cx="20764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1925" y="228600"/>
            <a:ext cx="60769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" y="228600"/>
            <a:ext cx="830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752600"/>
            <a:ext cx="7315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s://uk.wikipedia.org/wiki/%D0%A1%D1%82%D1%80%D0%BE%D0%BC%D0%B1%D0%BE%D0%BB%D1%96" TargetMode="External"/><Relationship Id="rId4" Type="http://schemas.openxmlformats.org/officeDocument/2006/relationships/hyperlink" Target="https://uk.wikipedia.org/wiki/%D0%90%D0%BD%D1%80%D1%96_%D0%95%D1%82%D1%8C%D1%94%D0%BD_%D0%A1%D0%B5%D0%BD%D1%82-%D0%9A%D0%BB%D0%B5%D1%80_%D0%94%D0%B5%D0%B2%D1%96%D0%BB%D1%8C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4" y="2852936"/>
            <a:ext cx="5341802" cy="38591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1124744"/>
            <a:ext cx="7056784" cy="1200329"/>
          </a:xfrm>
          <a:prstGeom prst="rect">
            <a:avLst/>
          </a:prstGeom>
          <a:solidFill>
            <a:schemeClr val="accent3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sz="3600" b="1" kern="0" dirty="0">
                <a:solidFill>
                  <a:srgbClr val="03136A"/>
                </a:solidFill>
                <a:latin typeface="Algerian" pitchFamily="82" charset="0"/>
                <a:ea typeface="+mj-ea"/>
                <a:cs typeface="+mj-cs"/>
              </a:rPr>
              <a:t>Літосфера. Внутрішня будова Землі. Типи земної кори.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881531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1" y="228600"/>
            <a:ext cx="7896253" cy="485756"/>
          </a:xfrm>
          <a:noFill/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dirty="0" smtClean="0">
                <a:solidFill>
                  <a:srgbClr val="002060"/>
                </a:solidFill>
              </a:rPr>
              <a:t>         </a:t>
            </a:r>
            <a:r>
              <a:rPr lang="uk-UA" b="1" dirty="0" smtClean="0">
                <a:solidFill>
                  <a:srgbClr val="002060"/>
                </a:solidFill>
              </a:rPr>
              <a:t>ЗАВДАННЯ УРОКУ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429684" cy="3500462"/>
          </a:xfrm>
          <a:solidFill>
            <a:schemeClr val="accent3"/>
          </a:solidFill>
          <a:ln>
            <a:solidFill>
              <a:srgbClr val="002060"/>
            </a:solidFill>
          </a:ln>
        </p:spPr>
        <p:txBody>
          <a:bodyPr/>
          <a:lstStyle/>
          <a:p>
            <a:pPr lvl="0"/>
            <a:r>
              <a:rPr lang="uk-UA" b="1" dirty="0" smtClean="0">
                <a:solidFill>
                  <a:srgbClr val="002060"/>
                </a:solidFill>
              </a:rPr>
              <a:t>Вивчити  внутрішню будову Землі.</a:t>
            </a:r>
            <a:endParaRPr lang="ru-RU" b="1" dirty="0" smtClean="0">
              <a:solidFill>
                <a:srgbClr val="002060"/>
              </a:solidFill>
            </a:endParaRPr>
          </a:p>
          <a:p>
            <a:pPr lvl="0"/>
            <a:r>
              <a:rPr lang="uk-UA" b="1" dirty="0" smtClean="0">
                <a:solidFill>
                  <a:srgbClr val="002060"/>
                </a:solidFill>
              </a:rPr>
              <a:t>Охарактеризувати типи  земної кори.</a:t>
            </a:r>
            <a:endParaRPr lang="ru-RU" b="1" dirty="0" smtClean="0">
              <a:solidFill>
                <a:srgbClr val="002060"/>
              </a:solidFill>
            </a:endParaRPr>
          </a:p>
          <a:p>
            <a:pPr lvl="0"/>
            <a:r>
              <a:rPr lang="uk-UA" b="1" dirty="0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’</a:t>
            </a:r>
            <a:r>
              <a:rPr lang="uk-UA" b="1" dirty="0" smtClean="0">
                <a:solidFill>
                  <a:srgbClr val="002060"/>
                </a:solidFill>
              </a:rPr>
              <a:t>ясувати  будову  літосфери.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Зрозуміти закономірності змін температури з опусканням в надра Землі.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dirty="0" smtClean="0">
                <a:solidFill>
                  <a:srgbClr val="002060"/>
                </a:solidFill>
              </a:rPr>
              <a:t>     </a:t>
            </a:r>
            <a:r>
              <a:rPr lang="uk-UA" b="1" dirty="0" smtClean="0">
                <a:solidFill>
                  <a:srgbClr val="002060"/>
                </a:solidFill>
              </a:rPr>
              <a:t>МАНДРІВКА  В  МИНУЛЕ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5" y="1928802"/>
            <a:ext cx="2687585" cy="1890713"/>
          </a:xfrm>
          <a:prstGeom prst="rect">
            <a:avLst/>
          </a:prstGeo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1285860"/>
            <a:ext cx="23574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Давня Греція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1142984"/>
            <a:ext cx="2468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Стародавній Рим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ÐÐ°ÑÑÐ¸Ð½ÐºÐ¸ Ð¿Ð¾ Ð·Ð°Ð¿ÑÐ¾ÑÑ ÐºÐ½Ð¸Ð³Ð¸ ÑÐµÑÐµÐ´Ð½ÑÐ¾Ð²ÑÑÑ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928802"/>
            <a:ext cx="2905154" cy="185738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000760" y="1285860"/>
            <a:ext cx="2571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Середньовіччя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22" y="4364571"/>
            <a:ext cx="2928958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Бог Вогню </a:t>
            </a:r>
            <a:r>
              <a:rPr lang="uk-UA" dirty="0" err="1" smtClean="0">
                <a:solidFill>
                  <a:srgbClr val="002060"/>
                </a:solidFill>
              </a:rPr>
              <a:t>Гефест</a:t>
            </a:r>
            <a:r>
              <a:rPr lang="uk-UA" dirty="0" smtClean="0">
                <a:solidFill>
                  <a:srgbClr val="002060"/>
                </a:solidFill>
              </a:rPr>
              <a:t> – повелитель земних надр, майстер ковальської справи.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6103" y="4071942"/>
            <a:ext cx="2643206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Давні римляни тлумачили землетруси і виверження </a:t>
            </a:r>
            <a:r>
              <a:rPr lang="uk-UA" dirty="0" err="1" smtClean="0">
                <a:solidFill>
                  <a:srgbClr val="002060"/>
                </a:solidFill>
              </a:rPr>
              <a:t>вулканів-</a:t>
            </a:r>
            <a:r>
              <a:rPr lang="uk-UA" dirty="0" smtClean="0">
                <a:solidFill>
                  <a:srgbClr val="002060"/>
                </a:solidFill>
              </a:rPr>
              <a:t> діяльністю бога Вулкана.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9832" y="4402033"/>
            <a:ext cx="271464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У працях Середньовіччя є припущення, що надра Землі заповнені водою або вогнем.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6674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1928802"/>
            <a:ext cx="1828800" cy="2109787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Ð¶ÑÐ»Ñ Ð²ÐµÑÐ½ ÑÐ¾ÑÐ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51483"/>
            <a:ext cx="3429024" cy="259228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40" y="802298"/>
            <a:ext cx="1900591" cy="26608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Прямоугольник 5"/>
          <p:cNvSpPr/>
          <p:nvPr/>
        </p:nvSpPr>
        <p:spPr>
          <a:xfrm>
            <a:off x="107504" y="4493441"/>
            <a:ext cx="3253426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err="1" smtClean="0">
                <a:solidFill>
                  <a:srgbClr val="002060"/>
                </a:solidFill>
              </a:rPr>
              <a:t>Жюль</a:t>
            </a:r>
            <a:r>
              <a:rPr lang="uk-UA" sz="2000" b="1" dirty="0" smtClean="0">
                <a:solidFill>
                  <a:srgbClr val="002060"/>
                </a:solidFill>
              </a:rPr>
              <a:t> Верн у 1864 році написав відому книгу ,,Подорож до центра Землі,, , де виклав свої припущення про внутрішню будову Землі.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864119"/>
            <a:ext cx="2815957" cy="26161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l"/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Ідея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написання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книги з</a:t>
            </a:r>
            <a:r>
              <a:rPr lang="en-US" sz="1800" b="1" dirty="0" smtClean="0">
                <a:solidFill>
                  <a:srgbClr val="002060"/>
                </a:solidFill>
                <a:latin typeface="Algerian" pitchFamily="82" charset="0"/>
                <a:cs typeface="Arial" panose="020B0604020202020204" pitchFamily="34" charset="0"/>
              </a:rPr>
              <a:t>’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явилася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спілкування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геологом 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Анрі Етьєн Сент-Клер Девіль"/>
              </a:rPr>
              <a:t>Сент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Анрі Етьєн Сент-Клер Девіль"/>
              </a:rPr>
              <a:t>-Клер 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Анрі Етьєн Сент-Клер Девіль"/>
              </a:rPr>
              <a:t>Девілем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відомим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спусками в кратер вулкана </a:t>
            </a:r>
            <a:r>
              <a:rPr lang="ru-RU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Стромболі"/>
              </a:rPr>
              <a:t>Стромболі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l"/>
            <a:endParaRPr 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ÐÐ°ÑÑÐ¸Ð½ÐºÐ¸ Ð¿Ð¾ Ð·Ð°Ð¿ÑÐ¾ÑÑ ÐºÐ°Ð´ÑÐ¸ ÑÐ· ÑÑÐ»ÑÐ¼Ñ Ð´Ð¾ ÐºÐ½Ð¸Ð³Ð¸ Ð¶ÑÐ»Ñ Ð²ÐµÑÐ½ Ð¿Ð¾Ð´Ð¾ÑÐ¾Ð¶ Ð´Ð¾ ÑÐµÐ½ÑÑÑ Ð·ÐµÐ¼Ð»Ñ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528" y="4524486"/>
            <a:ext cx="2887734" cy="18449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23928" y="6401656"/>
            <a:ext cx="60007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uk-UA" sz="1600" b="1" dirty="0" smtClean="0">
                <a:solidFill>
                  <a:srgbClr val="C00000"/>
                </a:solidFill>
              </a:rPr>
              <a:t>Кадри із фільму ,, Подорож  до центру Землі,,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9" name="Picture 8" descr="ÐÐ°ÑÑÐ¸Ð½ÐºÐ¸ Ð¿Ð¾ Ð·Ð°Ð¿ÑÐ¾ÑÑ ÐºÐ°Ð´ÑÐ¸ ÑÐ· ÑÑÐ»ÑÐ¼Ñ Ð´Ð¾ ÐºÐ½Ð¸Ð³Ð¸ Ð¶ÑÐ»Ñ Ð²ÐµÑÐ½ Ð¿Ð¾Ð´Ð¾ÑÐ¾Ð¶ Ð´Ð¾ ÑÐµÐ½ÑÑÑ Ð·ÐµÐ¼Ð»Ñ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86" y="3859893"/>
            <a:ext cx="2947244" cy="19648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07583" y="3525740"/>
            <a:ext cx="235354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002060"/>
                </a:solidFill>
              </a:rPr>
              <a:t>Обкладинка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англ</a:t>
            </a:r>
            <a:r>
              <a:rPr lang="uk-UA" sz="1600" dirty="0" smtClean="0">
                <a:solidFill>
                  <a:srgbClr val="002060"/>
                </a:solidFill>
              </a:rPr>
              <a:t>і</a:t>
            </a:r>
            <a:r>
              <a:rPr lang="ru-RU" sz="1600" dirty="0" err="1" smtClean="0">
                <a:solidFill>
                  <a:srgbClr val="002060"/>
                </a:solidFill>
              </a:rPr>
              <a:t>йського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видання</a:t>
            </a:r>
            <a:r>
              <a:rPr lang="ru-RU" sz="1600" dirty="0" smtClean="0">
                <a:solidFill>
                  <a:srgbClr val="002060"/>
                </a:solidFill>
              </a:rPr>
              <a:t> 1874 року.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0051"/>
            <a:ext cx="8658547" cy="504825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         Методи дослідження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33056"/>
            <a:ext cx="4572000" cy="28209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87505" y="739631"/>
            <a:ext cx="8071042" cy="30986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Геологія </a:t>
            </a:r>
            <a:r>
              <a:rPr lang="uk-UA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наука, що вивчає будову та розвиток Землі, як планети.</a:t>
            </a:r>
          </a:p>
          <a:p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Геофізика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- в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ивчає будову Землі за допомогою сейсмічного методу – спеціальні прилади відзначають з якою швидкістю поширюються в земній корі коливання, спричинені вибухом( вибух здійснюють на поверхні) На основі цього вчені визначають які породи пройшли сейсмічні хвилі, адже у різних породах швидкість проходження хвиль буде різн</a:t>
            </a: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4941168"/>
            <a:ext cx="2928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Графік швидкостей проходження сейсмічних хвиль.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74" y="188640"/>
            <a:ext cx="8568952" cy="864096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ВНУТРІШНЯ  БУДОВА    ЗЕМЛІ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58722" name="Picture 2" descr="C:\Documents and Settings\User\Рабочий стол\Рисунок5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2132856"/>
            <a:ext cx="4286280" cy="457203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016" y="2132856"/>
            <a:ext cx="4143404" cy="457203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                   ЯДРО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Documents and Settings\User\Рабочий стол\Рисунок2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3943" y="918089"/>
            <a:ext cx="3786214" cy="365353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3995936" y="1052736"/>
            <a:ext cx="4896544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</a:t>
            </a:r>
            <a:r>
              <a:rPr lang="uk-UA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Ядро </a:t>
            </a:r>
            <a:r>
              <a:rPr lang="uk-UA" sz="1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найменш вивчений шар. Зовнішня частина ядра перебуває у </a:t>
            </a:r>
            <a:r>
              <a:rPr lang="uk-UA" sz="18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розплавлено – рідкому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стані, а внутрішня – </a:t>
            </a:r>
            <a:r>
              <a:rPr lang="uk-UA" sz="18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твердому. 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Припускають, що ядро складене з речовини, подібної до металу ( залізо з домішками, кремнію чи нікелю) Від загальної маси планети становить 33,5%.</a:t>
            </a:r>
          </a:p>
          <a:p>
            <a:r>
              <a:rPr lang="uk-UA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uk-UA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Ядро створює магнітне поле планети.</a:t>
            </a: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159746" name="Picture 2" descr="C:\Documents and Settings\User\Рабочий стол\Рисунок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92" y="4756285"/>
            <a:ext cx="3769740" cy="207326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Movie_70_(Теорія утворення Землі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8908" y="3968529"/>
            <a:ext cx="4230599" cy="2379712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               МАНТІЯ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785794"/>
            <a:ext cx="8319868" cy="2067142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Мантія (66%)</a:t>
            </a:r>
            <a:r>
              <a:rPr lang="uk-UA" sz="1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–в перекладі з грецької “покривало”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Верхня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мантії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складена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щільними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породами,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твердими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високий тиск).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глибині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50–250 км у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астеносфера</a:t>
            </a:r>
            <a:r>
              <a:rPr lang="uk-UA" sz="1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розплавлений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шар. Вона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м`яка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пластична, як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віск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мантії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текти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таким способом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переміщуватись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Швидкість переміщення не значна, але відіграє велику роль у рухах земної кори.</a:t>
            </a:r>
            <a:endParaRPr lang="ru-RU" sz="1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727" y="2996952"/>
            <a:ext cx="3403161" cy="378621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3284985"/>
            <a:ext cx="4991654" cy="2664296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           ЗЕМНА КОРА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996952"/>
            <a:ext cx="3997678" cy="37147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2998821"/>
            <a:ext cx="3786214" cy="378621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857233"/>
            <a:ext cx="8643998" cy="18569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Земна кора (0,5%)-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ерхній</a:t>
            </a:r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твердий</a:t>
            </a:r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18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мінералів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гірських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порід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>
              <a:spcAft>
                <a:spcPts val="800"/>
              </a:spcAft>
            </a:pPr>
            <a:r>
              <a:rPr lang="ru-RU" sz="18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u="sng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отужність</a:t>
            </a:r>
            <a:r>
              <a:rPr lang="ru-RU" sz="18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sng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земної</a:t>
            </a:r>
            <a:r>
              <a:rPr lang="ru-RU" sz="18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кори:  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горах –70 км,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рівнинах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км,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океанами – 5 – 10 км. 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 4.5 </a:t>
            </a:r>
            <a:r>
              <a:rPr lang="uk-UA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млрд.років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тому земна куля була розпечена і нагадувала,, кисіль,, що кипить. Поступово він охолоджувався і утворилася щільна ,,шкірка,,. Цією ,,шкіркою,, і стала земна кора.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492176"/>
              </p:ext>
            </p:extLst>
          </p:nvPr>
        </p:nvGraphicFramePr>
        <p:xfrm>
          <a:off x="1071538" y="285728"/>
          <a:ext cx="6429420" cy="530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276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             Основні типи земної кори</a:t>
                      </a:r>
                      <a:endParaRPr lang="ru-RU" sz="2800" dirty="0"/>
                    </a:p>
                  </a:txBody>
                  <a:tcPr marL="68580" marR="6858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51005"/>
              </p:ext>
            </p:extLst>
          </p:nvPr>
        </p:nvGraphicFramePr>
        <p:xfrm>
          <a:off x="1240366" y="1346927"/>
          <a:ext cx="3188758" cy="344287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18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6960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bg1"/>
                          </a:solidFill>
                        </a:rPr>
                        <a:t>Материкова кора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495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r>
                        <a:rPr lang="uk-UA" sz="1600" dirty="0" smtClean="0">
                          <a:solidFill>
                            <a:srgbClr val="002060"/>
                          </a:solidFill>
                        </a:rPr>
                        <a:t>три шари гірських порід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r>
                        <a:rPr lang="uk-UA" sz="1600" dirty="0" smtClean="0">
                          <a:solidFill>
                            <a:srgbClr val="002060"/>
                          </a:solidFill>
                        </a:rPr>
                        <a:t>потужність: 30-70 км.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endParaRPr lang="ru-RU" sz="1600" dirty="0"/>
                    </a:p>
                  </a:txBody>
                  <a:tcPr marL="68580" marR="685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9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960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Склад гірських порід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50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486237"/>
              </p:ext>
            </p:extLst>
          </p:nvPr>
        </p:nvGraphicFramePr>
        <p:xfrm>
          <a:off x="4620237" y="1375043"/>
          <a:ext cx="3273901" cy="338664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273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10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chemeClr val="bg1"/>
                          </a:solidFill>
                        </a:rPr>
                        <a:t>Океанічна кора</a:t>
                      </a:r>
                      <a:endParaRPr lang="ru-RU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68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600" dirty="0" smtClean="0">
                          <a:solidFill>
                            <a:srgbClr val="002060"/>
                          </a:solidFill>
                        </a:rPr>
                        <a:t>Два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</a:rPr>
                        <a:t> шари гірських порід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</a:rPr>
                        <a:t>Потужність: 5-15км.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988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Склад гірських порід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84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614904"/>
              </p:ext>
            </p:extLst>
          </p:nvPr>
        </p:nvGraphicFramePr>
        <p:xfrm>
          <a:off x="7731578" y="3574869"/>
          <a:ext cx="162560" cy="36576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998649"/>
              </p:ext>
            </p:extLst>
          </p:nvPr>
        </p:nvGraphicFramePr>
        <p:xfrm>
          <a:off x="1918607" y="3276600"/>
          <a:ext cx="162560" cy="370114"/>
        </p:xfrm>
        <a:graphic>
          <a:graphicData uri="http://schemas.openxmlformats.org/drawingml/2006/table">
            <a:tbl>
              <a:tblPr/>
              <a:tblGrid>
                <a:gridCol w="16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1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39615"/>
              </p:ext>
            </p:extLst>
          </p:nvPr>
        </p:nvGraphicFramePr>
        <p:xfrm>
          <a:off x="1307975" y="3373350"/>
          <a:ext cx="1132115" cy="1144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2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2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2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2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428447" y="3527405"/>
            <a:ext cx="20514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800" dirty="0" smtClean="0">
                <a:solidFill>
                  <a:srgbClr val="002060"/>
                </a:solidFill>
              </a:rPr>
              <a:t>Осадовий шар</a:t>
            </a:r>
          </a:p>
          <a:p>
            <a:r>
              <a:rPr lang="uk-UA" sz="1800" dirty="0" smtClean="0">
                <a:solidFill>
                  <a:srgbClr val="002060"/>
                </a:solidFill>
              </a:rPr>
              <a:t>Гранітовий шар</a:t>
            </a:r>
          </a:p>
          <a:p>
            <a:r>
              <a:rPr lang="uk-UA" sz="1800" dirty="0" smtClean="0">
                <a:solidFill>
                  <a:srgbClr val="002060"/>
                </a:solidFill>
              </a:rPr>
              <a:t>Базальтовий шар</a:t>
            </a:r>
            <a:endParaRPr lang="ru-RU" sz="1800" dirty="0">
              <a:solidFill>
                <a:srgbClr val="00206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395580"/>
              </p:ext>
            </p:extLst>
          </p:nvPr>
        </p:nvGraphicFramePr>
        <p:xfrm>
          <a:off x="4687914" y="3630985"/>
          <a:ext cx="1047750" cy="819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2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9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16779" y="3588825"/>
            <a:ext cx="2286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dirty="0" smtClean="0">
                <a:solidFill>
                  <a:srgbClr val="002060"/>
                </a:solidFill>
              </a:rPr>
              <a:t>Осадовий шар</a:t>
            </a:r>
          </a:p>
          <a:p>
            <a:endParaRPr lang="uk-UA" sz="1800" dirty="0" smtClean="0">
              <a:solidFill>
                <a:srgbClr val="002060"/>
              </a:solidFill>
            </a:endParaRPr>
          </a:p>
          <a:p>
            <a:r>
              <a:rPr lang="uk-UA" sz="1800" dirty="0" smtClean="0">
                <a:solidFill>
                  <a:srgbClr val="002060"/>
                </a:solidFill>
              </a:rPr>
              <a:t>Базальтовий шар</a:t>
            </a:r>
            <a:endParaRPr lang="ru-RU" sz="1800" dirty="0">
              <a:solidFill>
                <a:srgbClr val="00206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359538" y="2571744"/>
            <a:ext cx="12662" cy="35719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240366" y="3000372"/>
            <a:ext cx="0" cy="370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 flipV="1">
            <a:off x="3357554" y="714356"/>
            <a:ext cx="857256" cy="6429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6200000" flipH="1">
            <a:off x="5214942" y="714356"/>
            <a:ext cx="642942" cy="6429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 descr="C:\Users\Таня\Desktop\foto_sostav_i_stroenie_zemnoj_kori_sylru_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03" y="4931387"/>
            <a:ext cx="3143272" cy="177086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098" name="Picture 2" descr="https://geodictionary.com.ua/sites/default/files/styles/picture_termin/https/upload.wikimedia.org/wikipedia/commons/c/c7/Mid-ocean_ridge_system.gif?itok=FRBecX-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64" y="4888139"/>
            <a:ext cx="3214710" cy="1857364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2843808" y="2664892"/>
            <a:ext cx="0" cy="3354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7858148" y="2928934"/>
            <a:ext cx="2215" cy="47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679092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     ЛІТОСФЕРА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6" descr="ÐÐ¾ÑÐ¾Ð¶ÐµÐµ Ð¸Ð·Ð¾Ð±ÑÐ°Ð¶ÐµÐ½Ð¸Ðµ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87" y="2852936"/>
            <a:ext cx="3956415" cy="395645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ÐÐ°ÑÑÐ¸Ð½ÐºÐ¸ Ð¿Ð¾ Ð·Ð°Ð¿ÑÐ¾ÑÑ Ð»ÑÑÐ¾ÑÑÐµÑÐ° ÑÐ¾ÑÐ¾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967" y="2996952"/>
            <a:ext cx="3529678" cy="36081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0034" y="1296760"/>
            <a:ext cx="814393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Літосфера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тверда оболонка Землі, яка складається із земної кори та верхньої мантії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3140968"/>
            <a:ext cx="21431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 smtClean="0"/>
              <a:t> </a:t>
            </a:r>
            <a:r>
              <a:rPr lang="uk-UA" sz="1800" b="1" dirty="0" smtClean="0">
                <a:solidFill>
                  <a:srgbClr val="002060"/>
                </a:solidFill>
              </a:rPr>
              <a:t>ЗЕМНА КОРА</a:t>
            </a:r>
          </a:p>
          <a:p>
            <a:pPr marL="0" indent="0">
              <a:buNone/>
            </a:pPr>
            <a:r>
              <a:rPr lang="uk-UA" sz="1800" b="1" dirty="0" smtClean="0">
                <a:solidFill>
                  <a:srgbClr val="002060"/>
                </a:solidFill>
              </a:rPr>
              <a:t>                                                          +</a:t>
            </a:r>
          </a:p>
          <a:p>
            <a:pPr marL="0" indent="0">
              <a:buNone/>
            </a:pPr>
            <a:r>
              <a:rPr lang="uk-UA" sz="1800" b="1" dirty="0" smtClean="0">
                <a:solidFill>
                  <a:srgbClr val="002060"/>
                </a:solidFill>
              </a:rPr>
              <a:t>ВЕРХНЯ МАНТІЯ</a:t>
            </a:r>
          </a:p>
          <a:p>
            <a:pPr marL="0" indent="0">
              <a:buNone/>
            </a:pPr>
            <a:r>
              <a:rPr lang="uk-UA" sz="1800" b="1" dirty="0" smtClean="0">
                <a:solidFill>
                  <a:srgbClr val="002060"/>
                </a:solidFill>
              </a:rPr>
              <a:t>=</a:t>
            </a:r>
          </a:p>
          <a:p>
            <a:pPr marL="0" indent="0">
              <a:buNone/>
            </a:pPr>
            <a:r>
              <a:rPr lang="uk-UA" sz="1800" b="1" dirty="0" smtClean="0">
                <a:solidFill>
                  <a:srgbClr val="002060"/>
                </a:solidFill>
              </a:rPr>
              <a:t>                                               </a:t>
            </a:r>
            <a:r>
              <a:rPr lang="uk-UA" sz="1800" b="1" dirty="0" smtClean="0">
                <a:solidFill>
                  <a:srgbClr val="C00000"/>
                </a:solidFill>
              </a:rPr>
              <a:t>ЛІТОСФЕРА</a:t>
            </a:r>
            <a:endParaRPr lang="ru-RU" sz="1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dirty="0" smtClean="0">
                <a:solidFill>
                  <a:srgbClr val="002060"/>
                </a:solidFill>
              </a:rPr>
              <a:t>       </a:t>
            </a:r>
            <a:r>
              <a:rPr lang="uk-UA" b="1" dirty="0" smtClean="0">
                <a:solidFill>
                  <a:srgbClr val="002060"/>
                </a:solidFill>
              </a:rPr>
              <a:t>РЕКОРДИ СВІТУ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37" y="981595"/>
            <a:ext cx="3357554" cy="30718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2" descr="ÐÐ°ÑÑÐ¸Ð½ÐºÐ¸ Ð¿Ð¾ Ð·Ð°Ð¿ÑÐ¾ÑÑ ÑÐ¾ÑÐ¾ ÐµÐ²ÐµÑÐµÑÑÑ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3500438"/>
            <a:ext cx="2500330" cy="292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4071942"/>
            <a:ext cx="2881982" cy="25003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414155" y="967718"/>
            <a:ext cx="5643570" cy="2166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145415" algn="l">
              <a:lnSpc>
                <a:spcPct val="107000"/>
              </a:lnSpc>
              <a:spcAft>
                <a:spcPts val="0"/>
              </a:spcAft>
            </a:pP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Найглибшою свердловиною світу вважається -</a:t>
            </a:r>
            <a:r>
              <a:rPr lang="uk-UA" sz="18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Кольська свердловина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,глибина її -12 262м.</a:t>
            </a:r>
            <a:endParaRPr lang="ru-RU" sz="1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5415" algn="l">
              <a:lnSpc>
                <a:spcPct val="107000"/>
              </a:lnSpc>
              <a:spcAft>
                <a:spcPts val="0"/>
              </a:spcAft>
            </a:pP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Основною метою створення свердловини -було вивчення вулканічних порід. Тут працювало понад 15 дослідницьких лабораторій.</a:t>
            </a:r>
            <a:r>
              <a:rPr lang="ru-RU" sz="1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Згорнули свою діяльність в 1990 році, так як тут відбувалося багато аварій: часто обривалися бурові колони.</a:t>
            </a:r>
            <a:endParaRPr lang="ru-RU" sz="1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4429132"/>
            <a:ext cx="2863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</a:rPr>
              <a:t>?</a:t>
            </a:r>
            <a:r>
              <a:rPr lang="uk-UA" sz="5400" b="1" dirty="0" smtClean="0"/>
              <a:t> </a:t>
            </a:r>
            <a:r>
              <a:rPr lang="uk-UA" sz="5400" b="1" dirty="0" smtClean="0">
                <a:solidFill>
                  <a:srgbClr val="002060"/>
                </a:solidFill>
              </a:rPr>
              <a:t>› </a:t>
            </a:r>
            <a:r>
              <a:rPr lang="en-US" sz="5400" b="1" dirty="0" smtClean="0">
                <a:solidFill>
                  <a:srgbClr val="002060"/>
                </a:solidFill>
              </a:rPr>
              <a:t>=</a:t>
            </a:r>
            <a:r>
              <a:rPr lang="uk-UA" sz="5400" b="1" dirty="0" smtClean="0">
                <a:solidFill>
                  <a:srgbClr val="002060"/>
                </a:solidFill>
              </a:rPr>
              <a:t> ‹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498760">
            <a:off x="1809900" y="6313065"/>
            <a:ext cx="3195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Джомолунгма – 8850м.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4847">
            <a:off x="5891813" y="3303943"/>
            <a:ext cx="3242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b="1" dirty="0" err="1" smtClean="0">
                <a:solidFill>
                  <a:srgbClr val="C00000"/>
                </a:solidFill>
              </a:rPr>
              <a:t>Маріанська</a:t>
            </a:r>
            <a:r>
              <a:rPr lang="uk-UA" sz="1800" b="1" dirty="0" smtClean="0">
                <a:solidFill>
                  <a:srgbClr val="C00000"/>
                </a:solidFill>
              </a:rPr>
              <a:t> западина           11022 м.</a:t>
            </a:r>
            <a:endParaRPr lang="ru-RU" sz="1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ÐÐ°ÑÑÐ¸Ð½ÐºÐ¸ Ð¿Ð¾ Ð·Ð°Ð¿ÑÐ¾ÑÑ Ð³Ð¾ÑÑÑ Ð² ÑÐ¾Ð·ÑÑÐ·Ñ ÑÐ¾Ñ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051" y="928670"/>
            <a:ext cx="2714612" cy="192882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ÐÐ°ÑÑÐ¸Ð½ÐºÐ¸ Ð¿Ð¾ Ð·Ð°Ð¿ÑÐ¾ÑÑ Ð°Ð¿ÐµÐ»ÑÑÐ¸Ð½Ð° Ð² ÑÐ¾Ð·ÑÑÐ·Ñ ÑÐ¾Ñ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4358488"/>
            <a:ext cx="2666058" cy="228522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ÐÐ°ÑÑÐ¸Ð½ÐºÐ¸ Ð¿Ð¾ Ð·Ð°Ð¿ÑÐ¾ÑÑ ÑÑÐºÐµÑÐºÐ° Ð² ÑÐ¾Ð·ÑÑÐ·Ñ ÑÐ¾ÑÐ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54" y="5429240"/>
            <a:ext cx="2357454" cy="14287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7" y="4358488"/>
            <a:ext cx="2639228" cy="23566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ÐÐ°ÑÑÐ¸Ð½ÐºÐ¸ Ð¿Ð¾ Ð·Ð°Ð¿ÑÐ¾ÑÑ ÑÐ±Ð»ÑÐºÐ¾ Ð² ÑÐ¾Ð·ÑÑÐ·Ñ ÑÐ¾ÑÐ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32"/>
            <a:ext cx="3143240" cy="18859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User\Рабочий стол\Рисунок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54" y="2500306"/>
            <a:ext cx="2500330" cy="250033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Прямая со стрелкой 11"/>
          <p:cNvCxnSpPr/>
          <p:nvPr/>
        </p:nvCxnSpPr>
        <p:spPr bwMode="auto">
          <a:xfrm>
            <a:off x="3071802" y="2428868"/>
            <a:ext cx="500066" cy="428628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Прямая со стрелкой 15"/>
          <p:cNvCxnSpPr/>
          <p:nvPr/>
        </p:nvCxnSpPr>
        <p:spPr bwMode="auto">
          <a:xfrm>
            <a:off x="6286512" y="2500306"/>
            <a:ext cx="914400" cy="9144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Прямая со стрелкой 17"/>
          <p:cNvCxnSpPr/>
          <p:nvPr/>
        </p:nvCxnSpPr>
        <p:spPr bwMode="auto">
          <a:xfrm rot="10800000" flipV="1">
            <a:off x="5643570" y="2643182"/>
            <a:ext cx="428628" cy="35719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Прямая со стрелкой 28"/>
          <p:cNvCxnSpPr>
            <a:stCxn id="10" idx="2"/>
          </p:cNvCxnSpPr>
          <p:nvPr/>
        </p:nvCxnSpPr>
        <p:spPr bwMode="auto">
          <a:xfrm>
            <a:off x="4572000" y="5000636"/>
            <a:ext cx="914400" cy="9144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Прямая со стрелкой 30"/>
          <p:cNvCxnSpPr/>
          <p:nvPr/>
        </p:nvCxnSpPr>
        <p:spPr bwMode="auto">
          <a:xfrm rot="16200000" flipH="1">
            <a:off x="4571999" y="5286388"/>
            <a:ext cx="985838" cy="842961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Прямая со стрелкой 38"/>
          <p:cNvCxnSpPr/>
          <p:nvPr/>
        </p:nvCxnSpPr>
        <p:spPr bwMode="auto">
          <a:xfrm>
            <a:off x="6357950" y="4929198"/>
            <a:ext cx="914400" cy="9144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Прямая со стрелкой 39"/>
          <p:cNvCxnSpPr>
            <a:stCxn id="7" idx="0"/>
            <a:endCxn id="10" idx="2"/>
          </p:cNvCxnSpPr>
          <p:nvPr/>
        </p:nvCxnSpPr>
        <p:spPr bwMode="auto">
          <a:xfrm rot="5400000" flipH="1" flipV="1">
            <a:off x="4357698" y="5179219"/>
            <a:ext cx="428604" cy="71438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Прямая со стрелкой 43"/>
          <p:cNvCxnSpPr/>
          <p:nvPr/>
        </p:nvCxnSpPr>
        <p:spPr bwMode="auto">
          <a:xfrm flipV="1">
            <a:off x="2571736" y="4358488"/>
            <a:ext cx="786612" cy="284958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Прямая со стрелкой 51"/>
          <p:cNvCxnSpPr/>
          <p:nvPr/>
        </p:nvCxnSpPr>
        <p:spPr bwMode="auto">
          <a:xfrm flipH="1" flipV="1">
            <a:off x="5643570" y="4500570"/>
            <a:ext cx="642942" cy="373542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7" name="Прямоугольник 56"/>
          <p:cNvSpPr/>
          <p:nvPr/>
        </p:nvSpPr>
        <p:spPr>
          <a:xfrm>
            <a:off x="1643042" y="0"/>
            <a:ext cx="54292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>
                <a:solidFill>
                  <a:srgbClr val="C00000"/>
                </a:solidFill>
              </a:rPr>
              <a:t>,,Асоціації,,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-9214"/>
            <a:ext cx="9144000" cy="11534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092" y="963998"/>
            <a:ext cx="7560840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Вчені з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`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ясували, що при опусканні в надра Землі , температура підвищується на 1◦С</a:t>
            </a:r>
            <a:r>
              <a:rPr lang="uk-U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на кожні 33м.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2513366"/>
            <a:ext cx="6030416" cy="1673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145415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Задача1</a:t>
            </a:r>
            <a:endParaRPr lang="ru-RU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5415">
              <a:lnSpc>
                <a:spcPct val="107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Яка температура буде в шахті на глибині 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660м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якщо температура шару земної кори на поверхні +10◦С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5613" y="4369959"/>
            <a:ext cx="165763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uk-UA" b="1" dirty="0" err="1" smtClean="0">
                <a:solidFill>
                  <a:srgbClr val="FF0000"/>
                </a:solidFill>
              </a:rPr>
              <a:t>Розв</a:t>
            </a:r>
            <a:r>
              <a:rPr lang="en-US" b="1" dirty="0" smtClean="0">
                <a:solidFill>
                  <a:srgbClr val="FF0000"/>
                </a:solidFill>
              </a:rPr>
              <a:t>’</a:t>
            </a:r>
            <a:r>
              <a:rPr lang="uk-UA" b="1" dirty="0" err="1" smtClean="0">
                <a:solidFill>
                  <a:srgbClr val="FF0000"/>
                </a:solidFill>
              </a:rPr>
              <a:t>язок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94736" y="4881939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</a:rPr>
              <a:t>1)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uk-UA" b="1" dirty="0" smtClean="0">
                <a:solidFill>
                  <a:srgbClr val="C00000"/>
                </a:solidFill>
              </a:rPr>
              <a:t>660 </a:t>
            </a:r>
            <a:r>
              <a:rPr lang="uk-UA" b="1" dirty="0">
                <a:solidFill>
                  <a:srgbClr val="C00000"/>
                </a:solidFill>
              </a:rPr>
              <a:t>:33= </a:t>
            </a:r>
            <a:r>
              <a:rPr lang="uk-UA" b="1" dirty="0" smtClean="0">
                <a:solidFill>
                  <a:srgbClr val="C00000"/>
                </a:solidFill>
              </a:rPr>
              <a:t>20° </a:t>
            </a:r>
            <a:r>
              <a:rPr lang="uk-UA" b="1" dirty="0">
                <a:solidFill>
                  <a:srgbClr val="C00000"/>
                </a:solidFill>
              </a:rPr>
              <a:t>С.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33590" y="5320031"/>
            <a:ext cx="28616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uk-UA" b="1" dirty="0">
                <a:solidFill>
                  <a:srgbClr val="C00000"/>
                </a:solidFill>
              </a:rPr>
              <a:t>2) 10</a:t>
            </a:r>
            <a:r>
              <a:rPr lang="uk-UA" b="1" dirty="0" smtClean="0">
                <a:solidFill>
                  <a:srgbClr val="C00000"/>
                </a:solidFill>
              </a:rPr>
              <a:t>°+20° =30°С.</a:t>
            </a:r>
          </a:p>
          <a:p>
            <a:pPr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uk-UA" b="1" u="sng" dirty="0" smtClean="0">
                <a:solidFill>
                  <a:srgbClr val="C00000"/>
                </a:solidFill>
              </a:rPr>
              <a:t>Відповідь: + 30°С</a:t>
            </a:r>
            <a:endParaRPr lang="uk-UA" b="1" u="sng" dirty="0">
              <a:solidFill>
                <a:srgbClr val="C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9144000" cy="11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3152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7212" y="1782109"/>
            <a:ext cx="6840760" cy="1673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145415">
              <a:lnSpc>
                <a:spcPct val="107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Радіус Землі 6370км. Скільки триватиме ваша мандрівка 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центру Землі, якщо ви будете просуватись із швидкістю </a:t>
            </a:r>
          </a:p>
          <a:p>
            <a:pPr marL="145415">
              <a:lnSpc>
                <a:spcPct val="107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км на день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82779" y="1133795"/>
            <a:ext cx="1776320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5415" lvl="0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2</a:t>
            </a:r>
            <a:endParaRPr lang="ru-RU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4385" y="4092320"/>
            <a:ext cx="1646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 smtClean="0">
                <a:solidFill>
                  <a:srgbClr val="FF0000"/>
                </a:solidFill>
              </a:rPr>
              <a:t>Розв</a:t>
            </a:r>
            <a:r>
              <a:rPr lang="en-US" b="1" dirty="0" smtClean="0">
                <a:solidFill>
                  <a:srgbClr val="FF0000"/>
                </a:solidFill>
              </a:rPr>
              <a:t>’</a:t>
            </a:r>
            <a:r>
              <a:rPr lang="uk-UA" b="1" dirty="0" err="1" smtClean="0">
                <a:solidFill>
                  <a:srgbClr val="FF0000"/>
                </a:solidFill>
              </a:rPr>
              <a:t>язок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86154" y="4695392"/>
            <a:ext cx="3092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6370 </a:t>
            </a:r>
            <a:r>
              <a:rPr lang="ru-RU" b="1" dirty="0" smtClean="0">
                <a:solidFill>
                  <a:srgbClr val="FF0000"/>
                </a:solidFill>
              </a:rPr>
              <a:t>:40=159,2 </a:t>
            </a:r>
            <a:r>
              <a:rPr lang="ru-RU" b="1" dirty="0" err="1">
                <a:solidFill>
                  <a:srgbClr val="FF0000"/>
                </a:solidFill>
              </a:rPr>
              <a:t>днів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22036" y="5191174"/>
            <a:ext cx="3220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159,2:30=5,3 </a:t>
            </a:r>
            <a:r>
              <a:rPr lang="ru-RU" b="1" dirty="0" err="1" smtClean="0">
                <a:solidFill>
                  <a:srgbClr val="FF0000"/>
                </a:solidFill>
              </a:rPr>
              <a:t>місяців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87264" y="5810585"/>
            <a:ext cx="3340658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5415">
              <a:lnSpc>
                <a:spcPct val="107000"/>
              </a:lnSpc>
              <a:spcAft>
                <a:spcPts val="800"/>
              </a:spcAft>
            </a:pPr>
            <a:r>
              <a:rPr lang="uk-UA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5,3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місяців</a:t>
            </a:r>
            <a:endParaRPr lang="ru-RU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0" y="-53781"/>
            <a:ext cx="9144000" cy="11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409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5936" y="2636912"/>
            <a:ext cx="4752528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</a:rPr>
              <a:t>Закріплення набутих знань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ÐÐ°ÑÑÐ¸Ð½ÐºÐ¸ Ð¿Ð¾ Ð·Ð°Ð¿ÑÐ¾ÑÑ ÐºÐ°ÑÑÑÐ½ÐºÐ¸ Ð½Ð° ÑÐºÑÐ»ÑÐ½Ñ ÑÐµÐ¼Ñ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3528392" cy="4900415"/>
          </a:xfrm>
          <a:prstGeom prst="rect">
            <a:avLst/>
          </a:prstGeom>
          <a:ln w="190500" cap="sq">
            <a:solidFill>
              <a:srgbClr val="00B0F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0069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dirty="0" smtClean="0">
                <a:solidFill>
                  <a:srgbClr val="002060"/>
                </a:solidFill>
              </a:rPr>
              <a:t>    </a:t>
            </a:r>
            <a:r>
              <a:rPr lang="uk-UA" b="1" dirty="0" smtClean="0">
                <a:solidFill>
                  <a:srgbClr val="002060"/>
                </a:solidFill>
              </a:rPr>
              <a:t>ЗНАЙДИ  ПАРУ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C:\Users\Таня\Desktop\qXqym5PtWdgx3K4zcRqeTcoD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" y="1734647"/>
            <a:ext cx="6066259" cy="494223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 bwMode="auto">
          <a:xfrm>
            <a:off x="3491880" y="1893604"/>
            <a:ext cx="414334" cy="35719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3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059527" y="2106803"/>
            <a:ext cx="428628" cy="35719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4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773637" y="5805264"/>
            <a:ext cx="428628" cy="35719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1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67544" y="2493954"/>
            <a:ext cx="414334" cy="35719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627784" y="2315359"/>
            <a:ext cx="428628" cy="35719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2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388" y="1142984"/>
            <a:ext cx="24288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/>
            </a:pPr>
            <a:r>
              <a:rPr lang="uk-UA" b="1" dirty="0" smtClean="0">
                <a:solidFill>
                  <a:srgbClr val="03136A"/>
                </a:solidFill>
              </a:rPr>
              <a:t>Внутрішнє ядро.</a:t>
            </a:r>
          </a:p>
          <a:p>
            <a:pPr marL="342900" indent="-342900" algn="l">
              <a:buAutoNum type="arabicPeriod"/>
            </a:pPr>
            <a:r>
              <a:rPr lang="uk-UA" b="1" dirty="0" smtClean="0">
                <a:solidFill>
                  <a:srgbClr val="03136A"/>
                </a:solidFill>
              </a:rPr>
              <a:t>Зовнішнє ядро.</a:t>
            </a:r>
          </a:p>
          <a:p>
            <a:pPr marL="342900" indent="-342900" algn="l">
              <a:buAutoNum type="arabicPeriod"/>
            </a:pPr>
            <a:r>
              <a:rPr lang="uk-UA" b="1" dirty="0" smtClean="0">
                <a:solidFill>
                  <a:srgbClr val="03136A"/>
                </a:solidFill>
              </a:rPr>
              <a:t>Нижня мантія. </a:t>
            </a:r>
          </a:p>
          <a:p>
            <a:pPr marL="342900" indent="-342900" algn="l">
              <a:buAutoNum type="arabicPeriod"/>
            </a:pPr>
            <a:r>
              <a:rPr lang="uk-UA" b="1" dirty="0" smtClean="0">
                <a:solidFill>
                  <a:srgbClr val="03136A"/>
                </a:solidFill>
              </a:rPr>
              <a:t>Верхня мантія.</a:t>
            </a:r>
          </a:p>
          <a:p>
            <a:pPr marL="342900" indent="-342900" algn="l">
              <a:buAutoNum type="arabicPeriod"/>
            </a:pPr>
            <a:r>
              <a:rPr lang="uk-UA" b="1" dirty="0" smtClean="0">
                <a:solidFill>
                  <a:srgbClr val="03136A"/>
                </a:solidFill>
              </a:rPr>
              <a:t>Земна кора</a:t>
            </a:r>
            <a:r>
              <a:rPr lang="uk-UA" dirty="0" smtClean="0">
                <a:solidFill>
                  <a:srgbClr val="03136A"/>
                </a:solidFill>
              </a:rPr>
              <a:t>.</a:t>
            </a:r>
            <a:endParaRPr lang="ru-RU" dirty="0">
              <a:solidFill>
                <a:srgbClr val="03136A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H="1">
            <a:off x="4499992" y="2672549"/>
            <a:ext cx="216024" cy="178595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9531"/>
            <a:ext cx="8305800" cy="504825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3136A"/>
                </a:solidFill>
              </a:rPr>
              <a:t>     “ВІДГАДАЙ”</a:t>
            </a:r>
            <a:endParaRPr lang="ru-RU" b="1" dirty="0">
              <a:solidFill>
                <a:srgbClr val="03136A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Блок-схема: перфолента 4"/>
          <p:cNvSpPr/>
          <p:nvPr/>
        </p:nvSpPr>
        <p:spPr bwMode="auto">
          <a:xfrm rot="20263551">
            <a:off x="218469" y="1398581"/>
            <a:ext cx="4228698" cy="3141160"/>
          </a:xfrm>
          <a:prstGeom prst="flowChartPunchedTape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uk-UA" sz="2000" b="1" dirty="0" smtClean="0">
                <a:solidFill>
                  <a:srgbClr val="03136A"/>
                </a:solidFill>
              </a:rPr>
              <a:t>В океані я тонка</a:t>
            </a:r>
          </a:p>
          <a:p>
            <a:pPr algn="l"/>
            <a:r>
              <a:rPr lang="uk-UA" sz="2000" b="1" dirty="0" smtClean="0">
                <a:solidFill>
                  <a:srgbClr val="03136A"/>
                </a:solidFill>
              </a:rPr>
              <a:t>А у горах  - ось  така-а-а.</a:t>
            </a:r>
          </a:p>
          <a:p>
            <a:pPr algn="l"/>
            <a:r>
              <a:rPr lang="uk-UA" sz="2000" b="1" dirty="0" smtClean="0">
                <a:solidFill>
                  <a:srgbClr val="03136A"/>
                </a:solidFill>
              </a:rPr>
              <a:t>Із природних тіл складаюсь, </a:t>
            </a:r>
          </a:p>
          <a:p>
            <a:pPr algn="l"/>
            <a:r>
              <a:rPr lang="uk-UA" sz="2000" b="1" dirty="0" smtClean="0">
                <a:solidFill>
                  <a:srgbClr val="03136A"/>
                </a:solidFill>
              </a:rPr>
              <a:t>Як насправді називаюсь?</a:t>
            </a:r>
            <a:endParaRPr lang="ru-RU" sz="2000" b="1" dirty="0">
              <a:solidFill>
                <a:srgbClr val="03136A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 bwMode="auto">
          <a:xfrm rot="1331431">
            <a:off x="5012604" y="645965"/>
            <a:ext cx="4065666" cy="3289197"/>
          </a:xfrm>
          <a:prstGeom prst="flowChartPunchedTape">
            <a:avLst/>
          </a:prstGeom>
          <a:solidFill>
            <a:srgbClr val="FFFF0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uk-UA" sz="2000" b="1" dirty="0" smtClean="0">
                <a:solidFill>
                  <a:srgbClr val="03136A"/>
                </a:solidFill>
              </a:rPr>
              <a:t>В глибині воно яріє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3136A"/>
                </a:solidFill>
              </a:rPr>
              <a:t>Очевидно, червоніє.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3136A"/>
                </a:solidFill>
              </a:rPr>
              <a:t>Підставляє всім плече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3136A"/>
                </a:solidFill>
              </a:rPr>
              <a:t>І пече, </a:t>
            </a:r>
            <a:r>
              <a:rPr lang="uk-UA" sz="2000" b="1" dirty="0" err="1" smtClean="0">
                <a:solidFill>
                  <a:srgbClr val="03136A"/>
                </a:solidFill>
              </a:rPr>
              <a:t>пече</a:t>
            </a:r>
            <a:r>
              <a:rPr lang="uk-UA" sz="2000" b="1" dirty="0" smtClean="0">
                <a:solidFill>
                  <a:srgbClr val="03136A"/>
                </a:solidFill>
              </a:rPr>
              <a:t>, </a:t>
            </a:r>
            <a:r>
              <a:rPr lang="uk-UA" sz="2000" b="1" dirty="0" err="1" smtClean="0">
                <a:solidFill>
                  <a:srgbClr val="03136A"/>
                </a:solidFill>
              </a:rPr>
              <a:t>пече</a:t>
            </a:r>
            <a:r>
              <a:rPr lang="uk-UA" sz="2000" b="1" dirty="0" smtClean="0">
                <a:solidFill>
                  <a:srgbClr val="03136A"/>
                </a:solidFill>
              </a:rPr>
              <a:t>…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3136A"/>
                </a:solidFill>
              </a:rPr>
              <a:t>Словом – як жовток в яйці,</a:t>
            </a:r>
          </a:p>
          <a:p>
            <a:pPr>
              <a:buNone/>
            </a:pPr>
            <a:r>
              <a:rPr lang="uk-UA" sz="2000" b="1" dirty="0" smtClean="0">
                <a:solidFill>
                  <a:srgbClr val="03136A"/>
                </a:solidFill>
              </a:rPr>
              <a:t>Та не втримати в </a:t>
            </a:r>
            <a:r>
              <a:rPr lang="uk-UA" sz="2000" b="1" dirty="0" err="1" smtClean="0">
                <a:solidFill>
                  <a:srgbClr val="03136A"/>
                </a:solidFill>
              </a:rPr>
              <a:t>руцІ</a:t>
            </a:r>
            <a:r>
              <a:rPr lang="uk-UA" sz="2000" b="1" dirty="0" smtClean="0">
                <a:solidFill>
                  <a:srgbClr val="03136A"/>
                </a:solidFill>
              </a:rPr>
              <a:t>.</a:t>
            </a:r>
            <a:endParaRPr lang="ru-RU" sz="2000" b="1" dirty="0">
              <a:solidFill>
                <a:srgbClr val="03136A"/>
              </a:solidFill>
            </a:endParaRPr>
          </a:p>
        </p:txBody>
      </p:sp>
      <p:sp>
        <p:nvSpPr>
          <p:cNvPr id="7" name="Блок-схема: перфолента 6"/>
          <p:cNvSpPr/>
          <p:nvPr/>
        </p:nvSpPr>
        <p:spPr bwMode="auto">
          <a:xfrm rot="21229926">
            <a:off x="2890533" y="3785875"/>
            <a:ext cx="4134962" cy="3204980"/>
          </a:xfrm>
          <a:prstGeom prst="flowChartPunchedTap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uk-UA" sz="2000" b="1" dirty="0" smtClean="0">
                <a:solidFill>
                  <a:srgbClr val="000000"/>
                </a:solidFill>
              </a:rPr>
              <a:t>Дівчина </a:t>
            </a:r>
            <a:r>
              <a:rPr lang="uk-UA" sz="2000" b="1" dirty="0" err="1" smtClean="0">
                <a:solidFill>
                  <a:srgbClr val="000000"/>
                </a:solidFill>
              </a:rPr>
              <a:t>напівміфічна</a:t>
            </a:r>
            <a:r>
              <a:rPr lang="uk-UA" sz="2000" b="1" dirty="0" smtClean="0">
                <a:solidFill>
                  <a:srgbClr val="000000"/>
                </a:solidFill>
              </a:rPr>
              <a:t>.</a:t>
            </a:r>
          </a:p>
          <a:p>
            <a:r>
              <a:rPr lang="uk-UA" sz="2000" b="1" dirty="0" smtClean="0">
                <a:solidFill>
                  <a:srgbClr val="000000"/>
                </a:solidFill>
              </a:rPr>
              <a:t>Отака собі …пластична</a:t>
            </a:r>
          </a:p>
          <a:p>
            <a:r>
              <a:rPr lang="uk-UA" sz="2000" b="1" dirty="0" smtClean="0">
                <a:solidFill>
                  <a:srgbClr val="000000"/>
                </a:solidFill>
              </a:rPr>
              <a:t>Водночас вона тверда,</a:t>
            </a:r>
          </a:p>
          <a:p>
            <a:r>
              <a:rPr lang="uk-UA" sz="2000" b="1" dirty="0" smtClean="0">
                <a:solidFill>
                  <a:srgbClr val="000000"/>
                </a:solidFill>
              </a:rPr>
              <a:t>Хоч тече, немов вода,</a:t>
            </a:r>
          </a:p>
          <a:p>
            <a:r>
              <a:rPr lang="uk-UA" sz="2000" b="1" dirty="0" smtClean="0">
                <a:solidFill>
                  <a:srgbClr val="000000"/>
                </a:solidFill>
              </a:rPr>
              <a:t>Бо розжарена страшенно</a:t>
            </a:r>
          </a:p>
          <a:p>
            <a:r>
              <a:rPr lang="uk-UA" sz="2000" b="1" dirty="0" smtClean="0">
                <a:solidFill>
                  <a:srgbClr val="000000"/>
                </a:solidFill>
              </a:rPr>
              <a:t>Всі це знають достеменно</a:t>
            </a:r>
            <a:r>
              <a:rPr lang="uk-UA" dirty="0" smtClean="0">
                <a:solidFill>
                  <a:srgbClr val="000000"/>
                </a:solidFill>
              </a:rPr>
              <a:t>.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8305800" cy="504825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,, Географічний крос,,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8165" y="1772753"/>
            <a:ext cx="7848872" cy="4267200"/>
          </a:xfrm>
        </p:spPr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Верхній в’язкий шар мантії………………………… </a:t>
            </a:r>
            <a:endParaRPr lang="uk-UA" sz="18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типи земної кори</a:t>
            </a: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……….......... 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Океанічна земна кора містить такі шари……….. </a:t>
            </a:r>
            <a:endParaRPr lang="uk-UA" sz="18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Верхній шар мантії та земна кора утворюють</a:t>
            </a: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…………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Материкова земна кора містить такі шари……………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uk-UA" sz="18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Який шар Землі має температуру 5000◦С…………</a:t>
            </a:r>
            <a:endParaRPr lang="ru-RU" sz="1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Наука яка вивчає будову та розвиток Землі</a:t>
            </a: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……..</a:t>
            </a:r>
            <a:r>
              <a:rPr lang="uk-UA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Центральна частина земної кулі………………….. </a:t>
            </a:r>
            <a:endParaRPr lang="uk-UA" sz="18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Наймасивніша частина Землі</a:t>
            </a:r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………………………</a:t>
            </a:r>
            <a:r>
              <a:rPr lang="uk-UA" sz="1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1772753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dirty="0" smtClean="0">
                <a:solidFill>
                  <a:srgbClr val="FF0000"/>
                </a:solidFill>
              </a:rPr>
              <a:t>астеносфера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2204864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материкова та  океанічна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56176" y="2708920"/>
            <a:ext cx="3312368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uk-UA" sz="2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осадовий </a:t>
            </a:r>
            <a:r>
              <a:rPr lang="uk-UA" sz="20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базальтовий</a:t>
            </a:r>
            <a:endParaRPr lang="ru-RU" sz="16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3121477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літосферу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8165" y="4005064"/>
            <a:ext cx="3960440" cy="38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uk-UA" sz="1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осадовий, гранітовий, базальтовий</a:t>
            </a:r>
            <a:endParaRPr lang="ru-RU" sz="14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83687" y="4435763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ядро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175992" y="4863434"/>
            <a:ext cx="1276327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uk-UA" sz="2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геологія</a:t>
            </a:r>
            <a:endParaRPr lang="ru-RU" sz="16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5992" y="5312649"/>
            <a:ext cx="1872208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uk-UA" sz="2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ядро</a:t>
            </a:r>
            <a:endParaRPr lang="ru-RU" sz="16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4" y="577761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мантія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67909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    ТВОРЧА    МАЙСТЕРНЯ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052736"/>
            <a:ext cx="5400600" cy="56488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2420888"/>
            <a:ext cx="2609314" cy="260931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267859" cy="91438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rgbClr val="002060"/>
                </a:solidFill>
              </a:rPr>
              <a:t> ГЕОГРАФІЧНЕ  АУДІЮВАННЯ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71548" y="1031016"/>
            <a:ext cx="8064947" cy="4558224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marL="89916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uk-UA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Лекція про внутрішню будову Землі.</a:t>
            </a:r>
            <a:endParaRPr lang="ru-RU" sz="1800" b="1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(прочитана професором Отто </a:t>
            </a:r>
            <a:r>
              <a:rPr lang="uk-UA" sz="14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Ліденброком</a:t>
            </a:r>
            <a:r>
              <a:rPr lang="uk-UA" sz="1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травні 186…р.)</a:t>
            </a:r>
            <a:endParaRPr lang="ru-RU" sz="14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uk-UA" sz="1600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Достовірно відомо також, що Земля складається із земної кори і ядра. Нижня межа земної кори досягає 40км. О, як багато видів гірських порід складає земну кору! 600! 600 гірських порід відомо геологічній науці! Всі вони поділяються на три розділи: горючі, металеві, </a:t>
            </a:r>
            <a:r>
              <a:rPr lang="uk-UA" sz="1600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каменеподібні</a:t>
            </a:r>
            <a:r>
              <a:rPr lang="uk-UA" sz="1600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Хіба не це справжнє задоволення для кожного геолога – за зовнішнім виглядом, твердістю, запахом і смаком визначити будь-яку з них. Говорячи про внутрішню будову Землі, ми вступаємо в галузь припущень. Так, ряд учених вважає, що з глибиною температура земної кори піднімається приблизно на один градус через кожні 200м. Але тоді всі речовини у центрі Землі виявляться в газоподібному або розжарено-розплавленому стані. І тоді земна кора розірвалась би, як під тиском пари вибухає котел. Ядро Землі не може бути вогняно-рідким. Так-так-так! Жар не може зосереджуватися на великих глибинах. Хіба не відомо, що кількість діючих вулканів скорочується? Земля була розжарена з поверхні, а не навпаки. Я висловлюю своє категоричне судження – подорож до центру Землі можлива! Через кратер згаслого вулкану можна спуститися в земні надра.</a:t>
            </a:r>
            <a:endParaRPr lang="ru-RU" sz="1600" i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193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(Ж. Верн «Подорож до центру Землі»).</a:t>
            </a:r>
            <a:endParaRPr lang="ru-RU" sz="14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4623" y="10798"/>
            <a:ext cx="5835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b="1" dirty="0" smtClean="0">
                <a:solidFill>
                  <a:srgbClr val="002060"/>
                </a:solidFill>
              </a:rPr>
              <a:t>,,Листопад думок,,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1196752"/>
            <a:ext cx="3456384" cy="5185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 я дізнався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 цікаво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 складно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зрозумів що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Тепер я можу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відчув, що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навчився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мене вийшло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не зрозумів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спробував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Мене здивувало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 дав мені для життя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4818">
            <a:off x="7307311" y="2592129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ÐºÐ°ÑÑÐ¸Ð½ÐºÐ¸ Ð½Ð° ÑÐµÐ¼Ñ ÐºÐ»ÐµÐ½Ð¾Ð²Ðµ Ð»Ð¸ÑÑ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2125">
            <a:off x="755576" y="1988840"/>
            <a:ext cx="1656184" cy="152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505665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334199">
            <a:off x="971550" y="1752600"/>
            <a:ext cx="7315200" cy="4267200"/>
          </a:xfrm>
          <a:solidFill>
            <a:srgbClr val="B3D3EA"/>
          </a:solidFill>
          <a:ln>
            <a:solidFill>
              <a:srgbClr val="C00000"/>
            </a:solidFill>
          </a:ln>
          <a:effectLst>
            <a:glow rad="101600">
              <a:srgbClr val="FF0000">
                <a:alpha val="60000"/>
              </a:srgbClr>
            </a:glow>
          </a:effectLst>
        </p:spPr>
        <p:txBody>
          <a:bodyPr/>
          <a:lstStyle/>
          <a:p>
            <a:pPr>
              <a:buNone/>
            </a:pPr>
            <a:r>
              <a:rPr lang="uk-UA" sz="9600" dirty="0" smtClean="0">
                <a:solidFill>
                  <a:srgbClr val="C00000"/>
                </a:solidFill>
                <a:latin typeface="Impact" pitchFamily="34" charset="0"/>
              </a:rPr>
              <a:t>ДЯКУЮ    ЗА      </a:t>
            </a:r>
          </a:p>
          <a:p>
            <a:pPr>
              <a:buNone/>
            </a:pPr>
            <a:r>
              <a:rPr lang="uk-UA" sz="96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uk-UA" sz="9600" dirty="0" smtClean="0">
                <a:solidFill>
                  <a:srgbClr val="C00000"/>
                </a:solidFill>
                <a:latin typeface="Impact" pitchFamily="34" charset="0"/>
              </a:rPr>
              <a:t>        УВАГУ</a:t>
            </a:r>
            <a:endParaRPr lang="ru-RU" sz="9600" dirty="0">
              <a:solidFill>
                <a:srgbClr val="C00000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-24 3">
      <a:dk1>
        <a:srgbClr val="4D4D4D"/>
      </a:dk1>
      <a:lt1>
        <a:srgbClr val="FFFFFF"/>
      </a:lt1>
      <a:dk2>
        <a:srgbClr val="4D4D4D"/>
      </a:dk2>
      <a:lt2>
        <a:srgbClr val="0E0F83"/>
      </a:lt2>
      <a:accent1>
        <a:srgbClr val="4049D2"/>
      </a:accent1>
      <a:accent2>
        <a:srgbClr val="494FD9"/>
      </a:accent2>
      <a:accent3>
        <a:srgbClr val="FFFFFF"/>
      </a:accent3>
      <a:accent4>
        <a:srgbClr val="404040"/>
      </a:accent4>
      <a:accent5>
        <a:srgbClr val="AFB1E5"/>
      </a:accent5>
      <a:accent6>
        <a:srgbClr val="4147C4"/>
      </a:accent6>
      <a:hlink>
        <a:srgbClr val="757DD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188D7"/>
        </a:lt2>
        <a:accent1>
          <a:srgbClr val="4C9CD2"/>
        </a:accent1>
        <a:accent2>
          <a:srgbClr val="84BEE6"/>
        </a:accent2>
        <a:accent3>
          <a:srgbClr val="FFFFFF"/>
        </a:accent3>
        <a:accent4>
          <a:srgbClr val="404040"/>
        </a:accent4>
        <a:accent5>
          <a:srgbClr val="B2CBE5"/>
        </a:accent5>
        <a:accent6>
          <a:srgbClr val="77ACD0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190F1"/>
        </a:lt2>
        <a:accent1>
          <a:srgbClr val="1FA4FF"/>
        </a:accent1>
        <a:accent2>
          <a:srgbClr val="21C5FF"/>
        </a:accent2>
        <a:accent3>
          <a:srgbClr val="FFFFFF"/>
        </a:accent3>
        <a:accent4>
          <a:srgbClr val="404040"/>
        </a:accent4>
        <a:accent5>
          <a:srgbClr val="ABCFFF"/>
        </a:accent5>
        <a:accent6>
          <a:srgbClr val="1DB2E7"/>
        </a:accent6>
        <a:hlink>
          <a:srgbClr val="21D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5BE2"/>
        </a:lt2>
        <a:accent1>
          <a:srgbClr val="1F84FF"/>
        </a:accent1>
        <a:accent2>
          <a:srgbClr val="21AAFF"/>
        </a:accent2>
        <a:accent3>
          <a:srgbClr val="FFFFFF"/>
        </a:accent3>
        <a:accent4>
          <a:srgbClr val="404040"/>
        </a:accent4>
        <a:accent5>
          <a:srgbClr val="ABC2FF"/>
        </a:accent5>
        <a:accent6>
          <a:srgbClr val="1D9AE7"/>
        </a:accent6>
        <a:hlink>
          <a:srgbClr val="21C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4A6E8"/>
        </a:lt2>
        <a:accent1>
          <a:srgbClr val="0C84F2"/>
        </a:accent1>
        <a:accent2>
          <a:srgbClr val="086BE2"/>
        </a:accent2>
        <a:accent3>
          <a:srgbClr val="FFFFFF"/>
        </a:accent3>
        <a:accent4>
          <a:srgbClr val="404040"/>
        </a:accent4>
        <a:accent5>
          <a:srgbClr val="AAC2F7"/>
        </a:accent5>
        <a:accent6>
          <a:srgbClr val="0660CD"/>
        </a:accent6>
        <a:hlink>
          <a:srgbClr val="0454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4BDE8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ED1313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FFCF01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4D8EBB"/>
        </a:lt2>
        <a:accent1>
          <a:srgbClr val="5893B8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4C8D8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839</TotalTime>
  <Words>1114</Words>
  <Application>Microsoft Office PowerPoint</Application>
  <PresentationFormat>Экран (4:3)</PresentationFormat>
  <Paragraphs>151</Paragraphs>
  <Slides>23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Algerian</vt:lpstr>
      <vt:lpstr>Arial</vt:lpstr>
      <vt:lpstr>Calibri</vt:lpstr>
      <vt:lpstr>Impact</vt:lpstr>
      <vt:lpstr>Microsoft Sans Serif</vt:lpstr>
      <vt:lpstr>Times New Roman</vt:lpstr>
      <vt:lpstr>Wingdings</vt:lpstr>
      <vt:lpstr>powerpoint-template</vt:lpstr>
      <vt:lpstr>Презентация PowerPoint</vt:lpstr>
      <vt:lpstr>         ЗАВДАННЯ УРОКУ</vt:lpstr>
      <vt:lpstr>     МАНДРІВКА  В  МИНУЛЕ</vt:lpstr>
      <vt:lpstr>Презентация PowerPoint</vt:lpstr>
      <vt:lpstr>          Методи дослідження</vt:lpstr>
      <vt:lpstr>ВНУТРІШНЯ  БУДОВА    ЗЕМЛІ</vt:lpstr>
      <vt:lpstr>                    ЯДРО</vt:lpstr>
      <vt:lpstr>                МАНТІЯ</vt:lpstr>
      <vt:lpstr>            ЗЕМНА КОРА</vt:lpstr>
      <vt:lpstr>Презентация PowerPoint</vt:lpstr>
      <vt:lpstr>      ЛІТОСФЕРА</vt:lpstr>
      <vt:lpstr>       РЕКОРДИ СВІТУ</vt:lpstr>
      <vt:lpstr>Презентация PowerPoint</vt:lpstr>
      <vt:lpstr>Презентация PowerPoint</vt:lpstr>
      <vt:lpstr>Презентация PowerPoint</vt:lpstr>
      <vt:lpstr>Презентация PowerPoint</vt:lpstr>
      <vt:lpstr>    ЗНАЙДИ  ПАРУ </vt:lpstr>
      <vt:lpstr>     “ВІДГАДАЙ”</vt:lpstr>
      <vt:lpstr>,, Географічний крос,,</vt:lpstr>
      <vt:lpstr>     ТВОРЧА    МАЙСТЕРНЯ </vt:lpstr>
      <vt:lpstr> ГЕОГРАФІЧНЕ  АУДІЮВАННЯ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Літосфера.Внутрішня будова Землі.Типи земної кори.</dc:title>
  <dc:creator>User</dc:creator>
  <cp:lastModifiedBy>Рома</cp:lastModifiedBy>
  <cp:revision>74</cp:revision>
  <dcterms:created xsi:type="dcterms:W3CDTF">2018-11-17T15:20:58Z</dcterms:created>
  <dcterms:modified xsi:type="dcterms:W3CDTF">2022-11-14T09:50:37Z</dcterms:modified>
</cp:coreProperties>
</file>