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85" r:id="rId3"/>
    <p:sldId id="287" r:id="rId4"/>
    <p:sldId id="286" r:id="rId5"/>
    <p:sldId id="278" r:id="rId6"/>
    <p:sldId id="288" r:id="rId7"/>
    <p:sldId id="275" r:id="rId8"/>
    <p:sldId id="290" r:id="rId9"/>
    <p:sldId id="292" r:id="rId10"/>
    <p:sldId id="259" r:id="rId11"/>
    <p:sldId id="289" r:id="rId12"/>
    <p:sldId id="276" r:id="rId13"/>
    <p:sldId id="260" r:id="rId14"/>
    <p:sldId id="266" r:id="rId15"/>
    <p:sldId id="267" r:id="rId16"/>
    <p:sldId id="279" r:id="rId17"/>
    <p:sldId id="291" r:id="rId18"/>
    <p:sldId id="280" r:id="rId19"/>
    <p:sldId id="284" r:id="rId20"/>
    <p:sldId id="293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2" autoAdjust="0"/>
    <p:restoredTop sz="91282" autoAdjust="0"/>
  </p:normalViewPr>
  <p:slideViewPr>
    <p:cSldViewPr>
      <p:cViewPr varScale="1">
        <p:scale>
          <a:sx n="102" d="100"/>
          <a:sy n="102" d="100"/>
        </p:scale>
        <p:origin x="127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4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77AAB33-7FF7-437E-B936-10CC845B4B5B}" type="datetimeFigureOut">
              <a:rPr lang="ru-RU"/>
              <a:pPr>
                <a:defRPr/>
              </a:pPr>
              <a:t>пт 22.01.21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19455D3-49FE-424D-A8CF-EEB611A521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smtClean="0"/>
          </a:p>
        </p:txBody>
      </p:sp>
      <p:sp>
        <p:nvSpPr>
          <p:cNvPr id="3072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313B07D-6393-4D64-8FEA-5EDD8DFBE89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Полилиния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8518466-E585-4356-AD79-2062164DE1F3}" type="datetimeFigureOut">
              <a:rPr lang="ru-RU"/>
              <a:pPr>
                <a:defRPr/>
              </a:pPr>
              <a:t>пт 22.01.21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B69518D-CFDE-4929-8777-1EA63D7AAA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37042-37B1-475C-86F3-C7EEBE768EDF}" type="datetimeFigureOut">
              <a:rPr lang="ru-RU"/>
              <a:pPr>
                <a:defRPr/>
              </a:pPr>
              <a:t>пт 22.01.21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CC1F8-C41B-4245-8203-F7043BD54C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CB2B0E5-06F5-4421-B6A6-BC6CC94ECD56}" type="datetimeFigureOut">
              <a:rPr lang="ru-RU"/>
              <a:pPr>
                <a:defRPr/>
              </a:pPr>
              <a:t>пт 22.01.21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B77E181-408B-43AC-AF0C-722C44FF9D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99C83-059A-4DAD-9CB2-EB02B57AD9C6}" type="datetimeFigureOut">
              <a:rPr lang="ru-RU"/>
              <a:pPr>
                <a:defRPr/>
              </a:pPr>
              <a:t>пт 22.01.21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722E1-F08C-40CD-A737-53A223E016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56C7264-382E-42A7-BE68-E4F211674659}" type="datetimeFigureOut">
              <a:rPr lang="ru-RU"/>
              <a:pPr>
                <a:defRPr/>
              </a:pPr>
              <a:t>пт 22.01.21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CF95DF2-5282-4565-8F8D-9D13325B72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07172-100D-459F-96DE-0B09C64971A5}" type="datetimeFigureOut">
              <a:rPr lang="ru-RU"/>
              <a:pPr>
                <a:defRPr/>
              </a:pPr>
              <a:t>пт 22.01.21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04B93-8082-4E00-95FB-B8FC3E0671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EADC3-849A-4201-A35B-D51428141B89}" type="datetimeFigureOut">
              <a:rPr lang="ru-RU"/>
              <a:pPr>
                <a:defRPr/>
              </a:pPr>
              <a:t>пт 22.01.21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DF0EF-9E7A-49BF-8DC4-FBF7689F51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3AB818D-2AA1-43C1-8A24-59964297F3B9}" type="datetimeFigureOut">
              <a:rPr lang="ru-RU"/>
              <a:pPr>
                <a:defRPr/>
              </a:pPr>
              <a:t>пт 22.01.21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C537E50-AE76-444C-A70D-6C02646ADA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7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олилиния 8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546170A-FF70-48CA-8634-060D5B363BA9}" type="datetimeFigureOut">
              <a:rPr lang="ru-RU"/>
              <a:pPr>
                <a:defRPr/>
              </a:pPr>
              <a:t>пт 22.01.21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B83A2F3-1B1F-43FE-B59D-4FD94BE326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BDF03-F030-409C-9943-9B4BA59A7711}" type="datetimeFigureOut">
              <a:rPr lang="ru-RU"/>
              <a:pPr>
                <a:defRPr/>
              </a:pPr>
              <a:t>пт 22.01.21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F36A1-CDA1-4ADE-8541-3A03E7E1BB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743C8-8F04-4D37-9EF3-1191472DE3BB}" type="datetimeFigureOut">
              <a:rPr lang="ru-RU"/>
              <a:pPr>
                <a:defRPr/>
              </a:pPr>
              <a:t>пт 22.01.21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6ABC1-C37C-46BE-8660-5EBFD9B416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78EC426-41C8-45A0-98F0-7533BFFBDEA6}" type="datetimeFigureOut">
              <a:rPr lang="ru-RU"/>
              <a:pPr>
                <a:defRPr/>
              </a:pPr>
              <a:t>пт 22.01.21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6924A45-5F72-4C75-8396-F38BEE4889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68" r:id="rId7"/>
    <p:sldLayoutId id="2147483675" r:id="rId8"/>
    <p:sldLayoutId id="2147483676" r:id="rId9"/>
    <p:sldLayoutId id="2147483667" r:id="rId10"/>
    <p:sldLayoutId id="214748366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772400" cy="238561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Становище  Київської держави (Русі - України) за часів правління Ярославичів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C:\Users\Админ\Downloads\13bdbeff0547f5bda970eba17f2a6c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3284538"/>
            <a:ext cx="2087563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 descr="C:\Users\Админ\Downloads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6425" y="3357563"/>
            <a:ext cx="2525713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1" descr="C:\Users\User\Pictures\1227201618 - копи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2225" y="3284538"/>
            <a:ext cx="2087563" cy="248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9750" y="5805488"/>
            <a:ext cx="8604250" cy="76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/>
              <a:t>Всеволода           Ізяслава         Святослава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95963" y="549275"/>
            <a:ext cx="3348037" cy="51117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436688"/>
            <a:ext cx="6011863" cy="356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000" b="1">
                <a:solidFill>
                  <a:srgbClr val="262626"/>
                </a:solidFill>
                <a:latin typeface="Arial Black" pitchFamily="34" charset="0"/>
                <a:ea typeface="MS PMincho" pitchFamily="18" charset="-128"/>
                <a:cs typeface="Times New Roman" pitchFamily="18" charset="0"/>
              </a:rPr>
              <a:t>Не сваріться, жийте в згоді: </a:t>
            </a:r>
            <a:br>
              <a:rPr lang="ru-RU" sz="2000" b="1">
                <a:solidFill>
                  <a:srgbClr val="262626"/>
                </a:solidFill>
                <a:latin typeface="Arial Black" pitchFamily="34" charset="0"/>
                <a:ea typeface="MS PMincho" pitchFamily="18" charset="-128"/>
                <a:cs typeface="Times New Roman" pitchFamily="18" charset="0"/>
              </a:rPr>
            </a:br>
            <a:r>
              <a:rPr lang="ru-RU" sz="2000" b="1">
                <a:solidFill>
                  <a:srgbClr val="262626"/>
                </a:solidFill>
                <a:latin typeface="Arial Black" pitchFamily="34" charset="0"/>
                <a:ea typeface="MS PMincho" pitchFamily="18" charset="-128"/>
                <a:cs typeface="Times New Roman" pitchFamily="18" charset="0"/>
              </a:rPr>
              <a:t>Тільки мир збере усе, </a:t>
            </a:r>
            <a:br>
              <a:rPr lang="ru-RU" sz="2000" b="1">
                <a:solidFill>
                  <a:srgbClr val="262626"/>
                </a:solidFill>
                <a:latin typeface="Arial Black" pitchFamily="34" charset="0"/>
                <a:ea typeface="MS PMincho" pitchFamily="18" charset="-128"/>
                <a:cs typeface="Times New Roman" pitchFamily="18" charset="0"/>
              </a:rPr>
            </a:br>
            <a:r>
              <a:rPr lang="ru-RU" sz="2000" b="1">
                <a:solidFill>
                  <a:srgbClr val="262626"/>
                </a:solidFill>
                <a:latin typeface="Arial Black" pitchFamily="34" charset="0"/>
                <a:ea typeface="MS PMincho" pitchFamily="18" charset="-128"/>
                <a:cs typeface="Times New Roman" pitchFamily="18" charset="0"/>
              </a:rPr>
              <a:t>А незгода, наче вітер, </a:t>
            </a:r>
            <a:br>
              <a:rPr lang="ru-RU" sz="2000" b="1">
                <a:solidFill>
                  <a:srgbClr val="262626"/>
                </a:solidFill>
                <a:latin typeface="Arial Black" pitchFamily="34" charset="0"/>
                <a:ea typeface="MS PMincho" pitchFamily="18" charset="-128"/>
                <a:cs typeface="Times New Roman" pitchFamily="18" charset="0"/>
              </a:rPr>
            </a:br>
            <a:r>
              <a:rPr lang="ru-RU" sz="2000" b="1">
                <a:solidFill>
                  <a:srgbClr val="262626"/>
                </a:solidFill>
                <a:latin typeface="Arial Black" pitchFamily="34" charset="0"/>
                <a:ea typeface="MS PMincho" pitchFamily="18" charset="-128"/>
                <a:cs typeface="Times New Roman" pitchFamily="18" charset="0"/>
              </a:rPr>
              <a:t>Все по полю рознесе.</a:t>
            </a:r>
          </a:p>
          <a:p>
            <a:pPr eaLnBrk="0" hangingPunct="0"/>
            <a:r>
              <a:rPr lang="ru-RU" sz="2000" b="1">
                <a:solidFill>
                  <a:srgbClr val="262626"/>
                </a:solidFill>
                <a:latin typeface="Arial Black" pitchFamily="34" charset="0"/>
                <a:ea typeface="MS PMincho" pitchFamily="18" charset="-128"/>
                <a:cs typeface="Times New Roman" pitchFamily="18" charset="0"/>
              </a:rPr>
              <a:t>Як не будете всі разом </a:t>
            </a:r>
            <a:br>
              <a:rPr lang="ru-RU" sz="2000" b="1">
                <a:solidFill>
                  <a:srgbClr val="262626"/>
                </a:solidFill>
                <a:latin typeface="Arial Black" pitchFamily="34" charset="0"/>
                <a:ea typeface="MS PMincho" pitchFamily="18" charset="-128"/>
                <a:cs typeface="Times New Roman" pitchFamily="18" charset="0"/>
              </a:rPr>
            </a:br>
            <a:r>
              <a:rPr lang="ru-RU" sz="2000" b="1">
                <a:solidFill>
                  <a:srgbClr val="262626"/>
                </a:solidFill>
                <a:latin typeface="Arial Black" pitchFamily="34" charset="0"/>
                <a:ea typeface="MS PMincho" pitchFamily="18" charset="-128"/>
                <a:cs typeface="Times New Roman" pitchFamily="18" charset="0"/>
              </a:rPr>
              <a:t>Йти до спільної мети, </a:t>
            </a:r>
            <a:br>
              <a:rPr lang="ru-RU" sz="2000" b="1">
                <a:solidFill>
                  <a:srgbClr val="262626"/>
                </a:solidFill>
                <a:latin typeface="Arial Black" pitchFamily="34" charset="0"/>
                <a:ea typeface="MS PMincho" pitchFamily="18" charset="-128"/>
                <a:cs typeface="Times New Roman" pitchFamily="18" charset="0"/>
              </a:rPr>
            </a:br>
            <a:r>
              <a:rPr lang="ru-RU" sz="2000" b="1">
                <a:solidFill>
                  <a:srgbClr val="262626"/>
                </a:solidFill>
                <a:latin typeface="Arial Black" pitchFamily="34" charset="0"/>
                <a:ea typeface="MS PMincho" pitchFamily="18" charset="-128"/>
                <a:cs typeface="Times New Roman" pitchFamily="18" charset="0"/>
              </a:rPr>
              <a:t>Ви, державу зруйнувавши, </a:t>
            </a:r>
            <a:br>
              <a:rPr lang="ru-RU" sz="2000" b="1">
                <a:solidFill>
                  <a:srgbClr val="262626"/>
                </a:solidFill>
                <a:latin typeface="Arial Black" pitchFamily="34" charset="0"/>
                <a:ea typeface="MS PMincho" pitchFamily="18" charset="-128"/>
                <a:cs typeface="Times New Roman" pitchFamily="18" charset="0"/>
              </a:rPr>
            </a:br>
            <a:r>
              <a:rPr lang="ru-RU" sz="2000" b="1">
                <a:solidFill>
                  <a:srgbClr val="262626"/>
                </a:solidFill>
                <a:latin typeface="Arial Black" pitchFamily="34" charset="0"/>
                <a:ea typeface="MS PMincho" pitchFamily="18" charset="-128"/>
                <a:cs typeface="Times New Roman" pitchFamily="18" charset="0"/>
              </a:rPr>
              <a:t>Подастеся у світи.</a:t>
            </a:r>
          </a:p>
          <a:p>
            <a:pPr eaLnBrk="0" hangingPunct="0"/>
            <a:r>
              <a:rPr lang="ru-RU" sz="3600">
                <a:solidFill>
                  <a:srgbClr val="262626"/>
                </a:solidFill>
                <a:latin typeface="Arial Black" pitchFamily="34" charset="0"/>
                <a:ea typeface="MS PMincho" pitchFamily="18" charset="-128"/>
                <a:cs typeface="Times New Roman" pitchFamily="18" charset="0"/>
              </a:rPr>
              <a:t>         </a:t>
            </a:r>
            <a:r>
              <a:rPr lang="ru-RU" sz="3200" i="1">
                <a:solidFill>
                  <a:srgbClr val="262626"/>
                </a:solidFill>
                <a:latin typeface="Arial Black" pitchFamily="34" charset="0"/>
                <a:ea typeface="MS PMincho" pitchFamily="18" charset="-128"/>
                <a:cs typeface="Times New Roman" pitchFamily="18" charset="0"/>
              </a:rPr>
              <a:t>О.Олесь. Княжа Україна</a:t>
            </a:r>
          </a:p>
        </p:txBody>
      </p:sp>
      <p:pic>
        <p:nvPicPr>
          <p:cNvPr id="15363" name="Picture 2" descr="C:\Users\User\Pictures\1386669225_yaroslav_mudry-787x10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5600" y="476250"/>
            <a:ext cx="3963988" cy="511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867400" y="6021388"/>
            <a:ext cx="3025775" cy="5762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Ярослав </a:t>
            </a:r>
            <a:r>
              <a:rPr lang="ru-RU" sz="2400" b="1" dirty="0" err="1"/>
              <a:t>Мудрий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620688"/>
            <a:ext cx="7715200" cy="7969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4400" dirty="0" smtClean="0"/>
              <a:t>         Завдання уроку</a:t>
            </a:r>
            <a:br>
              <a:rPr lang="uk-UA" sz="4400" dirty="0" smtClean="0"/>
            </a:b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16386" name="TextBox 27"/>
          <p:cNvSpPr>
            <a:spLocks noGrp="1" noChangeArrowheads="1"/>
          </p:cNvSpPr>
          <p:nvPr>
            <p:ph idx="1"/>
          </p:nvPr>
        </p:nvSpPr>
        <p:spPr>
          <a:xfrm>
            <a:off x="457200" y="1481138"/>
            <a:ext cx="8229600" cy="3990975"/>
          </a:xfrm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endParaRPr lang="uk-UA" sz="160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uk-UA" sz="3200" smtClean="0">
                <a:latin typeface="Times New Roman" pitchFamily="18" charset="0"/>
                <a:cs typeface="Times New Roman" pitchFamily="18" charset="0"/>
              </a:rPr>
              <a:t>Дізнатися чи дослухалися сини Ярослава Мудрого до батька свого?</a:t>
            </a:r>
          </a:p>
          <a:p>
            <a:pPr marL="342900" indent="-342900">
              <a:buFontTx/>
              <a:buAutoNum type="arabicPeriod"/>
            </a:pPr>
            <a:r>
              <a:rPr lang="uk-UA" sz="3200" smtClean="0">
                <a:latin typeface="Times New Roman" pitchFamily="18" charset="0"/>
                <a:cs typeface="Times New Roman" pitchFamily="18" charset="0"/>
              </a:rPr>
              <a:t>Яким було правління Ярославичів?</a:t>
            </a:r>
          </a:p>
          <a:p>
            <a:pPr marL="342900" indent="-342900">
              <a:buFontTx/>
              <a:buAutoNum type="arabicPeriod"/>
            </a:pPr>
            <a:r>
              <a:rPr lang="uk-UA" sz="3200" smtClean="0">
                <a:latin typeface="Times New Roman" pitchFamily="18" charset="0"/>
                <a:cs typeface="Times New Roman" pitchFamily="18" charset="0"/>
              </a:rPr>
              <a:t>Що сталося із Київською Руссю за правління синів Ярослава Мудрого?</a:t>
            </a:r>
          </a:p>
          <a:p>
            <a:pPr marL="342900" indent="-342900">
              <a:buFontTx/>
              <a:buAutoNum type="arabicPeriod"/>
            </a:pPr>
            <a:r>
              <a:rPr lang="uk-UA" sz="3200" smtClean="0">
                <a:latin typeface="Times New Roman" pitchFamily="18" charset="0"/>
                <a:cs typeface="Times New Roman" pitchFamily="18" charset="0"/>
              </a:rPr>
              <a:t>Що турбує великого князя? Чому через тисячу років він досі  не має спокою?</a:t>
            </a:r>
            <a:endParaRPr lang="ru-RU" sz="32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1484784"/>
            <a:ext cx="7776864" cy="4176464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              ПЛАН УРОКУ</a:t>
            </a:r>
            <a:br>
              <a:rPr lang="ru-RU" dirty="0" smtClean="0"/>
            </a:br>
            <a:r>
              <a:rPr lang="ru-RU" dirty="0" smtClean="0"/>
              <a:t>1.Система </a:t>
            </a:r>
            <a:r>
              <a:rPr lang="ru-RU" dirty="0" err="1" smtClean="0"/>
              <a:t>престолонаслідування</a:t>
            </a:r>
            <a:r>
              <a:rPr lang="ru-RU" dirty="0" smtClean="0"/>
              <a:t> </a:t>
            </a:r>
            <a:r>
              <a:rPr lang="en-US" dirty="0" smtClean="0"/>
              <a:t>       </a:t>
            </a:r>
            <a:r>
              <a:rPr lang="ru-RU" dirty="0" err="1" smtClean="0"/>
              <a:t>після</a:t>
            </a:r>
            <a:r>
              <a:rPr lang="ru-RU" dirty="0" smtClean="0"/>
              <a:t> Я. Мудрого</a:t>
            </a:r>
            <a:br>
              <a:rPr lang="ru-RU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2.Правління </a:t>
            </a:r>
            <a:r>
              <a:rPr lang="ru-RU" dirty="0" err="1" smtClean="0"/>
              <a:t>Ярославичів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3.Любецький </a:t>
            </a:r>
            <a:r>
              <a:rPr lang="ru-RU" dirty="0" err="1" smtClean="0"/>
              <a:t>з</a:t>
            </a:r>
            <a:r>
              <a:rPr lang="en-US" dirty="0" smtClean="0"/>
              <a:t>’</a:t>
            </a:r>
            <a:r>
              <a:rPr lang="ru-RU" dirty="0" err="1" smtClean="0"/>
              <a:t>їзд</a:t>
            </a:r>
            <a:r>
              <a:rPr lang="ru-RU" dirty="0" smtClean="0"/>
              <a:t> </a:t>
            </a:r>
            <a:r>
              <a:rPr lang="ru-RU" dirty="0" err="1" smtClean="0"/>
              <a:t>князів</a:t>
            </a:r>
            <a:r>
              <a:rPr lang="ru-RU" dirty="0" smtClean="0"/>
              <a:t> 1097року.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75" y="1714500"/>
            <a:ext cx="2071688" cy="50006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БАТЬКО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857375" y="2643188"/>
            <a:ext cx="1490663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Молодший син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215188" y="2643188"/>
            <a:ext cx="1500187" cy="928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Молодший син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429250" y="2643188"/>
            <a:ext cx="1214438" cy="928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Середній син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643313" y="2643188"/>
            <a:ext cx="1216025" cy="928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Старший син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708400" y="1700213"/>
            <a:ext cx="4857750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БАТЬКО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57188" y="2643188"/>
            <a:ext cx="1271587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Старший  син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71500" y="4071938"/>
            <a:ext cx="914400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син</a:t>
            </a:r>
            <a:endParaRPr lang="ru-RU" dirty="0"/>
          </a:p>
        </p:txBody>
      </p:sp>
      <p:sp>
        <p:nvSpPr>
          <p:cNvPr id="21" name="Стрелка вправо 20"/>
          <p:cNvSpPr/>
          <p:nvPr/>
        </p:nvSpPr>
        <p:spPr>
          <a:xfrm>
            <a:off x="4786313" y="3071813"/>
            <a:ext cx="571500" cy="71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6643688" y="3071813"/>
            <a:ext cx="500062" cy="71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4143375" y="2143125"/>
            <a:ext cx="46038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857250" y="2214563"/>
            <a:ext cx="71438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2571750" y="2214563"/>
            <a:ext cx="46038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928688" y="3571875"/>
            <a:ext cx="46037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95288" y="476250"/>
            <a:ext cx="3097212" cy="10080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Ярослава Мудрого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067175" y="476250"/>
            <a:ext cx="4826000" cy="10810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2">
                    <a:lumMod val="10000"/>
                  </a:schemeClr>
                </a:solidFill>
              </a:rPr>
              <a:t>Система </a:t>
            </a:r>
            <a:r>
              <a:rPr lang="ru-RU" sz="2800" dirty="0" err="1">
                <a:solidFill>
                  <a:schemeClr val="bg2">
                    <a:lumMod val="10000"/>
                  </a:schemeClr>
                </a:solidFill>
              </a:rPr>
              <a:t>передачі</a:t>
            </a:r>
            <a:r>
              <a:rPr lang="ru-RU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2">
                    <a:lumMod val="10000"/>
                  </a:schemeClr>
                </a:solidFill>
              </a:rPr>
              <a:t>влади</a:t>
            </a:r>
            <a:r>
              <a:rPr lang="ru-RU" sz="2800" dirty="0">
                <a:solidFill>
                  <a:schemeClr val="bg2">
                    <a:lumMod val="10000"/>
                  </a:schemeClr>
                </a:solidFill>
              </a:rPr>
              <a:t> за Ярослава Мудрого</a:t>
            </a:r>
          </a:p>
        </p:txBody>
      </p:sp>
      <p:sp>
        <p:nvSpPr>
          <p:cNvPr id="18449" name="Прямоугольник 29"/>
          <p:cNvSpPr>
            <a:spLocks noChangeArrowheads="1"/>
          </p:cNvSpPr>
          <p:nvPr/>
        </p:nvSpPr>
        <p:spPr bwMode="auto">
          <a:xfrm>
            <a:off x="1763713" y="3716338"/>
            <a:ext cx="6911975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AutoNum type="arabicPeriod"/>
            </a:pPr>
            <a:r>
              <a:rPr lang="uk-UA" sz="2800">
                <a:latin typeface="Times New Roman" pitchFamily="18" charset="0"/>
                <a:cs typeface="Times New Roman" pitchFamily="18" charset="0"/>
              </a:rPr>
              <a:t>Чи могла така система убезпечити країну від боротьби за владу між князями?</a:t>
            </a:r>
          </a:p>
          <a:p>
            <a:pPr>
              <a:buFontTx/>
              <a:buAutoNum type="arabicPeriod"/>
            </a:pPr>
            <a:r>
              <a:rPr lang="uk-UA" sz="2800">
                <a:latin typeface="Times New Roman" pitchFamily="18" charset="0"/>
                <a:cs typeface="Times New Roman" pitchFamily="18" charset="0"/>
              </a:rPr>
              <a:t>Хто міг претендувати на князівський престол?</a:t>
            </a:r>
          </a:p>
          <a:p>
            <a:pPr>
              <a:buFontTx/>
              <a:buAutoNum type="arabicPeriod"/>
            </a:pPr>
            <a:r>
              <a:rPr lang="uk-UA" sz="2800">
                <a:latin typeface="Times New Roman" pitchFamily="18" charset="0"/>
                <a:cs typeface="Times New Roman" pitchFamily="18" charset="0"/>
              </a:rPr>
              <a:t>Хто залишався без землі і міг претендувати  на неї?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C:\Users\User\Pictures\7_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0900" y="0"/>
            <a:ext cx="4902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Розподіл земель за заповітом Ярослава 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Мудрого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258888" y="1557338"/>
            <a:ext cx="4176712" cy="136683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Новгородська земля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156325" y="3357563"/>
            <a:ext cx="2736850" cy="15113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Святослав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Чернігівська земля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23850" y="4292600"/>
            <a:ext cx="3095625" cy="136842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Ігор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Володимиро-Волинська земля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292725" y="5084763"/>
            <a:ext cx="2663825" cy="143986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Всеволод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Переяславська земля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5724525" y="1773238"/>
            <a:ext cx="3095625" cy="1330325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1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uk-UA" sz="3000" b="1" dirty="0" smtClean="0">
                <a:latin typeface="Times New Roman" pitchFamily="18" charset="0"/>
                <a:cs typeface="Times New Roman" pitchFamily="18" charset="0"/>
              </a:rPr>
              <a:t>В'ячеслав</a:t>
            </a: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Смоленська земля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916238" y="2924175"/>
            <a:ext cx="3168650" cy="19446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Ізяслав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Київський престол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Володар Київської Русі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308725" y="3509963"/>
            <a:ext cx="2736850" cy="15113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Святослав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Чернігівська земля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      Розподіл земель між трьома князями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258888" y="1557338"/>
            <a:ext cx="4176712" cy="136683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Новгородська земля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156325" y="3357563"/>
            <a:ext cx="2736850" cy="15113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Святослав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Чернігівська земля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23850" y="4292600"/>
            <a:ext cx="3095625" cy="1368425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292725" y="5084763"/>
            <a:ext cx="2663825" cy="143986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Всеволод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Переяславська земля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5724525" y="1773238"/>
            <a:ext cx="3095625" cy="13303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916238" y="2924175"/>
            <a:ext cx="3168650" cy="19446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Ізяслав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Київський престол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Володар Київської Русі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714375" y="3071813"/>
            <a:ext cx="7858125" cy="5000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Т  Р  І  У  М  В  І  Р  А  Т – ПОЛІТИЧНИЙ СОЮЗ 3 ПРАВИТЕЛІВ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750" y="1052513"/>
            <a:ext cx="2519363" cy="13684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/>
              <a:t>   Ізяслав</a:t>
            </a: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1054 – 1078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 з перервами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19475" y="1341438"/>
            <a:ext cx="2447925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4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/>
              <a:t>Святослав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1073 - 1076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86500" y="1412875"/>
            <a:ext cx="2389188" cy="12239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ВСЕВОЛОД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1078 – 1093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1785938" y="2500313"/>
            <a:ext cx="46037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4787900" y="2565400"/>
            <a:ext cx="46038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7286625" y="2500313"/>
            <a:ext cx="46038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7358063" y="3643313"/>
            <a:ext cx="46037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2857500" y="3643313"/>
            <a:ext cx="46038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2857500" y="5072063"/>
            <a:ext cx="46038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7358063" y="5072063"/>
            <a:ext cx="46037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85813" y="5643563"/>
            <a:ext cx="7858125" cy="5000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Початок нової міжусобної боротьби</a:t>
            </a:r>
            <a:endParaRPr lang="ru-RU" dirty="0"/>
          </a:p>
        </p:txBody>
      </p:sp>
      <p:sp>
        <p:nvSpPr>
          <p:cNvPr id="19" name="Стрелка вниз 18"/>
          <p:cNvSpPr/>
          <p:nvPr/>
        </p:nvSpPr>
        <p:spPr>
          <a:xfrm>
            <a:off x="5357813" y="3643313"/>
            <a:ext cx="46037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/>
              <a:t>      Правління Ярославичів</a:t>
            </a:r>
            <a:endParaRPr lang="ru-RU" dirty="0"/>
          </a:p>
        </p:txBody>
      </p:sp>
      <p:sp>
        <p:nvSpPr>
          <p:cNvPr id="21" name="Овал 20"/>
          <p:cNvSpPr/>
          <p:nvPr/>
        </p:nvSpPr>
        <p:spPr>
          <a:xfrm>
            <a:off x="468313" y="3789363"/>
            <a:ext cx="3167062" cy="19431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Ізяслав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Київський престол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Володар Київської Русі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3348038" y="3789363"/>
            <a:ext cx="2879725" cy="187166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Святослав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Чернігівська земля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6119813" y="3716338"/>
            <a:ext cx="3024187" cy="194468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Всеволод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Переяславська земля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067175" y="6381750"/>
            <a:ext cx="4608513" cy="47625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МІЙ КОНСПЕКТ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260648"/>
            <a:ext cx="9073008" cy="7920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Тріумвірат – політичний союз. </a:t>
            </a:r>
            <a:r>
              <a:rPr lang="uk-UA" sz="3600" dirty="0" err="1" smtClean="0">
                <a:latin typeface="Times New Roman" pitchFamily="18" charset="0"/>
                <a:cs typeface="Times New Roman" pitchFamily="18" charset="0"/>
              </a:rPr>
              <a:t>співправління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 трьох осіб  .        1054 - 1078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C:\Users\Админ\Downloads\13bdbeff0547f5bda970eba17f2a6c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9475" y="1268413"/>
            <a:ext cx="2089150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 descr="C:\Users\Админ\Downloads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2997200"/>
            <a:ext cx="2447925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5" descr="Izbornik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34113" y="2781300"/>
            <a:ext cx="244792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27063" y="5373688"/>
          <a:ext cx="2466567" cy="1008112"/>
        </p:xfrm>
        <a:graphic>
          <a:graphicData uri="http://schemas.openxmlformats.org/drawingml/2006/table">
            <a:tbl>
              <a:tblPr/>
              <a:tblGrid>
                <a:gridCol w="2466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08112">
                <a:tc>
                  <a:txBody>
                    <a:bodyPr/>
                    <a:lstStyle/>
                    <a:p>
                      <a:r>
                        <a:rPr lang="uk-UA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   Всеволод </a:t>
                      </a:r>
                    </a:p>
                    <a:p>
                      <a:r>
                        <a:rPr lang="uk-UA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 1078 – 1093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227763" y="5668963"/>
          <a:ext cx="2530764" cy="1080120"/>
        </p:xfrm>
        <a:graphic>
          <a:graphicData uri="http://schemas.openxmlformats.org/drawingml/2006/table">
            <a:tbl>
              <a:tblPr/>
              <a:tblGrid>
                <a:gridCol w="2530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80120"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Святослав </a:t>
                      </a:r>
                    </a:p>
                    <a:p>
                      <a:r>
                        <a:rPr lang="uk-UA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1073 - 1076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116013" y="1700213"/>
          <a:ext cx="1080120" cy="365760"/>
        </p:xfrm>
        <a:graphic>
          <a:graphicData uri="http://schemas.openxmlformats.org/drawingml/2006/table">
            <a:tbl>
              <a:tblPr/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3575" name="Picture 3" descr="C:\Documents and Settings\Иятта\Рабочий стол\ЭТО СРОЧНО\Новая папка\свиток.gif"/>
          <p:cNvPicPr>
            <a:picLocks noChangeAspect="1" noChangeArrowheads="1"/>
          </p:cNvPicPr>
          <p:nvPr/>
        </p:nvPicPr>
        <p:blipFill>
          <a:blip r:embed="rId5">
            <a:lum bright="-30000" contrast="40000"/>
          </a:blip>
          <a:srcRect/>
          <a:stretch>
            <a:fillRect/>
          </a:stretch>
        </p:blipFill>
        <p:spPr bwMode="auto">
          <a:xfrm>
            <a:off x="3419475" y="4581525"/>
            <a:ext cx="22320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851275" y="4797425"/>
          <a:ext cx="1512168" cy="1554480"/>
        </p:xfrm>
        <a:graphic>
          <a:graphicData uri="http://schemas.openxmlformats.org/drawingml/2006/table">
            <a:tbl>
              <a:tblPr/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24000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Корисне всяке місце, коли живеш з правдою</a:t>
                      </a:r>
                    </a:p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</a:p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 Бджола»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3582" name="Picture 3" descr="C:\Documents and Settings\Иятта\Рабочий стол\ЭТО СРОЧНО\Новая папка\свиток.gif"/>
          <p:cNvPicPr>
            <a:picLocks noChangeAspect="1" noChangeArrowheads="1"/>
          </p:cNvPicPr>
          <p:nvPr/>
        </p:nvPicPr>
        <p:blipFill>
          <a:blip r:embed="rId5">
            <a:lum bright="-30000" contrast="40000"/>
          </a:blip>
          <a:srcRect/>
          <a:stretch>
            <a:fillRect/>
          </a:stretch>
        </p:blipFill>
        <p:spPr bwMode="auto">
          <a:xfrm>
            <a:off x="611188" y="1268413"/>
            <a:ext cx="2124075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971550" y="1414463"/>
          <a:ext cx="1584176" cy="1310640"/>
        </p:xfrm>
        <a:graphic>
          <a:graphicData uri="http://schemas.openxmlformats.org/drawingml/2006/table">
            <a:tbl>
              <a:tblPr/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82045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Даремна мужність, яка без правди</a:t>
                      </a:r>
                    </a:p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</a:p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 Бджола»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3589" name="Picture 3" descr="C:\Documents and Settings\Иятта\Рабочий стол\ЭТО СРОЧНО\Новая папка\свиток.gif"/>
          <p:cNvPicPr>
            <a:picLocks noChangeAspect="1" noChangeArrowheads="1"/>
          </p:cNvPicPr>
          <p:nvPr/>
        </p:nvPicPr>
        <p:blipFill>
          <a:blip r:embed="rId5">
            <a:lum bright="-30000" contrast="40000"/>
          </a:blip>
          <a:srcRect/>
          <a:stretch>
            <a:fillRect/>
          </a:stretch>
        </p:blipFill>
        <p:spPr bwMode="auto">
          <a:xfrm>
            <a:off x="6300788" y="981075"/>
            <a:ext cx="2447925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6804025" y="1052513"/>
          <a:ext cx="1547971" cy="1084082"/>
        </p:xfrm>
        <a:graphic>
          <a:graphicData uri="http://schemas.openxmlformats.org/drawingml/2006/table">
            <a:tbl>
              <a:tblPr/>
              <a:tblGrid>
                <a:gridCol w="1547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84082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Побратимство перевіряється у біді</a:t>
                      </a:r>
                    </a:p>
                    <a:p>
                      <a:r>
                        <a:rPr lang="uk-UA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« Бджола»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3596" name="Picture 1" descr="C:\Users\User\Pictures\1227201618 - копия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00788" y="2781300"/>
            <a:ext cx="2303462" cy="274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16446"/>
              </p:ext>
            </p:extLst>
          </p:nvPr>
        </p:nvGraphicFramePr>
        <p:xfrm>
          <a:off x="3371850" y="3795713"/>
          <a:ext cx="2568879" cy="1005840"/>
        </p:xfrm>
        <a:graphic>
          <a:graphicData uri="http://schemas.openxmlformats.org/drawingml/2006/table">
            <a:tbl>
              <a:tblPr/>
              <a:tblGrid>
                <a:gridCol w="25688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8837">
                <a:tc>
                  <a:txBody>
                    <a:bodyPr/>
                    <a:lstStyle/>
                    <a:p>
                      <a:r>
                        <a:rPr lang="uk-UA" sz="2000" b="1" dirty="0" smtClean="0"/>
                        <a:t>     </a:t>
                      </a:r>
                      <a:r>
                        <a:rPr lang="uk-UA" sz="2000" b="1" dirty="0" smtClean="0"/>
                        <a:t>Ізяслав</a:t>
                      </a:r>
                    </a:p>
                    <a:p>
                      <a:r>
                        <a:rPr lang="uk-UA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1054 </a:t>
                      </a:r>
                      <a:r>
                        <a:rPr lang="uk-UA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– 1078</a:t>
                      </a:r>
                    </a:p>
                    <a:p>
                      <a:r>
                        <a:rPr lang="uk-UA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  з перервами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/>
              <a:t>  Боротьба проти половців</a:t>
            </a:r>
            <a:endParaRPr lang="ru-RU" dirty="0"/>
          </a:p>
        </p:txBody>
      </p:sp>
      <p:pic>
        <p:nvPicPr>
          <p:cNvPr id="24578" name="Объект 6" descr="https://encrypted-tbn3.gstatic.com/images?q=tbn:ANd9GcSrxZ8Zwd64HsY2p-TzURIQ-B60MqFtIjNDCgP23H08CzBUqbUE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4213" y="2060575"/>
            <a:ext cx="2847975" cy="3976688"/>
          </a:xfrm>
        </p:spPr>
      </p:pic>
      <p:pic>
        <p:nvPicPr>
          <p:cNvPr id="24579" name="Picture 2" descr="C:\Users\User\Pictures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4005263"/>
            <a:ext cx="4286250" cy="248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3" descr="C:\Users\User\Pictures\1355897738_chernye-klobuki-ris.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0200" y="1052513"/>
            <a:ext cx="4103688" cy="284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457200" y="1481138"/>
            <a:ext cx="4038600" cy="4525962"/>
          </a:xfrm>
        </p:spPr>
        <p:txBody>
          <a:bodyPr>
            <a:normAutofit fontScale="925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uk-UA" sz="1700" dirty="0" smtClean="0">
                <a:latin typeface="Times New Roman" pitchFamily="18" charset="0"/>
                <a:cs typeface="Times New Roman" pitchFamily="18" charset="0"/>
              </a:rPr>
              <a:t>1. Старші брати обмежили участь у державному житті молодших братів – Ігоря та В'ячеслава. Після їх смерті заволоділи їхніми землями.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uk-UA" sz="1700" dirty="0" smtClean="0">
                <a:latin typeface="Times New Roman" pitchFamily="18" charset="0"/>
                <a:cs typeface="Times New Roman" pitchFamily="18" charset="0"/>
              </a:rPr>
              <a:t>2. Діти молодших братів не мали земель, тому почали боротьбу за владу.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uk-UA" sz="1700" dirty="0" smtClean="0">
                <a:latin typeface="Times New Roman" pitchFamily="18" charset="0"/>
                <a:cs typeface="Times New Roman" pitchFamily="18" charset="0"/>
              </a:rPr>
              <a:t>3. Кожен із братів Ярославичів прагнув задовольнити свої інтереси, мало дбали за спільні державні справи, наприклад, за оборону кордонів.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uk-UA" sz="1700" dirty="0" smtClean="0">
                <a:latin typeface="Times New Roman" pitchFamily="18" charset="0"/>
                <a:cs typeface="Times New Roman" pitchFamily="18" charset="0"/>
              </a:rPr>
              <a:t>4.Поразка руських дружин у битві біля р. Альти  у 1068 році; відмова князів дати народу коней і зброї;  втеча князів, захоплення влади полоцьким князем.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uk-UA" sz="1700" dirty="0" smtClean="0">
                <a:latin typeface="Times New Roman" pitchFamily="18" charset="0"/>
                <a:cs typeface="Times New Roman" pitchFamily="18" charset="0"/>
              </a:rPr>
              <a:t>5.Відновлення тріумвірату Ізяслава у 1069 році.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uk-UA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Чи порушено заповіт Ярослава?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648200" y="1481138"/>
            <a:ext cx="4038600" cy="4525962"/>
          </a:xfrm>
        </p:spPr>
        <p:txBody>
          <a:bodyPr>
            <a:normAutofit fontScale="925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uk-UA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uk-UA" dirty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uk-UA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uk-UA" dirty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uk-UA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uk-UA" dirty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332656"/>
            <a:ext cx="7848872" cy="79208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dirty="0" smtClean="0"/>
              <a:t> Початок нової міжусобної                                  боротьби           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4" name="Рисунок 4" descr="Суд в часи Руської Правди. Художник І. Я. Білібі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357563"/>
            <a:ext cx="4032250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562475" y="2781300"/>
          <a:ext cx="4054763" cy="504056"/>
        </p:xfrm>
        <a:graphic>
          <a:graphicData uri="http://schemas.openxmlformats.org/drawingml/2006/table">
            <a:tbl>
              <a:tblPr/>
              <a:tblGrid>
                <a:gridCol w="4054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Повстання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у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Києві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1068 року. </a:t>
                      </a:r>
                      <a:r>
                        <a:rPr lang="ru-RU" sz="12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200" b="1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Мініатюра</a:t>
                      </a:r>
                      <a:r>
                        <a:rPr lang="ru-RU" sz="12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 </a:t>
                      </a:r>
                      <a:r>
                        <a:rPr lang="ru-RU" sz="1200" b="1" baseline="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Радзивілівського</a:t>
                      </a:r>
                      <a:r>
                        <a:rPr lang="ru-RU" sz="12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літопису</a:t>
                      </a:r>
                      <a:r>
                        <a:rPr lang="ru-RU" sz="12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2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591050" y="6381750"/>
          <a:ext cx="4054763" cy="587508"/>
        </p:xfrm>
        <a:graphic>
          <a:graphicData uri="http://schemas.openxmlformats.org/drawingml/2006/table">
            <a:tbl>
              <a:tblPr/>
              <a:tblGrid>
                <a:gridCol w="4054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7508"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Віче у Києві. Визнання своєї провини киянами. Запрошення на престол Святослава і Всеволода.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5617" name="Picture 3" descr="C:\Users\Админ\Downloads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052513"/>
            <a:ext cx="40322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250825" y="1125538"/>
            <a:ext cx="4752975" cy="5327650"/>
          </a:xfrm>
        </p:spPr>
        <p:txBody>
          <a:bodyPr>
            <a:normAutofit fontScale="70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Розвиток приватних відносин потребував внесення  змін до законодавства.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У 1072 році Ізяслав,</a:t>
            </a:r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вятослав,  Всеволод,бояри і вище духовенство затвердили новий збірник законів - « Правда Ярославичів».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було перше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Велике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доповнення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u="sng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600" u="sng" dirty="0" err="1">
                <a:latin typeface="Times New Roman" pitchFamily="18" charset="0"/>
                <a:cs typeface="Times New Roman" pitchFamily="18" charset="0"/>
              </a:rPr>
              <a:t>Руської</a:t>
            </a:r>
            <a:r>
              <a:rPr lang="ru-RU" sz="26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u="sng" dirty="0" err="1" smtClean="0">
                <a:latin typeface="Times New Roman" pitchFamily="18" charset="0"/>
                <a:cs typeface="Times New Roman" pitchFamily="18" charset="0"/>
              </a:rPr>
              <a:t>Правди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яке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отримало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назву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"Правда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Ярославичів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",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"Устав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Ярославичів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". 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Скасовувала кровну помсту за вбивство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За 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убивство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управителя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князівського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тіуна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виконавця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розпоряджень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каралося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штрафом у 80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гривень,а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залежного селянина -  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всього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у 5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гривень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Встановлювався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 штраф  за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крадіжку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забиття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коней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смерда.Підтверджувався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високий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штраф (40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гривень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) за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вбивство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смерда,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котрий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працював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державній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600" dirty="0" smtClean="0">
                <a:latin typeface="Times New Roman" pitchFamily="18" charset="0"/>
                <a:cs typeface="Times New Roman" pitchFamily="18" charset="0"/>
              </a:rPr>
            </a:br>
            <a:endParaRPr lang="uk-UA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uk-UA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                Правда Ярославичів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7" name="Picture 2" descr="C:\Users\Админ\Downloads\200px-Sinodal`naya_Kormchaya_book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003800" y="1412875"/>
            <a:ext cx="3816350" cy="2447925"/>
          </a:xfrm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56325" y="4110038"/>
          <a:ext cx="1944688" cy="2198687"/>
        </p:xfrm>
        <a:graphic>
          <a:graphicData uri="http://schemas.openxmlformats.org/drawingml/2006/table">
            <a:tbl>
              <a:tblPr/>
              <a:tblGrid>
                <a:gridCol w="1944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991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6634" name="Picture 3" descr="C:\Documents and Settings\Иятта\Рабочий стол\ЭТО СРОЧНО\Новая папка\свиток.gif"/>
          <p:cNvPicPr>
            <a:picLocks noChangeAspect="1" noChangeArrowheads="1"/>
          </p:cNvPicPr>
          <p:nvPr/>
        </p:nvPicPr>
        <p:blipFill>
          <a:blip r:embed="rId3">
            <a:lum bright="-30000" contrast="40000"/>
          </a:blip>
          <a:srcRect/>
          <a:stretch>
            <a:fillRect/>
          </a:stretch>
        </p:blipFill>
        <p:spPr bwMode="auto">
          <a:xfrm>
            <a:off x="5508625" y="4049713"/>
            <a:ext cx="2808288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224588" y="4257675"/>
          <a:ext cx="1700212" cy="2011363"/>
        </p:xfrm>
        <a:graphic>
          <a:graphicData uri="http://schemas.openxmlformats.org/drawingml/2006/table">
            <a:tbl>
              <a:tblPr/>
              <a:tblGrid>
                <a:gridCol w="16994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380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Хто чужого прагне, той скоро за своїм голоситиме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 Бджола»</a:t>
                      </a:r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850" y="96838"/>
            <a:ext cx="8242300" cy="1446212"/>
          </a:xfrm>
        </p:spPr>
      </p:pic>
      <p:sp>
        <p:nvSpPr>
          <p:cNvPr id="4" name="Скругленный прямоугольник 3"/>
          <p:cNvSpPr/>
          <p:nvPr/>
        </p:nvSpPr>
        <p:spPr>
          <a:xfrm>
            <a:off x="714375" y="3071813"/>
            <a:ext cx="7858125" cy="5000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Т  Р  І  У  М  В  І  Р  А  Т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813" y="1571625"/>
            <a:ext cx="2071687" cy="857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Ізяслав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00438" y="1571625"/>
            <a:ext cx="2071687" cy="857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Святослав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86500" y="1571625"/>
            <a:ext cx="2071688" cy="857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Всеволод</a:t>
            </a:r>
            <a:endParaRPr lang="ru-RU" dirty="0"/>
          </a:p>
        </p:txBody>
      </p:sp>
      <p:sp>
        <p:nvSpPr>
          <p:cNvPr id="8" name="Стрелка вниз 7"/>
          <p:cNvSpPr/>
          <p:nvPr/>
        </p:nvSpPr>
        <p:spPr>
          <a:xfrm>
            <a:off x="1785938" y="2500313"/>
            <a:ext cx="46037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4500563" y="2500313"/>
            <a:ext cx="46037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7286625" y="2500313"/>
            <a:ext cx="46038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0825" y="4292600"/>
            <a:ext cx="3821113" cy="1446213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Видання нової збірки законів </a:t>
            </a:r>
            <a:r>
              <a:rPr lang="uk-UA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“Правди</a:t>
            </a: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uk-UA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Ярославичів”</a:t>
            </a: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1072 року</a:t>
            </a:r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948488" y="4581525"/>
            <a:ext cx="2195512" cy="10795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МІЖУСОБНА БОРОТЬБА за київський престол</a:t>
            </a:r>
            <a:endParaRPr lang="ru-RU" dirty="0"/>
          </a:p>
        </p:txBody>
      </p:sp>
      <p:sp>
        <p:nvSpPr>
          <p:cNvPr id="13" name="Стрелка вниз 12"/>
          <p:cNvSpPr/>
          <p:nvPr/>
        </p:nvSpPr>
        <p:spPr>
          <a:xfrm>
            <a:off x="7358063" y="3643313"/>
            <a:ext cx="46037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2857500" y="3643313"/>
            <a:ext cx="46038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211638" y="4292600"/>
            <a:ext cx="2520950" cy="1368425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Боротьба з половцями 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1068 рік – велика поразка русичів біля річки Альта</a:t>
            </a:r>
            <a:endParaRPr lang="ru-RU" dirty="0"/>
          </a:p>
        </p:txBody>
      </p:sp>
      <p:sp>
        <p:nvSpPr>
          <p:cNvPr id="19" name="Стрелка вниз 18"/>
          <p:cNvSpPr/>
          <p:nvPr/>
        </p:nvSpPr>
        <p:spPr>
          <a:xfrm>
            <a:off x="5357813" y="3643313"/>
            <a:ext cx="46037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4067175" y="6092825"/>
            <a:ext cx="4608513" cy="47783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МІЙ КОНСПЕКТ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/>
              <a:t>Князівські з'їзди </a:t>
            </a:r>
            <a:endParaRPr lang="ru-RU" dirty="0"/>
          </a:p>
        </p:txBody>
      </p:sp>
      <p:pic>
        <p:nvPicPr>
          <p:cNvPr id="28674" name="Рисунок 2" descr="https://encrypted-tbn2.gstatic.com/images?q=tbn:ANd9GcR9wzpc2-cDR4AzEcbPGusCw1QTkvEF4MTudPB6PfiuQt0guhp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338263"/>
            <a:ext cx="3311525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55638" y="4738688"/>
          <a:ext cx="3417887" cy="1606550"/>
        </p:xfrm>
        <a:graphic>
          <a:graphicData uri="http://schemas.openxmlformats.org/drawingml/2006/table">
            <a:tbl>
              <a:tblPr/>
              <a:tblGrid>
                <a:gridCol w="3417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07127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Розуміючи небезпеку, яка нависла з півдня над державою, нащадки Ярославичів вирішили скликати з'їзд  князів та вирішити цю проблему.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368800" y="1385888"/>
          <a:ext cx="4064000" cy="3108325"/>
        </p:xfrm>
        <a:graphic>
          <a:graphicData uri="http://schemas.openxmlformats.org/drawingml/2006/table">
            <a:tbl>
              <a:tblPr/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19609">
                <a:tc>
                  <a:txBody>
                    <a:bodyPr/>
                    <a:lstStyle/>
                    <a:p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Князівські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з’їзди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як </a:t>
                      </a:r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своєрідна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форма державного </a:t>
                      </a:r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правління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засіб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прийняття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важливих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рішень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та </a:t>
                      </a:r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вирішення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спірних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питань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почали </a:t>
                      </a:r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збиратись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 </a:t>
                      </a:r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другій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половині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ХI </a:t>
                      </a:r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століття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На </a:t>
                      </a:r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з’їздах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обговорювалися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питання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феодального устрою земель, </a:t>
                      </a:r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стосунків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між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князями, </a:t>
                      </a:r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організації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консолідованого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опору </a:t>
                      </a:r>
                      <a:r>
                        <a:rPr kumimoji="0"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загрозі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з боку Степу.</a:t>
                      </a:r>
                      <a:b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/>
                      </a:r>
                      <a:b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313238" y="4738688"/>
          <a:ext cx="4165600" cy="1662112"/>
        </p:xfrm>
        <a:graphic>
          <a:graphicData uri="http://schemas.openxmlformats.org/drawingml/2006/table">
            <a:tbl>
              <a:tblPr/>
              <a:tblGrid>
                <a:gridCol w="416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6254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8693" name="Рисунок 6" descr="http://incognita.day.kiev.ua/img/hist/vixi_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4005263"/>
            <a:ext cx="4103688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</p:nvPr>
        </p:nvGraphicFramePr>
        <p:xfrm>
          <a:off x="5126038" y="5013325"/>
          <a:ext cx="3667125" cy="1571625"/>
        </p:xfrm>
        <a:graphic>
          <a:graphicData uri="http://schemas.openxmlformats.org/drawingml/2006/table">
            <a:tbl>
              <a:tblPr/>
              <a:tblGrid>
                <a:gridCol w="3666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7235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             Любецький з'їзд 1097 року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775200" y="1366838"/>
          <a:ext cx="4073525" cy="2152650"/>
        </p:xfrm>
        <a:graphic>
          <a:graphicData uri="http://schemas.openxmlformats.org/drawingml/2006/table">
            <a:tbl>
              <a:tblPr/>
              <a:tblGrid>
                <a:gridCol w="4073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5207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710" name="Рисунок 7" descr="https://encrypted-tbn1.gstatic.com/images?q=tbn:ANd9GcSf8OJKu-QwHD388iI3Odeol9Oqsu3SSL5FypcWbiy9DrWYLAu8c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1341438"/>
            <a:ext cx="4105275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787900" y="3943350"/>
          <a:ext cx="4105275" cy="609600"/>
        </p:xfrm>
        <a:graphic>
          <a:graphicData uri="http://schemas.openxmlformats.org/drawingml/2006/table">
            <a:tbl>
              <a:tblPr/>
              <a:tblGrid>
                <a:gridCol w="4104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Замок у Любечі,де проходив з'їзд</a:t>
                      </a:r>
                      <a:r>
                        <a:rPr lang="uk-UA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князів у 1097 р.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717" name="Рисунок 9" descr="«УКРАЇНА. ВIХИ IСТОРIЇ». «МИСТЕЦТВО», КИЇВ, 2001 р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900" y="4581525"/>
            <a:ext cx="3960813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8" name="Picture 2" descr="C:\Users\User\Pictures\images (2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250825" y="1412875"/>
            <a:ext cx="4478338" cy="2905125"/>
          </a:xfrm>
        </p:spPr>
      </p:pic>
      <p:pic>
        <p:nvPicPr>
          <p:cNvPr id="29719" name="Picture 3" descr="C:\Users\User\Pictures\image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7088" y="4581525"/>
            <a:ext cx="3348037" cy="205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1746" name="Picture 2" descr="C:\Users\User\Pictures\11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053513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</p:nvPr>
        </p:nvGraphicFramePr>
        <p:xfrm>
          <a:off x="4932363" y="3795713"/>
          <a:ext cx="3592512" cy="2273300"/>
        </p:xfrm>
        <a:graphic>
          <a:graphicData uri="http://schemas.openxmlformats.org/drawingml/2006/table">
            <a:tbl>
              <a:tblPr/>
              <a:tblGrid>
                <a:gridCol w="3593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721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4807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Значення Любецького </a:t>
            </a:r>
            <a:r>
              <a:rPr lang="uk-UA" sz="3600" dirty="0" err="1" smtClean="0">
                <a:latin typeface="Times New Roman" pitchFamily="18" charset="0"/>
                <a:cs typeface="Times New Roman" pitchFamily="18" charset="0"/>
              </a:rPr>
              <a:t>зїзду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6" name="fancybox-img" descr="1097 - &amp;Lcy;&amp;yucy;&amp;bcy;&amp;iecy;&amp;tscy;&amp;softcy;&amp;kcy;&amp;icy;&amp;jcy; &amp;zcy;'&amp;yicy;&amp;zcy;&amp;dcy; 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59338" y="1557338"/>
            <a:ext cx="4033837" cy="2303462"/>
          </a:xfrm>
        </p:spPr>
      </p:pic>
      <p:pic>
        <p:nvPicPr>
          <p:cNvPr id="32777" name="Рисунок 6" descr="Ярослав Мудрий. Читання народу Руської Правди в 1016 р. Художник О. Д. Ківшенк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3860800"/>
            <a:ext cx="4033837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25450" y="1635125"/>
          <a:ext cx="4362450" cy="4903788"/>
        </p:xfrm>
        <a:graphic>
          <a:graphicData uri="http://schemas.openxmlformats.org/drawingml/2006/table">
            <a:tbl>
              <a:tblPr/>
              <a:tblGrid>
                <a:gridCol w="43631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045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Овал 10"/>
          <p:cNvSpPr/>
          <p:nvPr/>
        </p:nvSpPr>
        <p:spPr>
          <a:xfrm>
            <a:off x="1258888" y="1773238"/>
            <a:ext cx="2592387" cy="1274762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Любецький з'їзд 1097 року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39750" y="3429000"/>
            <a:ext cx="1871663" cy="1058863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Припинив міжусобні війни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58888" y="4652963"/>
            <a:ext cx="2592387" cy="1490662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Встановив новий порядок успадкування власності - отчина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2771775" y="3429000"/>
            <a:ext cx="1871663" cy="113030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Закріпив поділ земель на удільні князівства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5760" indent="-256032" fontAlgn="auto">
              <a:spcAft>
                <a:spcPts val="0"/>
              </a:spcAft>
              <a:buFontTx/>
              <a:buAutoNum type="arabicPeriod"/>
              <a:defRPr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Чи дослухалися сини Ярослава Мудрого до батька свого?</a:t>
            </a:r>
          </a:p>
          <a:p>
            <a:pPr marL="365760" indent="-256032" fontAlgn="auto">
              <a:spcAft>
                <a:spcPts val="0"/>
              </a:spcAft>
              <a:buFontTx/>
              <a:buAutoNum type="arabicPeriod"/>
              <a:defRPr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Який заповіт вони порушили?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56032" fontAlgn="auto">
              <a:spcAft>
                <a:spcPts val="0"/>
              </a:spcAft>
              <a:buFontTx/>
              <a:buAutoNum type="arabicPeriod"/>
              <a:defRPr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Яким було правління Ярославичів?</a:t>
            </a:r>
          </a:p>
          <a:p>
            <a:pPr marL="365760" indent="-256032" fontAlgn="auto">
              <a:spcAft>
                <a:spcPts val="0"/>
              </a:spcAft>
              <a:buFontTx/>
              <a:buAutoNum type="arabicPeriod"/>
              <a:defRPr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Що сталося із Київською Руссю за правління синів Ярослава Мудрого?</a:t>
            </a:r>
          </a:p>
          <a:p>
            <a:pPr marL="365760" indent="-256032" fontAlgn="auto">
              <a:spcAft>
                <a:spcPts val="0"/>
              </a:spcAft>
              <a:buFontTx/>
              <a:buAutoNum type="arabicPeriod"/>
              <a:defRPr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Яке основне  значення Любецького з’їзду? Чи актуальним воно є у сучасний час?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56032" fontAlgn="auto">
              <a:spcAft>
                <a:spcPts val="0"/>
              </a:spcAft>
              <a:buFontTx/>
              <a:buAutoNum type="arabicPeriod"/>
              <a:defRPr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Що турбує великого князя? Чому через тисячу років він досі  не має спокою?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/>
              <a:t>Розв'язання проблеми уроку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4005064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   ДОМАШ</a:t>
            </a:r>
            <a:r>
              <a:rPr lang="uk-UA" dirty="0" smtClean="0"/>
              <a:t>НЄ    ЗАВДАННЯ</a:t>
            </a:r>
            <a:br>
              <a:rPr lang="uk-UA" dirty="0" smtClean="0"/>
            </a:br>
            <a:r>
              <a:rPr lang="uk-UA" dirty="0" smtClean="0"/>
              <a:t>1.Опрацювати  параграф 10.</a:t>
            </a:r>
            <a:br>
              <a:rPr lang="uk-UA" dirty="0" smtClean="0"/>
            </a:br>
            <a:r>
              <a:rPr lang="uk-UA" dirty="0" smtClean="0"/>
              <a:t>2.Виконати завдання тематичної контурної карти.</a:t>
            </a:r>
            <a:br>
              <a:rPr lang="uk-UA" dirty="0" smtClean="0"/>
            </a:br>
            <a:r>
              <a:rPr lang="uk-UA" dirty="0" smtClean="0"/>
              <a:t>3. Підготувати повідомлення про прихід Володимира Мономаха до влади. 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811</TotalTime>
  <Words>713</Words>
  <Application>Microsoft Office PowerPoint</Application>
  <PresentationFormat>Экран (4:3)</PresentationFormat>
  <Paragraphs>141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MS PMincho</vt:lpstr>
      <vt:lpstr>Arial</vt:lpstr>
      <vt:lpstr>Arial Black</vt:lpstr>
      <vt:lpstr>Calibri</vt:lpstr>
      <vt:lpstr>Lucida Sans Unicode</vt:lpstr>
      <vt:lpstr>Times New Roman</vt:lpstr>
      <vt:lpstr>Verdana</vt:lpstr>
      <vt:lpstr>Wingdings 2</vt:lpstr>
      <vt:lpstr>Wingdings 3</vt:lpstr>
      <vt:lpstr>Открытая</vt:lpstr>
      <vt:lpstr>Становище  Київської держави (Русі - України) за часів правління Ярославичів</vt:lpstr>
      <vt:lpstr>Презентация PowerPoint</vt:lpstr>
      <vt:lpstr>           Завдання уроку  </vt:lpstr>
      <vt:lpstr>               ПЛАН УРОКУ 1.Система престолонаслідування        після Я. Мудрого  2.Правління Ярославичів.  3.Любецький з’їзд князів 1097року. </vt:lpstr>
      <vt:lpstr>Презентация PowerPoint</vt:lpstr>
      <vt:lpstr>Презентация PowerPoint</vt:lpstr>
      <vt:lpstr>Розподіл земель за заповітом Ярослава Мудрого</vt:lpstr>
      <vt:lpstr>      Розподіл земель між трьома князями</vt:lpstr>
      <vt:lpstr>      Правління Ярославичів</vt:lpstr>
      <vt:lpstr>Тріумвірат – політичний союз. співправління трьох осіб  .        1054 - 1078</vt:lpstr>
      <vt:lpstr>  Боротьба проти половців</vt:lpstr>
      <vt:lpstr> Початок нової міжусобної                                  боротьби            </vt:lpstr>
      <vt:lpstr>                Правда Ярославичів</vt:lpstr>
      <vt:lpstr>Презентация PowerPoint</vt:lpstr>
      <vt:lpstr>Князівські з'їзди </vt:lpstr>
      <vt:lpstr>             Любецький з'їзд 1097 року</vt:lpstr>
      <vt:lpstr>Презентация PowerPoint</vt:lpstr>
      <vt:lpstr>Значення Любецького зїзду</vt:lpstr>
      <vt:lpstr>Розв'язання проблеми уроку</vt:lpstr>
      <vt:lpstr>    ДОМАШНЄ    ЗАВДАННЯ 1.Опрацювати  параграф 10. 2.Виконати завдання тематичної контурної карти. 3. Підготувати повідомлення про прихід Володимира Мономаха до влади.      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Становище у державі за часів правління Ярославичів</dc:title>
  <dc:creator>Админ</dc:creator>
  <cp:lastModifiedBy>User</cp:lastModifiedBy>
  <cp:revision>68</cp:revision>
  <dcterms:created xsi:type="dcterms:W3CDTF">2014-01-04T15:03:08Z</dcterms:created>
  <dcterms:modified xsi:type="dcterms:W3CDTF">2021-01-22T12:24:15Z</dcterms:modified>
</cp:coreProperties>
</file>