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5" r:id="rId4"/>
    <p:sldId id="258" r:id="rId5"/>
    <p:sldId id="281" r:id="rId6"/>
    <p:sldId id="276" r:id="rId7"/>
    <p:sldId id="278" r:id="rId8"/>
    <p:sldId id="279" r:id="rId9"/>
    <p:sldId id="261" r:id="rId10"/>
    <p:sldId id="266" r:id="rId11"/>
    <p:sldId id="267" r:id="rId12"/>
    <p:sldId id="284" r:id="rId13"/>
    <p:sldId id="283" r:id="rId14"/>
    <p:sldId id="260" r:id="rId15"/>
    <p:sldId id="285" r:id="rId16"/>
    <p:sldId id="286" r:id="rId17"/>
    <p:sldId id="287" r:id="rId18"/>
    <p:sldId id="257" r:id="rId19"/>
    <p:sldId id="289" r:id="rId20"/>
    <p:sldId id="292" r:id="rId21"/>
    <p:sldId id="293" r:id="rId22"/>
    <p:sldId id="259" r:id="rId23"/>
    <p:sldId id="270" r:id="rId24"/>
    <p:sldId id="294" r:id="rId25"/>
    <p:sldId id="295" r:id="rId26"/>
    <p:sldId id="296" r:id="rId27"/>
    <p:sldId id="271" r:id="rId28"/>
    <p:sldId id="262" r:id="rId29"/>
    <p:sldId id="272" r:id="rId30"/>
    <p:sldId id="297" r:id="rId31"/>
    <p:sldId id="263" r:id="rId32"/>
    <p:sldId id="301" r:id="rId33"/>
    <p:sldId id="302" r:id="rId34"/>
    <p:sldId id="303" r:id="rId35"/>
    <p:sldId id="273" r:id="rId36"/>
    <p:sldId id="274" r:id="rId37"/>
    <p:sldId id="28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6245"/>
    <a:srgbClr val="3B4A1E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89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20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18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12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44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0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190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79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8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05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09031-30FC-4396-B4F9-3D641BFD9DD8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1FD84-4EFB-404F-B743-75764ED6B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10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.ua/search?rlz=1C1AVNC_enUA750UA750&amp;tbm" TargetMode="External"/><Relationship Id="rId3" Type="http://schemas.openxmlformats.org/officeDocument/2006/relationships/hyperlink" Target="https://www.google.com.ua/search?rlz=1C1AVNC_enUA750UA750&amp;biw" TargetMode="External"/><Relationship Id="rId7" Type="http://schemas.openxmlformats.org/officeDocument/2006/relationships/hyperlink" Target="https://www.youtube.com/watch?v=FaAmzCfVHG0" TargetMode="External"/><Relationship Id="rId2" Type="http://schemas.openxmlformats.org/officeDocument/2006/relationships/hyperlink" Target="http://4book.org/uchebniki-ukraina/7-klass/1975-geografiya-7-klas-kobernik-2015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eografiamozil2.jimdo.com/&#1075;&#1086;&#1083;&#1086;&#1074;&#1085;&#1072;/&#1087;&#1110;&#1074;&#1076;&#1077;&#1085;&#1085;&#1072;-&#1072;&#1084;&#1077;&#1088;&#1080;&#1082;&#1072;/" TargetMode="External"/><Relationship Id="rId5" Type="http://schemas.openxmlformats.org/officeDocument/2006/relationships/hyperlink" Target="https://www.youtube.com/watch?v=FwHpoyuv4lY" TargetMode="External"/><Relationship Id="rId10" Type="http://schemas.openxmlformats.org/officeDocument/2006/relationships/hyperlink" Target="https://www.youtube.com/watch?v=mA1Hxa7ZASM" TargetMode="External"/><Relationship Id="rId4" Type="http://schemas.openxmlformats.org/officeDocument/2006/relationships/hyperlink" Target="https://www.youtube.com/watch?v=5gy3nwEejQM" TargetMode="External"/><Relationship Id="rId9" Type="http://schemas.openxmlformats.org/officeDocument/2006/relationships/hyperlink" Target="https://www.youtube.com/watch?v=sVRKqXmOxq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3411811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Природ</a:t>
            </a:r>
            <a:r>
              <a:rPr lang="uk-UA" b="1" dirty="0">
                <a:solidFill>
                  <a:srgbClr val="C00000"/>
                </a:solidFill>
                <a:latin typeface="Georgia" panose="02040502050405020303" pitchFamily="18" charset="0"/>
              </a:rPr>
              <a:t>ні об'єкти, занесені до списку </a:t>
            </a:r>
            <a:br>
              <a:rPr lang="uk-UA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uk-UA" b="1" dirty="0">
                <a:solidFill>
                  <a:srgbClr val="C00000"/>
                </a:solidFill>
                <a:latin typeface="Georgia" panose="02040502050405020303" pitchFamily="18" charset="0"/>
              </a:rPr>
              <a:t>Світової спадщини ЮНЕСКО</a:t>
            </a:r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356992"/>
            <a:ext cx="7992888" cy="2281808"/>
          </a:xfrm>
        </p:spPr>
        <p:txBody>
          <a:bodyPr>
            <a:noAutofit/>
          </a:bodyPr>
          <a:lstStyle/>
          <a:p>
            <a:r>
              <a:rPr lang="uk-UA" sz="8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Південна Америка</a:t>
            </a:r>
            <a:endParaRPr lang="ru-RU" sz="88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99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1"/>
    </mc:Choice>
    <mc:Fallback xmlns="">
      <p:transition spd="slow" advTm="234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1"/>
            <a:ext cx="8928992" cy="1584175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	Уряди </a:t>
            </a:r>
            <a:r>
              <a:rPr lang="ru-RU" sz="2000" dirty="0" err="1" smtClean="0"/>
              <a:t>багатьох</a:t>
            </a:r>
            <a:r>
              <a:rPr lang="ru-RU" sz="2000" dirty="0" smtClean="0"/>
              <a:t> держав, </a:t>
            </a:r>
            <a:r>
              <a:rPr lang="ru-RU" sz="2000" dirty="0" err="1" smtClean="0"/>
              <a:t>стурбовані</a:t>
            </a:r>
            <a:r>
              <a:rPr lang="ru-RU" sz="2000" dirty="0" smtClean="0"/>
              <a:t>  </a:t>
            </a:r>
            <a:r>
              <a:rPr lang="ru-RU" sz="2000" dirty="0" err="1" smtClean="0"/>
              <a:t>наслідками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господарської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, </a:t>
            </a:r>
            <a:r>
              <a:rPr lang="ru-RU" sz="2000" dirty="0" err="1" smtClean="0"/>
              <a:t>розробили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програму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охорони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природи</a:t>
            </a:r>
            <a:r>
              <a:rPr lang="ru-RU" sz="2000" dirty="0" smtClean="0"/>
              <a:t>. У </a:t>
            </a:r>
            <a:r>
              <a:rPr lang="ru-RU" sz="2000" dirty="0" err="1" smtClean="0"/>
              <a:t>деяких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природних</a:t>
            </a:r>
            <a:r>
              <a:rPr lang="ru-RU" sz="2000" dirty="0" smtClean="0"/>
              <a:t> комплексах </a:t>
            </a:r>
            <a:r>
              <a:rPr lang="ru-RU" sz="2000" dirty="0" err="1" smtClean="0"/>
              <a:t>були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національні</a:t>
            </a:r>
            <a:r>
              <a:rPr lang="ru-RU" sz="2000" dirty="0" smtClean="0"/>
              <a:t> парки. </a:t>
            </a:r>
            <a:br>
              <a:rPr lang="ru-RU" sz="2000" dirty="0" smtClean="0"/>
            </a:br>
            <a:r>
              <a:rPr lang="ru-RU" sz="2000" dirty="0"/>
              <a:t>	</a:t>
            </a:r>
            <a:r>
              <a:rPr lang="ru-RU" sz="2000" dirty="0" err="1" smtClean="0"/>
              <a:t>Нині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площа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територій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охороняються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Південній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Америці</a:t>
            </a:r>
            <a:r>
              <a:rPr lang="ru-RU" sz="2000" dirty="0" smtClean="0"/>
              <a:t>, становить </a:t>
            </a:r>
            <a:r>
              <a:rPr lang="ru-RU" sz="2000" dirty="0" err="1" smtClean="0"/>
              <a:t>приблизно</a:t>
            </a:r>
            <a:r>
              <a:rPr lang="ru-RU" sz="2000" dirty="0" smtClean="0"/>
              <a:t> 1%.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53" y="3284984"/>
            <a:ext cx="4283968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800"/>
            <a:ext cx="4382143" cy="438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71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6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5112568" cy="476672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rgbClr val="C00000"/>
                </a:solidFill>
              </a:rPr>
              <a:t>Галапагоські</a:t>
            </a:r>
            <a:r>
              <a:rPr lang="uk-UA" dirty="0" smtClean="0">
                <a:solidFill>
                  <a:srgbClr val="C00000"/>
                </a:solidFill>
              </a:rPr>
              <a:t> острови (Еквадор)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332656"/>
            <a:ext cx="5658764" cy="6310436"/>
          </a:xfrm>
        </p:spPr>
        <p:txBody>
          <a:bodyPr>
            <a:noAutofit/>
          </a:bodyPr>
          <a:lstStyle/>
          <a:p>
            <a:pPr algn="just"/>
            <a:r>
              <a:rPr lang="uk-UA" sz="1800" dirty="0">
                <a:latin typeface="Calibri" panose="020F0502020204030204" pitchFamily="34" charset="0"/>
              </a:rPr>
              <a:t>А</a:t>
            </a:r>
            <a:r>
              <a:rPr lang="vi-VN" sz="1800" dirty="0" smtClean="0">
                <a:latin typeface="Calibri" panose="020F0502020204030204" pitchFamily="34" charset="0"/>
              </a:rPr>
              <a:t>рхіпелаг</a:t>
            </a:r>
            <a:r>
              <a:rPr lang="vi-VN" sz="1800" dirty="0">
                <a:latin typeface="Calibri" panose="020F0502020204030204" pitchFamily="34" charset="0"/>
              </a:rPr>
              <a:t> у Тихому океані, розташований за 965 </a:t>
            </a:r>
            <a:r>
              <a:rPr lang="uk-UA" sz="1800" dirty="0" smtClean="0">
                <a:latin typeface="Calibri" panose="020F0502020204030204" pitchFamily="34" charset="0"/>
              </a:rPr>
              <a:t>км</a:t>
            </a:r>
            <a:r>
              <a:rPr lang="vi-VN" sz="1800" dirty="0">
                <a:latin typeface="Calibri" panose="020F0502020204030204" pitchFamily="34" charset="0"/>
              </a:rPr>
              <a:t> на захід від узбережжя Еквадору; складаються з 13 основних вулканічних островів, 6 невеликих острівців і 107 скель і намивних </a:t>
            </a:r>
            <a:r>
              <a:rPr lang="vi-VN" sz="1800" dirty="0" smtClean="0">
                <a:latin typeface="Calibri" panose="020F0502020204030204" pitchFamily="34" charset="0"/>
              </a:rPr>
              <a:t>територій.</a:t>
            </a:r>
            <a:r>
              <a:rPr lang="uk-UA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smtClean="0"/>
              <a:t>Свою </a:t>
            </a:r>
            <a:r>
              <a:rPr lang="ru-RU" sz="1800" dirty="0" err="1"/>
              <a:t>сучасну</a:t>
            </a:r>
            <a:r>
              <a:rPr lang="ru-RU" sz="1800" dirty="0"/>
              <a:t> </a:t>
            </a:r>
            <a:r>
              <a:rPr lang="ru-RU" sz="1800" dirty="0" err="1"/>
              <a:t>назву</a:t>
            </a:r>
            <a:r>
              <a:rPr lang="ru-RU" sz="1800" dirty="0"/>
              <a:t> </a:t>
            </a:r>
            <a:r>
              <a:rPr lang="ru-RU" sz="1800" dirty="0" err="1"/>
              <a:t>архіпелаг</a:t>
            </a:r>
            <a:r>
              <a:rPr lang="ru-RU" sz="1800" dirty="0"/>
              <a:t> </a:t>
            </a:r>
            <a:r>
              <a:rPr lang="ru-RU" sz="1800" dirty="0" err="1"/>
              <a:t>отримав</a:t>
            </a:r>
            <a:r>
              <a:rPr lang="ru-RU" sz="1800" dirty="0"/>
              <a:t> </a:t>
            </a:r>
            <a:r>
              <a:rPr lang="ru-RU" sz="1800" dirty="0" err="1"/>
              <a:t>завдяки</a:t>
            </a:r>
            <a:r>
              <a:rPr lang="ru-RU" sz="1800" dirty="0"/>
              <a:t> великим </a:t>
            </a:r>
            <a:r>
              <a:rPr lang="ru-RU" sz="1800" dirty="0" err="1"/>
              <a:t>морським</a:t>
            </a:r>
            <a:r>
              <a:rPr lang="ru-RU" sz="1800" dirty="0"/>
              <a:t> черепахам, </a:t>
            </a:r>
            <a:r>
              <a:rPr lang="ru-RU" sz="1800" dirty="0" err="1"/>
              <a:t>що</a:t>
            </a:r>
            <a:r>
              <a:rPr lang="ru-RU" sz="1800" dirty="0"/>
              <a:t> мешкали </a:t>
            </a:r>
            <a:r>
              <a:rPr lang="ru-RU" sz="1800" dirty="0" smtClean="0"/>
              <a:t>тут. </a:t>
            </a:r>
            <a:r>
              <a:rPr lang="ru-RU" sz="1800" dirty="0" err="1" smtClean="0"/>
              <a:t>Однак</a:t>
            </a:r>
            <a:r>
              <a:rPr lang="ru-RU" sz="1800" dirty="0" smtClean="0"/>
              <a:t> </a:t>
            </a:r>
            <a:r>
              <a:rPr lang="ru-RU" sz="1800" dirty="0" err="1"/>
              <a:t>інші</a:t>
            </a:r>
            <a:r>
              <a:rPr lang="ru-RU" sz="1800" dirty="0"/>
              <a:t> </a:t>
            </a:r>
            <a:r>
              <a:rPr lang="ru-RU" sz="1800" dirty="0" err="1"/>
              <a:t>назви</a:t>
            </a:r>
            <a:r>
              <a:rPr lang="ru-RU" sz="1800" dirty="0"/>
              <a:t> все </a:t>
            </a:r>
            <a:r>
              <a:rPr lang="ru-RU" sz="1800" dirty="0" err="1"/>
              <a:t>ще</a:t>
            </a:r>
            <a:r>
              <a:rPr lang="ru-RU" sz="1800" dirty="0"/>
              <a:t> </a:t>
            </a:r>
            <a:r>
              <a:rPr lang="ru-RU" sz="1800" dirty="0" err="1"/>
              <a:t>використовують</a:t>
            </a:r>
            <a:r>
              <a:rPr lang="ru-RU" sz="1800" dirty="0"/>
              <a:t>, </a:t>
            </a:r>
            <a:r>
              <a:rPr lang="ru-RU" sz="1800" dirty="0" err="1"/>
              <a:t>зокрема</a:t>
            </a:r>
            <a:r>
              <a:rPr lang="ru-RU" sz="1800" dirty="0"/>
              <a:t> </a:t>
            </a:r>
            <a:r>
              <a:rPr lang="ru-RU" sz="1800" dirty="0" err="1"/>
              <a:t>сучасна</a:t>
            </a:r>
            <a:r>
              <a:rPr lang="ru-RU" sz="1800" dirty="0"/>
              <a:t> </a:t>
            </a:r>
            <a:r>
              <a:rPr lang="ru-RU" sz="1800" dirty="0" err="1"/>
              <a:t>офіційна</a:t>
            </a:r>
            <a:r>
              <a:rPr lang="ru-RU" sz="1800" dirty="0"/>
              <a:t> </a:t>
            </a:r>
            <a:r>
              <a:rPr lang="ru-RU" sz="1800" dirty="0" err="1"/>
              <a:t>еквадорська</a:t>
            </a:r>
            <a:r>
              <a:rPr lang="ru-RU" sz="1800" dirty="0"/>
              <a:t> </a:t>
            </a:r>
            <a:r>
              <a:rPr lang="ru-RU" sz="1800" dirty="0" err="1"/>
              <a:t>назва</a:t>
            </a:r>
            <a:r>
              <a:rPr lang="ru-RU" sz="1800" dirty="0"/>
              <a:t> </a:t>
            </a:r>
            <a:r>
              <a:rPr lang="ru-RU" sz="1800" dirty="0" err="1"/>
              <a:t>архіпелагу</a:t>
            </a:r>
            <a:r>
              <a:rPr lang="ru-RU" sz="1800" dirty="0"/>
              <a:t> — «</a:t>
            </a:r>
            <a:r>
              <a:rPr lang="ru-RU" sz="1800" dirty="0" err="1"/>
              <a:t>Архіпелаг</a:t>
            </a:r>
            <a:r>
              <a:rPr lang="ru-RU" sz="1800" dirty="0"/>
              <a:t> Колумба</a:t>
            </a:r>
            <a:r>
              <a:rPr lang="ru-RU" sz="1800" dirty="0" smtClean="0"/>
              <a:t>»</a:t>
            </a:r>
            <a:r>
              <a:rPr lang="en-US" sz="1800" dirty="0" smtClean="0"/>
              <a:t>. </a:t>
            </a:r>
            <a:r>
              <a:rPr lang="vi-VN" sz="1800" dirty="0" smtClean="0">
                <a:latin typeface="Calibri" panose="020F0502020204030204" pitchFamily="34" charset="0"/>
              </a:rPr>
              <a:t>Адміністративно </a:t>
            </a:r>
            <a:r>
              <a:rPr lang="vi-VN" sz="1800" dirty="0">
                <a:latin typeface="Calibri" panose="020F0502020204030204" pitchFamily="34" charset="0"/>
              </a:rPr>
              <a:t>Галапагоські острови належать Еквадору. </a:t>
            </a:r>
            <a:r>
              <a:rPr lang="vi-VN" sz="1800" dirty="0" smtClean="0">
                <a:latin typeface="Calibri" panose="020F0502020204030204" pitchFamily="34" charset="0"/>
              </a:rPr>
              <a:t>Площа </a:t>
            </a:r>
            <a:r>
              <a:rPr lang="vi-VN" sz="1800" dirty="0">
                <a:latin typeface="Calibri" panose="020F0502020204030204" pitchFamily="34" charset="0"/>
              </a:rPr>
              <a:t>архіпелагу — 7882 км², з яких близько 96,7 % (7618 км²) входить до складу Національного парку Галапагос. </a:t>
            </a:r>
            <a:r>
              <a:rPr lang="vi-VN" sz="1800" dirty="0" smtClean="0">
                <a:latin typeface="Calibri" panose="020F0502020204030204" pitchFamily="34" charset="0"/>
              </a:rPr>
              <a:t>Архіпелаг </a:t>
            </a:r>
            <a:r>
              <a:rPr lang="vi-VN" sz="1800" dirty="0">
                <a:latin typeface="Calibri" panose="020F0502020204030204" pitchFamily="34" charset="0"/>
              </a:rPr>
              <a:t>відомий своїми флорою і фауною. Велика кількість місцевих видів архіпелагу — ендеміки. Унікальна природа островів привертає багато туристів, що робить туризм основною галуззю економіки. Також дуже популярний дайвінг. Вулкан Вульф на острові Ісабела — найвища точка Галапагоських островів (1707 м над рівнем моря).</a:t>
            </a:r>
          </a:p>
          <a:p>
            <a:pPr algn="just"/>
            <a:r>
              <a:rPr lang="vi-VN" sz="1800" dirty="0">
                <a:latin typeface="Calibri" panose="020F0502020204030204" pitchFamily="34" charset="0"/>
              </a:rPr>
              <a:t>Крім того, острови відомі тим, що саме тут Чарльз Дарвін проводив свої дослідження, які, зокрема, наштовхнули його на створення еволюційної теорії походження видів.</a:t>
            </a:r>
          </a:p>
          <a:p>
            <a:endParaRPr lang="ru-RU" sz="18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8" y="2492896"/>
            <a:ext cx="3166812" cy="19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8" y="260648"/>
            <a:ext cx="311037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8" y="4725144"/>
            <a:ext cx="3086100" cy="191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98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69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5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7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" y="-23327"/>
            <a:ext cx="9207820" cy="6881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30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5544616" cy="360040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Національний парк </a:t>
            </a:r>
            <a:r>
              <a:rPr lang="uk-UA" dirty="0" err="1" smtClean="0">
                <a:solidFill>
                  <a:srgbClr val="C00000"/>
                </a:solidFill>
              </a:rPr>
              <a:t>Ігуасу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404664"/>
            <a:ext cx="5760640" cy="6192688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/>
              <a:t>Вище</a:t>
            </a:r>
            <a:r>
              <a:rPr lang="ru-RU" sz="1800" dirty="0"/>
              <a:t> і </a:t>
            </a:r>
            <a:r>
              <a:rPr lang="ru-RU" sz="1800" dirty="0" err="1"/>
              <a:t>вдвічі</a:t>
            </a:r>
            <a:r>
              <a:rPr lang="ru-RU" sz="1800" dirty="0"/>
              <a:t> </a:t>
            </a:r>
            <a:r>
              <a:rPr lang="ru-RU" sz="1800" dirty="0" err="1"/>
              <a:t>ширше</a:t>
            </a:r>
            <a:r>
              <a:rPr lang="ru-RU" sz="1800" dirty="0"/>
              <a:t>, </a:t>
            </a:r>
            <a:r>
              <a:rPr lang="ru-RU" sz="1800" dirty="0" err="1"/>
              <a:t>ніж</a:t>
            </a:r>
            <a:r>
              <a:rPr lang="ru-RU" sz="1800" dirty="0"/>
              <a:t> </a:t>
            </a:r>
            <a:r>
              <a:rPr lang="ru-RU" sz="1800" dirty="0" err="1"/>
              <a:t>Ніагарський</a:t>
            </a:r>
            <a:r>
              <a:rPr lang="ru-RU" sz="1800" dirty="0"/>
              <a:t> </a:t>
            </a:r>
            <a:r>
              <a:rPr lang="ru-RU" sz="1800" dirty="0" err="1"/>
              <a:t>водоспад</a:t>
            </a:r>
            <a:r>
              <a:rPr lang="ru-RU" sz="1800" dirty="0"/>
              <a:t>, з великою </a:t>
            </a:r>
            <a:r>
              <a:rPr lang="ru-RU" sz="1800" dirty="0" err="1"/>
              <a:t>кількістю</a:t>
            </a:r>
            <a:r>
              <a:rPr lang="ru-RU" sz="1800" dirty="0"/>
              <a:t> </a:t>
            </a:r>
            <a:r>
              <a:rPr lang="ru-RU" sz="1800" dirty="0" err="1"/>
              <a:t>каскадів</a:t>
            </a:r>
            <a:r>
              <a:rPr lang="ru-RU" sz="1800" dirty="0"/>
              <a:t> у </a:t>
            </a:r>
            <a:r>
              <a:rPr lang="ru-RU" sz="1800" dirty="0" err="1"/>
              <a:t>формі</a:t>
            </a:r>
            <a:r>
              <a:rPr lang="ru-RU" sz="1800" dirty="0"/>
              <a:t> </a:t>
            </a:r>
            <a:r>
              <a:rPr lang="ru-RU" sz="1800" dirty="0" err="1"/>
              <a:t>підкови</a:t>
            </a:r>
            <a:r>
              <a:rPr lang="ru-RU" sz="1800" dirty="0"/>
              <a:t> – </a:t>
            </a:r>
            <a:r>
              <a:rPr lang="ru-RU" sz="1800" dirty="0" err="1"/>
              <a:t>водоспад</a:t>
            </a:r>
            <a:r>
              <a:rPr lang="ru-RU" sz="1800" dirty="0"/>
              <a:t> </a:t>
            </a:r>
            <a:r>
              <a:rPr lang="ru-RU" sz="1800" dirty="0" err="1"/>
              <a:t>Ігуасу</a:t>
            </a:r>
            <a:r>
              <a:rPr lang="ru-RU" sz="1800" dirty="0"/>
              <a:t>. </a:t>
            </a:r>
            <a:r>
              <a:rPr lang="ru-RU" sz="1800" dirty="0" err="1"/>
              <a:t>Він</a:t>
            </a:r>
            <a:r>
              <a:rPr lang="ru-RU" sz="1800" dirty="0"/>
              <a:t> </a:t>
            </a:r>
            <a:r>
              <a:rPr lang="ru-RU" sz="1800" dirty="0" err="1"/>
              <a:t>розкинувся</a:t>
            </a:r>
            <a:r>
              <a:rPr lang="ru-RU" sz="1800" dirty="0"/>
              <a:t> </a:t>
            </a:r>
            <a:r>
              <a:rPr lang="ru-RU" sz="1800" dirty="0" err="1"/>
              <a:t>майже</a:t>
            </a:r>
            <a:r>
              <a:rPr lang="ru-RU" sz="1800" dirty="0"/>
              <a:t> на 2 </a:t>
            </a:r>
            <a:r>
              <a:rPr lang="ru-RU" sz="1800" dirty="0" err="1"/>
              <a:t>милі</a:t>
            </a:r>
            <a:r>
              <a:rPr lang="ru-RU" sz="1800" dirty="0"/>
              <a:t> за </a:t>
            </a:r>
            <a:r>
              <a:rPr lang="ru-RU" sz="1800" dirty="0" err="1"/>
              <a:t>течією</a:t>
            </a:r>
            <a:r>
              <a:rPr lang="ru-RU" sz="1800" dirty="0"/>
              <a:t> </a:t>
            </a:r>
            <a:r>
              <a:rPr lang="ru-RU" sz="1800" dirty="0" err="1"/>
              <a:t>річки</a:t>
            </a:r>
            <a:r>
              <a:rPr lang="ru-RU" sz="1800" dirty="0"/>
              <a:t> </a:t>
            </a:r>
            <a:r>
              <a:rPr lang="ru-RU" sz="1800" dirty="0" err="1"/>
              <a:t>Ігуасу</a:t>
            </a:r>
            <a:r>
              <a:rPr lang="ru-RU" sz="1800" dirty="0"/>
              <a:t> в </a:t>
            </a:r>
            <a:r>
              <a:rPr lang="ru-RU" sz="1800" dirty="0" err="1"/>
              <a:t>Аргентині</a:t>
            </a:r>
            <a:r>
              <a:rPr lang="ru-RU" sz="1800" dirty="0"/>
              <a:t>. </a:t>
            </a:r>
            <a:r>
              <a:rPr lang="ru-RU" sz="1800" dirty="0" err="1"/>
              <a:t>Ігуасу</a:t>
            </a:r>
            <a:r>
              <a:rPr lang="ru-RU" sz="1800" dirty="0"/>
              <a:t> </a:t>
            </a:r>
            <a:r>
              <a:rPr lang="ru-RU" sz="1800" dirty="0" err="1"/>
              <a:t>утворився</a:t>
            </a:r>
            <a:r>
              <a:rPr lang="ru-RU" sz="1800" dirty="0"/>
              <a:t> </a:t>
            </a:r>
            <a:r>
              <a:rPr lang="ru-RU" sz="1800" dirty="0" err="1"/>
              <a:t>після</a:t>
            </a:r>
            <a:r>
              <a:rPr lang="ru-RU" sz="1800" dirty="0"/>
              <a:t> потужного </a:t>
            </a:r>
            <a:r>
              <a:rPr lang="ru-RU" sz="1800" dirty="0" err="1"/>
              <a:t>виверження</a:t>
            </a:r>
            <a:r>
              <a:rPr lang="ru-RU" sz="1800" dirty="0"/>
              <a:t> вулкану,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залишив</a:t>
            </a:r>
            <a:r>
              <a:rPr lang="ru-RU" sz="1800" dirty="0"/>
              <a:t> </a:t>
            </a:r>
            <a:r>
              <a:rPr lang="ru-RU" sz="1800" dirty="0" err="1"/>
              <a:t>велику</a:t>
            </a:r>
            <a:r>
              <a:rPr lang="ru-RU" sz="1800" dirty="0"/>
              <a:t> </a:t>
            </a:r>
            <a:r>
              <a:rPr lang="ru-RU" sz="1800" dirty="0" err="1"/>
              <a:t>тріщину</a:t>
            </a:r>
            <a:r>
              <a:rPr lang="ru-RU" sz="1800" dirty="0"/>
              <a:t> в </a:t>
            </a:r>
            <a:r>
              <a:rPr lang="ru-RU" sz="1800" dirty="0" err="1"/>
              <a:t>корі</a:t>
            </a:r>
            <a:r>
              <a:rPr lang="ru-RU" sz="1800" dirty="0"/>
              <a:t> </a:t>
            </a:r>
            <a:r>
              <a:rPr lang="ru-RU" sz="1800" dirty="0" err="1"/>
              <a:t>землі</a:t>
            </a:r>
            <a:r>
              <a:rPr lang="ru-RU" sz="1800" dirty="0"/>
              <a:t>. </a:t>
            </a:r>
            <a:r>
              <a:rPr lang="ru-RU" sz="1800" dirty="0" err="1"/>
              <a:t>Велич</a:t>
            </a:r>
            <a:r>
              <a:rPr lang="ru-RU" sz="1800" dirty="0"/>
              <a:t> </a:t>
            </a:r>
            <a:r>
              <a:rPr lang="ru-RU" sz="1800" dirty="0" err="1"/>
              <a:t>водоспаду</a:t>
            </a:r>
            <a:r>
              <a:rPr lang="ru-RU" sz="1800" dirty="0"/>
              <a:t> </a:t>
            </a:r>
            <a:r>
              <a:rPr lang="ru-RU" sz="1800" dirty="0" err="1"/>
              <a:t>розкривається</a:t>
            </a:r>
            <a:r>
              <a:rPr lang="ru-RU" sz="1800" dirty="0"/>
              <a:t> у </a:t>
            </a:r>
            <a:r>
              <a:rPr lang="ru-RU" sz="1800" dirty="0" err="1"/>
              <a:t>всій</a:t>
            </a:r>
            <a:r>
              <a:rPr lang="ru-RU" sz="1800" dirty="0"/>
              <a:t> </a:t>
            </a:r>
            <a:r>
              <a:rPr lang="ru-RU" sz="1800" dirty="0" err="1"/>
              <a:t>своїй</a:t>
            </a:r>
            <a:r>
              <a:rPr lang="ru-RU" sz="1800" dirty="0"/>
              <a:t> </a:t>
            </a:r>
            <a:r>
              <a:rPr lang="ru-RU" sz="1800" dirty="0" err="1"/>
              <a:t>потужності</a:t>
            </a:r>
            <a:r>
              <a:rPr lang="ru-RU" sz="1800" dirty="0"/>
              <a:t> – не дарма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вважають</a:t>
            </a:r>
            <a:r>
              <a:rPr lang="ru-RU" sz="1800" dirty="0"/>
              <a:t> одним з </a:t>
            </a:r>
            <a:r>
              <a:rPr lang="ru-RU" sz="1800" dirty="0" err="1"/>
              <a:t>найпрекрасніших</a:t>
            </a:r>
            <a:r>
              <a:rPr lang="ru-RU" sz="1800" dirty="0"/>
              <a:t> </a:t>
            </a:r>
            <a:r>
              <a:rPr lang="ru-RU" sz="1800" dirty="0" err="1"/>
              <a:t>водоспадів</a:t>
            </a:r>
            <a:r>
              <a:rPr lang="ru-RU" sz="1800" dirty="0"/>
              <a:t> у </a:t>
            </a:r>
            <a:r>
              <a:rPr lang="ru-RU" sz="1800" dirty="0" err="1"/>
              <a:t>світі</a:t>
            </a:r>
            <a:r>
              <a:rPr lang="ru-RU" sz="1800" dirty="0" smtClean="0"/>
              <a:t>.</a:t>
            </a:r>
          </a:p>
          <a:p>
            <a:pPr algn="just" fontAlgn="base"/>
            <a:r>
              <a:rPr lang="ru-RU" sz="1800" dirty="0" err="1" smtClean="0"/>
              <a:t>Нижче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течією</a:t>
            </a:r>
            <a:r>
              <a:rPr lang="ru-RU" sz="1800" dirty="0"/>
              <a:t> </a:t>
            </a:r>
            <a:r>
              <a:rPr lang="ru-RU" sz="1800" dirty="0" err="1"/>
              <a:t>річки</a:t>
            </a:r>
            <a:r>
              <a:rPr lang="ru-RU" sz="1800" dirty="0"/>
              <a:t>, де </a:t>
            </a:r>
            <a:r>
              <a:rPr lang="ru-RU" sz="1800" dirty="0" err="1"/>
              <a:t>Ігуасу</a:t>
            </a:r>
            <a:r>
              <a:rPr lang="ru-RU" sz="1800" dirty="0"/>
              <a:t> </a:t>
            </a:r>
            <a:r>
              <a:rPr lang="ru-RU" sz="1800" dirty="0" err="1"/>
              <a:t>зустрічається</a:t>
            </a:r>
            <a:r>
              <a:rPr lang="ru-RU" sz="1800" dirty="0"/>
              <a:t> з </a:t>
            </a:r>
            <a:r>
              <a:rPr lang="ru-RU" sz="1800" dirty="0" err="1"/>
              <a:t>річкою</a:t>
            </a:r>
            <a:r>
              <a:rPr lang="ru-RU" sz="1800" dirty="0"/>
              <a:t> Парана </a:t>
            </a:r>
            <a:r>
              <a:rPr lang="ru-RU" sz="1800" dirty="0" err="1"/>
              <a:t>перетинаються</a:t>
            </a:r>
            <a:r>
              <a:rPr lang="ru-RU" sz="1800" dirty="0"/>
              <a:t> </a:t>
            </a:r>
            <a:r>
              <a:rPr lang="ru-RU" sz="1800" dirty="0" err="1"/>
              <a:t>кордони</a:t>
            </a:r>
            <a:r>
              <a:rPr lang="ru-RU" sz="1800" dirty="0"/>
              <a:t> </a:t>
            </a:r>
            <a:r>
              <a:rPr lang="ru-RU" sz="1800" dirty="0" err="1"/>
              <a:t>Аргентини</a:t>
            </a:r>
            <a:r>
              <a:rPr lang="ru-RU" sz="1800" dirty="0"/>
              <a:t>, Парагваю та </a:t>
            </a:r>
            <a:r>
              <a:rPr lang="ru-RU" sz="1800" dirty="0" err="1"/>
              <a:t>Бразилії</a:t>
            </a:r>
            <a:r>
              <a:rPr lang="ru-RU" sz="1800" dirty="0"/>
              <a:t>. </a:t>
            </a:r>
            <a:r>
              <a:rPr lang="ru-RU" sz="1800" dirty="0" err="1"/>
              <a:t>Кожна</a:t>
            </a:r>
            <a:r>
              <a:rPr lang="ru-RU" sz="1800" dirty="0"/>
              <a:t> з </a:t>
            </a:r>
            <a:r>
              <a:rPr lang="ru-RU" sz="1800" dirty="0" err="1"/>
              <a:t>країн</a:t>
            </a:r>
            <a:r>
              <a:rPr lang="ru-RU" sz="1800" dirty="0"/>
              <a:t> </a:t>
            </a:r>
            <a:r>
              <a:rPr lang="ru-RU" sz="1800" dirty="0" err="1"/>
              <a:t>облаштувала</a:t>
            </a:r>
            <a:r>
              <a:rPr lang="ru-RU" sz="1800" dirty="0"/>
              <a:t> парк у </a:t>
            </a:r>
            <a:r>
              <a:rPr lang="ru-RU" sz="1800" dirty="0" err="1"/>
              <a:t>своїх</a:t>
            </a:r>
            <a:r>
              <a:rPr lang="ru-RU" sz="1800" dirty="0"/>
              <a:t> </a:t>
            </a:r>
            <a:r>
              <a:rPr lang="ru-RU" sz="1800" dirty="0" err="1"/>
              <a:t>традиціях</a:t>
            </a:r>
            <a:r>
              <a:rPr lang="ru-RU" sz="1800" dirty="0"/>
              <a:t>, так </a:t>
            </a:r>
            <a:r>
              <a:rPr lang="ru-RU" sz="1800" dirty="0" err="1"/>
              <a:t>що</a:t>
            </a:r>
            <a:r>
              <a:rPr lang="ru-RU" sz="1800" dirty="0"/>
              <a:t> тут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познайомитися</a:t>
            </a:r>
            <a:r>
              <a:rPr lang="ru-RU" sz="1800" dirty="0"/>
              <a:t> з </a:t>
            </a:r>
            <a:r>
              <a:rPr lang="ru-RU" sz="1800" dirty="0" err="1"/>
              <a:t>особливостями</a:t>
            </a:r>
            <a:r>
              <a:rPr lang="ru-RU" sz="1800" dirty="0"/>
              <a:t> </a:t>
            </a:r>
            <a:r>
              <a:rPr lang="ru-RU" sz="1800" dirty="0" err="1"/>
              <a:t>кожної</a:t>
            </a:r>
            <a:r>
              <a:rPr lang="ru-RU" sz="1800" dirty="0"/>
              <a:t> з </a:t>
            </a:r>
            <a:r>
              <a:rPr lang="ru-RU" sz="1800" dirty="0" err="1"/>
              <a:t>трьох</a:t>
            </a:r>
            <a:r>
              <a:rPr lang="ru-RU" sz="1800" dirty="0"/>
              <a:t> культур</a:t>
            </a:r>
            <a:r>
              <a:rPr lang="ru-RU" sz="1800" dirty="0" smtClean="0"/>
              <a:t>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>
                <a:latin typeface="Calibri" panose="020F0502020204030204" pitchFamily="34" charset="0"/>
              </a:rPr>
              <a:t>Парк </a:t>
            </a:r>
            <a:r>
              <a:rPr lang="ru-RU" sz="1800" dirty="0">
                <a:latin typeface="Calibri" panose="020F0502020204030204" pitchFamily="34" charset="0"/>
              </a:rPr>
              <a:t>є </a:t>
            </a:r>
            <a:r>
              <a:rPr lang="ru-RU" sz="1800" dirty="0" err="1">
                <a:latin typeface="Calibri" panose="020F0502020204030204" pitchFamily="34" charset="0"/>
              </a:rPr>
              <a:t>однією</a:t>
            </a:r>
            <a:r>
              <a:rPr lang="ru-RU" sz="1800" dirty="0">
                <a:latin typeface="Calibri" panose="020F0502020204030204" pitchFamily="34" charset="0"/>
              </a:rPr>
              <a:t> з </a:t>
            </a:r>
            <a:r>
              <a:rPr lang="ru-RU" sz="1800" dirty="0" err="1">
                <a:latin typeface="Calibri" panose="020F0502020204030204" pitchFamily="34" charset="0"/>
              </a:rPr>
              <a:t>небагатьох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ділянок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недоторканого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>
                <a:latin typeface="Calibri" panose="020F0502020204030204" pitchFamily="34" charset="0"/>
              </a:rPr>
              <a:t>атлантичного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лісу</a:t>
            </a:r>
            <a:r>
              <a:rPr lang="ru-RU" sz="1800" dirty="0">
                <a:latin typeface="Calibri" panose="020F0502020204030204" pitchFamily="34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</a:rPr>
              <a:t>що</a:t>
            </a:r>
            <a:r>
              <a:rPr lang="ru-RU" sz="1800" dirty="0">
                <a:latin typeface="Calibri" panose="020F0502020204030204" pitchFamily="34" charset="0"/>
              </a:rPr>
              <a:t> колись </a:t>
            </a:r>
            <a:r>
              <a:rPr lang="ru-RU" sz="1800" dirty="0" err="1">
                <a:latin typeface="Calibri" panose="020F0502020204030204" pitchFamily="34" charset="0"/>
              </a:rPr>
              <a:t>вкриває</a:t>
            </a:r>
            <a:r>
              <a:rPr lang="ru-RU" sz="1800" dirty="0">
                <a:latin typeface="Calibri" panose="020F0502020204030204" pitchFamily="34" charset="0"/>
              </a:rPr>
              <a:t> 1,3 млн км² </a:t>
            </a:r>
            <a:r>
              <a:rPr lang="ru-RU" sz="1800" dirty="0" err="1">
                <a:latin typeface="Calibri" panose="020F0502020204030204" pitchFamily="34" charset="0"/>
              </a:rPr>
              <a:t>бразильської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території</a:t>
            </a:r>
            <a:r>
              <a:rPr lang="ru-RU" sz="1800" dirty="0">
                <a:latin typeface="Calibri" panose="020F0502020204030204" pitchFamily="34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</a:rPr>
              <a:t>проте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від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якого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залишилося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лише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близько</a:t>
            </a:r>
            <a:r>
              <a:rPr lang="ru-RU" sz="1800" dirty="0">
                <a:latin typeface="Calibri" panose="020F0502020204030204" pitchFamily="34" charset="0"/>
              </a:rPr>
              <a:t> 7,3 % </a:t>
            </a:r>
            <a:r>
              <a:rPr lang="ru-RU" sz="1800" dirty="0" err="1">
                <a:latin typeface="Calibri" panose="020F0502020204030204" pitchFamily="34" charset="0"/>
              </a:rPr>
              <a:t>колишньої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площі</a:t>
            </a:r>
            <a:r>
              <a:rPr lang="ru-RU" sz="1800" dirty="0">
                <a:latin typeface="Calibri" panose="020F0502020204030204" pitchFamily="34" charset="0"/>
              </a:rPr>
              <a:t>. </a:t>
            </a:r>
            <a:r>
              <a:rPr lang="ru-RU" sz="1800" dirty="0" err="1">
                <a:latin typeface="Calibri" panose="020F0502020204030204" pitchFamily="34" charset="0"/>
              </a:rPr>
              <a:t>Бурхливий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розвиток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сільського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господарства</a:t>
            </a:r>
            <a:r>
              <a:rPr lang="ru-RU" sz="1800" dirty="0">
                <a:latin typeface="Calibri" panose="020F0502020204030204" pitchFamily="34" charset="0"/>
              </a:rPr>
              <a:t> в </a:t>
            </a:r>
            <a:r>
              <a:rPr lang="ru-RU" sz="1800" dirty="0" err="1">
                <a:latin typeface="Calibri" panose="020F0502020204030204" pitchFamily="34" charset="0"/>
              </a:rPr>
              <a:t>регіоні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фактично</a:t>
            </a:r>
            <a:r>
              <a:rPr lang="ru-RU" sz="1800" dirty="0">
                <a:latin typeface="Calibri" panose="020F0502020204030204" pitchFamily="34" charset="0"/>
              </a:rPr>
              <a:t> (з </a:t>
            </a:r>
            <a:r>
              <a:rPr lang="ru-RU" sz="1800" dirty="0" err="1">
                <a:latin typeface="Calibri" panose="020F0502020204030204" pitchFamily="34" charset="0"/>
              </a:rPr>
              <a:t>середини</a:t>
            </a:r>
            <a:r>
              <a:rPr lang="ru-RU" sz="1800" dirty="0">
                <a:latin typeface="Calibri" panose="020F0502020204030204" pitchFamily="34" charset="0"/>
              </a:rPr>
              <a:t> 1980-х </a:t>
            </a:r>
            <a:r>
              <a:rPr lang="ru-RU" sz="1800" dirty="0" err="1">
                <a:latin typeface="Calibri" panose="020F0502020204030204" pitchFamily="34" charset="0"/>
              </a:rPr>
              <a:t>років</a:t>
            </a:r>
            <a:r>
              <a:rPr lang="ru-RU" sz="1800" dirty="0">
                <a:latin typeface="Calibri" panose="020F0502020204030204" pitchFamily="34" charset="0"/>
              </a:rPr>
              <a:t>) </a:t>
            </a:r>
            <a:r>
              <a:rPr lang="ru-RU" sz="1800" dirty="0" err="1">
                <a:latin typeface="Calibri" panose="020F0502020204030204" pitchFamily="34" charset="0"/>
              </a:rPr>
              <a:t>залишив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національний</a:t>
            </a:r>
            <a:r>
              <a:rPr lang="ru-RU" sz="1800" dirty="0">
                <a:latin typeface="Calibri" panose="020F0502020204030204" pitchFamily="34" charset="0"/>
              </a:rPr>
              <a:t> парк </a:t>
            </a:r>
            <a:r>
              <a:rPr lang="ru-RU" sz="1800" dirty="0" err="1">
                <a:latin typeface="Calibri" panose="020F0502020204030204" pitchFamily="34" charset="0"/>
              </a:rPr>
              <a:t>ізольованим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острівцем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дикої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природи</a:t>
            </a:r>
            <a:r>
              <a:rPr lang="ru-RU" sz="1800" dirty="0">
                <a:latin typeface="Calibri" panose="020F0502020204030204" pitchFamily="34" charset="0"/>
              </a:rPr>
              <a:t>, разом </a:t>
            </a:r>
            <a:r>
              <a:rPr lang="ru-RU" sz="1800" dirty="0" err="1">
                <a:latin typeface="Calibri" panose="020F0502020204030204" pitchFamily="34" charset="0"/>
              </a:rPr>
              <a:t>із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>
                <a:latin typeface="Calibri" panose="020F0502020204030204" pitchFamily="34" charset="0"/>
              </a:rPr>
              <a:t>аргентинським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>
                <a:latin typeface="Calibri" panose="020F0502020204030204" pitchFamily="34" charset="0"/>
              </a:rPr>
              <a:t>національним</a:t>
            </a:r>
            <a:r>
              <a:rPr lang="ru-RU" sz="1800" dirty="0">
                <a:latin typeface="Calibri" panose="020F0502020204030204" pitchFamily="34" charset="0"/>
              </a:rPr>
              <a:t> парком, </a:t>
            </a:r>
            <a:r>
              <a:rPr lang="ru-RU" sz="1800" dirty="0" err="1">
                <a:latin typeface="Calibri" panose="020F0502020204030204" pitchFamily="34" charset="0"/>
              </a:rPr>
              <a:t>що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лежить</a:t>
            </a:r>
            <a:r>
              <a:rPr lang="ru-RU" sz="1800" dirty="0">
                <a:latin typeface="Calibri" panose="020F0502020204030204" pitchFamily="34" charset="0"/>
              </a:rPr>
              <a:t> на другому </a:t>
            </a:r>
            <a:r>
              <a:rPr lang="ru-RU" sz="1800" dirty="0" err="1">
                <a:latin typeface="Calibri" panose="020F0502020204030204" pitchFamily="34" charset="0"/>
              </a:rPr>
              <a:t>березі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річки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 smtClean="0">
                <a:latin typeface="Calibri" panose="020F0502020204030204" pitchFamily="34" charset="0"/>
              </a:rPr>
              <a:t>Іґуасу</a:t>
            </a:r>
            <a:r>
              <a:rPr lang="ru-RU" sz="1800" dirty="0" smtClean="0">
                <a:latin typeface="Calibri" panose="020F0502020204030204" pitchFamily="34" charset="0"/>
              </a:rPr>
              <a:t>.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0648"/>
            <a:ext cx="3015605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025" y="2420888"/>
            <a:ext cx="3043039" cy="1991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025" y="4653136"/>
            <a:ext cx="302965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94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5317" y="3244334"/>
            <a:ext cx="2693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Національний</a:t>
            </a:r>
            <a:r>
              <a:rPr lang="ru-RU" dirty="0"/>
              <a:t> парк </a:t>
            </a:r>
            <a:r>
              <a:rPr lang="ru-RU" dirty="0" err="1"/>
              <a:t>Ігуасу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" y="1"/>
            <a:ext cx="9143798" cy="681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35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13" y="25287"/>
            <a:ext cx="9157600" cy="683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9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4" y="-21704"/>
            <a:ext cx="9145624" cy="687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51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51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97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4624"/>
            <a:ext cx="5780726" cy="432048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Комплекс резерватів Центральної </a:t>
            </a:r>
            <a:r>
              <a:rPr lang="uk-UA" dirty="0" err="1" smtClean="0">
                <a:solidFill>
                  <a:srgbClr val="C00000"/>
                </a:solidFill>
              </a:rPr>
              <a:t>Амазонії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5888230" cy="6048672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err="1"/>
              <a:t>Жау</a:t>
            </a:r>
            <a:r>
              <a:rPr lang="ru-RU" sz="1800" b="1" dirty="0"/>
              <a:t>́</a:t>
            </a:r>
            <a:r>
              <a:rPr lang="ru-RU" sz="1800" dirty="0"/>
              <a:t> </a:t>
            </a:r>
            <a:r>
              <a:rPr lang="ru-RU" sz="1800" dirty="0" smtClean="0"/>
              <a:t>—</a:t>
            </a:r>
            <a:r>
              <a:rPr lang="ru-RU" sz="1800" dirty="0"/>
              <a:t> </a:t>
            </a:r>
            <a:r>
              <a:rPr lang="ru-RU" sz="1800" dirty="0" err="1" smtClean="0"/>
              <a:t>національний</a:t>
            </a:r>
            <a:r>
              <a:rPr lang="ru-RU" sz="1800" dirty="0" smtClean="0"/>
              <a:t> </a:t>
            </a:r>
            <a:r>
              <a:rPr lang="ru-RU" sz="1800" dirty="0"/>
              <a:t>парк в </a:t>
            </a:r>
            <a:r>
              <a:rPr lang="ru-RU" sz="1800" dirty="0" err="1" smtClean="0"/>
              <a:t>штаті</a:t>
            </a:r>
            <a:r>
              <a:rPr lang="ru-RU" sz="1800" dirty="0"/>
              <a:t> </a:t>
            </a:r>
            <a:r>
              <a:rPr lang="ru-RU" sz="1800" dirty="0" err="1"/>
              <a:t>Амазонас</a:t>
            </a:r>
            <a:r>
              <a:rPr lang="ru-RU" sz="1800" dirty="0"/>
              <a:t> в </a:t>
            </a:r>
            <a:r>
              <a:rPr lang="ru-RU" sz="1800" dirty="0" err="1" smtClean="0"/>
              <a:t>Бразил</a:t>
            </a:r>
            <a:r>
              <a:rPr lang="uk-UA" sz="1800" dirty="0" err="1" smtClean="0"/>
              <a:t>ії</a:t>
            </a:r>
            <a:r>
              <a:rPr lang="ru-RU" sz="1800" dirty="0" smtClean="0"/>
              <a:t> та </a:t>
            </a:r>
            <a:r>
              <a:rPr lang="ru-RU" sz="1800" dirty="0" err="1" smtClean="0"/>
              <a:t>найбільший</a:t>
            </a:r>
            <a:r>
              <a:rPr lang="ru-RU" sz="1800" dirty="0" smtClean="0"/>
              <a:t> </a:t>
            </a:r>
            <a:r>
              <a:rPr lang="ru-RU" sz="1800" dirty="0" err="1" smtClean="0"/>
              <a:t>лісовий</a:t>
            </a:r>
            <a:r>
              <a:rPr lang="ru-RU" sz="1800" dirty="0" smtClean="0"/>
              <a:t> </a:t>
            </a:r>
            <a:r>
              <a:rPr lang="ru-RU" sz="1800" dirty="0" err="1" smtClean="0"/>
              <a:t>заповідник</a:t>
            </a:r>
            <a:r>
              <a:rPr lang="ru-RU" sz="1800" dirty="0" smtClean="0"/>
              <a:t> в </a:t>
            </a:r>
            <a:r>
              <a:rPr lang="ru-RU" sz="1800" dirty="0" err="1" smtClean="0"/>
              <a:t>Південнії</a:t>
            </a:r>
            <a:r>
              <a:rPr lang="ru-RU" sz="1800" dirty="0" smtClean="0"/>
              <a:t> </a:t>
            </a:r>
            <a:r>
              <a:rPr lang="ru-RU" sz="1800" dirty="0" err="1" smtClean="0"/>
              <a:t>Америці</a:t>
            </a:r>
            <a:r>
              <a:rPr lang="ru-RU" sz="1800" dirty="0" smtClean="0"/>
              <a:t>, </a:t>
            </a:r>
            <a:r>
              <a:rPr lang="ru-RU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площ</a:t>
            </a:r>
            <a:r>
              <a:rPr lang="ru-RU" sz="1800" dirty="0" err="1" smtClean="0"/>
              <a:t>ею</a:t>
            </a:r>
            <a:r>
              <a:rPr lang="ru-RU" sz="1800" dirty="0" smtClean="0"/>
              <a:t> боля 23778,9 км². </a:t>
            </a:r>
            <a:r>
              <a:rPr lang="ru-RU" sz="1800" dirty="0" err="1" smtClean="0"/>
              <a:t>Вхід</a:t>
            </a:r>
            <a:r>
              <a:rPr lang="ru-RU" sz="1800" dirty="0" smtClean="0"/>
              <a:t> в парк </a:t>
            </a:r>
            <a:r>
              <a:rPr lang="ru-RU" sz="1800" dirty="0" err="1" smtClean="0"/>
              <a:t>обмежений</a:t>
            </a:r>
            <a:r>
              <a:rPr lang="ru-RU" sz="1800" dirty="0" smtClean="0"/>
              <a:t>; для вход в </a:t>
            </a:r>
            <a:r>
              <a:rPr lang="ru-RU" sz="1800" dirty="0" err="1" smtClean="0"/>
              <a:t>необхідний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письмовий</a:t>
            </a:r>
            <a:r>
              <a:rPr lang="ru-RU" sz="1800" dirty="0" smtClean="0"/>
              <a:t> </a:t>
            </a:r>
            <a:r>
              <a:rPr lang="ru-RU" sz="1800" dirty="0" err="1" smtClean="0"/>
              <a:t>дозвіл</a:t>
            </a:r>
            <a:r>
              <a:rPr lang="ru-RU" sz="1800" dirty="0" smtClean="0"/>
              <a:t> </a:t>
            </a:r>
            <a:r>
              <a:rPr lang="ru-RU" sz="1800" dirty="0" err="1" smtClean="0"/>
              <a:t>від</a:t>
            </a:r>
            <a:r>
              <a:rPr lang="ru-RU" sz="1800" dirty="0" smtClean="0"/>
              <a:t> </a:t>
            </a:r>
            <a:r>
              <a:rPr lang="ru-RU" sz="1800" dirty="0" err="1" smtClean="0"/>
              <a:t>бразильського</a:t>
            </a:r>
            <a:r>
              <a:rPr lang="ru-RU" sz="1800" dirty="0" smtClean="0"/>
              <a:t> уряду, </a:t>
            </a:r>
            <a:r>
              <a:rPr lang="ru-RU" sz="1800" dirty="0" err="1" smtClean="0"/>
              <a:t>відомий</a:t>
            </a:r>
            <a:r>
              <a:rPr lang="ru-RU" sz="1800" dirty="0" smtClean="0"/>
              <a:t> як </a:t>
            </a:r>
            <a:r>
              <a:rPr lang="ru-RU" sz="1800" dirty="0" err="1" smtClean="0"/>
              <a:t>гарний</a:t>
            </a:r>
            <a:r>
              <a:rPr lang="ru-RU" sz="1800" dirty="0" smtClean="0"/>
              <a:t> приклад </a:t>
            </a:r>
            <a:r>
              <a:rPr lang="ru-RU" sz="1800" dirty="0" err="1" smtClean="0"/>
              <a:t>збереження</a:t>
            </a:r>
            <a:r>
              <a:rPr lang="ru-RU" sz="1800" dirty="0"/>
              <a:t> </a:t>
            </a:r>
            <a:r>
              <a:rPr lang="ru-RU" sz="1800" dirty="0" err="1" smtClean="0"/>
              <a:t>тропічних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лісів</a:t>
            </a:r>
            <a:r>
              <a:rPr lang="ru-RU" sz="1800" dirty="0"/>
              <a:t> в </a:t>
            </a:r>
            <a:r>
              <a:rPr lang="ru-RU" sz="1800" dirty="0" err="1" smtClean="0"/>
              <a:t>басейнеі</a:t>
            </a:r>
            <a:r>
              <a:rPr lang="ru-RU" sz="1800" dirty="0" smtClean="0"/>
              <a:t> </a:t>
            </a:r>
            <a:r>
              <a:rPr lang="ru-RU" sz="1800" dirty="0"/>
              <a:t> </a:t>
            </a:r>
            <a:r>
              <a:rPr lang="ru-RU" sz="1800" dirty="0" smtClean="0"/>
              <a:t>Амазонки. В парку </a:t>
            </a:r>
            <a:r>
              <a:rPr lang="ru-RU" sz="1800" dirty="0"/>
              <a:t>можно </a:t>
            </a:r>
            <a:r>
              <a:rPr lang="ru-RU" sz="1800" dirty="0" err="1" smtClean="0"/>
              <a:t>зустріти</a:t>
            </a:r>
            <a:r>
              <a:rPr lang="ru-RU" sz="1800" dirty="0"/>
              <a:t> </a:t>
            </a:r>
            <a:r>
              <a:rPr lang="ru-RU" sz="1800" dirty="0" err="1" smtClean="0"/>
              <a:t>ягуарів</a:t>
            </a:r>
            <a:r>
              <a:rPr lang="ru-RU" sz="1800" dirty="0"/>
              <a:t>, </a:t>
            </a:r>
            <a:r>
              <a:rPr lang="ru-RU" sz="1800" dirty="0" err="1" smtClean="0"/>
              <a:t>ламантинів</a:t>
            </a:r>
            <a:r>
              <a:rPr lang="ru-RU" sz="1800" dirty="0"/>
              <a:t>, </a:t>
            </a:r>
            <a:r>
              <a:rPr lang="ru-RU" sz="1800" dirty="0" err="1" smtClean="0"/>
              <a:t>рожевих</a:t>
            </a:r>
            <a:r>
              <a:rPr lang="ru-RU" sz="1800" dirty="0" smtClean="0"/>
              <a:t> </a:t>
            </a:r>
            <a:r>
              <a:rPr lang="ru-RU" sz="1800" dirty="0" err="1" smtClean="0"/>
              <a:t>річкових</a:t>
            </a:r>
            <a:r>
              <a:rPr lang="ru-RU" sz="1800" dirty="0" smtClean="0"/>
              <a:t> </a:t>
            </a:r>
            <a:r>
              <a:rPr lang="ru-RU" sz="1800" dirty="0" err="1" smtClean="0"/>
              <a:t>дельфінів</a:t>
            </a:r>
            <a:r>
              <a:rPr lang="ru-RU" sz="1800" dirty="0"/>
              <a:t> </a:t>
            </a:r>
            <a:r>
              <a:rPr lang="ru-RU" sz="1800" dirty="0" smtClean="0"/>
              <a:t>й </a:t>
            </a:r>
            <a:r>
              <a:rPr lang="ru-RU" sz="1800" dirty="0" err="1" smtClean="0"/>
              <a:t>багато</a:t>
            </a:r>
            <a:r>
              <a:rPr lang="ru-RU" sz="1800" dirty="0" smtClean="0"/>
              <a:t> </a:t>
            </a:r>
            <a:r>
              <a:rPr lang="ru-RU" sz="1800" dirty="0" err="1" smtClean="0"/>
              <a:t>інших</a:t>
            </a:r>
            <a:r>
              <a:rPr lang="ru-RU" sz="1800" dirty="0" smtClean="0"/>
              <a:t> </a:t>
            </a:r>
            <a:r>
              <a:rPr lang="ru-RU" sz="1800" dirty="0" err="1" smtClean="0"/>
              <a:t>тварин</a:t>
            </a:r>
            <a:r>
              <a:rPr lang="ru-RU" sz="1800" dirty="0"/>
              <a:t>.</a:t>
            </a:r>
          </a:p>
          <a:p>
            <a:pPr algn="just"/>
            <a:r>
              <a:rPr lang="ru-RU" sz="1800" b="1" dirty="0" smtClean="0"/>
              <a:t>Сан-</a:t>
            </a:r>
            <a:r>
              <a:rPr lang="ru-RU" sz="1800" b="1" dirty="0" err="1" smtClean="0"/>
              <a:t>Луїс</a:t>
            </a:r>
            <a:r>
              <a:rPr lang="ru-RU" sz="1800" dirty="0"/>
              <a:t> </a:t>
            </a:r>
            <a:r>
              <a:rPr lang="en-US" sz="1800" dirty="0" smtClean="0"/>
              <a:t>— </a:t>
            </a:r>
            <a:r>
              <a:rPr lang="ru-RU" sz="1800" dirty="0" err="1"/>
              <a:t>столиця</a:t>
            </a:r>
            <a:r>
              <a:rPr lang="ru-RU" sz="1800" dirty="0"/>
              <a:t> </a:t>
            </a:r>
            <a:r>
              <a:rPr lang="ru-RU" sz="1800" dirty="0" err="1"/>
              <a:t>бразильського</a:t>
            </a:r>
            <a:r>
              <a:rPr lang="ru-RU" sz="1800" dirty="0"/>
              <a:t> штату </a:t>
            </a:r>
            <a:r>
              <a:rPr lang="ru-RU" sz="1800" dirty="0" err="1"/>
              <a:t>Мараньян</a:t>
            </a:r>
            <a:r>
              <a:rPr lang="ru-RU" sz="1800" dirty="0"/>
              <a:t>. </a:t>
            </a:r>
            <a:r>
              <a:rPr lang="ru-RU" sz="1800" dirty="0" err="1"/>
              <a:t>Місто</a:t>
            </a:r>
            <a:r>
              <a:rPr lang="ru-RU" sz="1800" dirty="0"/>
              <a:t> </a:t>
            </a:r>
            <a:r>
              <a:rPr lang="ru-RU" sz="1800" dirty="0" err="1"/>
              <a:t>розташоване</a:t>
            </a:r>
            <a:r>
              <a:rPr lang="ru-RU" sz="1800" dirty="0"/>
              <a:t> на </a:t>
            </a:r>
            <a:r>
              <a:rPr lang="ru-RU" sz="1800" dirty="0" err="1" smtClean="0"/>
              <a:t>острові</a:t>
            </a:r>
            <a:r>
              <a:rPr lang="ru-RU" sz="1800" dirty="0" smtClean="0"/>
              <a:t> </a:t>
            </a:r>
            <a:r>
              <a:rPr lang="ru-RU" sz="1800" dirty="0"/>
              <a:t>Сан-</a:t>
            </a:r>
            <a:r>
              <a:rPr lang="ru-RU" sz="1800" dirty="0" err="1"/>
              <a:t>Луїс</a:t>
            </a:r>
            <a:r>
              <a:rPr lang="ru-RU" sz="1800" dirty="0"/>
              <a:t>, в </a:t>
            </a:r>
            <a:r>
              <a:rPr lang="ru-RU" sz="1800" dirty="0" err="1"/>
              <a:t>затоці</a:t>
            </a:r>
            <a:r>
              <a:rPr lang="ru-RU" sz="1800" dirty="0"/>
              <a:t> </a:t>
            </a:r>
            <a:r>
              <a:rPr lang="ru-RU" sz="1800" dirty="0" err="1"/>
              <a:t>Баїя</a:t>
            </a:r>
            <a:r>
              <a:rPr lang="ru-RU" sz="1800" dirty="0"/>
              <a:t>-</a:t>
            </a:r>
            <a:r>
              <a:rPr lang="ru-RU" sz="1800" dirty="0" err="1"/>
              <a:t>ді</a:t>
            </a:r>
            <a:r>
              <a:rPr lang="ru-RU" sz="1800" dirty="0"/>
              <a:t>-Сан-</a:t>
            </a:r>
            <a:r>
              <a:rPr lang="ru-RU" sz="1800" dirty="0" err="1"/>
              <a:t>Маркус</a:t>
            </a:r>
            <a:r>
              <a:rPr lang="ru-RU" sz="1800" dirty="0"/>
              <a:t> </a:t>
            </a:r>
            <a:r>
              <a:rPr lang="ru-RU" sz="1800" dirty="0" err="1"/>
              <a:t>Атлантичного</a:t>
            </a:r>
            <a:r>
              <a:rPr lang="ru-RU" sz="1800" dirty="0"/>
              <a:t> океану, в </a:t>
            </a:r>
            <a:r>
              <a:rPr lang="ru-RU" sz="1800" dirty="0" err="1"/>
              <a:t>районі</a:t>
            </a:r>
            <a:r>
              <a:rPr lang="ru-RU" sz="1800" dirty="0"/>
              <a:t> </a:t>
            </a:r>
            <a:r>
              <a:rPr lang="ru-RU" sz="1800" dirty="0" err="1"/>
              <a:t>дельти</a:t>
            </a:r>
            <a:r>
              <a:rPr lang="ru-RU" sz="1800" dirty="0"/>
              <a:t> </a:t>
            </a:r>
            <a:r>
              <a:rPr lang="ru-RU" sz="1800" dirty="0" err="1"/>
              <a:t>річок</a:t>
            </a:r>
            <a:r>
              <a:rPr lang="ru-RU" sz="1800" dirty="0"/>
              <a:t> </a:t>
            </a:r>
            <a:r>
              <a:rPr lang="ru-RU" sz="1800" dirty="0" err="1"/>
              <a:t>Пандаре</a:t>
            </a:r>
            <a:r>
              <a:rPr lang="ru-RU" sz="1800" dirty="0"/>
              <a:t>, </a:t>
            </a:r>
            <a:r>
              <a:rPr lang="ru-RU" sz="1800" dirty="0" err="1" smtClean="0"/>
              <a:t>Меарім</a:t>
            </a:r>
            <a:r>
              <a:rPr lang="ru-RU" sz="1800" dirty="0" smtClean="0"/>
              <a:t>,</a:t>
            </a:r>
            <a:r>
              <a:rPr lang="ru-RU" sz="1800" dirty="0"/>
              <a:t> </a:t>
            </a:r>
            <a:r>
              <a:rPr lang="ru-RU" sz="1800" dirty="0" err="1"/>
              <a:t>Ітапекуру</a:t>
            </a:r>
            <a:r>
              <a:rPr lang="ru-RU" sz="1800" dirty="0"/>
              <a:t> та </a:t>
            </a:r>
            <a:r>
              <a:rPr lang="ru-RU" sz="1800" dirty="0" err="1"/>
              <a:t>кількох</a:t>
            </a:r>
            <a:r>
              <a:rPr lang="ru-RU" sz="1800" dirty="0"/>
              <a:t> </a:t>
            </a:r>
            <a:r>
              <a:rPr lang="ru-RU" sz="1800" dirty="0" err="1"/>
              <a:t>дрібніших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err="1" smtClean="0"/>
              <a:t>Місто</a:t>
            </a:r>
            <a:r>
              <a:rPr lang="ru-RU" sz="1800" dirty="0" smtClean="0"/>
              <a:t> </a:t>
            </a:r>
            <a:r>
              <a:rPr lang="ru-RU" sz="1800" dirty="0"/>
              <a:t>є великим </a:t>
            </a:r>
            <a:r>
              <a:rPr lang="ru-RU" sz="1800" dirty="0" err="1"/>
              <a:t>морським</a:t>
            </a:r>
            <a:r>
              <a:rPr lang="ru-RU" sz="1800" dirty="0"/>
              <a:t> портом, через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термінали</a:t>
            </a:r>
            <a:r>
              <a:rPr lang="ru-RU" sz="1800" dirty="0"/>
              <a:t> </a:t>
            </a:r>
            <a:r>
              <a:rPr lang="ru-RU" sz="1800" i="1" dirty="0"/>
              <a:t>Понта-да-Мадейра</a:t>
            </a:r>
            <a:r>
              <a:rPr lang="ru-RU" sz="1800" dirty="0"/>
              <a:t> і </a:t>
            </a:r>
            <a:r>
              <a:rPr lang="ru-RU" sz="1800" i="1" dirty="0"/>
              <a:t>Порту-</a:t>
            </a:r>
            <a:r>
              <a:rPr lang="ru-RU" sz="1800" i="1" dirty="0" err="1"/>
              <a:t>ду</a:t>
            </a:r>
            <a:r>
              <a:rPr lang="ru-RU" sz="1800" i="1" dirty="0"/>
              <a:t>-</a:t>
            </a:r>
            <a:r>
              <a:rPr lang="ru-RU" sz="1800" i="1" dirty="0" err="1"/>
              <a:t>Ітакі</a:t>
            </a:r>
            <a:r>
              <a:rPr lang="ru-RU" sz="1800" dirty="0"/>
              <a:t> проходить </a:t>
            </a:r>
            <a:r>
              <a:rPr lang="ru-RU" sz="1800" dirty="0" err="1"/>
              <a:t>значна</a:t>
            </a:r>
            <a:r>
              <a:rPr lang="ru-RU" sz="1800" dirty="0"/>
              <a:t> </a:t>
            </a:r>
            <a:r>
              <a:rPr lang="ru-RU" sz="1800" dirty="0" err="1"/>
              <a:t>частина</a:t>
            </a:r>
            <a:r>
              <a:rPr lang="ru-RU" sz="1800" dirty="0"/>
              <a:t> </a:t>
            </a:r>
            <a:r>
              <a:rPr lang="ru-RU" sz="1800" dirty="0" err="1" smtClean="0"/>
              <a:t>бразильської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залізної</a:t>
            </a:r>
            <a:r>
              <a:rPr lang="ru-RU" sz="1800" dirty="0" smtClean="0"/>
              <a:t> </a:t>
            </a:r>
            <a:r>
              <a:rPr lang="ru-RU" sz="1800" dirty="0" err="1"/>
              <a:t>руди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добувається</a:t>
            </a:r>
            <a:r>
              <a:rPr lang="ru-RU" sz="1800" dirty="0"/>
              <a:t> в </a:t>
            </a:r>
            <a:r>
              <a:rPr lang="ru-RU" sz="1800" dirty="0" err="1"/>
              <a:t>Амазонії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smtClean="0"/>
              <a:t>Центр </a:t>
            </a:r>
            <a:r>
              <a:rPr lang="ru-RU" sz="1800" dirty="0" err="1"/>
              <a:t>міста</a:t>
            </a:r>
            <a:r>
              <a:rPr lang="ru-RU" sz="1800" dirty="0"/>
              <a:t> </a:t>
            </a:r>
            <a:r>
              <a:rPr lang="ru-RU" sz="1800" dirty="0" err="1"/>
              <a:t>містить</a:t>
            </a:r>
            <a:r>
              <a:rPr lang="ru-RU" sz="1800" dirty="0"/>
              <a:t> </a:t>
            </a:r>
            <a:r>
              <a:rPr lang="ru-RU" sz="1800" dirty="0" err="1"/>
              <a:t>численні</a:t>
            </a:r>
            <a:r>
              <a:rPr lang="ru-RU" sz="1800" dirty="0"/>
              <a:t> добре </a:t>
            </a:r>
            <a:r>
              <a:rPr lang="ru-RU" sz="1800" dirty="0" err="1"/>
              <a:t>збережені</a:t>
            </a:r>
            <a:r>
              <a:rPr lang="ru-RU" sz="1800" dirty="0"/>
              <a:t> </a:t>
            </a:r>
            <a:r>
              <a:rPr lang="ru-RU" sz="1800" dirty="0" err="1"/>
              <a:t>зразки</a:t>
            </a:r>
            <a:r>
              <a:rPr lang="ru-RU" sz="1800" dirty="0"/>
              <a:t> </a:t>
            </a:r>
            <a:r>
              <a:rPr lang="ru-RU" sz="1800" dirty="0" err="1"/>
              <a:t>архітектури</a:t>
            </a:r>
            <a:r>
              <a:rPr lang="ru-RU" sz="1800" dirty="0"/>
              <a:t> </a:t>
            </a:r>
            <a:r>
              <a:rPr lang="ru-RU" sz="1800" dirty="0" err="1"/>
              <a:t>колоніального</a:t>
            </a:r>
            <a:r>
              <a:rPr lang="ru-RU" sz="1800" dirty="0"/>
              <a:t> </a:t>
            </a:r>
            <a:r>
              <a:rPr lang="ru-RU" sz="1800" dirty="0" err="1"/>
              <a:t>періоду</a:t>
            </a:r>
            <a:r>
              <a:rPr lang="ru-RU" sz="1800" dirty="0"/>
              <a:t> і </a:t>
            </a:r>
            <a:r>
              <a:rPr lang="ru-RU" sz="1800" dirty="0" err="1"/>
              <a:t>часів</a:t>
            </a:r>
            <a:r>
              <a:rPr lang="ru-RU" sz="1800" dirty="0"/>
              <a:t> </a:t>
            </a:r>
            <a:r>
              <a:rPr lang="ru-RU" sz="1800" dirty="0" err="1"/>
              <a:t>імперії</a:t>
            </a:r>
            <a:r>
              <a:rPr lang="ru-RU" sz="1800" dirty="0"/>
              <a:t>, особливо </a:t>
            </a:r>
            <a:r>
              <a:rPr lang="ru-RU" sz="1800" dirty="0" err="1"/>
              <a:t>місто</a:t>
            </a:r>
            <a:r>
              <a:rPr lang="ru-RU" sz="1800" dirty="0"/>
              <a:t> </a:t>
            </a:r>
            <a:r>
              <a:rPr lang="ru-RU" sz="1800" dirty="0" err="1"/>
              <a:t>відомо</a:t>
            </a:r>
            <a:r>
              <a:rPr lang="ru-RU" sz="1800" dirty="0"/>
              <a:t> декоративною </a:t>
            </a:r>
            <a:r>
              <a:rPr lang="ru-RU" sz="1800" dirty="0" err="1"/>
              <a:t>плиткою</a:t>
            </a:r>
            <a:r>
              <a:rPr lang="ru-RU" sz="1800" dirty="0"/>
              <a:t>, </a:t>
            </a:r>
            <a:r>
              <a:rPr lang="ru-RU" sz="1800" dirty="0" err="1"/>
              <a:t>якою</a:t>
            </a:r>
            <a:r>
              <a:rPr lang="ru-RU" sz="1800" dirty="0"/>
              <a:t> </a:t>
            </a:r>
            <a:r>
              <a:rPr lang="ru-RU" sz="1800" dirty="0" err="1"/>
              <a:t>облицьовані</a:t>
            </a:r>
            <a:r>
              <a:rPr lang="ru-RU" sz="1800" dirty="0"/>
              <a:t> </a:t>
            </a:r>
            <a:r>
              <a:rPr lang="ru-RU" sz="1800" dirty="0" err="1"/>
              <a:t>багато</a:t>
            </a:r>
            <a:r>
              <a:rPr lang="ru-RU" sz="1800" dirty="0"/>
              <a:t> </a:t>
            </a:r>
            <a:r>
              <a:rPr lang="ru-RU" sz="1800" dirty="0" err="1"/>
              <a:t>будівель</a:t>
            </a:r>
            <a:r>
              <a:rPr lang="ru-RU" sz="1800" dirty="0"/>
              <a:t>. В 1997 </a:t>
            </a:r>
            <a:r>
              <a:rPr lang="ru-RU" sz="1800" dirty="0" err="1"/>
              <a:t>році</a:t>
            </a:r>
            <a:r>
              <a:rPr lang="ru-RU" sz="1800" dirty="0"/>
              <a:t> центр </a:t>
            </a:r>
            <a:r>
              <a:rPr lang="ru-RU" sz="1800" dirty="0" err="1"/>
              <a:t>міста</a:t>
            </a:r>
            <a:r>
              <a:rPr lang="ru-RU" sz="1800" dirty="0"/>
              <a:t> </a:t>
            </a:r>
            <a:r>
              <a:rPr lang="ru-RU" sz="1800" dirty="0" err="1"/>
              <a:t>отримав</a:t>
            </a:r>
            <a:r>
              <a:rPr lang="ru-RU" sz="1800" dirty="0"/>
              <a:t> статус </a:t>
            </a:r>
            <a:r>
              <a:rPr lang="ru-RU" sz="1800" dirty="0" err="1"/>
              <a:t>Світової</a:t>
            </a:r>
            <a:r>
              <a:rPr lang="ru-RU" sz="1800" dirty="0"/>
              <a:t> </a:t>
            </a:r>
            <a:r>
              <a:rPr lang="ru-RU" sz="1800" dirty="0" err="1"/>
              <a:t>спадщини</a:t>
            </a:r>
            <a:r>
              <a:rPr lang="ru-RU" sz="1800" dirty="0"/>
              <a:t> ЮНЕСКО.</a:t>
            </a:r>
          </a:p>
          <a:p>
            <a:pPr algn="just"/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6094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230" y="2348880"/>
            <a:ext cx="304086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231" y="4495480"/>
            <a:ext cx="3072708" cy="217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74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586"/>
            <a:ext cx="9144001" cy="688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45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63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4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122912" cy="43204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Національний парк </a:t>
            </a:r>
            <a:r>
              <a:rPr lang="uk-UA" dirty="0" err="1" smtClean="0">
                <a:solidFill>
                  <a:srgbClr val="C00000"/>
                </a:solidFill>
              </a:rPr>
              <a:t>Канайма</a:t>
            </a:r>
            <a:r>
              <a:rPr lang="uk-UA" dirty="0" smtClean="0">
                <a:solidFill>
                  <a:srgbClr val="C00000"/>
                </a:solidFill>
              </a:rPr>
              <a:t> (Венесуела)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476672"/>
            <a:ext cx="5616624" cy="6264696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Парк </a:t>
            </a:r>
            <a:r>
              <a:rPr lang="ru-RU" sz="1800" dirty="0" err="1"/>
              <a:t>розташований</a:t>
            </a:r>
            <a:r>
              <a:rPr lang="ru-RU" sz="1800" dirty="0"/>
              <a:t> в </a:t>
            </a:r>
            <a:r>
              <a:rPr lang="ru-RU" sz="1800" dirty="0" err="1"/>
              <a:t>штаті</a:t>
            </a:r>
            <a:r>
              <a:rPr lang="ru-RU" sz="1800" dirty="0"/>
              <a:t> </a:t>
            </a:r>
            <a:r>
              <a:rPr lang="ru-RU" sz="1800" dirty="0" err="1"/>
              <a:t>Болівар</a:t>
            </a:r>
            <a:r>
              <a:rPr lang="ru-RU" sz="1800" dirty="0"/>
              <a:t> та </a:t>
            </a:r>
            <a:r>
              <a:rPr lang="ru-RU" sz="1800" dirty="0" err="1"/>
              <a:t>приблизно</a:t>
            </a:r>
            <a:r>
              <a:rPr lang="ru-RU" sz="1800" dirty="0"/>
              <a:t> </a:t>
            </a:r>
            <a:r>
              <a:rPr lang="ru-RU" sz="1800" dirty="0" err="1"/>
              <a:t>займає</a:t>
            </a:r>
            <a:r>
              <a:rPr lang="ru-RU" sz="1800" dirty="0"/>
              <a:t> </a:t>
            </a:r>
            <a:r>
              <a:rPr lang="ru-RU" sz="1800" dirty="0" err="1"/>
              <a:t>територію</a:t>
            </a:r>
            <a:r>
              <a:rPr lang="ru-RU" sz="1800" dirty="0"/>
              <a:t> </a:t>
            </a:r>
            <a:r>
              <a:rPr lang="ru-RU" sz="1800" dirty="0" err="1"/>
              <a:t>Ґран</a:t>
            </a:r>
            <a:r>
              <a:rPr lang="ru-RU" sz="1800" dirty="0"/>
              <a:t>-Сабана (</a:t>
            </a:r>
            <a:r>
              <a:rPr lang="ru-RU" sz="1800" dirty="0" err="1"/>
              <a:t>великої</a:t>
            </a:r>
            <a:r>
              <a:rPr lang="ru-RU" sz="1800" dirty="0"/>
              <a:t> </a:t>
            </a:r>
            <a:r>
              <a:rPr lang="ru-RU" sz="1800" dirty="0" err="1"/>
              <a:t>савани</a:t>
            </a:r>
            <a:r>
              <a:rPr lang="ru-RU" sz="1800" dirty="0" smtClean="0"/>
              <a:t>). Парк </a:t>
            </a:r>
            <a:r>
              <a:rPr lang="ru-RU" sz="1800" dirty="0" err="1"/>
              <a:t>був</a:t>
            </a:r>
            <a:r>
              <a:rPr lang="ru-RU" sz="1800" dirty="0"/>
              <a:t> </a:t>
            </a:r>
            <a:r>
              <a:rPr lang="ru-RU" sz="1800" dirty="0" err="1" smtClean="0"/>
              <a:t>заснований</a:t>
            </a:r>
            <a:r>
              <a:rPr lang="ru-RU" sz="1800" dirty="0"/>
              <a:t> 1962 року.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другий</a:t>
            </a:r>
            <a:r>
              <a:rPr lang="ru-RU" sz="1800" dirty="0"/>
              <a:t> за </a:t>
            </a:r>
            <a:r>
              <a:rPr lang="ru-RU" sz="1800" dirty="0" err="1"/>
              <a:t>розміром</a:t>
            </a:r>
            <a:r>
              <a:rPr lang="ru-RU" sz="1800" dirty="0"/>
              <a:t> парк </a:t>
            </a:r>
            <a:r>
              <a:rPr lang="ru-RU" sz="1800" dirty="0" err="1"/>
              <a:t>країни</a:t>
            </a:r>
            <a:r>
              <a:rPr lang="ru-RU" sz="1800" dirty="0"/>
              <a:t>, </a:t>
            </a:r>
            <a:r>
              <a:rPr lang="ru-RU" sz="1800" dirty="0" err="1"/>
              <a:t>після</a:t>
            </a:r>
            <a:r>
              <a:rPr lang="ru-RU" sz="1800" dirty="0"/>
              <a:t> </a:t>
            </a:r>
            <a:r>
              <a:rPr lang="ru-RU" sz="1800" dirty="0" err="1"/>
              <a:t>Паріма-Тапірапеко</a:t>
            </a:r>
            <a:r>
              <a:rPr lang="ru-RU" sz="1800" dirty="0"/>
              <a:t>.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головна</a:t>
            </a:r>
            <a:r>
              <a:rPr lang="ru-RU" sz="1800" dirty="0" smtClean="0"/>
              <a:t> </a:t>
            </a:r>
            <a:r>
              <a:rPr lang="ru-RU" sz="1800" dirty="0" err="1" smtClean="0"/>
              <a:t>пам'ятка</a:t>
            </a:r>
            <a:r>
              <a:rPr lang="ru-RU" sz="1800" dirty="0" smtClean="0"/>
              <a:t> - гори з плоскими вершинами </a:t>
            </a:r>
            <a:r>
              <a:rPr lang="ru-RU" sz="1800" dirty="0" err="1" smtClean="0"/>
              <a:t>тепуї</a:t>
            </a:r>
            <a:r>
              <a:rPr lang="ru-RU" sz="1800" dirty="0" smtClean="0"/>
              <a:t> (у </a:t>
            </a:r>
            <a:r>
              <a:rPr lang="ru-RU" sz="1800" dirty="0" err="1" smtClean="0"/>
              <a:t>перекладі</a:t>
            </a:r>
            <a:r>
              <a:rPr lang="ru-RU" sz="1800" dirty="0" smtClean="0"/>
              <a:t> з </a:t>
            </a:r>
            <a:r>
              <a:rPr lang="ru-RU" sz="1800" dirty="0" err="1" smtClean="0"/>
              <a:t>індіанської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мови</a:t>
            </a:r>
            <a:r>
              <a:rPr lang="ru-RU" sz="1800" dirty="0" smtClean="0"/>
              <a:t> "</a:t>
            </a:r>
            <a:r>
              <a:rPr lang="ru-RU" sz="1800" dirty="0" err="1" smtClean="0"/>
              <a:t>столові</a:t>
            </a:r>
            <a:r>
              <a:rPr lang="ru-RU" sz="1800" dirty="0" smtClean="0"/>
              <a:t> гори"), </a:t>
            </a:r>
            <a:r>
              <a:rPr lang="ru-RU" sz="1800" dirty="0" err="1" smtClean="0"/>
              <a:t>найвідоміші</a:t>
            </a:r>
            <a:r>
              <a:rPr lang="ru-RU" sz="1800" dirty="0" smtClean="0"/>
              <a:t> з </a:t>
            </a:r>
            <a:r>
              <a:rPr lang="ru-RU" sz="1800" dirty="0" err="1" smtClean="0"/>
              <a:t>яких</a:t>
            </a:r>
            <a:r>
              <a:rPr lang="ru-RU" sz="1800" dirty="0" smtClean="0"/>
              <a:t> гори </a:t>
            </a:r>
            <a:r>
              <a:rPr lang="ru-RU" sz="1800" dirty="0" err="1" smtClean="0"/>
              <a:t>Рорайма</a:t>
            </a:r>
            <a:r>
              <a:rPr lang="ru-RU" sz="1800" dirty="0" smtClean="0"/>
              <a:t> і </a:t>
            </a:r>
            <a:r>
              <a:rPr lang="ru-RU" sz="1800" dirty="0" err="1" smtClean="0"/>
              <a:t>Ауянтепуи</a:t>
            </a:r>
            <a:r>
              <a:rPr lang="ru-RU" sz="1800" dirty="0" smtClean="0"/>
              <a:t>, </a:t>
            </a:r>
            <a:r>
              <a:rPr lang="ru-RU" sz="1800" dirty="0" err="1" smtClean="0"/>
              <a:t>звідки</a:t>
            </a:r>
            <a:r>
              <a:rPr lang="ru-RU" sz="1800" dirty="0" smtClean="0"/>
              <a:t> </a:t>
            </a:r>
            <a:r>
              <a:rPr lang="ru-RU" sz="1800" dirty="0" err="1" smtClean="0"/>
              <a:t>скидається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найвищий</a:t>
            </a:r>
            <a:r>
              <a:rPr lang="ru-RU" sz="1800" dirty="0" smtClean="0"/>
              <a:t> </a:t>
            </a:r>
            <a:r>
              <a:rPr lang="ru-RU" sz="1800" dirty="0" err="1" smtClean="0"/>
              <a:t>водоспад</a:t>
            </a:r>
            <a:r>
              <a:rPr lang="ru-RU" sz="1800" dirty="0" smtClean="0"/>
              <a:t> у </a:t>
            </a:r>
            <a:r>
              <a:rPr lang="ru-RU" sz="1800" dirty="0" err="1" smtClean="0"/>
              <a:t>світі</a:t>
            </a:r>
            <a:r>
              <a:rPr lang="ru-RU" sz="1800" dirty="0" smtClean="0"/>
              <a:t> </a:t>
            </a:r>
            <a:r>
              <a:rPr lang="ru-RU" sz="1800" dirty="0" err="1" smtClean="0"/>
              <a:t>Анхель</a:t>
            </a:r>
            <a:r>
              <a:rPr lang="ru-RU" sz="1800" dirty="0" smtClean="0"/>
              <a:t>. </a:t>
            </a:r>
            <a:r>
              <a:rPr lang="ru-RU" sz="1800" dirty="0" err="1" smtClean="0"/>
              <a:t>Тепуї</a:t>
            </a:r>
            <a:r>
              <a:rPr lang="ru-RU" sz="1800" dirty="0" smtClean="0"/>
              <a:t> </a:t>
            </a:r>
            <a:r>
              <a:rPr lang="ru-RU" sz="1800" dirty="0" err="1" smtClean="0"/>
              <a:t>були</a:t>
            </a:r>
            <a:r>
              <a:rPr lang="ru-RU" sz="1800" dirty="0" smtClean="0"/>
              <a:t> </a:t>
            </a:r>
            <a:r>
              <a:rPr lang="ru-RU" sz="1800" dirty="0" err="1" smtClean="0"/>
              <a:t>сформовані</a:t>
            </a:r>
            <a:r>
              <a:rPr lang="ru-RU" sz="1800" dirty="0" smtClean="0"/>
              <a:t> коли </a:t>
            </a:r>
            <a:r>
              <a:rPr lang="ru-RU" sz="1800" dirty="0" err="1" smtClean="0"/>
              <a:t>Південна</a:t>
            </a:r>
            <a:r>
              <a:rPr lang="ru-RU" sz="1800" dirty="0" smtClean="0"/>
              <a:t> Америка і Африка </a:t>
            </a:r>
            <a:r>
              <a:rPr lang="ru-RU" sz="1800" dirty="0" err="1" smtClean="0"/>
              <a:t>були</a:t>
            </a:r>
            <a:r>
              <a:rPr lang="ru-RU" sz="1800" dirty="0" smtClean="0"/>
              <a:t> </a:t>
            </a:r>
            <a:r>
              <a:rPr lang="ru-RU" sz="1800" dirty="0" err="1" smtClean="0"/>
              <a:t>ще</a:t>
            </a:r>
            <a:r>
              <a:rPr lang="ru-RU" sz="1800" dirty="0" smtClean="0"/>
              <a:t> </a:t>
            </a:r>
            <a:r>
              <a:rPr lang="ru-RU" sz="1800" dirty="0" err="1" smtClean="0"/>
              <a:t>єдиним</a:t>
            </a:r>
            <a:r>
              <a:rPr lang="ru-RU" sz="1800" dirty="0" smtClean="0"/>
              <a:t> континентом.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можна</a:t>
            </a:r>
            <a:r>
              <a:rPr lang="ru-RU" sz="1800" dirty="0" smtClean="0"/>
              <a:t> </a:t>
            </a:r>
            <a:r>
              <a:rPr lang="ru-RU" sz="1800" dirty="0" err="1" smtClean="0"/>
              <a:t>вважати</a:t>
            </a:r>
            <a:r>
              <a:rPr lang="ru-RU" sz="1800" dirty="0" smtClean="0"/>
              <a:t> </a:t>
            </a:r>
            <a:r>
              <a:rPr lang="ru-RU" sz="1800" dirty="0" err="1" smtClean="0"/>
              <a:t>своєрідним</a:t>
            </a:r>
            <a:r>
              <a:rPr lang="ru-RU" sz="1800" dirty="0" smtClean="0"/>
              <a:t> </a:t>
            </a:r>
            <a:r>
              <a:rPr lang="ru-RU" sz="1800" dirty="0" err="1" smtClean="0"/>
              <a:t>сховищем</a:t>
            </a:r>
            <a:r>
              <a:rPr lang="ru-RU" sz="1800" dirty="0" smtClean="0"/>
              <a:t> </a:t>
            </a:r>
            <a:r>
              <a:rPr lang="ru-RU" sz="1800" dirty="0" err="1" smtClean="0"/>
              <a:t>генетичної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пам'яті</a:t>
            </a:r>
            <a:r>
              <a:rPr lang="ru-RU" sz="1800" dirty="0" smtClean="0"/>
              <a:t> </a:t>
            </a:r>
            <a:r>
              <a:rPr lang="ru-RU" sz="1800" dirty="0" err="1" smtClean="0"/>
              <a:t>планети</a:t>
            </a:r>
            <a:r>
              <a:rPr lang="ru-RU" sz="1800" dirty="0" smtClean="0"/>
              <a:t>, </a:t>
            </a:r>
            <a:r>
              <a:rPr lang="ru-RU" sz="1800" dirty="0" err="1" smtClean="0"/>
              <a:t>оскільки</a:t>
            </a:r>
            <a:r>
              <a:rPr lang="ru-RU" sz="1800" dirty="0" smtClean="0"/>
              <a:t> далеко </a:t>
            </a:r>
            <a:r>
              <a:rPr lang="ru-RU" sz="1800" dirty="0" err="1" smtClean="0"/>
              <a:t>від</a:t>
            </a:r>
            <a:r>
              <a:rPr lang="ru-RU" sz="1800" dirty="0" smtClean="0"/>
              <a:t> </a:t>
            </a:r>
            <a:r>
              <a:rPr lang="ru-RU" sz="1800" dirty="0" err="1" smtClean="0"/>
              <a:t>цивілізації</a:t>
            </a:r>
            <a:r>
              <a:rPr lang="ru-RU" sz="1800" dirty="0" smtClean="0"/>
              <a:t> тут </a:t>
            </a:r>
            <a:r>
              <a:rPr lang="ru-RU" sz="1800" dirty="0" err="1" smtClean="0"/>
              <a:t>збереглися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первісні</a:t>
            </a:r>
            <a:r>
              <a:rPr lang="ru-RU" sz="1800" dirty="0" smtClean="0"/>
              <a:t> </a:t>
            </a:r>
            <a:r>
              <a:rPr lang="ru-RU" sz="1800" dirty="0" err="1" smtClean="0"/>
              <a:t>види</a:t>
            </a:r>
            <a:r>
              <a:rPr lang="ru-RU" sz="1800" dirty="0" smtClean="0"/>
              <a:t> </a:t>
            </a:r>
            <a:r>
              <a:rPr lang="ru-RU" sz="1800" dirty="0" err="1" smtClean="0"/>
              <a:t>рослин</a:t>
            </a:r>
            <a:r>
              <a:rPr lang="ru-RU" sz="1800" dirty="0" smtClean="0"/>
              <a:t> і </a:t>
            </a:r>
            <a:r>
              <a:rPr lang="ru-RU" sz="1800" dirty="0" err="1" smtClean="0"/>
              <a:t>тварин</a:t>
            </a:r>
            <a:r>
              <a:rPr lang="ru-RU" sz="1800" dirty="0" smtClean="0"/>
              <a:t>. </a:t>
            </a:r>
            <a:r>
              <a:rPr lang="ru-RU" sz="1800" dirty="0" err="1" smtClean="0"/>
              <a:t>Територія</a:t>
            </a:r>
            <a:r>
              <a:rPr lang="ru-RU" sz="1800" dirty="0" smtClean="0"/>
              <a:t> парку є </a:t>
            </a:r>
            <a:r>
              <a:rPr lang="ru-RU" sz="1800" dirty="0" err="1" smtClean="0"/>
              <a:t>батьківщиною</a:t>
            </a:r>
            <a:r>
              <a:rPr lang="ru-RU" sz="1800" dirty="0" smtClean="0"/>
              <a:t> </a:t>
            </a:r>
            <a:r>
              <a:rPr lang="ru-RU" sz="1800" dirty="0" err="1" smtClean="0"/>
              <a:t>індійців-пемонів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сьогодні</a:t>
            </a:r>
            <a:r>
              <a:rPr lang="ru-RU" sz="1800" dirty="0" smtClean="0"/>
              <a:t> </a:t>
            </a:r>
            <a:r>
              <a:rPr lang="ru-RU" sz="1800" dirty="0" err="1" smtClean="0"/>
              <a:t>мешкають</a:t>
            </a:r>
            <a:r>
              <a:rPr lang="ru-RU" sz="1800" dirty="0" smtClean="0"/>
              <a:t> в невеликому </a:t>
            </a:r>
            <a:r>
              <a:rPr lang="ru-RU" sz="1800" dirty="0" err="1" smtClean="0"/>
              <a:t>містечку</a:t>
            </a:r>
            <a:r>
              <a:rPr lang="ru-RU" sz="1800" dirty="0" smtClean="0"/>
              <a:t> і в основному </a:t>
            </a:r>
            <a:r>
              <a:rPr lang="ru-RU" sz="1800" dirty="0" err="1" smtClean="0"/>
              <a:t>задіяні</a:t>
            </a:r>
            <a:r>
              <a:rPr lang="ru-RU" sz="1800" dirty="0" smtClean="0"/>
              <a:t> в </a:t>
            </a:r>
            <a:r>
              <a:rPr lang="ru-RU" sz="1800" dirty="0" err="1" smtClean="0"/>
              <a:t>туристичній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індустрії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є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основним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джерелом</a:t>
            </a:r>
            <a:r>
              <a:rPr lang="ru-RU" sz="1800" dirty="0" smtClean="0"/>
              <a:t> доходу. Парк </a:t>
            </a:r>
            <a:r>
              <a:rPr lang="ru-RU" sz="1800" dirty="0" err="1" smtClean="0"/>
              <a:t>розцяткований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величезною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кількістю</a:t>
            </a:r>
            <a:r>
              <a:rPr lang="ru-RU" sz="1800" dirty="0" smtClean="0"/>
              <a:t> </a:t>
            </a:r>
            <a:r>
              <a:rPr lang="ru-RU" sz="1800" dirty="0" err="1" smtClean="0"/>
              <a:t>гірських</a:t>
            </a:r>
            <a:r>
              <a:rPr lang="ru-RU" sz="1800" dirty="0" smtClean="0"/>
              <a:t> </a:t>
            </a:r>
            <a:r>
              <a:rPr lang="ru-RU" sz="1800" dirty="0" err="1" smtClean="0"/>
              <a:t>річок</a:t>
            </a:r>
            <a:r>
              <a:rPr lang="ru-RU" sz="1800" dirty="0" smtClean="0"/>
              <a:t> з </a:t>
            </a:r>
            <a:r>
              <a:rPr lang="ru-RU" sz="1800" dirty="0" err="1" smtClean="0"/>
              <a:t>численними</a:t>
            </a:r>
            <a:r>
              <a:rPr lang="ru-RU" sz="1800" dirty="0" smtClean="0"/>
              <a:t> порогами і </a:t>
            </a:r>
            <a:r>
              <a:rPr lang="ru-RU" sz="1800" dirty="0" err="1" smtClean="0"/>
              <a:t>водоспадами</a:t>
            </a:r>
            <a:r>
              <a:rPr lang="ru-RU" sz="1800" dirty="0" smtClean="0"/>
              <a:t> і є </a:t>
            </a:r>
            <a:r>
              <a:rPr lang="ru-RU" sz="1800" dirty="0" err="1" smtClean="0"/>
              <a:t>справжнім</a:t>
            </a:r>
            <a:r>
              <a:rPr lang="ru-RU" sz="1800" dirty="0" smtClean="0"/>
              <a:t> </a:t>
            </a:r>
            <a:r>
              <a:rPr lang="ru-RU" sz="1800" dirty="0" err="1" smtClean="0"/>
              <a:t>раєм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любителів</a:t>
            </a:r>
            <a:r>
              <a:rPr lang="ru-RU" sz="1800" dirty="0" smtClean="0"/>
              <a:t> рафтингу і </a:t>
            </a:r>
            <a:r>
              <a:rPr lang="ru-RU" sz="1800" dirty="0" err="1" smtClean="0"/>
              <a:t>каное</a:t>
            </a:r>
            <a:r>
              <a:rPr lang="ru-RU" sz="1800" dirty="0" smtClean="0"/>
              <a:t>. </a:t>
            </a:r>
            <a:r>
              <a:rPr lang="ru-RU" sz="1800" dirty="0" err="1" smtClean="0"/>
              <a:t>Також</a:t>
            </a:r>
            <a:r>
              <a:rPr lang="ru-RU" sz="1800" dirty="0" smtClean="0"/>
              <a:t> тут </a:t>
            </a:r>
            <a:r>
              <a:rPr lang="ru-RU" sz="1800" dirty="0" err="1" smtClean="0"/>
              <a:t>дуже</a:t>
            </a:r>
            <a:r>
              <a:rPr lang="ru-RU" sz="1800" dirty="0" smtClean="0"/>
              <a:t> </a:t>
            </a:r>
            <a:r>
              <a:rPr lang="ru-RU" sz="1800" dirty="0" err="1" smtClean="0"/>
              <a:t>популярні</a:t>
            </a:r>
            <a:r>
              <a:rPr lang="ru-RU" sz="1800" dirty="0" smtClean="0"/>
              <a:t> </a:t>
            </a:r>
            <a:r>
              <a:rPr lang="ru-RU" sz="1800" dirty="0" err="1" smtClean="0"/>
              <a:t>авіатури</a:t>
            </a:r>
            <a:r>
              <a:rPr lang="ru-RU" sz="1800" dirty="0" smtClean="0"/>
              <a:t> по парку - </a:t>
            </a:r>
            <a:r>
              <a:rPr lang="ru-RU" sz="1800" dirty="0" err="1" smtClean="0"/>
              <a:t>маленькі</a:t>
            </a:r>
            <a:r>
              <a:rPr lang="ru-RU" sz="1800" dirty="0" smtClean="0"/>
              <a:t> </a:t>
            </a:r>
            <a:r>
              <a:rPr lang="ru-RU" sz="1800" dirty="0" err="1" smtClean="0"/>
              <a:t>літачки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пролітають</a:t>
            </a:r>
            <a:r>
              <a:rPr lang="ru-RU" sz="1800" dirty="0" smtClean="0"/>
              <a:t> над </a:t>
            </a:r>
            <a:r>
              <a:rPr lang="ru-RU" sz="1800" dirty="0" err="1" smtClean="0"/>
              <a:t>скелями</a:t>
            </a:r>
            <a:r>
              <a:rPr lang="ru-RU" sz="1800" dirty="0" smtClean="0"/>
              <a:t> і </a:t>
            </a:r>
            <a:r>
              <a:rPr lang="ru-RU" sz="1800" dirty="0" err="1" smtClean="0"/>
              <a:t>водоспадами</a:t>
            </a:r>
            <a:r>
              <a:rPr lang="ru-RU" sz="1800" dirty="0" smtClean="0"/>
              <a:t>, </a:t>
            </a:r>
            <a:r>
              <a:rPr lang="ru-RU" sz="1800" dirty="0" err="1" smtClean="0"/>
              <a:t>спускаються</a:t>
            </a:r>
            <a:r>
              <a:rPr lang="ru-RU" sz="1800" dirty="0" smtClean="0"/>
              <a:t> в </a:t>
            </a:r>
            <a:r>
              <a:rPr lang="ru-RU" sz="1800" dirty="0" err="1" smtClean="0"/>
              <a:t>каньони-симаси</a:t>
            </a:r>
            <a:r>
              <a:rPr lang="ru-RU" sz="1800" dirty="0" smtClean="0"/>
              <a:t>, </a:t>
            </a:r>
            <a:r>
              <a:rPr lang="ru-RU" sz="1800" dirty="0" err="1" smtClean="0"/>
              <a:t>доставляючи</a:t>
            </a:r>
            <a:r>
              <a:rPr lang="ru-RU" sz="1800" dirty="0" smtClean="0"/>
              <a:t> </a:t>
            </a:r>
            <a:r>
              <a:rPr lang="ru-RU" sz="1800" dirty="0" err="1" smtClean="0"/>
              <a:t>мандрівників</a:t>
            </a:r>
            <a:r>
              <a:rPr lang="ru-RU" sz="1800" dirty="0" smtClean="0"/>
              <a:t> в </a:t>
            </a:r>
            <a:r>
              <a:rPr lang="ru-RU" sz="1800" dirty="0" err="1" smtClean="0"/>
              <a:t>найнедоступніш</a:t>
            </a:r>
            <a:r>
              <a:rPr lang="uk-UA" sz="1800" smtClean="0"/>
              <a:t>і</a:t>
            </a:r>
            <a:r>
              <a:rPr lang="ru-RU" sz="1800" smtClean="0"/>
              <a:t> </a:t>
            </a:r>
            <a:r>
              <a:rPr lang="ru-RU" sz="1800" dirty="0" smtClean="0"/>
              <a:t>та </a:t>
            </a:r>
            <a:r>
              <a:rPr lang="ru-RU" sz="1800" dirty="0" err="1" smtClean="0"/>
              <a:t>прекрасні</a:t>
            </a:r>
            <a:r>
              <a:rPr lang="ru-RU" sz="1800" dirty="0" smtClean="0"/>
              <a:t> </a:t>
            </a:r>
            <a:r>
              <a:rPr lang="ru-RU" sz="1800" dirty="0" err="1" smtClean="0"/>
              <a:t>куточки</a:t>
            </a:r>
            <a:r>
              <a:rPr lang="ru-RU" sz="1800" dirty="0" smtClean="0"/>
              <a:t>. </a:t>
            </a:r>
            <a:endParaRPr lang="ru-RU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6"/>
            <a:ext cx="3022848" cy="205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86038"/>
            <a:ext cx="2993132" cy="1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5" y="4653136"/>
            <a:ext cx="308111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9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577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9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92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" y="0"/>
            <a:ext cx="91334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7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5659978" cy="43204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Національний парк </a:t>
            </a:r>
            <a:r>
              <a:rPr lang="uk-UA" dirty="0" err="1" smtClean="0">
                <a:solidFill>
                  <a:srgbClr val="C00000"/>
                </a:solidFill>
              </a:rPr>
              <a:t>Лос-Гласіарес</a:t>
            </a:r>
            <a:r>
              <a:rPr lang="uk-UA" dirty="0" smtClean="0">
                <a:solidFill>
                  <a:srgbClr val="C00000"/>
                </a:solidFill>
              </a:rPr>
              <a:t> (Аргентина)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620688"/>
            <a:ext cx="5616624" cy="6048672"/>
          </a:xfrm>
        </p:spPr>
        <p:txBody>
          <a:bodyPr>
            <a:noAutofit/>
          </a:bodyPr>
          <a:lstStyle/>
          <a:p>
            <a:pPr algn="just"/>
            <a:r>
              <a:rPr lang="vi-VN" sz="1800" dirty="0" smtClean="0">
                <a:latin typeface="Calibri" panose="020F0502020204030204" pitchFamily="34" charset="0"/>
              </a:rPr>
              <a:t>Площа </a:t>
            </a:r>
            <a:r>
              <a:rPr lang="vi-VN" sz="1800" dirty="0">
                <a:latin typeface="Calibri" panose="020F0502020204030204" pitchFamily="34" charset="0"/>
              </a:rPr>
              <a:t>парку становить 4459 </a:t>
            </a:r>
            <a:r>
              <a:rPr lang="vi-VN" sz="1800" dirty="0" smtClean="0">
                <a:latin typeface="Calibri" panose="020F0502020204030204" pitchFamily="34" charset="0"/>
              </a:rPr>
              <a:t>км². </a:t>
            </a:r>
            <a:r>
              <a:rPr lang="vi-VN" sz="1800" dirty="0">
                <a:latin typeface="Calibri" panose="020F0502020204030204" pitchFamily="34" charset="0"/>
              </a:rPr>
              <a:t>В 1981 році парк був включений до списку Світової спадщини ЮНЕСКО. Сам національний парк був створений в 1937, це другий за розміром парк Аргентини. Назва парку (від ісп. </a:t>
            </a:r>
            <a:r>
              <a:rPr lang="en-US" sz="1800" i="1" dirty="0" err="1">
                <a:latin typeface="Calibri" panose="020F0502020204030204" pitchFamily="34" charset="0"/>
              </a:rPr>
              <a:t>glaciares</a:t>
            </a:r>
            <a:r>
              <a:rPr lang="en-US" sz="1800" dirty="0">
                <a:latin typeface="Calibri" panose="020F0502020204030204" pitchFamily="34" charset="0"/>
              </a:rPr>
              <a:t> — «</a:t>
            </a:r>
            <a:r>
              <a:rPr lang="vi-VN" sz="1800" dirty="0">
                <a:latin typeface="Calibri" panose="020F0502020204030204" pitchFamily="34" charset="0"/>
              </a:rPr>
              <a:t>льодовики») походить від гігантського Патагонського льодовикового щита в Андах, де розташовані 47 великих льодовиків, з яких 13 спускаються в Атлантичний океан. Цей льодовиковий щит є найбільшим за межами Антарктиди і Гренландії. У решті районів світу льодовики починаються на висотах від 2500 м над рівнем моря, але тут вони починаються з висот 1500 м, спускаючись до рівня моря.</a:t>
            </a:r>
          </a:p>
          <a:p>
            <a:pPr algn="just"/>
            <a:r>
              <a:rPr lang="vi-VN" sz="1800" dirty="0">
                <a:latin typeface="Calibri" panose="020F0502020204030204" pitchFamily="34" charset="0"/>
              </a:rPr>
              <a:t>Територія парку, що на 30% вкрита льодом, поділяється на дві частини, кожна з яких відноситься до свого озера. Найбільше в Аргентині озеро </a:t>
            </a:r>
            <a:r>
              <a:rPr lang="vi-VN" sz="1800" dirty="0" smtClean="0">
                <a:latin typeface="Calibri" panose="020F0502020204030204" pitchFamily="34" charset="0"/>
              </a:rPr>
              <a:t>Архентіно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vi-VN" sz="1800" dirty="0" smtClean="0">
                <a:latin typeface="Calibri" panose="020F0502020204030204" pitchFamily="34" charset="0"/>
              </a:rPr>
              <a:t>розташовано </a:t>
            </a:r>
            <a:r>
              <a:rPr lang="vi-VN" sz="1800" dirty="0">
                <a:latin typeface="Calibri" panose="020F0502020204030204" pitchFamily="34" charset="0"/>
              </a:rPr>
              <a:t>в південній частині парка, а озеро </a:t>
            </a:r>
            <a:r>
              <a:rPr lang="vi-VN" sz="1800" dirty="0" smtClean="0">
                <a:latin typeface="Calibri" panose="020F0502020204030204" pitchFamily="34" charset="0"/>
              </a:rPr>
              <a:t>В'єдма</a:t>
            </a:r>
            <a:r>
              <a:rPr lang="vi-VN" sz="1800" dirty="0">
                <a:latin typeface="Calibri" panose="020F0502020204030204" pitchFamily="34" charset="0"/>
              </a:rPr>
              <a:t> — в північній. Обидва озера живлять річку Санта-Крус, яка стікає до Атлантичного океану. Між цими двома частинами знаходиться закрита для туристів Центральна </a:t>
            </a:r>
            <a:r>
              <a:rPr lang="vi-VN" sz="1800" dirty="0" smtClean="0">
                <a:latin typeface="Calibri" panose="020F0502020204030204" pitchFamily="34" charset="0"/>
              </a:rPr>
              <a:t>зона</a:t>
            </a:r>
            <a:r>
              <a:rPr lang="en-US" sz="1800" dirty="0" smtClean="0">
                <a:latin typeface="Calibri" panose="020F0502020204030204" pitchFamily="34" charset="0"/>
              </a:rPr>
              <a:t>, </a:t>
            </a:r>
            <a:r>
              <a:rPr lang="vi-VN" sz="1800" dirty="0">
                <a:latin typeface="Calibri" panose="020F0502020204030204" pitchFamily="34" charset="0"/>
              </a:rPr>
              <a:t>в якій озер немає.</a:t>
            </a:r>
          </a:p>
          <a:p>
            <a:pPr algn="just"/>
            <a:endParaRPr lang="ru-RU" sz="1800" dirty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115047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48880"/>
            <a:ext cx="3043039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490" y="4509120"/>
            <a:ext cx="3063309" cy="203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28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19"/>
            <a:ext cx="9144000" cy="68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4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32"/>
            <a:ext cx="9144000" cy="684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6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2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4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9"/>
            <a:ext cx="9128134" cy="685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78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79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050904" cy="432048"/>
          </a:xfrm>
        </p:spPr>
        <p:txBody>
          <a:bodyPr>
            <a:noAutofit/>
          </a:bodyPr>
          <a:lstStyle/>
          <a:p>
            <a:pPr algn="ctr"/>
            <a:r>
              <a:rPr lang="uk-UA" dirty="0" err="1" smtClean="0">
                <a:solidFill>
                  <a:srgbClr val="C00000"/>
                </a:solidFill>
              </a:rPr>
              <a:t>Пантанал</a:t>
            </a:r>
            <a:r>
              <a:rPr lang="uk-UA" dirty="0" smtClean="0">
                <a:solidFill>
                  <a:srgbClr val="C00000"/>
                </a:solidFill>
              </a:rPr>
              <a:t> (Бразилія)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548680"/>
            <a:ext cx="5616624" cy="6048672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err="1" smtClean="0"/>
              <a:t>Пантанал</a:t>
            </a:r>
            <a:r>
              <a:rPr lang="en-US" sz="1800" dirty="0"/>
              <a:t> — </a:t>
            </a:r>
            <a:r>
              <a:rPr lang="ru-RU" sz="1800" dirty="0" err="1"/>
              <a:t>найбільша</a:t>
            </a:r>
            <a:r>
              <a:rPr lang="ru-RU" sz="1800" dirty="0"/>
              <a:t> у </a:t>
            </a:r>
            <a:r>
              <a:rPr lang="ru-RU" sz="1800" dirty="0" err="1"/>
              <a:t>світі</a:t>
            </a:r>
            <a:r>
              <a:rPr lang="ru-RU" sz="1800" dirty="0"/>
              <a:t> область </a:t>
            </a:r>
            <a:r>
              <a:rPr lang="ru-RU" sz="1800" dirty="0" err="1"/>
              <a:t>боліт</a:t>
            </a:r>
            <a:r>
              <a:rPr lang="ru-RU" sz="1800" dirty="0"/>
              <a:t>, </a:t>
            </a:r>
            <a:r>
              <a:rPr lang="ru-RU" sz="1800" dirty="0" err="1"/>
              <a:t>плаский</a:t>
            </a:r>
            <a:r>
              <a:rPr lang="ru-RU" sz="1800" dirty="0"/>
              <a:t> ландшафт з </a:t>
            </a:r>
            <a:r>
              <a:rPr lang="ru-RU" sz="1800" dirty="0" err="1"/>
              <a:t>численими</a:t>
            </a:r>
            <a:r>
              <a:rPr lang="ru-RU" sz="1800" dirty="0"/>
              <a:t> </a:t>
            </a:r>
            <a:r>
              <a:rPr lang="ru-RU" sz="1800" dirty="0" err="1"/>
              <a:t>річками</a:t>
            </a:r>
            <a:r>
              <a:rPr lang="ru-RU" sz="1800" dirty="0"/>
              <a:t> та </a:t>
            </a:r>
            <a:r>
              <a:rPr lang="ru-RU" sz="1800" dirty="0" err="1"/>
              <a:t>мілкими</a:t>
            </a:r>
            <a:r>
              <a:rPr lang="ru-RU" sz="1800" dirty="0"/>
              <a:t> озерами. </a:t>
            </a:r>
            <a:r>
              <a:rPr lang="ru-RU" sz="1800" dirty="0" err="1"/>
              <a:t>Назва</a:t>
            </a:r>
            <a:r>
              <a:rPr lang="ru-RU" sz="1800" dirty="0"/>
              <a:t> </a:t>
            </a:r>
            <a:r>
              <a:rPr lang="ru-RU" sz="1800" dirty="0" err="1"/>
              <a:t>регіону</a:t>
            </a:r>
            <a:r>
              <a:rPr lang="ru-RU" sz="1800" dirty="0"/>
              <a:t> походить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португальського</a:t>
            </a:r>
            <a:r>
              <a:rPr lang="ru-RU" sz="1800" dirty="0"/>
              <a:t> слова </a:t>
            </a:r>
            <a:r>
              <a:rPr lang="en-US" sz="1800" i="1" dirty="0" err="1"/>
              <a:t>pântano</a:t>
            </a:r>
            <a:r>
              <a:rPr lang="en-US" sz="1800" dirty="0"/>
              <a:t> — «</a:t>
            </a:r>
            <a:r>
              <a:rPr lang="ru-RU" sz="1800" dirty="0"/>
              <a:t>болото», </a:t>
            </a:r>
            <a:r>
              <a:rPr lang="ru-RU" sz="1800" dirty="0" err="1"/>
              <a:t>розташований</a:t>
            </a:r>
            <a:r>
              <a:rPr lang="ru-RU" sz="1800" dirty="0"/>
              <a:t> у </a:t>
            </a:r>
            <a:r>
              <a:rPr lang="ru-RU" sz="1800" dirty="0" err="1"/>
              <a:t>Південній</a:t>
            </a:r>
            <a:r>
              <a:rPr lang="ru-RU" sz="1800" dirty="0"/>
              <a:t> </a:t>
            </a:r>
            <a:r>
              <a:rPr lang="ru-RU" sz="1800" dirty="0" err="1"/>
              <a:t>Америці</a:t>
            </a:r>
            <a:r>
              <a:rPr lang="ru-RU" sz="1800" dirty="0"/>
              <a:t>, </a:t>
            </a:r>
            <a:r>
              <a:rPr lang="ru-RU" sz="1800" dirty="0" err="1"/>
              <a:t>здебільшого</a:t>
            </a:r>
            <a:r>
              <a:rPr lang="ru-RU" sz="1800" dirty="0"/>
              <a:t> </a:t>
            </a:r>
            <a:r>
              <a:rPr lang="ru-RU" sz="1800" dirty="0" smtClean="0"/>
              <a:t>на </a:t>
            </a:r>
            <a:r>
              <a:rPr lang="ru-RU" sz="1800" dirty="0" err="1" smtClean="0"/>
              <a:t>території</a:t>
            </a:r>
            <a:r>
              <a:rPr lang="ru-RU" sz="1800" dirty="0" smtClean="0"/>
              <a:t> </a:t>
            </a:r>
            <a:r>
              <a:rPr lang="ru-RU" sz="1800" dirty="0"/>
              <a:t> </a:t>
            </a:r>
            <a:r>
              <a:rPr lang="ru-RU" sz="1800" dirty="0" err="1"/>
              <a:t>бразильських</a:t>
            </a:r>
            <a:r>
              <a:rPr lang="ru-RU" sz="1800" dirty="0"/>
              <a:t> </a:t>
            </a:r>
            <a:r>
              <a:rPr lang="ru-RU" sz="1800" dirty="0" err="1" smtClean="0"/>
              <a:t>штатів</a:t>
            </a:r>
            <a:r>
              <a:rPr lang="ru-RU" sz="1800" dirty="0" smtClean="0"/>
              <a:t>. </a:t>
            </a:r>
            <a:r>
              <a:rPr lang="ru-RU" sz="1800" dirty="0" err="1" smtClean="0"/>
              <a:t>Незначна</a:t>
            </a:r>
            <a:r>
              <a:rPr lang="ru-RU" sz="1800" dirty="0" smtClean="0"/>
              <a:t>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частина</a:t>
            </a:r>
            <a:r>
              <a:rPr lang="ru-RU" sz="1800" dirty="0"/>
              <a:t> </a:t>
            </a:r>
            <a:r>
              <a:rPr lang="ru-RU" sz="1800" dirty="0" err="1"/>
              <a:t>розташована</a:t>
            </a:r>
            <a:r>
              <a:rPr lang="ru-RU" sz="1800" dirty="0"/>
              <a:t> на </a:t>
            </a:r>
            <a:r>
              <a:rPr lang="ru-RU" sz="1800" dirty="0" err="1"/>
              <a:t>територій</a:t>
            </a:r>
            <a:r>
              <a:rPr lang="ru-RU" sz="1800" dirty="0"/>
              <a:t> </a:t>
            </a:r>
            <a:r>
              <a:rPr lang="ru-RU" sz="1800" dirty="0" err="1"/>
              <a:t>Болівії</a:t>
            </a:r>
            <a:r>
              <a:rPr lang="ru-RU" sz="1800" dirty="0"/>
              <a:t> і Парагваю. У </a:t>
            </a:r>
            <a:r>
              <a:rPr lang="ru-RU" sz="1800" dirty="0" err="1"/>
              <a:t>цілому</a:t>
            </a:r>
            <a:r>
              <a:rPr lang="ru-RU" sz="1800" dirty="0"/>
              <a:t> </a:t>
            </a:r>
            <a:r>
              <a:rPr lang="ru-RU" sz="1800" dirty="0" err="1"/>
              <a:t>Пантанал</a:t>
            </a:r>
            <a:r>
              <a:rPr lang="ru-RU" sz="1800" dirty="0"/>
              <a:t> </a:t>
            </a:r>
            <a:r>
              <a:rPr lang="ru-RU" sz="1800" dirty="0" err="1"/>
              <a:t>вкриває</a:t>
            </a:r>
            <a:r>
              <a:rPr lang="ru-RU" sz="1800" dirty="0"/>
              <a:t> </a:t>
            </a:r>
            <a:r>
              <a:rPr lang="ru-RU" sz="1800" dirty="0" err="1"/>
              <a:t>територію</a:t>
            </a:r>
            <a:r>
              <a:rPr lang="ru-RU" sz="1800" dirty="0"/>
              <a:t> </a:t>
            </a:r>
            <a:r>
              <a:rPr lang="ru-RU" sz="1800" dirty="0" err="1"/>
              <a:t>приблизно</a:t>
            </a:r>
            <a:r>
              <a:rPr lang="ru-RU" sz="1800" dirty="0"/>
              <a:t> у 190 тис. </a:t>
            </a:r>
            <a:r>
              <a:rPr lang="ru-RU" sz="1800" dirty="0" smtClean="0"/>
              <a:t>км².</a:t>
            </a:r>
            <a:endParaRPr lang="ru-RU" sz="1800" dirty="0"/>
          </a:p>
          <a:p>
            <a:pPr algn="just"/>
            <a:r>
              <a:rPr lang="ru-RU" sz="1800" dirty="0" err="1"/>
              <a:t>Пантанал</a:t>
            </a:r>
            <a:r>
              <a:rPr lang="ru-RU" sz="1800" dirty="0"/>
              <a:t> </a:t>
            </a:r>
            <a:r>
              <a:rPr lang="ru-RU" sz="1800" dirty="0" err="1"/>
              <a:t>затоплюється</a:t>
            </a:r>
            <a:r>
              <a:rPr lang="ru-RU" sz="1800" dirty="0"/>
              <a:t> </a:t>
            </a:r>
            <a:r>
              <a:rPr lang="ru-RU" sz="1800" dirty="0" err="1"/>
              <a:t>протягом</a:t>
            </a:r>
            <a:r>
              <a:rPr lang="ru-RU" sz="1800" dirty="0"/>
              <a:t> сезону </a:t>
            </a:r>
            <a:r>
              <a:rPr lang="ru-RU" sz="1800" dirty="0" err="1"/>
              <a:t>дощів</a:t>
            </a:r>
            <a:r>
              <a:rPr lang="ru-RU" sz="1800" dirty="0"/>
              <a:t>, водою </a:t>
            </a:r>
            <a:r>
              <a:rPr lang="ru-RU" sz="1800" dirty="0" err="1"/>
              <a:t>вкривається</a:t>
            </a:r>
            <a:r>
              <a:rPr lang="ru-RU" sz="1800" dirty="0"/>
              <a:t> </a:t>
            </a:r>
            <a:r>
              <a:rPr lang="ru-RU" sz="1800" dirty="0" err="1"/>
              <a:t>понад</a:t>
            </a:r>
            <a:r>
              <a:rPr lang="ru-RU" sz="1800" dirty="0"/>
              <a:t> 80%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території</a:t>
            </a:r>
            <a:r>
              <a:rPr lang="ru-RU" sz="1800" dirty="0"/>
              <a:t>. Тут росте </a:t>
            </a:r>
            <a:r>
              <a:rPr lang="ru-RU" sz="1800" dirty="0" err="1"/>
              <a:t>величезна</a:t>
            </a:r>
            <a:r>
              <a:rPr lang="ru-RU" sz="1800" dirty="0"/>
              <a:t> </a:t>
            </a:r>
            <a:r>
              <a:rPr lang="ru-RU" sz="1800" dirty="0" err="1"/>
              <a:t>кількість</a:t>
            </a:r>
            <a:r>
              <a:rPr lang="ru-RU" sz="1800" dirty="0"/>
              <a:t> </a:t>
            </a:r>
            <a:r>
              <a:rPr lang="ru-RU" sz="1800" dirty="0" err="1"/>
              <a:t>видів</a:t>
            </a:r>
            <a:r>
              <a:rPr lang="ru-RU" sz="1800" dirty="0"/>
              <a:t> </a:t>
            </a:r>
            <a:r>
              <a:rPr lang="ru-RU" sz="1800" dirty="0" err="1"/>
              <a:t>прісноводних</a:t>
            </a:r>
            <a:r>
              <a:rPr lang="ru-RU" sz="1800" dirty="0"/>
              <a:t> </a:t>
            </a:r>
            <a:r>
              <a:rPr lang="ru-RU" sz="1800" dirty="0" err="1"/>
              <a:t>рослин</a:t>
            </a:r>
            <a:r>
              <a:rPr lang="ru-RU" sz="1800" dirty="0"/>
              <a:t>. </a:t>
            </a:r>
            <a:r>
              <a:rPr lang="ru-RU" sz="1800" dirty="0" err="1"/>
              <a:t>Вважається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Пантанал</a:t>
            </a:r>
            <a:r>
              <a:rPr lang="ru-RU" sz="1800" dirty="0"/>
              <a:t> є </a:t>
            </a:r>
            <a:r>
              <a:rPr lang="ru-RU" sz="1800" dirty="0" err="1"/>
              <a:t>екосистемою</a:t>
            </a:r>
            <a:r>
              <a:rPr lang="ru-RU" sz="1800" dirty="0"/>
              <a:t> з </a:t>
            </a:r>
            <a:r>
              <a:rPr lang="ru-RU" sz="1800" dirty="0" err="1"/>
              <a:t>найвищою</a:t>
            </a:r>
            <a:r>
              <a:rPr lang="ru-RU" sz="1800" dirty="0"/>
              <a:t> у </a:t>
            </a:r>
            <a:r>
              <a:rPr lang="ru-RU" sz="1800" dirty="0" err="1"/>
              <a:t>світі</a:t>
            </a:r>
            <a:r>
              <a:rPr lang="ru-RU" sz="1800" dirty="0"/>
              <a:t> </a:t>
            </a:r>
            <a:r>
              <a:rPr lang="ru-RU" sz="1800" dirty="0" err="1"/>
              <a:t>щільністю</a:t>
            </a:r>
            <a:r>
              <a:rPr lang="ru-RU" sz="1800" dirty="0"/>
              <a:t> </a:t>
            </a:r>
            <a:r>
              <a:rPr lang="ru-RU" sz="1800" dirty="0" err="1"/>
              <a:t>флори</a:t>
            </a:r>
            <a:r>
              <a:rPr lang="ru-RU" sz="1800" dirty="0"/>
              <a:t> і </a:t>
            </a:r>
            <a:r>
              <a:rPr lang="ru-RU" sz="1800" dirty="0" err="1"/>
              <a:t>фауни</a:t>
            </a:r>
            <a:r>
              <a:rPr lang="ru-RU" sz="1800" dirty="0"/>
              <a:t>. </a:t>
            </a:r>
            <a:r>
              <a:rPr lang="ru-RU" sz="1800" dirty="0" err="1"/>
              <a:t>Екосистема</a:t>
            </a:r>
            <a:r>
              <a:rPr lang="ru-RU" sz="1800" dirty="0"/>
              <a:t> </a:t>
            </a:r>
            <a:r>
              <a:rPr lang="ru-RU" sz="1800" dirty="0" err="1"/>
              <a:t>Пантанала</a:t>
            </a:r>
            <a:r>
              <a:rPr lang="ru-RU" sz="1800" dirty="0"/>
              <a:t> </a:t>
            </a:r>
            <a:r>
              <a:rPr lang="ru-RU" sz="1800" dirty="0" err="1"/>
              <a:t>повільно</a:t>
            </a:r>
            <a:r>
              <a:rPr lang="ru-RU" sz="1800" dirty="0"/>
              <a:t> переходить у </a:t>
            </a:r>
            <a:r>
              <a:rPr lang="ru-RU" sz="1800" dirty="0" err="1"/>
              <a:t>екосистему</a:t>
            </a:r>
            <a:r>
              <a:rPr lang="ru-RU" sz="1800" dirty="0"/>
              <a:t> </a:t>
            </a:r>
            <a:r>
              <a:rPr lang="ru-RU" sz="1800" dirty="0" err="1"/>
              <a:t>дощових</a:t>
            </a:r>
            <a:r>
              <a:rPr lang="ru-RU" sz="1800" dirty="0"/>
              <a:t> </a:t>
            </a:r>
            <a:r>
              <a:rPr lang="ru-RU" sz="1800" dirty="0" err="1"/>
              <a:t>лісів</a:t>
            </a:r>
            <a:r>
              <a:rPr lang="ru-RU" sz="1800" dirty="0"/>
              <a:t> </a:t>
            </a:r>
            <a:r>
              <a:rPr lang="ru-RU" sz="1800" dirty="0" err="1"/>
              <a:t>Амазонії</a:t>
            </a:r>
            <a:r>
              <a:rPr lang="ru-RU" sz="1800" dirty="0"/>
              <a:t>, вона </a:t>
            </a:r>
            <a:r>
              <a:rPr lang="ru-RU" sz="1800" dirty="0" err="1"/>
              <a:t>окрема</a:t>
            </a:r>
            <a:r>
              <a:rPr lang="ru-RU" sz="1800" dirty="0"/>
              <a:t> і </a:t>
            </a:r>
            <a:r>
              <a:rPr lang="ru-RU" sz="1800" dirty="0" err="1"/>
              <a:t>унікальна</a:t>
            </a:r>
            <a:r>
              <a:rPr lang="ru-RU" sz="1800" dirty="0"/>
              <a:t>, та </a:t>
            </a:r>
            <a:r>
              <a:rPr lang="ru-RU" sz="1800" dirty="0" err="1"/>
              <a:t>складає</a:t>
            </a:r>
            <a:r>
              <a:rPr lang="ru-RU" sz="1800" dirty="0"/>
              <a:t> </a:t>
            </a:r>
            <a:r>
              <a:rPr lang="ru-RU" sz="1800" dirty="0" err="1"/>
              <a:t>дуже</a:t>
            </a:r>
            <a:r>
              <a:rPr lang="ru-RU" sz="1800" dirty="0"/>
              <a:t> </a:t>
            </a:r>
            <a:r>
              <a:rPr lang="ru-RU" sz="1800" dirty="0" err="1"/>
              <a:t>цікаву</a:t>
            </a:r>
            <a:r>
              <a:rPr lang="ru-RU" sz="1800" dirty="0"/>
              <a:t> </a:t>
            </a:r>
            <a:r>
              <a:rPr lang="ru-RU" sz="1800" dirty="0" err="1"/>
              <a:t>частину</a:t>
            </a:r>
            <a:r>
              <a:rPr lang="ru-RU" sz="1800" dirty="0"/>
              <a:t> </a:t>
            </a:r>
            <a:r>
              <a:rPr lang="ru-RU" sz="1800" dirty="0" err="1"/>
              <a:t>неотропіків</a:t>
            </a:r>
            <a:r>
              <a:rPr lang="ru-RU" sz="1800" dirty="0"/>
              <a:t>.</a:t>
            </a:r>
          </a:p>
          <a:p>
            <a:pPr algn="just"/>
            <a:r>
              <a:rPr lang="ru-RU" sz="1800" dirty="0" err="1" smtClean="0"/>
              <a:t>Пантанал</a:t>
            </a:r>
            <a:r>
              <a:rPr lang="ru-RU" sz="1800" dirty="0" smtClean="0"/>
              <a:t> </a:t>
            </a:r>
            <a:r>
              <a:rPr lang="ru-RU" sz="1800" dirty="0" err="1"/>
              <a:t>оточений</a:t>
            </a:r>
            <a:r>
              <a:rPr lang="ru-RU" sz="1800" dirty="0"/>
              <a:t> сухими </a:t>
            </a:r>
            <a:r>
              <a:rPr lang="ru-RU" sz="1800" dirty="0" err="1"/>
              <a:t>лісами</a:t>
            </a:r>
            <a:r>
              <a:rPr lang="ru-RU" sz="1800" dirty="0"/>
              <a:t> </a:t>
            </a:r>
            <a:r>
              <a:rPr lang="ru-RU" sz="1800" dirty="0" err="1"/>
              <a:t>Чикітано</a:t>
            </a:r>
            <a:r>
              <a:rPr lang="ru-RU" sz="1800" dirty="0"/>
              <a:t> на </a:t>
            </a:r>
            <a:r>
              <a:rPr lang="ru-RU" sz="1800" dirty="0" err="1"/>
              <a:t>заході</a:t>
            </a:r>
            <a:r>
              <a:rPr lang="ru-RU" sz="1800" dirty="0"/>
              <a:t> та на </a:t>
            </a:r>
            <a:r>
              <a:rPr lang="ru-RU" sz="1800" dirty="0" err="1"/>
              <a:t>північному</a:t>
            </a:r>
            <a:r>
              <a:rPr lang="ru-RU" sz="1800" dirty="0"/>
              <a:t> </a:t>
            </a:r>
            <a:r>
              <a:rPr lang="ru-RU" sz="1800" dirty="0" err="1"/>
              <a:t>заході</a:t>
            </a:r>
            <a:r>
              <a:rPr lang="ru-RU" sz="1800" dirty="0"/>
              <a:t>, сухими </a:t>
            </a:r>
            <a:r>
              <a:rPr lang="ru-RU" sz="1800" dirty="0" err="1"/>
              <a:t>лісами</a:t>
            </a:r>
            <a:r>
              <a:rPr lang="ru-RU" sz="1800" dirty="0"/>
              <a:t> </a:t>
            </a:r>
            <a:r>
              <a:rPr lang="ru-RU" sz="1800" dirty="0" err="1"/>
              <a:t>Чако</a:t>
            </a:r>
            <a:r>
              <a:rPr lang="ru-RU" sz="1800" dirty="0"/>
              <a:t> на </a:t>
            </a:r>
            <a:r>
              <a:rPr lang="ru-RU" sz="1800" dirty="0" err="1"/>
              <a:t>південному</a:t>
            </a:r>
            <a:r>
              <a:rPr lang="ru-RU" sz="1800" dirty="0"/>
              <a:t> </a:t>
            </a:r>
            <a:r>
              <a:rPr lang="ru-RU" sz="1800" dirty="0" err="1"/>
              <a:t>заході</a:t>
            </a:r>
            <a:r>
              <a:rPr lang="ru-RU" sz="1800" dirty="0"/>
              <a:t> та </a:t>
            </a:r>
            <a:r>
              <a:rPr lang="ru-RU" sz="1800" dirty="0" err="1"/>
              <a:t>вологими</a:t>
            </a:r>
            <a:r>
              <a:rPr lang="ru-RU" sz="1800" dirty="0"/>
              <a:t> </a:t>
            </a:r>
            <a:r>
              <a:rPr lang="ru-RU" sz="1800" dirty="0" err="1"/>
              <a:t>лісами</a:t>
            </a:r>
            <a:r>
              <a:rPr lang="ru-RU" sz="1800" dirty="0"/>
              <a:t> </a:t>
            </a:r>
            <a:r>
              <a:rPr lang="ru-RU" sz="1800" dirty="0" err="1"/>
              <a:t>Чако</a:t>
            </a:r>
            <a:r>
              <a:rPr lang="ru-RU" sz="1800" dirty="0"/>
              <a:t> на </a:t>
            </a:r>
            <a:r>
              <a:rPr lang="ru-RU" sz="1800" dirty="0" err="1"/>
              <a:t>півдні</a:t>
            </a:r>
            <a:r>
              <a:rPr lang="ru-RU" sz="1800" dirty="0"/>
              <a:t>. </a:t>
            </a:r>
            <a:r>
              <a:rPr lang="ru-RU" sz="1800" dirty="0" err="1"/>
              <a:t>Савани</a:t>
            </a:r>
            <a:r>
              <a:rPr lang="ru-RU" sz="1800" dirty="0"/>
              <a:t> </a:t>
            </a:r>
            <a:r>
              <a:rPr lang="ru-RU" sz="1800" dirty="0" err="1"/>
              <a:t>межують</a:t>
            </a:r>
            <a:r>
              <a:rPr lang="ru-RU" sz="1800" dirty="0"/>
              <a:t> з </a:t>
            </a:r>
            <a:r>
              <a:rPr lang="ru-RU" sz="1800" dirty="0" err="1"/>
              <a:t>Пантаналом</a:t>
            </a:r>
            <a:r>
              <a:rPr lang="ru-RU" sz="1800" dirty="0"/>
              <a:t> на </a:t>
            </a:r>
            <a:r>
              <a:rPr lang="ru-RU" sz="1800" dirty="0" err="1"/>
              <a:t>півночі</a:t>
            </a:r>
            <a:r>
              <a:rPr lang="ru-RU" sz="1800" dirty="0"/>
              <a:t>, </a:t>
            </a:r>
            <a:r>
              <a:rPr lang="ru-RU" sz="1800" dirty="0" err="1"/>
              <a:t>сході</a:t>
            </a:r>
            <a:r>
              <a:rPr lang="ru-RU" sz="1800" dirty="0"/>
              <a:t> та </a:t>
            </a:r>
            <a:r>
              <a:rPr lang="ru-RU" sz="1800" dirty="0" err="1"/>
              <a:t>південному</a:t>
            </a:r>
            <a:r>
              <a:rPr lang="ru-RU" sz="1800" dirty="0"/>
              <a:t> </a:t>
            </a:r>
            <a:r>
              <a:rPr lang="ru-RU" sz="1800" dirty="0" err="1"/>
              <a:t>сході</a:t>
            </a:r>
            <a:r>
              <a:rPr lang="ru-RU" sz="1800" dirty="0"/>
              <a:t>.</a:t>
            </a:r>
          </a:p>
          <a:p>
            <a:pPr algn="just"/>
            <a:endParaRPr lang="ru-RU" sz="1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221" y="188640"/>
            <a:ext cx="3235071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76872"/>
            <a:ext cx="3267447" cy="217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237" y="4653136"/>
            <a:ext cx="320513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2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1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20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23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5544616" cy="40466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Природний резерват Центрального </a:t>
            </a:r>
            <a:r>
              <a:rPr lang="uk-UA" dirty="0" err="1" smtClean="0">
                <a:solidFill>
                  <a:srgbClr val="C00000"/>
                </a:solidFill>
              </a:rPr>
              <a:t>Сурінаму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404664"/>
            <a:ext cx="5688632" cy="6264696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 smtClean="0"/>
              <a:t>Центральний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запов</a:t>
            </a:r>
            <a:r>
              <a:rPr lang="uk-UA" sz="1800" dirty="0" smtClean="0"/>
              <a:t>і</a:t>
            </a:r>
            <a:r>
              <a:rPr lang="ru-RU" sz="1800" dirty="0" err="1" smtClean="0"/>
              <a:t>дник</a:t>
            </a:r>
            <a:r>
              <a:rPr lang="ru-RU" sz="1800" dirty="0" smtClean="0"/>
              <a:t> </a:t>
            </a:r>
            <a:r>
              <a:rPr lang="ru-RU" sz="1800" dirty="0" err="1" smtClean="0"/>
              <a:t>Сурінаму</a:t>
            </a:r>
            <a:r>
              <a:rPr lang="ru-RU" sz="1800" dirty="0" smtClean="0"/>
              <a:t> </a:t>
            </a:r>
            <a:r>
              <a:rPr lang="ru-RU" sz="1800" dirty="0" err="1" smtClean="0"/>
              <a:t>створений</a:t>
            </a:r>
            <a:r>
              <a:rPr lang="ru-RU" sz="1800" dirty="0" smtClean="0"/>
              <a:t> </a:t>
            </a:r>
            <a:r>
              <a:rPr lang="ru-RU" sz="1800" dirty="0"/>
              <a:t>в 1998 </a:t>
            </a:r>
            <a:r>
              <a:rPr lang="ru-RU" sz="1800" dirty="0" err="1" smtClean="0"/>
              <a:t>році</a:t>
            </a:r>
            <a:r>
              <a:rPr lang="ru-RU" sz="1800" dirty="0" smtClean="0"/>
              <a:t> </a:t>
            </a:r>
            <a:r>
              <a:rPr lang="ru-RU" sz="1800" dirty="0"/>
              <a:t>для </a:t>
            </a:r>
            <a:r>
              <a:rPr lang="ru-RU" sz="1800" dirty="0" err="1" smtClean="0"/>
              <a:t>охорони</a:t>
            </a:r>
            <a:r>
              <a:rPr lang="ru-RU" sz="1800" dirty="0" smtClean="0"/>
              <a:t> </a:t>
            </a:r>
            <a:r>
              <a:rPr lang="ru-RU" sz="1800" dirty="0" err="1" smtClean="0"/>
              <a:t>ділянок</a:t>
            </a:r>
            <a:r>
              <a:rPr lang="ru-RU" sz="1800" dirty="0" smtClean="0"/>
              <a:t> </a:t>
            </a:r>
            <a:r>
              <a:rPr lang="ru-RU" sz="1800" dirty="0" err="1" smtClean="0"/>
              <a:t>тропічного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лісу</a:t>
            </a:r>
            <a:r>
              <a:rPr lang="ru-RU" sz="1800" dirty="0" smtClean="0"/>
              <a:t>. </a:t>
            </a:r>
            <a:r>
              <a:rPr lang="ru-RU" sz="1800" dirty="0" err="1" smtClean="0"/>
              <a:t>Ландшафти</a:t>
            </a:r>
            <a:r>
              <a:rPr lang="ru-RU" sz="1800" dirty="0" smtClean="0"/>
              <a:t> парку як </a:t>
            </a:r>
            <a:r>
              <a:rPr lang="ru-RU" sz="1800" dirty="0" err="1" smtClean="0"/>
              <a:t>гірські</a:t>
            </a:r>
            <a:r>
              <a:rPr lang="ru-RU" sz="1800" dirty="0" smtClean="0"/>
              <a:t>, </a:t>
            </a:r>
            <a:r>
              <a:rPr lang="ru-RU" sz="1800" dirty="0"/>
              <a:t>так </a:t>
            </a:r>
            <a:r>
              <a:rPr lang="ru-RU" sz="1800" dirty="0" smtClean="0"/>
              <a:t>і </a:t>
            </a:r>
            <a:r>
              <a:rPr lang="ru-RU" sz="1800" dirty="0" err="1" smtClean="0"/>
              <a:t>рівнинні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місцевості</a:t>
            </a:r>
            <a:r>
              <a:rPr lang="ru-RU" sz="1800" dirty="0" smtClean="0"/>
              <a:t>, </a:t>
            </a:r>
            <a:r>
              <a:rPr lang="ru-RU" sz="1800" dirty="0" err="1" smtClean="0"/>
              <a:t>ліси</a:t>
            </a:r>
            <a:r>
              <a:rPr lang="ru-RU" sz="1800" dirty="0" smtClean="0"/>
              <a:t>  </a:t>
            </a:r>
            <a:r>
              <a:rPr lang="ru-RU" sz="1800" dirty="0" err="1" smtClean="0"/>
              <a:t>домінують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первинні</a:t>
            </a:r>
            <a:r>
              <a:rPr lang="ru-RU" sz="1800" dirty="0" smtClean="0"/>
              <a:t>.</a:t>
            </a:r>
            <a:r>
              <a:rPr lang="ru-RU" sz="1800" dirty="0"/>
              <a:t> </a:t>
            </a:r>
            <a:r>
              <a:rPr lang="ru-RU" sz="1800" dirty="0" smtClean="0"/>
              <a:t>В межах парку </a:t>
            </a:r>
            <a:r>
              <a:rPr lang="ru-RU" sz="1800" dirty="0" err="1" smtClean="0"/>
              <a:t>можна</a:t>
            </a:r>
            <a:r>
              <a:rPr lang="ru-RU" sz="1800" dirty="0" smtClean="0"/>
              <a:t> </a:t>
            </a:r>
            <a:r>
              <a:rPr lang="ru-RU" sz="1800" dirty="0" err="1" smtClean="0"/>
              <a:t>зустріти</a:t>
            </a:r>
            <a:r>
              <a:rPr lang="ru-RU" sz="1800" dirty="0" smtClean="0"/>
              <a:t> </a:t>
            </a:r>
            <a:r>
              <a:rPr lang="ru-RU" sz="1800" dirty="0" err="1" smtClean="0"/>
              <a:t>найрізноманітніші</a:t>
            </a:r>
            <a:r>
              <a:rPr lang="ru-RU" sz="1800" dirty="0" smtClean="0"/>
              <a:t> </a:t>
            </a:r>
            <a:r>
              <a:rPr lang="ru-RU" sz="1800" dirty="0" err="1" smtClean="0"/>
              <a:t>екосистеми</a:t>
            </a:r>
            <a:r>
              <a:rPr lang="ru-RU" sz="1800" dirty="0" smtClean="0"/>
              <a:t>, а </a:t>
            </a:r>
            <a:r>
              <a:rPr lang="ru-RU" sz="1800" dirty="0" err="1" smtClean="0"/>
              <a:t>саме</a:t>
            </a:r>
            <a:r>
              <a:rPr lang="ru-RU" sz="1800" dirty="0" smtClean="0"/>
              <a:t> </a:t>
            </a:r>
            <a:r>
              <a:rPr lang="ru-RU" sz="1800" dirty="0" err="1" smtClean="0"/>
              <a:t>заболочені</a:t>
            </a:r>
            <a:r>
              <a:rPr lang="ru-RU" sz="1800" dirty="0" smtClean="0"/>
              <a:t> </a:t>
            </a:r>
            <a:r>
              <a:rPr lang="ru-RU" sz="1800" dirty="0" err="1" smtClean="0"/>
              <a:t>ліси</a:t>
            </a:r>
            <a:r>
              <a:rPr lang="ru-RU" sz="1800" dirty="0" smtClean="0"/>
              <a:t>, </a:t>
            </a:r>
            <a:r>
              <a:rPr lang="ru-RU" sz="1800" dirty="0" err="1" smtClean="0"/>
              <a:t>савани</a:t>
            </a:r>
            <a:r>
              <a:rPr lang="ru-RU" sz="1800" dirty="0" smtClean="0"/>
              <a:t>. На </a:t>
            </a:r>
            <a:r>
              <a:rPr lang="ru-RU" sz="1800" dirty="0" err="1" smtClean="0"/>
              <a:t>всій</a:t>
            </a:r>
            <a:r>
              <a:rPr lang="ru-RU" sz="1800" dirty="0" smtClean="0"/>
              <a:t> </a:t>
            </a:r>
            <a:r>
              <a:rPr lang="ru-RU" sz="1800" dirty="0" err="1" smtClean="0"/>
              <a:t>цій</a:t>
            </a:r>
            <a:r>
              <a:rPr lang="ru-RU" sz="1800" dirty="0" smtClean="0"/>
              <a:t> </a:t>
            </a:r>
            <a:r>
              <a:rPr lang="ru-RU" sz="1800" dirty="0" err="1" smtClean="0"/>
              <a:t>території</a:t>
            </a:r>
            <a:r>
              <a:rPr lang="ru-RU" sz="1800" dirty="0" smtClean="0"/>
              <a:t> </a:t>
            </a:r>
            <a:r>
              <a:rPr lang="ru-RU" sz="1800" dirty="0" err="1" smtClean="0"/>
              <a:t>зовсім</a:t>
            </a:r>
            <a:r>
              <a:rPr lang="ru-RU" sz="1800" dirty="0" smtClean="0"/>
              <a:t> </a:t>
            </a:r>
            <a:r>
              <a:rPr lang="ru-RU" sz="1800" dirty="0" err="1" smtClean="0"/>
              <a:t>неможливе</a:t>
            </a:r>
            <a:r>
              <a:rPr lang="ru-RU" sz="1800" dirty="0" smtClean="0"/>
              <a:t> </a:t>
            </a:r>
            <a:r>
              <a:rPr lang="ru-RU" sz="1800" dirty="0" err="1" smtClean="0"/>
              <a:t>полювання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добування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корисних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копалин</a:t>
            </a:r>
            <a:r>
              <a:rPr lang="ru-RU" sz="1800" dirty="0" smtClean="0"/>
              <a:t>.. </a:t>
            </a:r>
            <a:r>
              <a:rPr lang="ru-RU" sz="1800" dirty="0" err="1" smtClean="0"/>
              <a:t>Заповідник</a:t>
            </a:r>
            <a:r>
              <a:rPr lang="ru-RU" sz="1800" dirty="0" smtClean="0"/>
              <a:t> </a:t>
            </a:r>
            <a:r>
              <a:rPr lang="ru-RU" sz="1800" dirty="0" err="1" smtClean="0"/>
              <a:t>вдалося</a:t>
            </a:r>
            <a:r>
              <a:rPr lang="ru-RU" sz="1800" dirty="0" smtClean="0"/>
              <a:t> </a:t>
            </a:r>
            <a:r>
              <a:rPr lang="ru-RU" sz="1800" dirty="0" err="1" smtClean="0"/>
              <a:t>зробити</a:t>
            </a:r>
            <a:r>
              <a:rPr lang="ru-RU" sz="1800" dirty="0" smtClean="0"/>
              <a:t>  </a:t>
            </a:r>
            <a:r>
              <a:rPr lang="ru-RU" sz="1800" dirty="0" err="1" smtClean="0"/>
              <a:t>недоступними</a:t>
            </a:r>
            <a:r>
              <a:rPr lang="ru-RU" sz="1800" dirty="0" smtClean="0"/>
              <a:t> </a:t>
            </a:r>
            <a:r>
              <a:rPr lang="ru-RU" sz="1800" dirty="0"/>
              <a:t>для </a:t>
            </a:r>
            <a:r>
              <a:rPr lang="ru-RU" sz="1800" dirty="0" err="1" smtClean="0"/>
              <a:t>нанесення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шкоди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природі</a:t>
            </a:r>
            <a:r>
              <a:rPr lang="ru-RU" sz="1800" dirty="0" smtClean="0"/>
              <a:t>.</a:t>
            </a:r>
            <a:endParaRPr lang="ru-RU" sz="1800" dirty="0"/>
          </a:p>
          <a:p>
            <a:pPr algn="just"/>
            <a:r>
              <a:rPr lang="ru-RU" sz="1800" dirty="0" err="1" smtClean="0"/>
              <a:t>Територія</a:t>
            </a:r>
            <a:r>
              <a:rPr lang="ru-RU" sz="1800" dirty="0" smtClean="0"/>
              <a:t> </a:t>
            </a:r>
            <a:r>
              <a:rPr lang="ru-RU" sz="1800" dirty="0" err="1" smtClean="0"/>
              <a:t>цього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заповідника</a:t>
            </a:r>
            <a:r>
              <a:rPr lang="ru-RU" sz="1800" dirty="0" smtClean="0"/>
              <a:t> </a:t>
            </a:r>
            <a:r>
              <a:rPr lang="ru-RU" sz="1800" dirty="0" err="1" smtClean="0"/>
              <a:t>охоплює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наступні</a:t>
            </a:r>
            <a:r>
              <a:rPr lang="ru-RU" sz="1800" dirty="0" smtClean="0"/>
              <a:t> об</a:t>
            </a:r>
            <a:r>
              <a:rPr lang="en-US" sz="1800" dirty="0" smtClean="0"/>
              <a:t>’</a:t>
            </a:r>
            <a:r>
              <a:rPr lang="ru-RU" sz="1800" dirty="0" err="1" smtClean="0"/>
              <a:t>єкти</a:t>
            </a:r>
            <a:r>
              <a:rPr lang="ru-RU" sz="1800" dirty="0" smtClean="0"/>
              <a:t>  центрально-</a:t>
            </a:r>
            <a:r>
              <a:rPr lang="ru-RU" sz="1800" dirty="0" err="1" smtClean="0"/>
              <a:t>західного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Суінаму</a:t>
            </a:r>
            <a:r>
              <a:rPr lang="ru-RU" sz="1800" dirty="0" smtClean="0"/>
              <a:t>: </a:t>
            </a:r>
            <a:r>
              <a:rPr lang="ru-RU" sz="1800" dirty="0" err="1" smtClean="0"/>
              <a:t>верхній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вододіл</a:t>
            </a:r>
            <a:r>
              <a:rPr lang="ru-RU" sz="1800" dirty="0" smtClean="0"/>
              <a:t> </a:t>
            </a:r>
            <a:r>
              <a:rPr lang="ru-RU" sz="1800" dirty="0" err="1" smtClean="0"/>
              <a:t>ріки</a:t>
            </a:r>
            <a:r>
              <a:rPr lang="ru-RU" sz="1800" dirty="0" smtClean="0"/>
              <a:t> </a:t>
            </a:r>
            <a:r>
              <a:rPr lang="ru-RU" sz="1800" dirty="0" err="1"/>
              <a:t>Coppename</a:t>
            </a:r>
            <a:r>
              <a:rPr lang="ru-RU" sz="1800" dirty="0"/>
              <a:t>, </a:t>
            </a:r>
            <a:r>
              <a:rPr lang="ru-RU" sz="1800" dirty="0" err="1" smtClean="0"/>
              <a:t>верхів</a:t>
            </a:r>
            <a:r>
              <a:rPr lang="en-US" sz="1800" dirty="0" smtClean="0"/>
              <a:t>’</a:t>
            </a:r>
            <a:r>
              <a:rPr lang="ru-RU" sz="1800" dirty="0" smtClean="0"/>
              <a:t>я р</a:t>
            </a:r>
            <a:r>
              <a:rPr lang="uk-UA" sz="1800" dirty="0" err="1" smtClean="0"/>
              <a:t>чо</a:t>
            </a:r>
            <a:r>
              <a:rPr lang="ru-RU" sz="1800" dirty="0" smtClean="0"/>
              <a:t>к </a:t>
            </a:r>
            <a:r>
              <a:rPr lang="ru-RU" sz="1800" dirty="0" err="1" smtClean="0"/>
              <a:t>Люсі</a:t>
            </a:r>
            <a:r>
              <a:rPr lang="ru-RU" sz="1800" dirty="0" smtClean="0"/>
              <a:t>, </a:t>
            </a:r>
            <a:r>
              <a:rPr lang="ru-RU" sz="1800" dirty="0"/>
              <a:t>Ост, </a:t>
            </a:r>
            <a:r>
              <a:rPr lang="ru-RU" sz="1800" dirty="0" err="1"/>
              <a:t>Zuid</a:t>
            </a:r>
            <a:r>
              <a:rPr lang="ru-RU" sz="1800" dirty="0"/>
              <a:t>, </a:t>
            </a:r>
            <a:r>
              <a:rPr lang="ru-RU" sz="1800" dirty="0" err="1" smtClean="0"/>
              <a:t>Saramaccz</a:t>
            </a:r>
            <a:r>
              <a:rPr lang="ru-RU" sz="1800" dirty="0" smtClean="0"/>
              <a:t>, </a:t>
            </a:r>
            <a:r>
              <a:rPr lang="ru-RU" sz="1800" dirty="0"/>
              <a:t>Гран-река Рио. </a:t>
            </a:r>
            <a:r>
              <a:rPr lang="ru-RU" sz="1800" dirty="0" err="1" smtClean="0"/>
              <a:t>Всі</a:t>
            </a:r>
            <a:r>
              <a:rPr lang="ru-RU" sz="1800" dirty="0" smtClean="0"/>
              <a:t> вони </a:t>
            </a:r>
            <a:r>
              <a:rPr lang="ru-RU" sz="1800" dirty="0" err="1" smtClean="0"/>
              <a:t>протікають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серед</a:t>
            </a:r>
            <a:r>
              <a:rPr lang="ru-RU" sz="1800" dirty="0" smtClean="0"/>
              <a:t> </a:t>
            </a:r>
            <a:r>
              <a:rPr lang="ru-RU" sz="1800" dirty="0" err="1" smtClean="0"/>
              <a:t>гірського</a:t>
            </a:r>
            <a:r>
              <a:rPr lang="ru-RU" sz="1800" dirty="0" smtClean="0"/>
              <a:t> </a:t>
            </a:r>
            <a:r>
              <a:rPr lang="ru-RU" sz="1800" dirty="0"/>
              <a:t>й</a:t>
            </a:r>
            <a:r>
              <a:rPr lang="ru-RU" sz="1800" dirty="0" smtClean="0"/>
              <a:t> </a:t>
            </a:r>
            <a:r>
              <a:rPr lang="ru-RU" sz="1800" dirty="0" err="1" smtClean="0"/>
              <a:t>низовинного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лісу</a:t>
            </a:r>
            <a:r>
              <a:rPr lang="ru-RU" sz="1800" dirty="0" smtClean="0"/>
              <a:t> </a:t>
            </a:r>
            <a:r>
              <a:rPr lang="ru-RU" sz="1800" dirty="0" err="1" smtClean="0"/>
              <a:t>заповідника</a:t>
            </a:r>
            <a:r>
              <a:rPr lang="ru-RU" sz="1800" dirty="0"/>
              <a:t>. </a:t>
            </a:r>
            <a:r>
              <a:rPr lang="ru-RU" sz="1800" dirty="0" err="1" smtClean="0"/>
              <a:t>Ці</a:t>
            </a:r>
            <a:r>
              <a:rPr lang="ru-RU" sz="1800" dirty="0" smtClean="0"/>
              <a:t> </a:t>
            </a:r>
            <a:r>
              <a:rPr lang="ru-RU" sz="1800" dirty="0" err="1" smtClean="0"/>
              <a:t>екологічні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зони</a:t>
            </a:r>
            <a:r>
              <a:rPr lang="ru-RU" sz="1800" dirty="0" smtClean="0"/>
              <a:t> – </a:t>
            </a:r>
            <a:r>
              <a:rPr lang="ru-RU" sz="1800" dirty="0" err="1" smtClean="0"/>
              <a:t>велике</a:t>
            </a:r>
            <a:r>
              <a:rPr lang="ru-RU" sz="1800" dirty="0" smtClean="0"/>
              <a:t>  </a:t>
            </a:r>
            <a:r>
              <a:rPr lang="ru-RU" sz="1800" dirty="0" err="1" smtClean="0"/>
              <a:t>різноманіття</a:t>
            </a:r>
            <a:r>
              <a:rPr lang="ru-RU" sz="1800" dirty="0" smtClean="0"/>
              <a:t> </a:t>
            </a:r>
            <a:r>
              <a:rPr lang="ru-RU" sz="1800" dirty="0" err="1" smtClean="0"/>
              <a:t>флори</a:t>
            </a:r>
            <a:r>
              <a:rPr lang="ru-RU" sz="1800" dirty="0" smtClean="0"/>
              <a:t>. </a:t>
            </a:r>
            <a:r>
              <a:rPr lang="ru-RU" sz="1800" dirty="0"/>
              <a:t>А </a:t>
            </a:r>
            <a:r>
              <a:rPr lang="ru-RU" sz="1800" dirty="0" err="1" smtClean="0"/>
              <a:t>саме</a:t>
            </a:r>
            <a:r>
              <a:rPr lang="ru-RU" sz="1800" dirty="0" smtClean="0"/>
              <a:t>, </a:t>
            </a:r>
            <a:r>
              <a:rPr lang="ru-RU" sz="1800" dirty="0" err="1" smtClean="0"/>
              <a:t>близько</a:t>
            </a:r>
            <a:r>
              <a:rPr lang="ru-RU" sz="1800" dirty="0" smtClean="0"/>
              <a:t> </a:t>
            </a:r>
            <a:r>
              <a:rPr lang="ru-RU" sz="1800" dirty="0"/>
              <a:t>5000 </a:t>
            </a:r>
            <a:r>
              <a:rPr lang="ru-RU" sz="1800" dirty="0" err="1" smtClean="0"/>
              <a:t>видів</a:t>
            </a:r>
            <a:r>
              <a:rPr lang="ru-RU" sz="1800" dirty="0" smtClean="0"/>
              <a:t> </a:t>
            </a:r>
            <a:r>
              <a:rPr lang="ru-RU" sz="1800" dirty="0" err="1" smtClean="0"/>
              <a:t>судинних</a:t>
            </a:r>
            <a:r>
              <a:rPr lang="ru-RU" sz="1800" dirty="0" smtClean="0"/>
              <a:t> </a:t>
            </a:r>
            <a:r>
              <a:rPr lang="ru-RU" sz="1800" dirty="0" err="1" smtClean="0"/>
              <a:t>рослин</a:t>
            </a:r>
            <a:r>
              <a:rPr lang="ru-RU" sz="1800" dirty="0" smtClean="0"/>
              <a:t>. </a:t>
            </a:r>
            <a:r>
              <a:rPr lang="ru-RU" sz="1800" dirty="0"/>
              <a:t>Фауна </a:t>
            </a:r>
            <a:r>
              <a:rPr lang="ru-RU" sz="1800" dirty="0" smtClean="0"/>
              <a:t>ж </a:t>
            </a:r>
            <a:r>
              <a:rPr lang="ru-RU" sz="1800" dirty="0"/>
              <a:t>Центрального </a:t>
            </a:r>
            <a:r>
              <a:rPr lang="ru-RU" sz="1800" dirty="0" err="1" smtClean="0"/>
              <a:t>заповідника</a:t>
            </a:r>
            <a:r>
              <a:rPr lang="ru-RU" sz="1800" dirty="0" smtClean="0"/>
              <a:t> </a:t>
            </a:r>
            <a:r>
              <a:rPr lang="ru-RU" sz="1800" dirty="0" err="1" smtClean="0"/>
              <a:t>Сурінаму</a:t>
            </a:r>
            <a:r>
              <a:rPr lang="ru-RU" sz="1800" dirty="0" smtClean="0"/>
              <a:t> </a:t>
            </a:r>
            <a:r>
              <a:rPr lang="ru-RU" sz="1800" dirty="0"/>
              <a:t>представлена такими видами, я</a:t>
            </a:r>
            <a:r>
              <a:rPr lang="ru-RU" sz="1800" dirty="0" smtClean="0"/>
              <a:t>к </a:t>
            </a:r>
            <a:r>
              <a:rPr lang="ru-RU" sz="1800" dirty="0"/>
              <a:t>ягуар, </a:t>
            </a:r>
            <a:r>
              <a:rPr lang="ru-RU" sz="1800" dirty="0" err="1" smtClean="0"/>
              <a:t>гігантський</a:t>
            </a:r>
            <a:r>
              <a:rPr lang="ru-RU" sz="1800" dirty="0" smtClean="0"/>
              <a:t> </a:t>
            </a:r>
            <a:r>
              <a:rPr lang="ru-RU" sz="1800" dirty="0" err="1" smtClean="0"/>
              <a:t>броненосець</a:t>
            </a:r>
            <a:r>
              <a:rPr lang="ru-RU" sz="1800" dirty="0" smtClean="0"/>
              <a:t>, </a:t>
            </a:r>
            <a:r>
              <a:rPr lang="ru-RU" sz="1800" dirty="0" err="1" smtClean="0"/>
              <a:t>гігантська</a:t>
            </a:r>
            <a:r>
              <a:rPr lang="ru-RU" sz="1800" dirty="0" smtClean="0"/>
              <a:t> </a:t>
            </a:r>
            <a:r>
              <a:rPr lang="ru-RU" sz="1800" dirty="0" err="1" smtClean="0"/>
              <a:t>річкова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видра</a:t>
            </a:r>
            <a:r>
              <a:rPr lang="ru-RU" sz="1800" dirty="0"/>
              <a:t>, </a:t>
            </a:r>
            <a:r>
              <a:rPr lang="ru-RU" sz="1800" dirty="0" err="1" smtClean="0"/>
              <a:t>лінивець</a:t>
            </a:r>
            <a:r>
              <a:rPr lang="ru-RU" sz="1800" dirty="0" smtClean="0"/>
              <a:t>, </a:t>
            </a:r>
            <a:r>
              <a:rPr lang="ru-RU" sz="1800" dirty="0" err="1" smtClean="0"/>
              <a:t>тапір</a:t>
            </a:r>
            <a:r>
              <a:rPr lang="ru-RU" sz="1800" dirty="0"/>
              <a:t>, </a:t>
            </a:r>
            <a:r>
              <a:rPr lang="ru-RU" sz="1800" dirty="0" err="1" smtClean="0"/>
              <a:t>кілька</a:t>
            </a:r>
            <a:r>
              <a:rPr lang="ru-RU" sz="1800" dirty="0" smtClean="0"/>
              <a:t> </a:t>
            </a:r>
            <a:r>
              <a:rPr lang="ru-RU" sz="1800" dirty="0" err="1" smtClean="0"/>
              <a:t>видів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приматів</a:t>
            </a:r>
            <a:r>
              <a:rPr lang="ru-RU" sz="1800" dirty="0"/>
              <a:t>. В </a:t>
            </a:r>
            <a:r>
              <a:rPr lang="ru-RU" sz="1800" dirty="0" err="1" smtClean="0"/>
              <a:t>орнітофауні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відмічені</a:t>
            </a:r>
            <a:r>
              <a:rPr lang="ru-RU" sz="1800" dirty="0" smtClean="0"/>
              <a:t> </a:t>
            </a:r>
            <a:r>
              <a:rPr lang="ru-RU" sz="1800" dirty="0" err="1" smtClean="0"/>
              <a:t>чисельні</a:t>
            </a:r>
            <a:r>
              <a:rPr lang="ru-RU" sz="1800" dirty="0" smtClean="0"/>
              <a:t> </a:t>
            </a:r>
            <a:r>
              <a:rPr lang="ru-RU" sz="1800" dirty="0" err="1" smtClean="0"/>
              <a:t>алі</a:t>
            </a:r>
            <a:r>
              <a:rPr lang="ru-RU" sz="1800" dirty="0" smtClean="0"/>
              <a:t>, </a:t>
            </a:r>
            <a:r>
              <a:rPr lang="ru-RU" sz="1800" dirty="0" err="1" smtClean="0"/>
              <a:t>синьо-зелені</a:t>
            </a:r>
            <a:r>
              <a:rPr lang="ru-RU" sz="1800" dirty="0" smtClean="0"/>
              <a:t> та </a:t>
            </a:r>
            <a:r>
              <a:rPr lang="ru-RU" sz="1800" dirty="0" err="1" smtClean="0"/>
              <a:t>червоно-зеленв</a:t>
            </a:r>
            <a:r>
              <a:rPr lang="ru-RU" sz="1800" dirty="0" smtClean="0"/>
              <a:t> </a:t>
            </a:r>
            <a:r>
              <a:rPr lang="ru-RU" sz="1800" dirty="0"/>
              <a:t>ара, </a:t>
            </a:r>
            <a:r>
              <a:rPr lang="ru-RU" sz="1800" dirty="0" err="1" smtClean="0"/>
              <a:t>орли</a:t>
            </a:r>
            <a:r>
              <a:rPr lang="ru-RU" sz="1800" dirty="0" smtClean="0"/>
              <a:t> </a:t>
            </a:r>
            <a:r>
              <a:rPr lang="ru-RU" sz="1800" dirty="0" err="1" smtClean="0"/>
              <a:t>гарпії</a:t>
            </a:r>
            <a:r>
              <a:rPr lang="ru-RU" sz="1800" dirty="0" smtClean="0"/>
              <a:t>, </a:t>
            </a:r>
            <a:r>
              <a:rPr lang="ru-RU" sz="1800" dirty="0" err="1" smtClean="0"/>
              <a:t>гвіанських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півнів</a:t>
            </a:r>
            <a:r>
              <a:rPr lang="ru-RU" sz="1800" dirty="0" smtClean="0"/>
              <a:t>-оф-рок</a:t>
            </a:r>
            <a:r>
              <a:rPr lang="ru-RU" sz="1800" dirty="0"/>
              <a:t>. В </a:t>
            </a:r>
            <a:r>
              <a:rPr lang="ru-RU" sz="1800" dirty="0" err="1" smtClean="0"/>
              <a:t>цілому</a:t>
            </a:r>
            <a:r>
              <a:rPr lang="ru-RU" sz="1800" dirty="0" smtClean="0"/>
              <a:t> ж </a:t>
            </a:r>
            <a:r>
              <a:rPr lang="ru-RU" sz="1800" dirty="0" err="1" smtClean="0"/>
              <a:t>пташиний</a:t>
            </a:r>
            <a:r>
              <a:rPr lang="ru-RU" sz="1800" dirty="0" smtClean="0"/>
              <a:t> </a:t>
            </a:r>
            <a:r>
              <a:rPr lang="ru-RU" sz="1800" dirty="0" err="1" smtClean="0"/>
              <a:t>світ</a:t>
            </a:r>
            <a:r>
              <a:rPr lang="ru-RU" sz="1800" dirty="0" smtClean="0"/>
              <a:t> </a:t>
            </a:r>
            <a:r>
              <a:rPr lang="ru-RU" sz="1800" dirty="0" err="1" smtClean="0"/>
              <a:t>заповідника</a:t>
            </a:r>
            <a:r>
              <a:rPr lang="ru-RU" sz="1800" dirty="0" smtClean="0"/>
              <a:t> </a:t>
            </a:r>
            <a:r>
              <a:rPr lang="ru-RU" sz="1800" dirty="0" err="1" smtClean="0"/>
              <a:t>нараховує</a:t>
            </a:r>
            <a:r>
              <a:rPr lang="ru-RU" sz="1800" dirty="0" smtClean="0"/>
              <a:t> </a:t>
            </a:r>
            <a:r>
              <a:rPr lang="ru-RU" sz="1800" dirty="0" err="1" smtClean="0"/>
              <a:t>біля</a:t>
            </a:r>
            <a:r>
              <a:rPr lang="ru-RU" sz="1800" dirty="0" smtClean="0"/>
              <a:t> </a:t>
            </a:r>
            <a:r>
              <a:rPr lang="ru-RU" sz="1800" dirty="0"/>
              <a:t>400 </a:t>
            </a:r>
            <a:r>
              <a:rPr lang="ru-RU" sz="1800" dirty="0" err="1" smtClean="0"/>
              <a:t>видів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пернатих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22" y="260648"/>
            <a:ext cx="313805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997" y="2348880"/>
            <a:ext cx="306094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998" y="4547593"/>
            <a:ext cx="3060948" cy="204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90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531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551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34"/>
            <a:ext cx="9114402" cy="682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34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1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57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275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624736"/>
          </a:xfrm>
        </p:spPr>
        <p:txBody>
          <a:bodyPr>
            <a:normAutofit fontScale="90000"/>
          </a:bodyPr>
          <a:lstStyle/>
          <a:p>
            <a:pPr algn="l" fontAlgn="ctr"/>
            <a:r>
              <a:rPr lang="uk-UA" sz="2700" b="1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</a:t>
            </a:r>
            <a:r>
              <a:rPr lang="uk-UA" sz="2700" b="1" i="1" dirty="0" smtClean="0">
                <a:solidFill>
                  <a:schemeClr val="bg2">
                    <a:lumMod val="50000"/>
                  </a:schemeClr>
                </a:solidFill>
              </a:rPr>
              <a:t>Посилання:</a:t>
            </a: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ru-RU" sz="2000" b="1" dirty="0" err="1" smtClean="0">
                <a:solidFill>
                  <a:srgbClr val="FF0000"/>
                </a:solidFill>
              </a:rPr>
              <a:t>Підручник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Географія</a:t>
            </a:r>
            <a:r>
              <a:rPr lang="ru-RU" sz="2000" b="1" dirty="0" smtClean="0">
                <a:solidFill>
                  <a:srgbClr val="FF0000"/>
                </a:solidFill>
              </a:rPr>
              <a:t> 7 </a:t>
            </a:r>
            <a:r>
              <a:rPr lang="ru-RU" sz="20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Кобернік</a:t>
            </a:r>
            <a:r>
              <a:rPr lang="ru-RU" sz="2000" b="1" dirty="0" smtClean="0">
                <a:solidFill>
                  <a:srgbClr val="FF0000"/>
                </a:solidFill>
              </a:rPr>
              <a:t> 2015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en-US" sz="2000" dirty="0" smtClean="0">
                <a:hlinkClick r:id="rId2"/>
              </a:rPr>
              <a:t>http://4book.org/uchebniki-ukraina/7-klass/1975-geografiya-7-klas-kobernik-2015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1800" dirty="0" smtClean="0">
                <a:solidFill>
                  <a:srgbClr val="FF0000"/>
                </a:solidFill>
              </a:rPr>
              <a:t>1. </a:t>
            </a:r>
            <a:r>
              <a:rPr lang="uk-UA" sz="1800" dirty="0" err="1" smtClean="0">
                <a:solidFill>
                  <a:srgbClr val="FF0000"/>
                </a:solidFill>
              </a:rPr>
              <a:t>Галапагоські</a:t>
            </a:r>
            <a:r>
              <a:rPr lang="uk-UA" sz="1800" dirty="0" smtClean="0">
                <a:solidFill>
                  <a:srgbClr val="FF0000"/>
                </a:solidFill>
              </a:rPr>
              <a:t> острови</a:t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  <a:hlinkClick r:id="rId3"/>
              </a:rPr>
              <a:t>https://www.google.com.ua/search?rlz=1C1AVNC_enUA750UA750&amp;biw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hlinkClick r:id="rId4"/>
              </a:rPr>
              <a:t>https://www.youtube.com/watch?v=5gy3nwEejQM</a:t>
            </a:r>
            <a:r>
              <a:rPr lang="ru-RU" sz="1800" dirty="0" smtClean="0"/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rgbClr val="FF0000"/>
                </a:solidFill>
              </a:rPr>
              <a:t>2. Національний парк </a:t>
            </a:r>
            <a:r>
              <a:rPr lang="uk-UA" sz="1800" dirty="0" err="1" smtClean="0">
                <a:solidFill>
                  <a:srgbClr val="FF0000"/>
                </a:solidFill>
              </a:rPr>
              <a:t>Ігуасу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  <a:hlinkClick r:id="rId3"/>
              </a:rPr>
              <a:t>https://www.google.com.ua/search?rlz=1C1AVNC_enUA750UA750&amp;biw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hlinkClick r:id="rId5"/>
              </a:rPr>
              <a:t>https://www.youtube.com/watch?v=FwHpoyuv4lY</a:t>
            </a:r>
            <a:r>
              <a:rPr lang="ru-RU" sz="1800" dirty="0" smtClean="0"/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rgbClr val="FF0000"/>
                </a:solidFill>
              </a:rPr>
              <a:t>3. Комплекс резерватів Центральної </a:t>
            </a:r>
            <a:r>
              <a:rPr lang="uk-UA" sz="1800" dirty="0" err="1" smtClean="0">
                <a:solidFill>
                  <a:srgbClr val="FF0000"/>
                </a:solidFill>
              </a:rPr>
              <a:t>Амазонії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  <a:hlinkClick r:id="rId3"/>
              </a:rPr>
              <a:t>https://www.google.com.ua/search?rlz=1C1AVNC_enUA750UA750&amp;biw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hlinkClick r:id="rId6"/>
              </a:rPr>
              <a:t>https://geografiamozil2.jimdo.com/</a:t>
            </a:r>
            <a:r>
              <a:rPr lang="ru-RU" sz="1800" dirty="0" err="1" smtClean="0">
                <a:hlinkClick r:id="rId6"/>
              </a:rPr>
              <a:t>головна</a:t>
            </a:r>
            <a:r>
              <a:rPr lang="ru-RU" sz="1800" dirty="0" smtClean="0">
                <a:hlinkClick r:id="rId6"/>
              </a:rPr>
              <a:t>/</a:t>
            </a:r>
            <a:r>
              <a:rPr lang="ru-RU" sz="1800" dirty="0" err="1" smtClean="0">
                <a:hlinkClick r:id="rId6"/>
              </a:rPr>
              <a:t>південна-америка</a:t>
            </a:r>
            <a:r>
              <a:rPr lang="ru-RU" sz="1800" dirty="0" smtClean="0">
                <a:hlinkClick r:id="rId6"/>
              </a:rPr>
              <a:t>/</a:t>
            </a:r>
            <a:r>
              <a:rPr lang="ru-RU" sz="1800" dirty="0" smtClean="0"/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rgbClr val="FF0000"/>
                </a:solidFill>
              </a:rPr>
              <a:t>4. Національний парк </a:t>
            </a:r>
            <a:r>
              <a:rPr lang="uk-UA" sz="1800" dirty="0" err="1" smtClean="0">
                <a:solidFill>
                  <a:srgbClr val="FF0000"/>
                </a:solidFill>
              </a:rPr>
              <a:t>Канайма</a:t>
            </a:r>
            <a:r>
              <a:rPr lang="uk-UA" sz="1800" dirty="0" smtClean="0">
                <a:solidFill>
                  <a:srgbClr val="FF0000"/>
                </a:solidFill>
              </a:rPr>
              <a:t> </a:t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  <a:hlinkClick r:id="rId3"/>
              </a:rPr>
              <a:t>https://www.google.com.ua/search?rlz=1C1AVNC_enUA750UA750&amp;biw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hlinkClick r:id="rId7"/>
              </a:rPr>
              <a:t>https://www.youtube.com/watch?v=FaAmzCfVHG0</a:t>
            </a:r>
            <a:r>
              <a:rPr lang="ru-RU" sz="1800" dirty="0" smtClean="0"/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rgbClr val="FF0000"/>
                </a:solidFill>
              </a:rPr>
              <a:t>5. Національний парк </a:t>
            </a:r>
            <a:r>
              <a:rPr lang="uk-UA" sz="1800" dirty="0" err="1" smtClean="0">
                <a:solidFill>
                  <a:srgbClr val="FF0000"/>
                </a:solidFill>
              </a:rPr>
              <a:t>Лос-Гласіарес</a:t>
            </a:r>
            <a:r>
              <a:rPr lang="uk-UA" sz="1800" dirty="0" smtClean="0">
                <a:solidFill>
                  <a:srgbClr val="FF0000"/>
                </a:solidFill>
              </a:rPr>
              <a:t> </a:t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  <a:hlinkClick r:id="rId8"/>
              </a:rPr>
              <a:t>https://www.google.com.ua/search?rlz=1C1AVNC_enUA750UA750&amp;tbm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hlinkClick r:id="rId9"/>
              </a:rPr>
              <a:t>https://www.youtube.com/watch?v=sVRKqXmOxqE</a:t>
            </a:r>
            <a:r>
              <a:rPr lang="ru-RU" sz="1800" dirty="0" smtClean="0"/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rgbClr val="FF0000"/>
                </a:solidFill>
              </a:rPr>
              <a:t>6. </a:t>
            </a:r>
            <a:r>
              <a:rPr lang="uk-UA" sz="1800" dirty="0" err="1" smtClean="0">
                <a:solidFill>
                  <a:srgbClr val="FF0000"/>
                </a:solidFill>
              </a:rPr>
              <a:t>Пантанал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0000"/>
                </a:solidFill>
                <a:hlinkClick r:id="rId3"/>
              </a:rPr>
              <a:t>https://</a:t>
            </a:r>
            <a:r>
              <a:rPr lang="en-US" sz="1800" dirty="0" smtClean="0">
                <a:solidFill>
                  <a:srgbClr val="FF0000"/>
                </a:solidFill>
                <a:hlinkClick r:id="rId3"/>
              </a:rPr>
              <a:t>www.google.com.ua/search?rlz=1C1AVNC_enUA750UA750&amp;biw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en-US" sz="1800" dirty="0">
                <a:hlinkClick r:id="rId10"/>
              </a:rPr>
              <a:t>https://</a:t>
            </a:r>
            <a:r>
              <a:rPr lang="en-US" sz="1800" dirty="0" smtClean="0">
                <a:hlinkClick r:id="rId10"/>
              </a:rPr>
              <a:t>www.youtube.com/watch?v=mA1Hxa7ZASM</a:t>
            </a:r>
            <a:r>
              <a:rPr lang="ru-RU" sz="1800" dirty="0" smtClean="0"/>
              <a:t> 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rgbClr val="FF0000"/>
                </a:solidFill>
              </a:rPr>
              <a:t>7. Природний резерват Центрального </a:t>
            </a:r>
            <a:r>
              <a:rPr lang="uk-UA" sz="1800" dirty="0" err="1" smtClean="0">
                <a:solidFill>
                  <a:srgbClr val="FF0000"/>
                </a:solidFill>
              </a:rPr>
              <a:t>Сурінаму</a:t>
            </a:r>
            <a:r>
              <a:rPr lang="uk-UA" sz="1800" dirty="0" smtClean="0">
                <a:solidFill>
                  <a:srgbClr val="FF0000"/>
                </a:solidFill>
              </a:rPr>
              <a:t/>
            </a:r>
            <a:br>
              <a:rPr lang="uk-UA" sz="1800" dirty="0" smtClean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0000"/>
                </a:solidFill>
                <a:hlinkClick r:id="rId3"/>
              </a:rPr>
              <a:t>https://</a:t>
            </a:r>
            <a:r>
              <a:rPr lang="en-US" sz="1800" dirty="0" smtClean="0">
                <a:solidFill>
                  <a:srgbClr val="FF0000"/>
                </a:solidFill>
                <a:hlinkClick r:id="rId3"/>
              </a:rPr>
              <a:t>www.google.com.ua/search?rlz=1C1AVNC_enUA750UA750&amp;biw</a:t>
            </a: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en-US" sz="2000" dirty="0">
                <a:hlinkClick r:id="rId6"/>
              </a:rPr>
              <a:t>https://geografiamozil2.jimdo.com/</a:t>
            </a:r>
            <a:r>
              <a:rPr lang="ru-RU" sz="2000" dirty="0" err="1">
                <a:hlinkClick r:id="rId6"/>
              </a:rPr>
              <a:t>головна</a:t>
            </a:r>
            <a:r>
              <a:rPr lang="ru-RU" sz="2000" dirty="0">
                <a:hlinkClick r:id="rId6"/>
              </a:rPr>
              <a:t>/</a:t>
            </a:r>
            <a:r>
              <a:rPr lang="ru-RU" sz="2000" dirty="0" err="1">
                <a:hlinkClick r:id="rId6"/>
              </a:rPr>
              <a:t>південна-америка</a:t>
            </a:r>
            <a:r>
              <a:rPr lang="ru-RU" sz="2000" dirty="0" smtClean="0">
                <a:hlinkClick r:id="rId6"/>
              </a:rPr>
              <a:t>/</a:t>
            </a:r>
            <a:r>
              <a:rPr lang="ru-RU" sz="2000" dirty="0" smtClean="0"/>
              <a:t> 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480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219</Words>
  <Application>Microsoft Office PowerPoint</Application>
  <PresentationFormat>Экран (4:3)</PresentationFormat>
  <Paragraphs>28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Georgia</vt:lpstr>
      <vt:lpstr>Тема Office</vt:lpstr>
      <vt:lpstr>Природні об'єкти, занесені до списку  Світової спадщини ЮНЕСКО </vt:lpstr>
      <vt:lpstr> Уряди багатьох держав, стурбовані  наслідками господарської діяльності, розробили програму заходів охорони природи. У деяких природних комплексах були створені національні парки.   Нині площа територій, що охороняються в Південній Америці, становить приблизно 1%.</vt:lpstr>
      <vt:lpstr>Презентация PowerPoint</vt:lpstr>
      <vt:lpstr>Галапагоські острови (Еквадор)</vt:lpstr>
      <vt:lpstr>Презентация PowerPoint</vt:lpstr>
      <vt:lpstr>Презентация PowerPoint</vt:lpstr>
      <vt:lpstr>Презентация PowerPoint</vt:lpstr>
      <vt:lpstr>Презентация PowerPoint</vt:lpstr>
      <vt:lpstr>Національний парк Ігуасу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Комплекс резерватів Центральної Амазонії</vt:lpstr>
      <vt:lpstr>Презентация PowerPoint</vt:lpstr>
      <vt:lpstr>Презентация PowerPoint</vt:lpstr>
      <vt:lpstr>Презентация PowerPoint</vt:lpstr>
      <vt:lpstr>Національний парк Канайма (Венесуела)</vt:lpstr>
      <vt:lpstr>Презентация PowerPoint</vt:lpstr>
      <vt:lpstr>Презентация PowerPoint</vt:lpstr>
      <vt:lpstr>Презентация PowerPoint</vt:lpstr>
      <vt:lpstr>Національний парк Лос-Гласіарес (Аргентина)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Пантанал (Бразилія)</vt:lpstr>
      <vt:lpstr>Презентация PowerPoint</vt:lpstr>
      <vt:lpstr>Презентация PowerPoint</vt:lpstr>
      <vt:lpstr>Природний резерват Центрального Сурінаму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Посилання: Підручник Географія 7 клас Кобернік 2015 http://4book.org/uchebniki-ukraina/7-klass/1975-geografiya-7-klas-kobernik-2015 1. Галапагоські острови https://www.google.com.ua/search?rlz=1C1AVNC_enUA750UA750&amp;biw  https://www.youtube.com/watch?v=5gy3nwEejQM  2. Національний парк Ігуасу https://www.google.com.ua/search?rlz=1C1AVNC_enUA750UA750&amp;biw  https://www.youtube.com/watch?v=FwHpoyuv4lY  3. Комплекс резерватів Центральної Амазонії https://www.google.com.ua/search?rlz=1C1AVNC_enUA750UA750&amp;biw  https://geografiamozil2.jimdo.com/головна/південна-америка/  4. Національний парк Канайма  https://www.google.com.ua/search?rlz=1C1AVNC_enUA750UA750&amp;biw  https://www.youtube.com/watch?v=FaAmzCfVHG0  5. Національний парк Лос-Гласіарес  https://www.google.com.ua/search?rlz=1C1AVNC_enUA750UA750&amp;tbm  https://www.youtube.com/watch?v=sVRKqXmOxqE  6. Пантанал https://www.google.com.ua/search?rlz=1C1AVNC_enUA750UA750&amp;biw  https://www.youtube.com/watch?v=mA1Hxa7ZASM  7. Природний резерват Центрального Сурінаму https://www.google.com.ua/search?rlz=1C1AVNC_enUA750UA750&amp;biw https://geografiamozil2.jimdo.com/головна/південна-америка/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Пам'ятники природи Всесвітнього спадку ЮНЕСКО</dc:title>
  <dc:creator>RePack by Diakov</dc:creator>
  <cp:lastModifiedBy>Рома</cp:lastModifiedBy>
  <cp:revision>102</cp:revision>
  <dcterms:created xsi:type="dcterms:W3CDTF">2018-04-01T16:47:57Z</dcterms:created>
  <dcterms:modified xsi:type="dcterms:W3CDTF">2022-11-28T10:53:26Z</dcterms:modified>
</cp:coreProperties>
</file>