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8F0226A-9C74-4C6D-91EE-3DC83F6EA5B1}" type="datetimeFigureOut">
              <a:rPr lang="uk-UA" smtClean="0"/>
              <a:t>25.03.2019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58C15AC-D493-4D5E-A587-55E0D474057B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gif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4341" y="3501008"/>
            <a:ext cx="3602741" cy="2160240"/>
          </a:xfrm>
        </p:spPr>
        <p:txBody>
          <a:bodyPr>
            <a:normAutofit/>
          </a:bodyPr>
          <a:lstStyle/>
          <a:p>
            <a:pPr algn="ctr"/>
            <a:r>
              <a:rPr lang="uk-UA" b="1" cap="all" smtClean="0"/>
              <a:t>ОСНОВНІ </a:t>
            </a:r>
            <a:r>
              <a:rPr lang="uk-UA" b="1" smtClean="0"/>
              <a:t>ПРИРОДНІ </a:t>
            </a:r>
            <a:r>
              <a:rPr lang="uk-UA" b="1" dirty="0" smtClean="0"/>
              <a:t>ЗОНИ ПЛАНЕТИ</a:t>
            </a:r>
            <a:endParaRPr lang="uk-UA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222261"/>
            <a:ext cx="3312368" cy="1694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коледж\географія\image1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9812"/>
            <a:ext cx="7205482" cy="337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38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3501008"/>
            <a:ext cx="6777317" cy="2331621"/>
          </a:xfrm>
        </p:spPr>
        <p:txBody>
          <a:bodyPr>
            <a:normAutofit fontScale="92500" lnSpcReduction="10000"/>
          </a:bodyPr>
          <a:lstStyle/>
          <a:p>
            <a:pPr marL="68580" indent="0" algn="just">
              <a:buNone/>
            </a:pPr>
            <a:r>
              <a:rPr lang="uk-UA" dirty="0"/>
              <a:t>На Землі існує величезна кількість різноманітних природних комплексів. Це материки та океани, гірські масиви й рівнини, ліси й степи, пустелі, болота й луки тощо. Серед них є зональні та азональні природні комплекси. Разом вони створюють ніби мозаїку географічної оболонки. </a:t>
            </a:r>
          </a:p>
        </p:txBody>
      </p:sp>
      <p:pic>
        <p:nvPicPr>
          <p:cNvPr id="2050" name="Picture 2" descr="D:\коледж\географія\image013_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36712"/>
            <a:ext cx="6624736" cy="259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87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коледж\географія\Vegetation-uk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5" y="733694"/>
            <a:ext cx="7920880" cy="318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3933056"/>
            <a:ext cx="6777317" cy="1899573"/>
          </a:xfrm>
        </p:spPr>
        <p:txBody>
          <a:bodyPr>
            <a:normAutofit fontScale="85000" lnSpcReduction="10000"/>
          </a:bodyPr>
          <a:lstStyle/>
          <a:p>
            <a:pPr marL="68580" indent="0" algn="just">
              <a:buNone/>
            </a:pPr>
            <a:r>
              <a:rPr lang="uk-UA" dirty="0" smtClean="0"/>
              <a:t>Зональні природні комплекси — це комплекси, які утворилися насамперед завдяки кліматичним умовам. До зональних природних комплексів належать географічні пояси і природні зони. Вони послідовно змінюють один одного з півночі на південь за широтою.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513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5013176"/>
            <a:ext cx="6777317" cy="1179493"/>
          </a:xfrm>
        </p:spPr>
        <p:txBody>
          <a:bodyPr>
            <a:normAutofit fontScale="77500" lnSpcReduction="20000"/>
          </a:bodyPr>
          <a:lstStyle/>
          <a:p>
            <a:pPr marL="68580" indent="0" algn="just">
              <a:buNone/>
            </a:pPr>
            <a:r>
              <a:rPr lang="uk-UA" dirty="0"/>
              <a:t>Природні зони - це менші за розмірами зональні комплекси, що їх виділяють у кожному географічному поясі. Вони відрізняються співвідношенням вологи і тепла, тобто зволоженням. </a:t>
            </a:r>
          </a:p>
        </p:txBody>
      </p:sp>
      <p:pic>
        <p:nvPicPr>
          <p:cNvPr id="4098" name="Picture 2" descr="D:\коледж\географія\depositphotos_87589758-stock-illustration-set-of-four-different-climat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548680"/>
            <a:ext cx="7389939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97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/>
              <a:t>Арктичні і антарктичні пустелі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6552728" cy="382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38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Географічне положення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2313430"/>
            <a:ext cx="3671264" cy="3779865"/>
          </a:xfrm>
        </p:spPr>
        <p:txBody>
          <a:bodyPr>
            <a:normAutofit fontScale="85000" lnSpcReduction="20000"/>
          </a:bodyPr>
          <a:lstStyle/>
          <a:p>
            <a:pPr marL="68580" indent="0" algn="just">
              <a:buNone/>
            </a:pPr>
            <a:r>
              <a:rPr lang="uk-UA" dirty="0"/>
              <a:t>Полярні пустелі займають близько 5 млн. </a:t>
            </a:r>
            <a:r>
              <a:rPr lang="uk-UA" dirty="0" smtClean="0"/>
              <a:t>км</a:t>
            </a:r>
            <a:r>
              <a:rPr lang="uk-UA" baseline="30000" dirty="0" smtClean="0"/>
              <a:t>2</a:t>
            </a:r>
            <a:r>
              <a:rPr lang="uk-UA" dirty="0" smtClean="0"/>
              <a:t> </a:t>
            </a:r>
            <a:r>
              <a:rPr lang="uk-UA" dirty="0"/>
              <a:t>(Гренландія, Антарктида, північні </a:t>
            </a:r>
            <a:r>
              <a:rPr lang="uk-UA" dirty="0" smtClean="0"/>
              <a:t>береги </a:t>
            </a:r>
            <a:r>
              <a:rPr lang="uk-UA" dirty="0"/>
              <a:t>Євразії і Північної Америки), в основному складаються з невеликих скель або </a:t>
            </a:r>
            <a:r>
              <a:rPr lang="uk-UA" dirty="0" smtClean="0"/>
              <a:t>кам'янистих осипів, </a:t>
            </a:r>
            <a:r>
              <a:rPr lang="uk-UA" dirty="0"/>
              <a:t>льодовиків. Характерною особливістю полярної пустелі є повна відсутність сонячного світла протягом тривалого </a:t>
            </a:r>
            <a:r>
              <a:rPr lang="uk-UA" dirty="0" smtClean="0"/>
              <a:t>часу: </a:t>
            </a:r>
            <a:r>
              <a:rPr lang="uk-UA" dirty="0"/>
              <a:t>до десяти місяців.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2312988"/>
            <a:ext cx="3098796" cy="352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32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Ґрунти і клімат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68580" indent="0" algn="just">
              <a:buNone/>
            </a:pPr>
            <a:r>
              <a:rPr lang="uk-UA" dirty="0" smtClean="0"/>
              <a:t>Велика частина ґрунтів охоплені вічною мерзлотою. Середнє значення температур: -30 ° С, взимку до -60 ° С, в теплі місяці місцями до + 3 ° С. </a:t>
            </a:r>
            <a:endParaRPr lang="uk-U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420888"/>
            <a:ext cx="3419475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53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Рослинний і тваринний світ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88024" y="2313431"/>
            <a:ext cx="3672408" cy="3818585"/>
          </a:xfrm>
        </p:spPr>
        <p:txBody>
          <a:bodyPr>
            <a:normAutofit lnSpcReduction="10000"/>
          </a:bodyPr>
          <a:lstStyle/>
          <a:p>
            <a:pPr marL="68580" indent="0" algn="just">
              <a:buNone/>
            </a:pPr>
            <a:r>
              <a:rPr lang="uk-UA" dirty="0"/>
              <a:t>Полярні пустелі практично позбавлені рослинності. В Антарктиді можна зустріти мохи та лишайники. З тварин в Арктиці живуть білі ведмеді, моржі, тюлені, песці. В Антарктиці - пінгвіни, поморники. 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75" y="2060848"/>
            <a:ext cx="270510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52936"/>
            <a:ext cx="2319451" cy="259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041"/>
            <a:ext cx="22860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32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Тундра та лісотундра</a:t>
            </a:r>
            <a:endParaRPr lang="uk-UA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04864"/>
            <a:ext cx="6192688" cy="40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01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Географічне положення, ґрунти, рослинність</a:t>
            </a:r>
            <a:endParaRPr lang="uk-UA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324101"/>
            <a:ext cx="6768752" cy="39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53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Клімат та тваринний світ.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2313430"/>
            <a:ext cx="3743272" cy="3851874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uk-UA" dirty="0" smtClean="0"/>
              <a:t>Середня температура влітку (липень, серпень) в тундрі становить +5 +10 ° C. Взимку середня температура -30 ° C. У тундрі зима може тривати до 9 місяців. Середні температури повітря в лісотундрі в липні +10 +14 ° C, а в січні від -10 ° до - 40 ° C. Незважаючи на малу кількість атмосферних опадів (200-400 мм), для лісотундри характерна висока вологість через різке перевищення зволоження над випарами, тому тут багато озер. Також в лісотундрі багато боліт. Серед тварин: північні олені, песці, вовки, зайці. </a:t>
            </a:r>
            <a:endParaRPr lang="uk-UA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55" y="2276872"/>
            <a:ext cx="381189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90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61176"/>
          </a:xfrm>
        </p:spPr>
        <p:txBody>
          <a:bodyPr/>
          <a:lstStyle/>
          <a:p>
            <a:pPr algn="ctr"/>
            <a:r>
              <a:rPr lang="uk-UA" b="1" dirty="0" smtClean="0"/>
              <a:t>Тайга</a:t>
            </a:r>
            <a:endParaRPr lang="uk-UA" b="1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05038"/>
            <a:ext cx="6408712" cy="403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90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Географічне положення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899592" y="5207382"/>
            <a:ext cx="7164272" cy="1009287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uk-UA" dirty="0" smtClean="0"/>
              <a:t>Природна зона тайги розташована в помірному поясі Росії, Канади, Скандинавії. </a:t>
            </a:r>
            <a:endParaRPr lang="uk-UA" dirty="0"/>
          </a:p>
        </p:txBody>
      </p:sp>
      <p:pic>
        <p:nvPicPr>
          <p:cNvPr id="13314" name="Picture 2" descr="D:\коледж\географія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75875"/>
            <a:ext cx="5544616" cy="300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11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/>
          <a:lstStyle/>
          <a:p>
            <a:pPr algn="ctr"/>
            <a:r>
              <a:rPr lang="uk-UA" dirty="0"/>
              <a:t>К</a:t>
            </a:r>
            <a:r>
              <a:rPr lang="uk-UA" dirty="0" smtClean="0"/>
              <a:t>лімат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427984" y="1988840"/>
            <a:ext cx="3960440" cy="3960439"/>
          </a:xfrm>
        </p:spPr>
        <p:txBody>
          <a:bodyPr>
            <a:normAutofit fontScale="85000" lnSpcReduction="20000"/>
          </a:bodyPr>
          <a:lstStyle/>
          <a:p>
            <a:pPr marL="68580" indent="0" algn="just">
              <a:buNone/>
            </a:pPr>
            <a:r>
              <a:rPr lang="uk-UA" dirty="0" smtClean="0"/>
              <a:t>Для тайги  характерні холодна зима і помірне тепле літо. Середня річна кількість опадів 300 - 1000 мм. Основні сезони в тайзі зима і літо. Весна і осінь такі короткі, що ви навряд чи помітите, що вони існують. Або жарко і волого, або дуже холодно. Температура повітря влітку нерідко перевищує +30 ° C. Літо в основному тепле і дощове. Взимку морози досягають -30 -50 ° C. </a:t>
            </a:r>
            <a:endParaRPr lang="uk-UA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379159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68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42" y="4437112"/>
            <a:ext cx="4093045" cy="197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Тваринний і рослинний світ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31287" y="1628800"/>
            <a:ext cx="3901153" cy="4786884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uk-UA" sz="1800" dirty="0" smtClean="0"/>
              <a:t>Тайга відома темнохвойним бореальним лісом. Зустрічаються і листяні дерева: береза, осика, тополя. </a:t>
            </a:r>
          </a:p>
          <a:p>
            <a:pPr marL="68580" indent="0" algn="just">
              <a:buNone/>
            </a:pPr>
            <a:r>
              <a:rPr lang="uk-UA" sz="1800" dirty="0" smtClean="0"/>
              <a:t>У тайзі багато хижих звірів, таких як бурий ведмідь, вовк, лисиця, рись, ласка, горностай, росомаха, соболь. Вони полюють на травоїдних тварин: кролики, білки, миші, полівки. З копитних зустрічаються північний і благородний олень, лось, косуля (в Сибіру), лісовий бізон (в Канаді). Вони мешкають в основному в регіонах тайги, де більше листяних дерев.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3419475" cy="227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1905000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73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Мішані і широколистяні ліси</a:t>
            </a:r>
            <a:endParaRPr lang="uk-UA" b="1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030" y="1773238"/>
            <a:ext cx="6496338" cy="433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46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792088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Географічне положення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83568" y="4324416"/>
            <a:ext cx="7848872" cy="2056912"/>
          </a:xfrm>
        </p:spPr>
        <p:txBody>
          <a:bodyPr>
            <a:normAutofit fontScale="85000" lnSpcReduction="10000"/>
          </a:bodyPr>
          <a:lstStyle/>
          <a:p>
            <a:pPr marL="68580" indent="0" algn="just">
              <a:buNone/>
            </a:pPr>
            <a:r>
              <a:rPr lang="uk-UA" dirty="0" smtClean="0"/>
              <a:t>Ця зона формується в помірному поясі. Мішані і широколистяні ліси розташовані на Східно-Європейській рівнині (Сарматський мішаний ліс), </a:t>
            </a:r>
            <a:r>
              <a:rPr lang="uk-UA" dirty="0" err="1" smtClean="0"/>
              <a:t>Західно</a:t>
            </a:r>
            <a:r>
              <a:rPr lang="uk-UA" dirty="0" smtClean="0"/>
              <a:t>-Сибірської рівнині, на півдні Далекого Сходу, на Кавказі, а також ці ліси є в Карпатах, в південній Скандинавії, Північній Америці в Каліфорнії, біля Великих озер (</a:t>
            </a:r>
            <a:r>
              <a:rPr lang="uk-UA" dirty="0" err="1" smtClean="0"/>
              <a:t>Лаврентійський</a:t>
            </a:r>
            <a:r>
              <a:rPr lang="uk-UA" dirty="0" smtClean="0"/>
              <a:t> мішаний ліс), ще в Південній Америці і в Новій Зеландії. </a:t>
            </a:r>
            <a:endParaRPr lang="uk-UA" dirty="0"/>
          </a:p>
        </p:txBody>
      </p:sp>
      <p:pic>
        <p:nvPicPr>
          <p:cNvPr id="17410" name="Picture 2" descr="D:\коледж\географія\pomyrniy_poy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71716"/>
            <a:ext cx="52387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0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pPr algn="ctr"/>
            <a:r>
              <a:rPr lang="uk-UA" dirty="0" smtClean="0"/>
              <a:t>Клімат і ґрунти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355976" y="1772816"/>
            <a:ext cx="4176464" cy="4536504"/>
          </a:xfrm>
        </p:spPr>
        <p:txBody>
          <a:bodyPr>
            <a:normAutofit lnSpcReduction="10000"/>
          </a:bodyPr>
          <a:lstStyle/>
          <a:p>
            <a:pPr marL="68580" indent="0" algn="just">
              <a:buNone/>
            </a:pPr>
            <a:r>
              <a:rPr lang="uk-UA" dirty="0" smtClean="0"/>
              <a:t>Зона характеризується відносно м'яким кліматом і родючими ґрунтами: в основному сірими лісовими та підзолистими. Температура влітку + 16 + 24 ° C. Температура взимку в змішаних лісах від -16 до -8 ° C, в широколистяних лісах взимку тепліше, ніж в змішаних: -8 + 8 ° C. </a:t>
            </a:r>
          </a:p>
          <a:p>
            <a:pPr marL="68580" indent="0" algn="just">
              <a:buNone/>
            </a:pPr>
            <a:endParaRPr lang="uk-UA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341947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14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Рослинний і тваринний світ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1916832"/>
            <a:ext cx="3887288" cy="4470932"/>
          </a:xfrm>
        </p:spPr>
        <p:txBody>
          <a:bodyPr>
            <a:normAutofit fontScale="85000" lnSpcReduction="10000"/>
          </a:bodyPr>
          <a:lstStyle/>
          <a:p>
            <a:pPr marL="68580" indent="0" algn="just">
              <a:buNone/>
            </a:pPr>
            <a:r>
              <a:rPr lang="uk-UA" dirty="0"/>
              <a:t>Основні види дерев: ялина, сосна, дуб, липа, клен, бук, береза. </a:t>
            </a:r>
            <a:endParaRPr lang="uk-UA" dirty="0" smtClean="0"/>
          </a:p>
          <a:p>
            <a:pPr marL="68580" indent="0" algn="just">
              <a:buNone/>
            </a:pPr>
            <a:r>
              <a:rPr lang="uk-UA" dirty="0" smtClean="0"/>
              <a:t>Фауну </a:t>
            </a:r>
            <a:r>
              <a:rPr lang="uk-UA" dirty="0"/>
              <a:t>змішаних лісів представляють і деякі представники тайги, такі як лосі, козулі, білки-летяги, зайці-біляки, глухарі. </a:t>
            </a:r>
            <a:endParaRPr lang="uk-UA" dirty="0" smtClean="0"/>
          </a:p>
          <a:p>
            <a:pPr marL="68580" indent="0" algn="just">
              <a:buNone/>
            </a:pPr>
            <a:r>
              <a:rPr lang="uk-UA" dirty="0" smtClean="0"/>
              <a:t>У </a:t>
            </a:r>
            <a:r>
              <a:rPr lang="uk-UA" dirty="0"/>
              <a:t>змішаних і широколистяних лісах широко поширені: вовки, лисиці, гризуни, лісові птахи. </a:t>
            </a:r>
            <a:endParaRPr lang="uk-UA" dirty="0" smtClean="0"/>
          </a:p>
          <a:p>
            <a:pPr marL="68580" indent="0" algn="just">
              <a:buNone/>
            </a:pPr>
            <a:r>
              <a:rPr lang="uk-UA" dirty="0" smtClean="0"/>
              <a:t>У </a:t>
            </a:r>
            <a:r>
              <a:rPr lang="uk-UA" dirty="0"/>
              <a:t>широколистяних лісах: кабани, благородний олень. 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16832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038" y="4463184"/>
            <a:ext cx="2821955" cy="192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40" y="2852936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85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61176"/>
          </a:xfrm>
        </p:spPr>
        <p:txBody>
          <a:bodyPr/>
          <a:lstStyle/>
          <a:p>
            <a:pPr algn="ctr"/>
            <a:r>
              <a:rPr lang="uk-UA" b="1" dirty="0" smtClean="0"/>
              <a:t>Степи і лісостепи</a:t>
            </a:r>
            <a:endParaRPr lang="uk-UA" b="1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2132856"/>
            <a:ext cx="6234881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79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28" y="843307"/>
            <a:ext cx="7024744" cy="785493"/>
          </a:xfrm>
        </p:spPr>
        <p:txBody>
          <a:bodyPr/>
          <a:lstStyle/>
          <a:p>
            <a:pPr algn="ctr"/>
            <a:r>
              <a:rPr lang="uk-UA" dirty="0" smtClean="0"/>
              <a:t>Географічне положення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755576" y="4653135"/>
            <a:ext cx="7632848" cy="1656185"/>
          </a:xfrm>
        </p:spPr>
        <p:txBody>
          <a:bodyPr>
            <a:normAutofit fontScale="92500" lnSpcReduction="10000"/>
          </a:bodyPr>
          <a:lstStyle/>
          <a:p>
            <a:pPr marL="68580" indent="0" algn="just">
              <a:buNone/>
            </a:pPr>
            <a:r>
              <a:rPr lang="uk-UA" dirty="0"/>
              <a:t>В Євразії лісостеп простягається </a:t>
            </a:r>
            <a:r>
              <a:rPr lang="uk-UA" dirty="0" smtClean="0"/>
              <a:t>безперервною </a:t>
            </a:r>
            <a:r>
              <a:rPr lang="uk-UA" dirty="0"/>
              <a:t>зоною від передгір'їв Карпат до Алтаю і далі фрагментами на сході. Безлісні області, звані степом займають великі території в Євразії, </a:t>
            </a:r>
            <a:r>
              <a:rPr lang="uk-UA" dirty="0" smtClean="0"/>
              <a:t>Північній Америці </a:t>
            </a:r>
            <a:r>
              <a:rPr lang="uk-UA" dirty="0"/>
              <a:t>і в субтропічному поясі Південної Америки. </a:t>
            </a:r>
          </a:p>
        </p:txBody>
      </p:sp>
      <p:pic>
        <p:nvPicPr>
          <p:cNvPr id="21507" name="Picture 3" descr="D:\коледж\географія\5-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4975"/>
            <a:ext cx="6912768" cy="302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47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pPr algn="ctr"/>
            <a:r>
              <a:rPr lang="uk-UA" dirty="0" smtClean="0"/>
              <a:t>Ґрунти і клімат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1772816"/>
            <a:ext cx="3815280" cy="4248472"/>
          </a:xfrm>
        </p:spPr>
        <p:txBody>
          <a:bodyPr>
            <a:normAutofit fontScale="92500" lnSpcReduction="20000"/>
          </a:bodyPr>
          <a:lstStyle/>
          <a:p>
            <a:pPr marL="68580" indent="0" algn="just">
              <a:buNone/>
            </a:pPr>
            <a:r>
              <a:rPr lang="uk-UA" dirty="0" smtClean="0"/>
              <a:t>Основні ґрунти степів і лісостепів – дернові, каштанові і чорноземи. </a:t>
            </a:r>
          </a:p>
          <a:p>
            <a:pPr marL="68580" indent="0" algn="just">
              <a:buNone/>
            </a:pPr>
            <a:r>
              <a:rPr lang="uk-UA" dirty="0" smtClean="0"/>
              <a:t>Температура в степах і лісостепах: -16 + 8 ° C взимку; + 16 + 24 ° C влітку. При переході від лісових масивів до степів, клімат стає спекотнішим і сухішим, опадів випадає менше (250- 500 мм на рік). Лісостепи мають більш вологий клімат (до 600 мм опадів).</a:t>
            </a:r>
            <a:endParaRPr lang="uk-UA" dirty="0"/>
          </a:p>
        </p:txBody>
      </p:sp>
      <p:pic>
        <p:nvPicPr>
          <p:cNvPr id="22530" name="Picture 2" descr="ÐÐ¾Ð²âÑÐ·Ð°Ð½Ðµ Ð·Ð¾Ð±ÑÐ°Ð¶ÐµÐ½Ð½Ñ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3706813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18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03" y="2766957"/>
            <a:ext cx="3182849" cy="238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83648"/>
            <a:ext cx="7024744" cy="81716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Рослинний і тваринний світ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1916832"/>
            <a:ext cx="3815280" cy="4176464"/>
          </a:xfrm>
        </p:spPr>
        <p:txBody>
          <a:bodyPr>
            <a:normAutofit fontScale="92500"/>
          </a:bodyPr>
          <a:lstStyle/>
          <a:p>
            <a:pPr marL="68580" indent="0" algn="just">
              <a:buNone/>
            </a:pPr>
            <a:r>
              <a:rPr lang="uk-UA" dirty="0"/>
              <a:t>Рослинність поступово змінюється з півночі на південь: злаки змінює ковила, його змінює полин. З фауни присутні: ховрахи, бабаки, дрохви, степовий орел. В лісостепах зустрічаються і лісові тварини: їжаки, білки, лисиці, зайці, бобри, вужі, лелеки, і навіть лосі. 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25144"/>
            <a:ext cx="2103643" cy="152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44824"/>
            <a:ext cx="257175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02" y="1700808"/>
            <a:ext cx="1591425" cy="173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095" y="4323880"/>
            <a:ext cx="132738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35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/>
          <a:lstStyle/>
          <a:p>
            <a:pPr algn="ctr"/>
            <a:r>
              <a:rPr lang="uk-UA" b="1" dirty="0" smtClean="0"/>
              <a:t>Напівпустелі та пустелі</a:t>
            </a:r>
            <a:endParaRPr lang="uk-UA" b="1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60409"/>
            <a:ext cx="7056784" cy="421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87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640" y="786635"/>
            <a:ext cx="7024744" cy="817160"/>
          </a:xfrm>
        </p:spPr>
        <p:txBody>
          <a:bodyPr/>
          <a:lstStyle/>
          <a:p>
            <a:pPr algn="ctr"/>
            <a:r>
              <a:rPr lang="uk-UA" dirty="0" smtClean="0"/>
              <a:t>Географічне положення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39552" y="4293096"/>
            <a:ext cx="8064896" cy="2088232"/>
          </a:xfrm>
        </p:spPr>
        <p:txBody>
          <a:bodyPr>
            <a:normAutofit fontScale="77500" lnSpcReduction="20000"/>
          </a:bodyPr>
          <a:lstStyle/>
          <a:p>
            <a:pPr marL="68580" indent="0" algn="just">
              <a:buNone/>
            </a:pPr>
            <a:r>
              <a:rPr lang="uk-UA" dirty="0"/>
              <a:t>Ця зона займає одну п'яту частину земної поверхні. Велика частина розташована в тропіках (тропічні пустелі і напівпустелі): в Африці, Австралії, в тропіках Південної Америки і на Аравійському півострові в Євразії. Найпосушливіша пустеля Атакама в Чилі, де дощів не буває. </a:t>
            </a:r>
            <a:r>
              <a:rPr lang="uk-UA" dirty="0" smtClean="0"/>
              <a:t>Найбільша пустеля світу -  </a:t>
            </a:r>
            <a:r>
              <a:rPr lang="uk-UA" dirty="0"/>
              <a:t>Сахара. Пустелі і напівпустелі помірного поясу (помірні пустелі і напівпустелі) в Євразії розташовані суцільною смугою від Прикаспійської низовини до східного кордону Китаю. </a:t>
            </a:r>
          </a:p>
        </p:txBody>
      </p:sp>
      <p:pic>
        <p:nvPicPr>
          <p:cNvPr id="25602" name="Picture 2" descr="D:\коледж\географія\img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540" y="1628800"/>
            <a:ext cx="482453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56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745152"/>
          </a:xfrm>
        </p:spPr>
        <p:txBody>
          <a:bodyPr/>
          <a:lstStyle/>
          <a:p>
            <a:pPr algn="ctr"/>
            <a:r>
              <a:rPr lang="uk-UA" dirty="0" smtClean="0"/>
              <a:t>Клімат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572000" y="1628800"/>
            <a:ext cx="3888432" cy="4752528"/>
          </a:xfrm>
        </p:spPr>
        <p:txBody>
          <a:bodyPr>
            <a:normAutofit fontScale="92500" lnSpcReduction="20000"/>
          </a:bodyPr>
          <a:lstStyle/>
          <a:p>
            <a:pPr marL="68580" indent="0" algn="just">
              <a:buNone/>
            </a:pPr>
            <a:r>
              <a:rPr lang="uk-UA" dirty="0" smtClean="0"/>
              <a:t>Температури пустель помірного поясу мають більші сезонними коливаннями. Влітку від +20 ° C і вище, а взимку морози можуть досягати -50 ° C.</a:t>
            </a:r>
          </a:p>
          <a:p>
            <a:pPr marL="68580" indent="0" algn="just">
              <a:buNone/>
            </a:pPr>
            <a:r>
              <a:rPr lang="uk-UA" dirty="0" smtClean="0"/>
              <a:t>В тропічних пустелях мало опадів (менше 15 мм в рік). Влітку температура +50 ° C звичайне явище (рекорд +58 ° C в Сахарі). Взимку бувають заморозки. Протягом доби перепади температур досягають 30-40 ° C. </a:t>
            </a:r>
            <a:endParaRPr lang="uk-UA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8" y="2060847"/>
            <a:ext cx="3964622" cy="3850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58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41" y="3284984"/>
            <a:ext cx="285750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Рослинний і тваринний світ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076056" y="1700808"/>
            <a:ext cx="3312368" cy="4608512"/>
          </a:xfrm>
        </p:spPr>
        <p:txBody>
          <a:bodyPr/>
          <a:lstStyle/>
          <a:p>
            <a:pPr marL="68580" indent="0" algn="just">
              <a:buNone/>
            </a:pPr>
            <a:r>
              <a:rPr lang="uk-UA" dirty="0"/>
              <a:t>У пустелях практично немає флори (верблюжі колючки), в напівпустелях: багаторічні трави, злаки і полин. Фауна: верблюди, тушканчики, ховрахи, шакали, змії, ящірки, скорпіони. </a:t>
            </a: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58112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336" y="1700808"/>
            <a:ext cx="3351006" cy="223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6" name="Picture 8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41" y="4941168"/>
            <a:ext cx="2037442" cy="12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95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936104"/>
          </a:xfrm>
        </p:spPr>
        <p:txBody>
          <a:bodyPr/>
          <a:lstStyle/>
          <a:p>
            <a:pPr algn="ctr"/>
            <a:r>
              <a:rPr lang="uk-UA" b="1" dirty="0" smtClean="0"/>
              <a:t>Савани </a:t>
            </a:r>
            <a:r>
              <a:rPr lang="uk-UA" b="1" dirty="0"/>
              <a:t>і рідколісся</a:t>
            </a:r>
          </a:p>
        </p:txBody>
      </p:sp>
      <p:pic>
        <p:nvPicPr>
          <p:cNvPr id="28676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4824"/>
            <a:ext cx="6176649" cy="413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87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024744" cy="936104"/>
          </a:xfrm>
        </p:spPr>
        <p:txBody>
          <a:bodyPr/>
          <a:lstStyle/>
          <a:p>
            <a:pPr algn="ctr"/>
            <a:r>
              <a:rPr lang="uk-UA" dirty="0" smtClean="0"/>
              <a:t>Географічне положення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827584" y="4941168"/>
            <a:ext cx="7632848" cy="1368152"/>
          </a:xfrm>
        </p:spPr>
        <p:txBody>
          <a:bodyPr>
            <a:normAutofit fontScale="92500" lnSpcReduction="10000"/>
          </a:bodyPr>
          <a:lstStyle/>
          <a:p>
            <a:pPr marL="68580" indent="0" algn="just">
              <a:buNone/>
            </a:pPr>
            <a:r>
              <a:rPr lang="uk-UA" dirty="0"/>
              <a:t>Зона розташовується в субекваторіальних поясах Південної Америки і Африки, на півострові Індостану, Індокитаї, в північних і південно-західних областях Австралії. </a:t>
            </a: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6912768" cy="303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01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272926" cy="745152"/>
          </a:xfrm>
        </p:spPr>
        <p:txBody>
          <a:bodyPr/>
          <a:lstStyle/>
          <a:p>
            <a:pPr algn="ctr"/>
            <a:r>
              <a:rPr lang="uk-UA" dirty="0" smtClean="0"/>
              <a:t>Кліматичні умови та ґрунти 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220072" y="1844824"/>
            <a:ext cx="3312368" cy="4536504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uk-UA" dirty="0" smtClean="0"/>
              <a:t>Клімат тут або сухий (взимку), або дощовий (500-1000 мм в основному влітку).  Період дощів скорочується при русі від екватора до тропіків з 7-9 до 3-4 місяців. Температура протягом року від +16 ° C до +25 ° C і вище. </a:t>
            </a:r>
          </a:p>
          <a:p>
            <a:pPr marL="68580" indent="0">
              <a:buNone/>
            </a:pPr>
            <a:r>
              <a:rPr lang="uk-UA" dirty="0" smtClean="0"/>
              <a:t>Ґрунти – червоні латеритні та червоно-бурі.</a:t>
            </a:r>
          </a:p>
          <a:p>
            <a:pPr marL="68580" indent="0">
              <a:buNone/>
            </a:pPr>
            <a:endParaRPr lang="uk-UA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439261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31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6" name="Picture 1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13158"/>
            <a:ext cx="1276417" cy="191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Рослинний і тваринний світ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16016" y="1628800"/>
            <a:ext cx="3888432" cy="4752528"/>
          </a:xfrm>
        </p:spPr>
        <p:txBody>
          <a:bodyPr>
            <a:normAutofit fontScale="70000" lnSpcReduction="20000"/>
          </a:bodyPr>
          <a:lstStyle/>
          <a:p>
            <a:pPr marL="68580" indent="0" algn="just">
              <a:buNone/>
            </a:pPr>
            <a:r>
              <a:rPr lang="uk-UA" dirty="0"/>
              <a:t>Саванам і рідколісся притаманне трав'яна рослинність (злаки, багаторічні трави, напівчагарники) з </a:t>
            </a:r>
            <a:r>
              <a:rPr lang="uk-UA" dirty="0" err="1"/>
              <a:t>рідко</a:t>
            </a:r>
            <a:r>
              <a:rPr lang="uk-UA" dirty="0"/>
              <a:t> розкиданими деревами і чагарниками (баобаби - в Африці, пляшкове дерево, евкаліпти - в Австралії, пальми - в Бразилії). Іноді дерева ростуть невеликими групами. З мешкають в саванах тварин в Африці: слони, леви, гепарди і леопарди, носороги, жирафи, зебри, антилопи гну, безліч птахів: африканський страус, марабу, птах-секретар. У Південній Америці - броненосці, мурахоїди, страуси-нанду. В Австралії: качконіс, кенгуру, </a:t>
            </a:r>
            <a:r>
              <a:rPr lang="uk-UA" dirty="0" err="1"/>
              <a:t>коали</a:t>
            </a:r>
            <a:r>
              <a:rPr lang="uk-UA" dirty="0"/>
              <a:t>, страуси </a:t>
            </a:r>
            <a:r>
              <a:rPr lang="uk-UA" dirty="0" err="1"/>
              <a:t>ему</a:t>
            </a:r>
            <a:r>
              <a:rPr lang="uk-UA" dirty="0"/>
              <a:t>, крокодили, черепахи, папуги. </a:t>
            </a: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29" y="1556792"/>
            <a:ext cx="2267631" cy="151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65104"/>
            <a:ext cx="3014700" cy="20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60"/>
            <a:ext cx="2055770" cy="154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8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94" y="1922308"/>
            <a:ext cx="2474024" cy="154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4" name="Picture 10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314" y="3422727"/>
            <a:ext cx="1902908" cy="128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90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632848" cy="1152128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Твердолисті вічнозелені ліси</a:t>
            </a:r>
            <a:endParaRPr lang="uk-UA" b="1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5760640" cy="417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75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864096"/>
          </a:xfrm>
        </p:spPr>
        <p:txBody>
          <a:bodyPr/>
          <a:lstStyle/>
          <a:p>
            <a:pPr algn="ctr"/>
            <a:r>
              <a:rPr lang="uk-UA" dirty="0" smtClean="0"/>
              <a:t>Географічне положення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4725144"/>
            <a:ext cx="7704856" cy="1656184"/>
          </a:xfrm>
        </p:spPr>
        <p:txBody>
          <a:bodyPr/>
          <a:lstStyle/>
          <a:p>
            <a:pPr marL="68580" indent="0" algn="just">
              <a:buNone/>
            </a:pPr>
            <a:r>
              <a:rPr lang="ru-RU" dirty="0" err="1" smtClean="0"/>
              <a:t>Розташовуються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субтропіках</a:t>
            </a:r>
            <a:r>
              <a:rPr lang="ru-RU" dirty="0"/>
              <a:t> </a:t>
            </a:r>
            <a:r>
              <a:rPr lang="ru-RU" dirty="0" err="1"/>
              <a:t>Австралії</a:t>
            </a:r>
            <a:r>
              <a:rPr lang="ru-RU" dirty="0"/>
              <a:t>, в </a:t>
            </a:r>
            <a:r>
              <a:rPr lang="ru-RU" dirty="0" err="1"/>
              <a:t>Середземномор'ї</a:t>
            </a:r>
            <a:r>
              <a:rPr lang="ru-RU" dirty="0"/>
              <a:t> </a:t>
            </a:r>
            <a:r>
              <a:rPr lang="ru-RU" dirty="0" err="1"/>
              <a:t>Європи</a:t>
            </a:r>
            <a:r>
              <a:rPr lang="ru-RU" dirty="0"/>
              <a:t>, на </a:t>
            </a:r>
            <a:r>
              <a:rPr lang="ru-RU" dirty="0" err="1"/>
              <a:t>заході</a:t>
            </a:r>
            <a:r>
              <a:rPr lang="ru-RU" dirty="0"/>
              <a:t> </a:t>
            </a:r>
            <a:r>
              <a:rPr lang="ru-RU" dirty="0" err="1"/>
              <a:t>Північної</a:t>
            </a:r>
            <a:r>
              <a:rPr lang="ru-RU" dirty="0"/>
              <a:t> Америки, невеликий район в </a:t>
            </a:r>
            <a:r>
              <a:rPr lang="ru-RU" dirty="0" err="1"/>
              <a:t>Південної</a:t>
            </a:r>
            <a:r>
              <a:rPr lang="ru-RU" dirty="0"/>
              <a:t> Америки (</a:t>
            </a:r>
            <a:r>
              <a:rPr lang="ru-RU" dirty="0" err="1"/>
              <a:t>Чилі</a:t>
            </a:r>
            <a:r>
              <a:rPr lang="ru-RU" dirty="0"/>
              <a:t>), на </a:t>
            </a:r>
            <a:r>
              <a:rPr lang="ru-RU" dirty="0" err="1"/>
              <a:t>півночі</a:t>
            </a:r>
            <a:r>
              <a:rPr lang="ru-RU" dirty="0"/>
              <a:t> і </a:t>
            </a:r>
            <a:r>
              <a:rPr lang="ru-RU" dirty="0" err="1"/>
              <a:t>півдні</a:t>
            </a:r>
            <a:r>
              <a:rPr lang="ru-RU" dirty="0"/>
              <a:t> Африки. </a:t>
            </a:r>
            <a:endParaRPr lang="uk-UA" dirty="0"/>
          </a:p>
        </p:txBody>
      </p:sp>
      <p:pic>
        <p:nvPicPr>
          <p:cNvPr id="33794" name="Picture 2" descr="https://upload.wikimedia.org/wikipedia/commons/thumb/e/ea/Macchia_mediterranea_map.jpg/330px-Macchia_mediterranea_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05638"/>
            <a:ext cx="6984776" cy="311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00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/>
          <a:lstStyle/>
          <a:p>
            <a:pPr algn="ctr"/>
            <a:r>
              <a:rPr lang="uk-UA" dirty="0" smtClean="0"/>
              <a:t>Клімат і ґрунти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1988840"/>
            <a:ext cx="3743272" cy="4248472"/>
          </a:xfrm>
        </p:spPr>
        <p:txBody>
          <a:bodyPr/>
          <a:lstStyle/>
          <a:p>
            <a:pPr marL="68580" indent="0" algn="just">
              <a:buNone/>
            </a:pPr>
            <a:r>
              <a:rPr lang="uk-UA" dirty="0" smtClean="0"/>
              <a:t>Взимку тут волого і прохолодно + 8 + 16 ° C. Літо спекотне і сухе + 20 + 24 ° C і вище. Достатня кількість опадів (в середньому 600 мм на рік). </a:t>
            </a:r>
          </a:p>
          <a:p>
            <a:pPr marL="68580" indent="0" algn="just">
              <a:buNone/>
            </a:pPr>
            <a:r>
              <a:rPr lang="uk-UA" dirty="0" smtClean="0"/>
              <a:t>Ґрунти досить родючі, червоноземи і жовтоземи, часто опідзолені. </a:t>
            </a:r>
            <a:endParaRPr lang="uk-UA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276872"/>
            <a:ext cx="3778250" cy="345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83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764704"/>
            <a:ext cx="7344816" cy="792088"/>
          </a:xfrm>
        </p:spPr>
        <p:txBody>
          <a:bodyPr/>
          <a:lstStyle/>
          <a:p>
            <a:pPr algn="ctr"/>
            <a:r>
              <a:rPr lang="uk-UA" dirty="0" smtClean="0"/>
              <a:t>Тваринний і рослинний світ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427984" y="1556792"/>
            <a:ext cx="4176464" cy="4968552"/>
          </a:xfrm>
        </p:spPr>
        <p:txBody>
          <a:bodyPr>
            <a:normAutofit fontScale="77500" lnSpcReduction="20000"/>
          </a:bodyPr>
          <a:lstStyle/>
          <a:p>
            <a:pPr marL="68580" indent="0" algn="just">
              <a:buNone/>
            </a:pPr>
            <a:r>
              <a:rPr lang="uk-UA" dirty="0"/>
              <a:t>З флори поширені густі зарості низькорослих вічнозелених дубів, </a:t>
            </a:r>
            <a:r>
              <a:rPr lang="uk-UA" dirty="0" err="1"/>
              <a:t>сосен</a:t>
            </a:r>
            <a:r>
              <a:rPr lang="uk-UA" dirty="0"/>
              <a:t> і карликових пальм, зустрічається корковий дуб. З огляду на невеликі території цієї зони, фауна тут схожа з фауною сусідніх зон: савани, пустель, тропічних лісів і лісів помірних широт. У Середземномор'ї багато ховрахів, бабаків, також зустрічаються різні змії, хамелеони, ящірки-гекони, черепахи. У Північній Африці проживають дикобрази, гієни, шакали, дикі зайці і кози, </a:t>
            </a:r>
            <a:r>
              <a:rPr lang="uk-UA" dirty="0" err="1"/>
              <a:t>мавпи</a:t>
            </a:r>
            <a:r>
              <a:rPr lang="uk-UA" dirty="0"/>
              <a:t>, вовки, змії. В Австралії в евкаліптових лісах багато </a:t>
            </a:r>
            <a:r>
              <a:rPr lang="uk-UA" dirty="0" err="1"/>
              <a:t>коал</a:t>
            </a:r>
            <a:r>
              <a:rPr lang="uk-UA" dirty="0"/>
              <a:t>. Евкаліпти досягають висоти понад 100 метрів. </a:t>
            </a:r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2498329" cy="176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Ð ÐµÐ·ÑÐ»ÑÑÐ°Ñ Ð¿Ð¾ÑÑÐºÑ Ð·Ð¾Ð±ÑÐ°Ð¶ÐµÐ½Ñ Ð·Ð° Ð·Ð°Ð¿Ð¸ÑÐ¾Ð¼ &quot;Ð¢Ð²ÐµÑÐ´Ð¾Ð»Ð¸ÑÑÑ Ð»ÑÑÐ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284984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25144"/>
            <a:ext cx="270510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13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>Змінно-вологі мусонні </a:t>
            </a:r>
            <a:r>
              <a:rPr lang="uk-UA" b="1" dirty="0" smtClean="0"/>
              <a:t>ліси</a:t>
            </a:r>
            <a:endParaRPr lang="uk-UA" b="1" dirty="0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6192688" cy="426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5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836713"/>
            <a:ext cx="6637468" cy="792087"/>
          </a:xfrm>
        </p:spPr>
        <p:txBody>
          <a:bodyPr/>
          <a:lstStyle/>
          <a:p>
            <a:pPr algn="ctr"/>
            <a:r>
              <a:rPr lang="uk-UA" dirty="0" smtClean="0"/>
              <a:t>Географічне положення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4797152"/>
            <a:ext cx="7344816" cy="159242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Змінно-вологі ліси ростуть в субекваторіальному кліматичному поясі на значній частині Бразилії, </a:t>
            </a:r>
            <a:r>
              <a:rPr lang="uk-UA" dirty="0" smtClean="0">
                <a:solidFill>
                  <a:schemeClr val="tx1"/>
                </a:solidFill>
              </a:rPr>
              <a:t>на </a:t>
            </a:r>
            <a:r>
              <a:rPr lang="uk-UA" dirty="0" err="1">
                <a:solidFill>
                  <a:schemeClr val="tx1"/>
                </a:solidFill>
              </a:rPr>
              <a:t>Індостані</a:t>
            </a:r>
            <a:r>
              <a:rPr lang="uk-UA" dirty="0">
                <a:solidFill>
                  <a:schemeClr val="tx1"/>
                </a:solidFill>
              </a:rPr>
              <a:t>, в Африці (на північ і на південь від екваторіальних лісів), на Мадагаскарі, на </a:t>
            </a:r>
            <a:r>
              <a:rPr lang="uk-UA" dirty="0" smtClean="0">
                <a:solidFill>
                  <a:schemeClr val="tx1"/>
                </a:solidFill>
              </a:rPr>
              <a:t>Шрі-Ланці, </a:t>
            </a:r>
            <a:r>
              <a:rPr lang="uk-UA" dirty="0">
                <a:solidFill>
                  <a:schemeClr val="tx1"/>
                </a:solidFill>
              </a:rPr>
              <a:t>на східному узбережжі Індокитаю, на півночі Австралії, а також в тропічній частині Африки, в Америці. </a:t>
            </a:r>
          </a:p>
        </p:txBody>
      </p:sp>
      <p:pic>
        <p:nvPicPr>
          <p:cNvPr id="37890" name="Picture 2" descr="D:\коледж\географія\Biome_map_02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532859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09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864096"/>
          </a:xfrm>
        </p:spPr>
        <p:txBody>
          <a:bodyPr/>
          <a:lstStyle/>
          <a:p>
            <a:pPr algn="ctr"/>
            <a:r>
              <a:rPr lang="uk-UA" dirty="0" smtClean="0"/>
              <a:t>Клімат і ґрунти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499992" y="1772816"/>
            <a:ext cx="4032448" cy="4536504"/>
          </a:xfrm>
        </p:spPr>
        <p:txBody>
          <a:bodyPr>
            <a:normAutofit fontScale="85000" lnSpcReduction="20000"/>
          </a:bodyPr>
          <a:lstStyle/>
          <a:p>
            <a:pPr marL="68580" indent="0" algn="just">
              <a:buNone/>
            </a:pPr>
            <a:r>
              <a:rPr lang="uk-UA" dirty="0" smtClean="0"/>
              <a:t>Опади тут йдуть не круглий рік, а тільки в сезон дощів 1000-2000 мм в основному влітку, потім різко настає посуха на 4-5 місяців. Взимку дощів практично не буває. Дерева в період посухи скидати листя, щоб уберегтися від надмірного випаровування в умовах дефіциту вологи. Ліси, які ростуть на території з мусонним кліматом, називають мусонними лісами. Середня температура + 20 ° + 24 ° C і вище. </a:t>
            </a:r>
            <a:endParaRPr lang="uk-UA" dirty="0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348880"/>
            <a:ext cx="385127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02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024744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Тваринний і рослинний світ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860032" y="1556792"/>
            <a:ext cx="3528392" cy="4680520"/>
          </a:xfrm>
        </p:spPr>
        <p:txBody>
          <a:bodyPr>
            <a:normAutofit fontScale="92500" lnSpcReduction="10000"/>
          </a:bodyPr>
          <a:lstStyle/>
          <a:p>
            <a:pPr marL="68580" indent="0" algn="just">
              <a:buNone/>
            </a:pPr>
            <a:r>
              <a:rPr lang="uk-UA" dirty="0"/>
              <a:t>Тут ростуть як хвойні дерева (кедр, сосна), так і листяні (дуб, горіх). Присутні вічнозелені: бамбук, пальми і фікуси. Фауна досить різноманітна: слони, тигри, леопарди, </a:t>
            </a:r>
            <a:r>
              <a:rPr lang="uk-UA" dirty="0" err="1"/>
              <a:t>мавпи</a:t>
            </a:r>
            <a:r>
              <a:rPr lang="uk-UA" dirty="0"/>
              <a:t>, панди, лемури. Присутні ведмеді, кабани, олені та інші. Багато птахів: фазани, куріпки, папуги. </a:t>
            </a:r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26193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784" y="2852936"/>
            <a:ext cx="2274705" cy="170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2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33056"/>
            <a:ext cx="2592288" cy="178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4" name="Picture 8" descr="Ð ÐµÐ·ÑÐ»ÑÑÐ°Ñ Ð¿Ð¾ÑÑÐºÑ Ð·Ð¾Ð±ÑÐ°Ð¶ÐµÐ½Ñ Ð·Ð° Ð·Ð°Ð¿Ð¸ÑÐ¾Ð¼ &quot;ÐÐ¼ÑÐ½Ð½Ð¾-Ð²Ð¾Ð»Ð¾Ð³Ñ Ð¼ÑÑÐ¾Ð½Ð½Ñ Ð»ÑÑ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585" y="4823860"/>
            <a:ext cx="2170904" cy="14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38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024744" cy="864096"/>
          </a:xfrm>
        </p:spPr>
        <p:txBody>
          <a:bodyPr/>
          <a:lstStyle/>
          <a:p>
            <a:pPr algn="ctr"/>
            <a:r>
              <a:rPr lang="uk-UA" b="1" dirty="0" smtClean="0"/>
              <a:t>Вологі екваторіальні ліси</a:t>
            </a:r>
            <a:endParaRPr lang="uk-UA" b="1" dirty="0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4"/>
            <a:ext cx="5472608" cy="409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00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08721"/>
            <a:ext cx="6637468" cy="792087"/>
          </a:xfrm>
        </p:spPr>
        <p:txBody>
          <a:bodyPr/>
          <a:lstStyle/>
          <a:p>
            <a:pPr algn="ctr"/>
            <a:r>
              <a:rPr lang="uk-UA" dirty="0" smtClean="0"/>
              <a:t>Географічне положення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4725144"/>
            <a:ext cx="7632848" cy="1664429"/>
          </a:xfrm>
        </p:spPr>
        <p:txBody>
          <a:bodyPr/>
          <a:lstStyle/>
          <a:p>
            <a:pPr algn="just"/>
            <a:r>
              <a:rPr lang="uk-UA" dirty="0" smtClean="0">
                <a:solidFill>
                  <a:schemeClr val="tx1"/>
                </a:solidFill>
              </a:rPr>
              <a:t>Природна зона екваторіальних лісів займає головним чином низовини по обидві сторони від екватора в басейні річки Амазонки в Південній Америки, в Екваторіальній Африці, на островах Малайського архіпелагу і на Новій Гвінеї. 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1986" name="Picture 2" descr="D:\коледж\географія\karta-vlazhnyh-ekvatorialnyh-leso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7"/>
            <a:ext cx="6912768" cy="288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59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792088"/>
          </a:xfrm>
        </p:spPr>
        <p:txBody>
          <a:bodyPr/>
          <a:lstStyle/>
          <a:p>
            <a:pPr algn="ctr"/>
            <a:r>
              <a:rPr lang="uk-UA" dirty="0" smtClean="0"/>
              <a:t>Клімат і ґрунти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1700808"/>
            <a:ext cx="3887288" cy="4464496"/>
          </a:xfrm>
        </p:spPr>
        <p:txBody>
          <a:bodyPr>
            <a:normAutofit fontScale="85000" lnSpcReduction="20000"/>
          </a:bodyPr>
          <a:lstStyle/>
          <a:p>
            <a:pPr marL="68580" indent="0" algn="just">
              <a:buNone/>
            </a:pPr>
            <a:r>
              <a:rPr lang="uk-UA" dirty="0" smtClean="0">
                <a:solidFill>
                  <a:schemeClr val="tx1"/>
                </a:solidFill>
              </a:rPr>
              <a:t>Клімат вологий, кількість опадів 2000- 7000 мм на рік. Температура від +24 ° C і вище. </a:t>
            </a:r>
          </a:p>
          <a:p>
            <a:pPr marL="68580" indent="0" algn="just">
              <a:buNone/>
            </a:pPr>
            <a:r>
              <a:rPr lang="uk-UA" dirty="0" smtClean="0">
                <a:solidFill>
                  <a:schemeClr val="tx1"/>
                </a:solidFill>
              </a:rPr>
              <a:t>Ґрунти – червоно-жовті, ферролітні. В жаркому і вологому кліматі відмерлі рештки рослин дуже швидко перегнивають. Густі корені рослин, розташовані біля самої поверхні, швидко поглинають поживні речовини. </a:t>
            </a:r>
          </a:p>
          <a:p>
            <a:pPr marL="68580" indent="0" algn="just">
              <a:buNone/>
            </a:pPr>
            <a:r>
              <a:rPr lang="uk-UA" dirty="0" smtClean="0">
                <a:solidFill>
                  <a:schemeClr val="tx1"/>
                </a:solidFill>
              </a:rPr>
              <a:t>Залишки поживних речовин щоденними зливами вимиваються в глиб землі. Тому ці ґрунти малородючі.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204864"/>
            <a:ext cx="3635375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70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720080"/>
          </a:xfrm>
        </p:spPr>
        <p:txBody>
          <a:bodyPr/>
          <a:lstStyle/>
          <a:p>
            <a:pPr algn="ctr"/>
            <a:r>
              <a:rPr lang="uk-UA" dirty="0" smtClean="0"/>
              <a:t>Рослинний світ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628800"/>
            <a:ext cx="3816424" cy="4536504"/>
          </a:xfrm>
        </p:spPr>
        <p:txBody>
          <a:bodyPr>
            <a:normAutofit fontScale="85000" lnSpcReduction="10000"/>
          </a:bodyPr>
          <a:lstStyle/>
          <a:p>
            <a:pPr marL="68580" indent="0" algn="just">
              <a:buNone/>
            </a:pPr>
            <a:r>
              <a:rPr lang="uk-UA" dirty="0"/>
              <a:t>У вологих тропічних лісах живуть дві третини всіх видів тварин і рослин планети. Серед флори ростуть густі вічнозелені ліси в кілька ярусів з пальмами, бамбуком, папоротями. </a:t>
            </a:r>
            <a:endParaRPr lang="uk-UA" dirty="0" smtClean="0"/>
          </a:p>
          <a:p>
            <a:pPr marL="68580" indent="0" algn="just">
              <a:buNone/>
            </a:pPr>
            <a:r>
              <a:rPr lang="uk-UA" dirty="0" smtClean="0"/>
              <a:t>Деякі </a:t>
            </a:r>
            <a:r>
              <a:rPr lang="uk-UA" dirty="0"/>
              <a:t>важко прохідні ділянки рясно заростають ліанами, чагарниками і невеликими деревами, утворюючи джунглі. </a:t>
            </a:r>
            <a:endParaRPr lang="uk-UA" dirty="0" smtClean="0"/>
          </a:p>
          <a:p>
            <a:pPr marL="68580" indent="0" algn="just">
              <a:buNone/>
            </a:pPr>
            <a:r>
              <a:rPr lang="uk-UA" dirty="0" smtClean="0"/>
              <a:t>У </a:t>
            </a:r>
            <a:r>
              <a:rPr lang="uk-UA" dirty="0"/>
              <a:t>зовнішніх частинах зони - ліси з домішкою листопадних дерев. </a:t>
            </a:r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520" y="2060848"/>
            <a:ext cx="3312368" cy="2041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096139"/>
            <a:ext cx="1951484" cy="279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77072"/>
            <a:ext cx="247272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76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4" name="Picture 8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849" y="3843047"/>
            <a:ext cx="2136238" cy="160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792088"/>
          </a:xfrm>
        </p:spPr>
        <p:txBody>
          <a:bodyPr/>
          <a:lstStyle/>
          <a:p>
            <a:pPr algn="ctr"/>
            <a:r>
              <a:rPr lang="uk-UA" dirty="0" smtClean="0"/>
              <a:t>Тваринний світ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499992" y="1556792"/>
            <a:ext cx="3888432" cy="4680520"/>
          </a:xfrm>
        </p:spPr>
        <p:txBody>
          <a:bodyPr>
            <a:normAutofit lnSpcReduction="10000"/>
          </a:bodyPr>
          <a:lstStyle/>
          <a:p>
            <a:pPr marL="68580" indent="0" algn="just">
              <a:buNone/>
            </a:pPr>
            <a:r>
              <a:rPr lang="uk-UA" dirty="0"/>
              <a:t>Різноманітний світ тварин: в Африці - горили, орангутанги, шимпанзе, </a:t>
            </a:r>
            <a:r>
              <a:rPr lang="uk-UA" dirty="0" err="1"/>
              <a:t>мавпи</a:t>
            </a:r>
            <a:r>
              <a:rPr lang="uk-UA" dirty="0"/>
              <a:t>, бегемоти, леопарди, </a:t>
            </a:r>
            <a:r>
              <a:rPr lang="uk-UA" dirty="0" err="1"/>
              <a:t>пантери</a:t>
            </a:r>
            <a:r>
              <a:rPr lang="uk-UA" dirty="0"/>
              <a:t>, крокодили, окапі (родичі жирафів), носороги, змії, також папуги, тукани і безліч інших екзотичних птахів; в Південній Америці, також присутні - ягуари, анаконди. </a:t>
            </a:r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628801"/>
            <a:ext cx="248257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48880"/>
            <a:ext cx="1992222" cy="149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84984"/>
            <a:ext cx="2602260" cy="171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6" name="Picture 10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58" y="4562993"/>
            <a:ext cx="1764463" cy="176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9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7664" y="2967334"/>
            <a:ext cx="59766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Дякую за увагу!</a:t>
            </a:r>
            <a:endParaRPr lang="uk-UA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219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360</TotalTime>
  <Words>1893</Words>
  <Application>Microsoft Office PowerPoint</Application>
  <PresentationFormat>Экран (4:3)</PresentationFormat>
  <Paragraphs>86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Остин</vt:lpstr>
      <vt:lpstr>ОСНОВНІ ПРИРОДНІ ЗОНИ ПЛАНЕТИ</vt:lpstr>
      <vt:lpstr>Презентация PowerPoint</vt:lpstr>
      <vt:lpstr>Презентация PowerPoint</vt:lpstr>
      <vt:lpstr>Презентация PowerPoint</vt:lpstr>
      <vt:lpstr>Арктичні і антарктичні пустелі</vt:lpstr>
      <vt:lpstr>Географічне положення</vt:lpstr>
      <vt:lpstr>Ґрунти і клімат</vt:lpstr>
      <vt:lpstr>Рослинний і тваринний світ</vt:lpstr>
      <vt:lpstr>Тундра та лісотундра</vt:lpstr>
      <vt:lpstr>Географічне положення, ґрунти, рослинність</vt:lpstr>
      <vt:lpstr>Клімат та тваринний світ.</vt:lpstr>
      <vt:lpstr>Тайга</vt:lpstr>
      <vt:lpstr>Географічне положення</vt:lpstr>
      <vt:lpstr>Клімат</vt:lpstr>
      <vt:lpstr>Тваринний і рослинний світ</vt:lpstr>
      <vt:lpstr>Мішані і широколистяні ліси</vt:lpstr>
      <vt:lpstr>Географічне положення</vt:lpstr>
      <vt:lpstr>Клімат і ґрунти</vt:lpstr>
      <vt:lpstr>Рослинний і тваринний світ</vt:lpstr>
      <vt:lpstr>Степи і лісостепи</vt:lpstr>
      <vt:lpstr>Географічне положення</vt:lpstr>
      <vt:lpstr>Ґрунти і клімат</vt:lpstr>
      <vt:lpstr>Рослинний і тваринний світ</vt:lpstr>
      <vt:lpstr>Напівпустелі та пустелі</vt:lpstr>
      <vt:lpstr>Географічне положення</vt:lpstr>
      <vt:lpstr>Клімат</vt:lpstr>
      <vt:lpstr>Рослинний і тваринний світ</vt:lpstr>
      <vt:lpstr>Савани і рідколісся</vt:lpstr>
      <vt:lpstr>Географічне положення</vt:lpstr>
      <vt:lpstr>Кліматичні умови та ґрунти </vt:lpstr>
      <vt:lpstr>Рослинний і тваринний світ</vt:lpstr>
      <vt:lpstr>Твердолисті вічнозелені ліси</vt:lpstr>
      <vt:lpstr>Географічне положення</vt:lpstr>
      <vt:lpstr>Клімат і ґрунти</vt:lpstr>
      <vt:lpstr>Тваринний і рослинний світ</vt:lpstr>
      <vt:lpstr>Змінно-вологі мусонні ліси</vt:lpstr>
      <vt:lpstr>Географічне положення</vt:lpstr>
      <vt:lpstr>Клімат і ґрунти</vt:lpstr>
      <vt:lpstr>Тваринний і рослинний світ</vt:lpstr>
      <vt:lpstr>Вологі екваторіальні ліси</vt:lpstr>
      <vt:lpstr>Географічне положення</vt:lpstr>
      <vt:lpstr>Клімат і ґрунти</vt:lpstr>
      <vt:lpstr>Рослинний світ</vt:lpstr>
      <vt:lpstr>Тваринний світ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ПРИРОДНІ ЗОНИ ПЛАНЕТИ</dc:title>
  <dc:creator>Світлана</dc:creator>
  <cp:lastModifiedBy>Світлана</cp:lastModifiedBy>
  <cp:revision>30</cp:revision>
  <dcterms:created xsi:type="dcterms:W3CDTF">2019-03-25T20:43:46Z</dcterms:created>
  <dcterms:modified xsi:type="dcterms:W3CDTF">2019-03-26T02:44:13Z</dcterms:modified>
</cp:coreProperties>
</file>