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57" r:id="rId5"/>
    <p:sldId id="270" r:id="rId6"/>
    <p:sldId id="256" r:id="rId7"/>
    <p:sldId id="293" r:id="rId8"/>
    <p:sldId id="297" r:id="rId9"/>
    <p:sldId id="268" r:id="rId10"/>
    <p:sldId id="291" r:id="rId11"/>
    <p:sldId id="298" r:id="rId12"/>
    <p:sldId id="269" r:id="rId13"/>
    <p:sldId id="287" r:id="rId14"/>
    <p:sldId id="288" r:id="rId15"/>
    <p:sldId id="299" r:id="rId16"/>
    <p:sldId id="300" r:id="rId17"/>
    <p:sldId id="272" r:id="rId18"/>
    <p:sldId id="258" r:id="rId19"/>
    <p:sldId id="286" r:id="rId20"/>
    <p:sldId id="259" r:id="rId21"/>
    <p:sldId id="273" r:id="rId22"/>
    <p:sldId id="276" r:id="rId23"/>
    <p:sldId id="275" r:id="rId24"/>
    <p:sldId id="274" r:id="rId25"/>
    <p:sldId id="277" r:id="rId26"/>
    <p:sldId id="281" r:id="rId27"/>
    <p:sldId id="279" r:id="rId28"/>
    <p:sldId id="280" r:id="rId29"/>
    <p:sldId id="264" r:id="rId30"/>
    <p:sldId id="278" r:id="rId31"/>
    <p:sldId id="282" r:id="rId32"/>
    <p:sldId id="283" r:id="rId33"/>
    <p:sldId id="284" r:id="rId34"/>
    <p:sldId id="285" r:id="rId35"/>
    <p:sldId id="289" r:id="rId36"/>
    <p:sldId id="295" r:id="rId3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1"/>
  <p:clrMru>
    <a:srgbClr val="CCFFFF"/>
    <a:srgbClr val="CC0099"/>
    <a:srgbClr val="FF6600"/>
    <a:srgbClr val="FFFF00"/>
    <a:srgbClr val="009900"/>
    <a:srgbClr val="FF7C80"/>
    <a:srgbClr val="0066FF"/>
    <a:srgbClr val="FFCCCC"/>
    <a:srgbClr val="FFE5E5"/>
    <a:srgbClr val="0038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-264" y="-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50CD25-66A9-4C1F-A756-6AC3C643E3E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D04B6E-6D70-4CAD-BE14-4386C45485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4E16DA-E741-4FFA-A1A2-11BE82C67B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E82FDB-F6BF-4C5B-B235-81DFECDB107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1A7711-C98D-4720-A44C-BBAD81F1ED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A71550-3D31-4211-B525-1ACF16F837B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1CDF7F-9EAD-4B6C-913B-3E333A9BD79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B204CB-9386-4909-A409-A94726723A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E61F71-4141-47E7-8C5C-F20386C324A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E472D6-1030-4AF9-B677-874C96DABA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16AAC7-1877-40A5-A697-FD198CB1EB3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64A61-0733-4054-BC6A-B5CD0F60A0C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1B0CD-3A5B-4C1D-B56E-E7CCB562852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383F0-ED0B-46A7-8FC9-7B1B190192F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F2EF1-8D42-4B11-BE7B-DFAEC1A3FC1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D0808-7608-4B07-A02B-8DF30C43680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5ED49-C961-45A4-B3E7-185E094357F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A38BE-9758-407C-8FCB-65C5511950C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A627E-B790-4021-A8A9-4CEDE1090D2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A59B5-A1A8-4004-8FF0-2010DAE8100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A178B-330C-419A-B20C-C2E51EED1E0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ECE2F-57F2-450B-A7B5-4420BE08998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43B9FC-01DA-46B4-9ED5-6BAC6146EC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138302-2399-44D8-BF6C-D68A78576D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894B11-BA42-4381-BDEF-3D412B46A4F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280FD-CFF5-4117-880B-AFC49ECC5D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5BBE8-4542-4DD2-8390-58F5C04CA18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3C428E-E1AE-4154-A3CA-B8460A0B075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18F84C-35A6-4561-92D1-B61F77986A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F3519-B276-43A4-A6AE-C04E65B2D0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C3423A-88EA-4E20-8EAC-AD4527F0ED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40680D-B426-48BF-8DDC-F6533DE85F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7D5DEA-E4BD-4624-92C1-42D77FCE7A1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8D555-CFF0-4FA0-8718-54E3B99AB72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1E5312-C782-4D74-B07C-9B1F03463DB0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1EA4B1-3C89-446D-9A06-9F42D134EF6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CF985A-C471-4304-9A00-7F781AD4DC55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FF28F5-9964-496C-AB58-B926D607DD7B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EC5C39-5A02-4AAB-8706-74655C82219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2C94E0-A99B-492C-B7BC-9F18A05E94F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2C060-2995-4536-9F91-56C0D68499C3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CB9EFE-9EFC-480A-AB03-D3C2E9755A7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AB758D-D607-4AF9-832B-34DB37694FE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69D02-71AE-43AA-8843-5A101728E81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1145361-70D7-4377-A89B-4B8BA5CF4D3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</a:p>
        </p:txBody>
      </p:sp>
      <p:sp>
        <p:nvSpPr>
          <p:cNvPr id="6147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7D1075-0868-4BCE-86D4-94F615C7982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76A2D44-AADF-44B6-83F7-DB95F5A3559F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4F2EA10-2603-4041-B407-46BBCEE9C152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2.png"/><Relationship Id="rId3" Type="http://schemas.openxmlformats.org/officeDocument/2006/relationships/audio" Target="../media/audio2.wav"/><Relationship Id="rId7" Type="http://schemas.openxmlformats.org/officeDocument/2006/relationships/image" Target="../media/image4.jpeg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audio" Target="../media/audio4.wav"/><Relationship Id="rId11" Type="http://schemas.openxmlformats.org/officeDocument/2006/relationships/oleObject" Target="../embeddings/oleObject3.bin"/><Relationship Id="rId5" Type="http://schemas.openxmlformats.org/officeDocument/2006/relationships/audio" Target="../media/audio3.wav"/><Relationship Id="rId10" Type="http://schemas.openxmlformats.org/officeDocument/2006/relationships/oleObject" Target="../embeddings/oleObject2.bin"/><Relationship Id="rId4" Type="http://schemas.openxmlformats.org/officeDocument/2006/relationships/audio" Target="../media/audio1.wav"/><Relationship Id="rId9" Type="http://schemas.openxmlformats.org/officeDocument/2006/relationships/oleObject" Target="../embeddings/oleObject1.bin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audio" Target="../media/audio4.wav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audio" Target="../media/audio6.wav"/><Relationship Id="rId11" Type="http://schemas.openxmlformats.org/officeDocument/2006/relationships/oleObject" Target="../embeddings/oleObject6.bin"/><Relationship Id="rId5" Type="http://schemas.openxmlformats.org/officeDocument/2006/relationships/audio" Target="../media/audio3.wav"/><Relationship Id="rId10" Type="http://schemas.openxmlformats.org/officeDocument/2006/relationships/oleObject" Target="../embeddings/oleObject5.bin"/><Relationship Id="rId4" Type="http://schemas.openxmlformats.org/officeDocument/2006/relationships/audio" Target="../media/audio5.wav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oleObject" Target="../embeddings/oleObject9.bin"/><Relationship Id="rId3" Type="http://schemas.openxmlformats.org/officeDocument/2006/relationships/audio" Target="../media/audio7.wav"/><Relationship Id="rId7" Type="http://schemas.openxmlformats.org/officeDocument/2006/relationships/audio" Target="../media/audio3.wav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audio" Target="../media/audio10.wav"/><Relationship Id="rId11" Type="http://schemas.openxmlformats.org/officeDocument/2006/relationships/oleObject" Target="../embeddings/oleObject7.bin"/><Relationship Id="rId5" Type="http://schemas.openxmlformats.org/officeDocument/2006/relationships/audio" Target="../media/audio9.wav"/><Relationship Id="rId15" Type="http://schemas.openxmlformats.org/officeDocument/2006/relationships/image" Target="../media/image13.png"/><Relationship Id="rId10" Type="http://schemas.openxmlformats.org/officeDocument/2006/relationships/image" Target="../media/image11.png"/><Relationship Id="rId4" Type="http://schemas.openxmlformats.org/officeDocument/2006/relationships/audio" Target="../media/audio8.wav"/><Relationship Id="rId9" Type="http://schemas.openxmlformats.org/officeDocument/2006/relationships/image" Target="../media/image4.jpeg"/><Relationship Id="rId14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oleObject" Target="../embeddings/oleObject13.bin"/><Relationship Id="rId3" Type="http://schemas.openxmlformats.org/officeDocument/2006/relationships/audio" Target="../media/audio11.wav"/><Relationship Id="rId7" Type="http://schemas.openxmlformats.org/officeDocument/2006/relationships/audio" Target="../media/audio14.wav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audio" Target="../media/audio3.wav"/><Relationship Id="rId11" Type="http://schemas.openxmlformats.org/officeDocument/2006/relationships/oleObject" Target="../embeddings/oleObject11.bin"/><Relationship Id="rId5" Type="http://schemas.openxmlformats.org/officeDocument/2006/relationships/audio" Target="../media/audio13.wav"/><Relationship Id="rId15" Type="http://schemas.openxmlformats.org/officeDocument/2006/relationships/image" Target="../media/image13.png"/><Relationship Id="rId10" Type="http://schemas.openxmlformats.org/officeDocument/2006/relationships/image" Target="../media/image11.png"/><Relationship Id="rId4" Type="http://schemas.openxmlformats.org/officeDocument/2006/relationships/audio" Target="../media/audio12.wav"/><Relationship Id="rId9" Type="http://schemas.openxmlformats.org/officeDocument/2006/relationships/image" Target="../media/image16.jpeg"/><Relationship Id="rId14" Type="http://schemas.openxmlformats.org/officeDocument/2006/relationships/oleObject" Target="../embeddings/oleObject1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5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6.wav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8.wav"/><Relationship Id="rId7" Type="http://schemas.openxmlformats.org/officeDocument/2006/relationships/image" Target="../media/image24.png"/><Relationship Id="rId2" Type="http://schemas.openxmlformats.org/officeDocument/2006/relationships/audio" Target="../media/audio1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audio" Target="../media/audio13.wav"/><Relationship Id="rId4" Type="http://schemas.openxmlformats.org/officeDocument/2006/relationships/audio" Target="../media/audio19.wav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audio" Target="../media/audio18.wav"/><Relationship Id="rId7" Type="http://schemas.openxmlformats.org/officeDocument/2006/relationships/audio" Target="../media/audio20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audio" Target="../media/audio13.wav"/><Relationship Id="rId11" Type="http://schemas.openxmlformats.org/officeDocument/2006/relationships/oleObject" Target="../embeddings/oleObject16.bin"/><Relationship Id="rId5" Type="http://schemas.openxmlformats.org/officeDocument/2006/relationships/audio" Target="../media/audio17.wav"/><Relationship Id="rId10" Type="http://schemas.openxmlformats.org/officeDocument/2006/relationships/oleObject" Target="../embeddings/oleObject15.bin"/><Relationship Id="rId4" Type="http://schemas.openxmlformats.org/officeDocument/2006/relationships/audio" Target="../media/audio19.wav"/><Relationship Id="rId9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7.wav"/><Relationship Id="rId13" Type="http://schemas.openxmlformats.org/officeDocument/2006/relationships/image" Target="../media/image21.jpeg"/><Relationship Id="rId18" Type="http://schemas.openxmlformats.org/officeDocument/2006/relationships/oleObject" Target="../embeddings/oleObject20.bin"/><Relationship Id="rId3" Type="http://schemas.openxmlformats.org/officeDocument/2006/relationships/audio" Target="../media/audio18.wav"/><Relationship Id="rId7" Type="http://schemas.openxmlformats.org/officeDocument/2006/relationships/audio" Target="../media/audio13.wav"/><Relationship Id="rId12" Type="http://schemas.openxmlformats.org/officeDocument/2006/relationships/audio" Target="../media/audio4.wav"/><Relationship Id="rId17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8.bin"/><Relationship Id="rId1" Type="http://schemas.openxmlformats.org/officeDocument/2006/relationships/vmlDrawing" Target="../drawings/vmlDrawing6.vml"/><Relationship Id="rId6" Type="http://schemas.openxmlformats.org/officeDocument/2006/relationships/audio" Target="../media/audio21.wav"/><Relationship Id="rId11" Type="http://schemas.openxmlformats.org/officeDocument/2006/relationships/audio" Target="../media/audio3.wav"/><Relationship Id="rId5" Type="http://schemas.openxmlformats.org/officeDocument/2006/relationships/audio" Target="../media/audio14.wav"/><Relationship Id="rId15" Type="http://schemas.openxmlformats.org/officeDocument/2006/relationships/oleObject" Target="../embeddings/oleObject17.bin"/><Relationship Id="rId10" Type="http://schemas.openxmlformats.org/officeDocument/2006/relationships/audio" Target="../media/audio10.wav"/><Relationship Id="rId4" Type="http://schemas.openxmlformats.org/officeDocument/2006/relationships/audio" Target="../media/audio19.wav"/><Relationship Id="rId9" Type="http://schemas.openxmlformats.org/officeDocument/2006/relationships/audio" Target="../media/audio20.wav"/><Relationship Id="rId1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audio" Target="../media/audio14.wav"/><Relationship Id="rId7" Type="http://schemas.openxmlformats.org/officeDocument/2006/relationships/audio" Target="../media/audio13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audio" Target="../media/audio19.wav"/><Relationship Id="rId11" Type="http://schemas.openxmlformats.org/officeDocument/2006/relationships/oleObject" Target="../embeddings/oleObject22.bin"/><Relationship Id="rId5" Type="http://schemas.openxmlformats.org/officeDocument/2006/relationships/audio" Target="../media/audio17.wav"/><Relationship Id="rId10" Type="http://schemas.openxmlformats.org/officeDocument/2006/relationships/oleObject" Target="../embeddings/oleObject21.bin"/><Relationship Id="rId4" Type="http://schemas.openxmlformats.org/officeDocument/2006/relationships/audio" Target="../media/audio18.wav"/><Relationship Id="rId9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oleObject" Target="../embeddings/oleObject25.bin"/><Relationship Id="rId3" Type="http://schemas.openxmlformats.org/officeDocument/2006/relationships/audio" Target="../media/audio14.wav"/><Relationship Id="rId7" Type="http://schemas.openxmlformats.org/officeDocument/2006/relationships/audio" Target="../media/audio3.wav"/><Relationship Id="rId12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8.bin"/><Relationship Id="rId1" Type="http://schemas.openxmlformats.org/officeDocument/2006/relationships/vmlDrawing" Target="../drawings/vmlDrawing8.vml"/><Relationship Id="rId6" Type="http://schemas.openxmlformats.org/officeDocument/2006/relationships/audio" Target="../media/audio19.wav"/><Relationship Id="rId11" Type="http://schemas.openxmlformats.org/officeDocument/2006/relationships/oleObject" Target="../embeddings/oleObject23.bin"/><Relationship Id="rId5" Type="http://schemas.openxmlformats.org/officeDocument/2006/relationships/audio" Target="../media/audio17.wav"/><Relationship Id="rId15" Type="http://schemas.openxmlformats.org/officeDocument/2006/relationships/oleObject" Target="../embeddings/oleObject27.bin"/><Relationship Id="rId10" Type="http://schemas.openxmlformats.org/officeDocument/2006/relationships/image" Target="../media/image24.png"/><Relationship Id="rId4" Type="http://schemas.openxmlformats.org/officeDocument/2006/relationships/audio" Target="../media/audio18.wav"/><Relationship Id="rId9" Type="http://schemas.openxmlformats.org/officeDocument/2006/relationships/image" Target="../media/image21.jpeg"/><Relationship Id="rId14" Type="http://schemas.openxmlformats.org/officeDocument/2006/relationships/oleObject" Target="../embeddings/oleObject26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audio" Target="../media/audio18.wav"/><Relationship Id="rId7" Type="http://schemas.openxmlformats.org/officeDocument/2006/relationships/audio" Target="../media/audio13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audio" Target="../media/audio22.wav"/><Relationship Id="rId11" Type="http://schemas.openxmlformats.org/officeDocument/2006/relationships/oleObject" Target="../embeddings/oleObject30.bin"/><Relationship Id="rId5" Type="http://schemas.openxmlformats.org/officeDocument/2006/relationships/audio" Target="../media/audio14.wav"/><Relationship Id="rId10" Type="http://schemas.openxmlformats.org/officeDocument/2006/relationships/oleObject" Target="../embeddings/oleObject29.bin"/><Relationship Id="rId4" Type="http://schemas.openxmlformats.org/officeDocument/2006/relationships/audio" Target="../media/audio19.wav"/><Relationship Id="rId9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4.wav"/><Relationship Id="rId7" Type="http://schemas.openxmlformats.org/officeDocument/2006/relationships/image" Target="../media/image24.png"/><Relationship Id="rId2" Type="http://schemas.openxmlformats.org/officeDocument/2006/relationships/audio" Target="../media/audio1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audio" Target="../media/audio13.wav"/><Relationship Id="rId4" Type="http://schemas.openxmlformats.org/officeDocument/2006/relationships/audio" Target="../media/audio22.wav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audio18.wav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audio" Target="../media/audio20.wav"/><Relationship Id="rId5" Type="http://schemas.openxmlformats.org/officeDocument/2006/relationships/audio" Target="../media/audio22.wav"/><Relationship Id="rId10" Type="http://schemas.openxmlformats.org/officeDocument/2006/relationships/oleObject" Target="../embeddings/oleObject32.bin"/><Relationship Id="rId4" Type="http://schemas.openxmlformats.org/officeDocument/2006/relationships/audio" Target="../media/audio14.wav"/><Relationship Id="rId9" Type="http://schemas.openxmlformats.org/officeDocument/2006/relationships/oleObject" Target="../embeddings/oleObject31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audio22.wav"/><Relationship Id="rId13" Type="http://schemas.openxmlformats.org/officeDocument/2006/relationships/oleObject" Target="../embeddings/oleObject35.bin"/><Relationship Id="rId3" Type="http://schemas.openxmlformats.org/officeDocument/2006/relationships/audio" Target="../media/audio18.wav"/><Relationship Id="rId7" Type="http://schemas.openxmlformats.org/officeDocument/2006/relationships/audio" Target="../media/audio13.wav"/><Relationship Id="rId12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audio" Target="../media/audio20.wav"/><Relationship Id="rId11" Type="http://schemas.openxmlformats.org/officeDocument/2006/relationships/oleObject" Target="../embeddings/oleObject33.bin"/><Relationship Id="rId5" Type="http://schemas.openxmlformats.org/officeDocument/2006/relationships/audio" Target="../media/audio17.wav"/><Relationship Id="rId10" Type="http://schemas.openxmlformats.org/officeDocument/2006/relationships/image" Target="../media/image24.png"/><Relationship Id="rId4" Type="http://schemas.openxmlformats.org/officeDocument/2006/relationships/audio" Target="../media/audio14.wav"/><Relationship Id="rId9" Type="http://schemas.openxmlformats.org/officeDocument/2006/relationships/image" Target="../media/image21.jpeg"/><Relationship Id="rId14" Type="http://schemas.openxmlformats.org/officeDocument/2006/relationships/oleObject" Target="../embeddings/oleObject36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audio" Target="../media/audio23.wav"/><Relationship Id="rId13" Type="http://schemas.openxmlformats.org/officeDocument/2006/relationships/image" Target="../media/image24.png"/><Relationship Id="rId3" Type="http://schemas.openxmlformats.org/officeDocument/2006/relationships/audio" Target="../media/audio18.wav"/><Relationship Id="rId7" Type="http://schemas.openxmlformats.org/officeDocument/2006/relationships/audio" Target="../media/audio14.wav"/><Relationship Id="rId12" Type="http://schemas.openxmlformats.org/officeDocument/2006/relationships/image" Target="../media/image21.jpeg"/><Relationship Id="rId17" Type="http://schemas.openxmlformats.org/officeDocument/2006/relationships/oleObject" Target="../embeddings/oleObject40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9.bin"/><Relationship Id="rId1" Type="http://schemas.openxmlformats.org/officeDocument/2006/relationships/vmlDrawing" Target="../drawings/vmlDrawing12.vml"/><Relationship Id="rId6" Type="http://schemas.openxmlformats.org/officeDocument/2006/relationships/audio" Target="../media/audio13.wav"/><Relationship Id="rId11" Type="http://schemas.openxmlformats.org/officeDocument/2006/relationships/audio" Target="../media/audio4.wav"/><Relationship Id="rId5" Type="http://schemas.openxmlformats.org/officeDocument/2006/relationships/audio" Target="../media/audio17.wav"/><Relationship Id="rId15" Type="http://schemas.openxmlformats.org/officeDocument/2006/relationships/oleObject" Target="../embeddings/oleObject38.bin"/><Relationship Id="rId10" Type="http://schemas.openxmlformats.org/officeDocument/2006/relationships/audio" Target="../media/audio10.wav"/><Relationship Id="rId4" Type="http://schemas.openxmlformats.org/officeDocument/2006/relationships/audio" Target="../media/audio19.wav"/><Relationship Id="rId9" Type="http://schemas.openxmlformats.org/officeDocument/2006/relationships/audio" Target="../media/audio3.wav"/><Relationship Id="rId14" Type="http://schemas.openxmlformats.org/officeDocument/2006/relationships/oleObject" Target="../embeddings/oleObject37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audio" Target="../media/audio14.wav"/><Relationship Id="rId7" Type="http://schemas.openxmlformats.org/officeDocument/2006/relationships/audio" Target="../media/audio13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audio" Target="../media/audio19.wav"/><Relationship Id="rId11" Type="http://schemas.openxmlformats.org/officeDocument/2006/relationships/oleObject" Target="../embeddings/oleObject42.bin"/><Relationship Id="rId5" Type="http://schemas.openxmlformats.org/officeDocument/2006/relationships/audio" Target="../media/audio17.wav"/><Relationship Id="rId10" Type="http://schemas.openxmlformats.org/officeDocument/2006/relationships/oleObject" Target="../embeddings/oleObject41.bin"/><Relationship Id="rId4" Type="http://schemas.openxmlformats.org/officeDocument/2006/relationships/audio" Target="../media/audio18.wav"/><Relationship Id="rId9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oleObject" Target="../embeddings/oleObject46.bin"/><Relationship Id="rId3" Type="http://schemas.openxmlformats.org/officeDocument/2006/relationships/audio" Target="../media/audio19.wav"/><Relationship Id="rId7" Type="http://schemas.openxmlformats.org/officeDocument/2006/relationships/audio" Target="../media/audio4.wav"/><Relationship Id="rId12" Type="http://schemas.openxmlformats.org/officeDocument/2006/relationships/oleObject" Target="../embeddings/oleObject4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audio" Target="../media/audio13.wav"/><Relationship Id="rId11" Type="http://schemas.openxmlformats.org/officeDocument/2006/relationships/oleObject" Target="../embeddings/oleObject44.bin"/><Relationship Id="rId5" Type="http://schemas.openxmlformats.org/officeDocument/2006/relationships/audio" Target="../media/audio17.wav"/><Relationship Id="rId10" Type="http://schemas.openxmlformats.org/officeDocument/2006/relationships/oleObject" Target="../embeddings/oleObject43.bin"/><Relationship Id="rId4" Type="http://schemas.openxmlformats.org/officeDocument/2006/relationships/audio" Target="../media/audio18.wav"/><Relationship Id="rId9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9.wav"/><Relationship Id="rId2" Type="http://schemas.openxmlformats.org/officeDocument/2006/relationships/audio" Target="../media/audio18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ordArt 4"/>
          <p:cNvSpPr>
            <a:spLocks noChangeArrowheads="1" noChangeShapeType="1" noTextEdit="1"/>
          </p:cNvSpPr>
          <p:nvPr/>
        </p:nvSpPr>
        <p:spPr bwMode="gray">
          <a:xfrm>
            <a:off x="1043189" y="2791686"/>
            <a:ext cx="7697974" cy="2643206"/>
          </a:xfrm>
          <a:prstGeom prst="rect">
            <a:avLst/>
          </a:prstGeom>
          <a:noFill/>
          <a:effectLst/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/>
              <a:lightRig rig="legacyFlat3" dir="r"/>
            </a:scene3d>
            <a:sp3d extrusionH="430200" prstMaterial="legacyMetal">
              <a:bevelT w="38100" h="38100" prst="relaxedInset"/>
              <a:extrusionClr>
                <a:srgbClr val="65B8E1"/>
              </a:extrusionClr>
            </a:sp3d>
          </a:bodyPr>
          <a:lstStyle/>
          <a:p>
            <a:pPr algn="ctr"/>
            <a:r>
              <a:rPr lang="uk-UA" sz="3600" b="1" kern="10" dirty="0" smtClean="0">
                <a:ln w="9525">
                  <a:round/>
                  <a:headEnd/>
                  <a:tailEnd/>
                </a:ln>
                <a:gradFill flip="none" rotWithShape="1">
                  <a:gsLst>
                    <a:gs pos="0">
                      <a:srgbClr val="BDD5FB"/>
                    </a:gs>
                    <a:gs pos="50000">
                      <a:srgbClr val="E5F2FF"/>
                    </a:gs>
                    <a:gs pos="100000">
                      <a:srgbClr val="9384F0"/>
                    </a:gs>
                  </a:gsLst>
                  <a:lin ang="5400000" scaled="1"/>
                  <a:tileRect/>
                </a:gradFill>
                <a:effectLst/>
                <a:latin typeface="Palatino Linotype"/>
              </a:rPr>
              <a:t>Клімат</a:t>
            </a:r>
            <a:br>
              <a:rPr lang="uk-UA" sz="3600" b="1" kern="10" dirty="0" smtClean="0">
                <a:ln w="9525">
                  <a:round/>
                  <a:headEnd/>
                  <a:tailEnd/>
                </a:ln>
                <a:gradFill flip="none" rotWithShape="1">
                  <a:gsLst>
                    <a:gs pos="0">
                      <a:srgbClr val="BDD5FB"/>
                    </a:gs>
                    <a:gs pos="50000">
                      <a:srgbClr val="E5F2FF"/>
                    </a:gs>
                    <a:gs pos="100000">
                      <a:srgbClr val="9384F0"/>
                    </a:gs>
                  </a:gsLst>
                  <a:lin ang="5400000" scaled="1"/>
                  <a:tileRect/>
                </a:gradFill>
                <a:effectLst/>
                <a:latin typeface="Palatino Linotype"/>
              </a:rPr>
            </a:br>
            <a:r>
              <a:rPr lang="uk-UA" sz="3600" b="1" kern="10" dirty="0" smtClean="0">
                <a:ln w="9525">
                  <a:round/>
                  <a:headEnd/>
                  <a:tailEnd/>
                </a:ln>
                <a:gradFill flip="none" rotWithShape="1">
                  <a:gsLst>
                    <a:gs pos="0">
                      <a:srgbClr val="BDD5FB"/>
                    </a:gs>
                    <a:gs pos="50000">
                      <a:srgbClr val="E5F2FF"/>
                    </a:gs>
                    <a:gs pos="100000">
                      <a:srgbClr val="9384F0"/>
                    </a:gs>
                  </a:gsLst>
                  <a:lin ang="5400000" scaled="1"/>
                  <a:tileRect/>
                </a:gradFill>
                <a:effectLst/>
                <a:latin typeface="Palatino Linotype"/>
              </a:rPr>
              <a:t>Північної Америки</a:t>
            </a:r>
            <a:endParaRPr lang="uk-UA" sz="3600" b="1" kern="10" dirty="0">
              <a:ln w="9525">
                <a:round/>
                <a:headEnd/>
                <a:tailEnd/>
              </a:ln>
              <a:gradFill flip="none" rotWithShape="1">
                <a:gsLst>
                  <a:gs pos="0">
                    <a:srgbClr val="BDD5FB"/>
                  </a:gs>
                  <a:gs pos="50000">
                    <a:srgbClr val="E5F2FF"/>
                  </a:gs>
                  <a:gs pos="100000">
                    <a:srgbClr val="9384F0"/>
                  </a:gs>
                </a:gsLst>
                <a:lin ang="5400000" scaled="1"/>
                <a:tileRect/>
              </a:gradFill>
              <a:effectLst/>
              <a:latin typeface="Palatino Linotype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1428111" y="3310759"/>
            <a:ext cx="6729211" cy="273078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uk-UA" sz="36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7979"/>
                    </a:gs>
                  </a:gsLst>
                  <a:lin ang="5400000" scaled="1"/>
                </a:gradFill>
                <a:effectLst>
                  <a:reflection blurRad="6350" stA="60000" endA="900" endPos="60000" dist="29997" dir="5400000" sy="-100000" algn="bl" rotWithShape="0"/>
                </a:effectLst>
                <a:latin typeface="Georgia" pitchFamily="18" charset="0"/>
                <a:cs typeface="Arial" pitchFamily="34" charset="0"/>
              </a:rPr>
              <a:t>Формування </a:t>
            </a:r>
            <a:br>
              <a:rPr lang="uk-UA" sz="36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7979"/>
                    </a:gs>
                  </a:gsLst>
                  <a:lin ang="5400000" scaled="1"/>
                </a:gradFill>
                <a:effectLst>
                  <a:reflection blurRad="6350" stA="60000" endA="900" endPos="60000" dist="29997" dir="5400000" sy="-100000" algn="bl" rotWithShape="0"/>
                </a:effectLst>
                <a:latin typeface="Georgia" pitchFamily="18" charset="0"/>
                <a:cs typeface="Arial" pitchFamily="34" charset="0"/>
              </a:rPr>
            </a:br>
            <a:r>
              <a:rPr lang="uk-UA" sz="36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7979"/>
                    </a:gs>
                  </a:gsLst>
                  <a:lin ang="5400000" scaled="1"/>
                </a:gradFill>
                <a:effectLst>
                  <a:reflection blurRad="6350" stA="60000" endA="900" endPos="60000" dist="29997" dir="5400000" sy="-100000" algn="bl" rotWithShape="0"/>
                </a:effectLst>
                <a:latin typeface="Georgia" pitchFamily="18" charset="0"/>
                <a:cs typeface="Arial" pitchFamily="34" charset="0"/>
              </a:rPr>
              <a:t>клімату </a:t>
            </a:r>
            <a:br>
              <a:rPr lang="uk-UA" sz="36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7979"/>
                    </a:gs>
                  </a:gsLst>
                  <a:lin ang="5400000" scaled="1"/>
                </a:gradFill>
                <a:effectLst>
                  <a:reflection blurRad="6350" stA="60000" endA="900" endPos="60000" dist="29997" dir="5400000" sy="-100000" algn="bl" rotWithShape="0"/>
                </a:effectLst>
                <a:latin typeface="Georgia" pitchFamily="18" charset="0"/>
                <a:cs typeface="Arial" pitchFamily="34" charset="0"/>
              </a:rPr>
            </a:br>
            <a:r>
              <a:rPr lang="uk-UA" sz="36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7979"/>
                    </a:gs>
                  </a:gsLst>
                  <a:lin ang="5400000" scaled="1"/>
                </a:gradFill>
                <a:effectLst>
                  <a:reflection blurRad="6350" stA="60000" endA="900" endPos="60000" dist="29997" dir="5400000" sy="-100000" algn="bl" rotWithShape="0"/>
                </a:effectLst>
                <a:latin typeface="Georgia" pitchFamily="18" charset="0"/>
                <a:cs typeface="Arial" pitchFamily="34" charset="0"/>
              </a:rPr>
              <a:t>материка</a:t>
            </a:r>
            <a:endParaRPr lang="uk-UA" sz="3600" b="1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FFCC"/>
                  </a:gs>
                  <a:gs pos="100000">
                    <a:srgbClr val="FF7979"/>
                  </a:gs>
                </a:gsLst>
                <a:lin ang="5400000" scaled="1"/>
              </a:gradFill>
              <a:effectLst>
                <a:reflection blurRad="6350" stA="60000" endA="900" endPos="60000" dist="29997" dir="5400000" sy="-100000" algn="bl" rotWithShape="0"/>
              </a:effectLst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1" descr="C:\Documents and Settings\User\Рабочий стол\Північа Америка\Рисунок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52648" y="0"/>
            <a:ext cx="5691351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93" name="Freeform 145"/>
          <p:cNvSpPr>
            <a:spLocks/>
          </p:cNvSpPr>
          <p:nvPr/>
        </p:nvSpPr>
        <p:spPr bwMode="auto">
          <a:xfrm>
            <a:off x="4917209" y="5147609"/>
            <a:ext cx="4226791" cy="543996"/>
          </a:xfrm>
          <a:custGeom>
            <a:avLst/>
            <a:gdLst/>
            <a:ahLst/>
            <a:cxnLst>
              <a:cxn ang="0">
                <a:pos x="2296" y="0"/>
              </a:cxn>
              <a:cxn ang="0">
                <a:pos x="1697" y="179"/>
              </a:cxn>
              <a:cxn ang="0">
                <a:pos x="1128" y="280"/>
              </a:cxn>
              <a:cxn ang="0">
                <a:pos x="942" y="304"/>
              </a:cxn>
              <a:cxn ang="0">
                <a:pos x="360" y="272"/>
              </a:cxn>
              <a:cxn ang="0">
                <a:pos x="0" y="216"/>
              </a:cxn>
            </a:cxnLst>
            <a:rect l="0" t="0" r="r" b="b"/>
            <a:pathLst>
              <a:path w="2296" h="305">
                <a:moveTo>
                  <a:pt x="2296" y="0"/>
                </a:moveTo>
                <a:cubicBezTo>
                  <a:pt x="2196" y="30"/>
                  <a:pt x="1892" y="132"/>
                  <a:pt x="1697" y="179"/>
                </a:cubicBezTo>
                <a:cubicBezTo>
                  <a:pt x="1502" y="226"/>
                  <a:pt x="1254" y="259"/>
                  <a:pt x="1128" y="280"/>
                </a:cubicBezTo>
                <a:cubicBezTo>
                  <a:pt x="1002" y="301"/>
                  <a:pt x="1070" y="305"/>
                  <a:pt x="942" y="304"/>
                </a:cubicBezTo>
                <a:cubicBezTo>
                  <a:pt x="814" y="303"/>
                  <a:pt x="517" y="287"/>
                  <a:pt x="360" y="272"/>
                </a:cubicBezTo>
                <a:cubicBezTo>
                  <a:pt x="203" y="257"/>
                  <a:pt x="75" y="228"/>
                  <a:pt x="0" y="216"/>
                </a:cubicBezTo>
              </a:path>
            </a:pathLst>
          </a:custGeom>
          <a:noFill/>
          <a:ln w="19050" cmpd="sng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2192" name="Freeform 144"/>
          <p:cNvSpPr>
            <a:spLocks/>
          </p:cNvSpPr>
          <p:nvPr/>
        </p:nvSpPr>
        <p:spPr bwMode="auto">
          <a:xfrm rot="337739">
            <a:off x="4059228" y="200753"/>
            <a:ext cx="4183368" cy="1829797"/>
          </a:xfrm>
          <a:custGeom>
            <a:avLst/>
            <a:gdLst/>
            <a:ahLst/>
            <a:cxnLst>
              <a:cxn ang="0">
                <a:pos x="2394" y="0"/>
              </a:cxn>
              <a:cxn ang="0">
                <a:pos x="2401" y="329"/>
              </a:cxn>
              <a:cxn ang="0">
                <a:pos x="2113" y="874"/>
              </a:cxn>
              <a:cxn ang="0">
                <a:pos x="1445" y="1175"/>
              </a:cxn>
              <a:cxn ang="0">
                <a:pos x="974" y="1187"/>
              </a:cxn>
              <a:cxn ang="0">
                <a:pos x="719" y="1116"/>
              </a:cxn>
              <a:cxn ang="0">
                <a:pos x="377" y="933"/>
              </a:cxn>
              <a:cxn ang="0">
                <a:pos x="203" y="761"/>
              </a:cxn>
              <a:cxn ang="0">
                <a:pos x="92" y="606"/>
              </a:cxn>
              <a:cxn ang="0">
                <a:pos x="0" y="302"/>
              </a:cxn>
            </a:cxnLst>
            <a:rect l="0" t="0" r="r" b="b"/>
            <a:pathLst>
              <a:path w="2448" h="1227">
                <a:moveTo>
                  <a:pt x="2394" y="0"/>
                </a:moveTo>
                <a:cubicBezTo>
                  <a:pt x="2395" y="55"/>
                  <a:pt x="2448" y="183"/>
                  <a:pt x="2401" y="329"/>
                </a:cubicBezTo>
                <a:cubicBezTo>
                  <a:pt x="2354" y="475"/>
                  <a:pt x="2272" y="733"/>
                  <a:pt x="2113" y="874"/>
                </a:cubicBezTo>
                <a:cubicBezTo>
                  <a:pt x="1954" y="1015"/>
                  <a:pt x="1635" y="1123"/>
                  <a:pt x="1445" y="1175"/>
                </a:cubicBezTo>
                <a:cubicBezTo>
                  <a:pt x="1255" y="1227"/>
                  <a:pt x="1095" y="1197"/>
                  <a:pt x="974" y="1187"/>
                </a:cubicBezTo>
                <a:lnTo>
                  <a:pt x="719" y="1116"/>
                </a:lnTo>
                <a:lnTo>
                  <a:pt x="377" y="933"/>
                </a:lnTo>
                <a:lnTo>
                  <a:pt x="203" y="761"/>
                </a:lnTo>
                <a:lnTo>
                  <a:pt x="92" y="606"/>
                </a:lnTo>
                <a:lnTo>
                  <a:pt x="0" y="302"/>
                </a:lnTo>
              </a:path>
            </a:pathLst>
          </a:custGeom>
          <a:noFill/>
          <a:ln w="19050" cmpd="sng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pic>
        <p:nvPicPr>
          <p:cNvPr id="38" name="Picture 1" descr="C:\Documents and Settings\User\Рабочий стол\Північа Америка\зх.png"/>
          <p:cNvPicPr>
            <a:picLocks noChangeAspect="1" noChangeArrowheads="1"/>
          </p:cNvPicPr>
          <p:nvPr/>
        </p:nvPicPr>
        <p:blipFill>
          <a:blip r:embed="rId6"/>
          <a:srcRect l="83757" t="26582" r="648" b="3711"/>
          <a:stretch>
            <a:fillRect/>
          </a:stretch>
        </p:blipFill>
        <p:spPr bwMode="auto">
          <a:xfrm>
            <a:off x="3389586" y="3279228"/>
            <a:ext cx="879366" cy="3578772"/>
          </a:xfrm>
          <a:prstGeom prst="rect">
            <a:avLst/>
          </a:prstGeom>
          <a:noFill/>
        </p:spPr>
      </p:pic>
      <p:pic>
        <p:nvPicPr>
          <p:cNvPr id="6" name="Picture 25" descr="Safari (7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55724" y="6006662"/>
            <a:ext cx="788276" cy="8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96"/>
          <p:cNvSpPr txBox="1">
            <a:spLocks noChangeArrowheads="1"/>
          </p:cNvSpPr>
          <p:nvPr/>
        </p:nvSpPr>
        <p:spPr bwMode="auto">
          <a:xfrm>
            <a:off x="438150" y="0"/>
            <a:ext cx="2286000" cy="83099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1.СОНЯЧНА </a:t>
            </a:r>
            <a:r>
              <a:rPr lang="uk-U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uk-U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РАДІАЦІЯ</a:t>
            </a:r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Выноска со стрелкой вправо 9"/>
          <p:cNvSpPr/>
          <p:nvPr/>
        </p:nvSpPr>
        <p:spPr>
          <a:xfrm>
            <a:off x="362608" y="1135117"/>
            <a:ext cx="4461640" cy="1576550"/>
          </a:xfrm>
          <a:prstGeom prst="rightArrowCallout">
            <a:avLst>
              <a:gd name="adj1" fmla="val 25000"/>
              <a:gd name="adj2" fmla="val 25000"/>
              <a:gd name="adj3" fmla="val 21639"/>
              <a:gd name="adj4" fmla="val 86169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Улітку</a:t>
            </a:r>
            <a:r>
              <a:rPr lang="uk-UA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на півночі континенту температура повітря становить у середньому +5 °С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Выноска со стрелкой вправо 10"/>
          <p:cNvSpPr/>
          <p:nvPr/>
        </p:nvSpPr>
        <p:spPr>
          <a:xfrm>
            <a:off x="2427890" y="4477407"/>
            <a:ext cx="3983420" cy="940673"/>
          </a:xfrm>
          <a:prstGeom prst="rightArrowCallout">
            <a:avLst>
              <a:gd name="adj1" fmla="val 28352"/>
              <a:gd name="adj2" fmla="val 30028"/>
              <a:gd name="adj3" fmla="val 21639"/>
              <a:gd name="adj4" fmla="val 9005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Улітку</a:t>
            </a:r>
            <a:r>
              <a:rPr lang="uk-UA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на півдні піднімається до +30 °С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OFTCO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OFTCO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Горн1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3" grpId="0" animBg="1"/>
      <p:bldP spid="2192" grpId="0" animBg="1"/>
      <p:bldP spid="7" grpId="0" animBg="1" autoUpdateAnimBg="0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User\Рабочий стол\Північа Америка\Рисунок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89586" y="0"/>
            <a:ext cx="5754414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93" name="Freeform 145"/>
          <p:cNvSpPr>
            <a:spLocks/>
          </p:cNvSpPr>
          <p:nvPr/>
        </p:nvSpPr>
        <p:spPr bwMode="auto">
          <a:xfrm>
            <a:off x="4551218" y="5257799"/>
            <a:ext cx="4177145" cy="477983"/>
          </a:xfrm>
          <a:custGeom>
            <a:avLst/>
            <a:gdLst/>
            <a:ahLst/>
            <a:cxnLst>
              <a:cxn ang="0">
                <a:pos x="2296" y="0"/>
              </a:cxn>
              <a:cxn ang="0">
                <a:pos x="1697" y="179"/>
              </a:cxn>
              <a:cxn ang="0">
                <a:pos x="1128" y="280"/>
              </a:cxn>
              <a:cxn ang="0">
                <a:pos x="942" y="304"/>
              </a:cxn>
              <a:cxn ang="0">
                <a:pos x="360" y="272"/>
              </a:cxn>
              <a:cxn ang="0">
                <a:pos x="0" y="216"/>
              </a:cxn>
            </a:cxnLst>
            <a:rect l="0" t="0" r="r" b="b"/>
            <a:pathLst>
              <a:path w="2296" h="305">
                <a:moveTo>
                  <a:pt x="2296" y="0"/>
                </a:moveTo>
                <a:cubicBezTo>
                  <a:pt x="2196" y="30"/>
                  <a:pt x="1892" y="132"/>
                  <a:pt x="1697" y="179"/>
                </a:cubicBezTo>
                <a:cubicBezTo>
                  <a:pt x="1502" y="226"/>
                  <a:pt x="1254" y="259"/>
                  <a:pt x="1128" y="280"/>
                </a:cubicBezTo>
                <a:cubicBezTo>
                  <a:pt x="1002" y="301"/>
                  <a:pt x="1070" y="305"/>
                  <a:pt x="942" y="304"/>
                </a:cubicBezTo>
                <a:cubicBezTo>
                  <a:pt x="814" y="303"/>
                  <a:pt x="517" y="287"/>
                  <a:pt x="360" y="272"/>
                </a:cubicBezTo>
                <a:cubicBezTo>
                  <a:pt x="203" y="257"/>
                  <a:pt x="75" y="228"/>
                  <a:pt x="0" y="216"/>
                </a:cubicBezTo>
              </a:path>
            </a:pathLst>
          </a:custGeom>
          <a:noFill/>
          <a:ln w="19050" cmpd="sng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2192" name="Freeform 144"/>
          <p:cNvSpPr>
            <a:spLocks/>
          </p:cNvSpPr>
          <p:nvPr/>
        </p:nvSpPr>
        <p:spPr bwMode="auto">
          <a:xfrm>
            <a:off x="3955312" y="9525"/>
            <a:ext cx="4316818" cy="1947863"/>
          </a:xfrm>
          <a:custGeom>
            <a:avLst/>
            <a:gdLst/>
            <a:ahLst/>
            <a:cxnLst>
              <a:cxn ang="0">
                <a:pos x="2394" y="0"/>
              </a:cxn>
              <a:cxn ang="0">
                <a:pos x="2401" y="329"/>
              </a:cxn>
              <a:cxn ang="0">
                <a:pos x="2113" y="874"/>
              </a:cxn>
              <a:cxn ang="0">
                <a:pos x="1445" y="1175"/>
              </a:cxn>
              <a:cxn ang="0">
                <a:pos x="974" y="1187"/>
              </a:cxn>
              <a:cxn ang="0">
                <a:pos x="719" y="1116"/>
              </a:cxn>
              <a:cxn ang="0">
                <a:pos x="377" y="933"/>
              </a:cxn>
              <a:cxn ang="0">
                <a:pos x="203" y="761"/>
              </a:cxn>
              <a:cxn ang="0">
                <a:pos x="92" y="606"/>
              </a:cxn>
              <a:cxn ang="0">
                <a:pos x="0" y="302"/>
              </a:cxn>
            </a:cxnLst>
            <a:rect l="0" t="0" r="r" b="b"/>
            <a:pathLst>
              <a:path w="2448" h="1227">
                <a:moveTo>
                  <a:pt x="2394" y="0"/>
                </a:moveTo>
                <a:cubicBezTo>
                  <a:pt x="2395" y="55"/>
                  <a:pt x="2448" y="183"/>
                  <a:pt x="2401" y="329"/>
                </a:cubicBezTo>
                <a:cubicBezTo>
                  <a:pt x="2354" y="475"/>
                  <a:pt x="2272" y="733"/>
                  <a:pt x="2113" y="874"/>
                </a:cubicBezTo>
                <a:cubicBezTo>
                  <a:pt x="1954" y="1015"/>
                  <a:pt x="1635" y="1123"/>
                  <a:pt x="1445" y="1175"/>
                </a:cubicBezTo>
                <a:cubicBezTo>
                  <a:pt x="1255" y="1227"/>
                  <a:pt x="1095" y="1197"/>
                  <a:pt x="974" y="1187"/>
                </a:cubicBezTo>
                <a:lnTo>
                  <a:pt x="719" y="1116"/>
                </a:lnTo>
                <a:lnTo>
                  <a:pt x="377" y="933"/>
                </a:lnTo>
                <a:lnTo>
                  <a:pt x="203" y="761"/>
                </a:lnTo>
                <a:lnTo>
                  <a:pt x="92" y="606"/>
                </a:lnTo>
                <a:lnTo>
                  <a:pt x="0" y="302"/>
                </a:lnTo>
              </a:path>
            </a:pathLst>
          </a:custGeom>
          <a:noFill/>
          <a:ln w="19050" cmpd="sng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grpSp>
        <p:nvGrpSpPr>
          <p:cNvPr id="7" name="Group 231"/>
          <p:cNvGrpSpPr>
            <a:grpSpLocks/>
          </p:cNvGrpSpPr>
          <p:nvPr/>
        </p:nvGrpSpPr>
        <p:grpSpPr bwMode="auto">
          <a:xfrm>
            <a:off x="5867400" y="2492375"/>
            <a:ext cx="457200" cy="381000"/>
            <a:chOff x="1632" y="3552"/>
            <a:chExt cx="288" cy="240"/>
          </a:xfrm>
        </p:grpSpPr>
        <p:sp>
          <p:nvSpPr>
            <p:cNvPr id="2280" name="Freeform 232"/>
            <p:cNvSpPr>
              <a:spLocks/>
            </p:cNvSpPr>
            <p:nvPr/>
          </p:nvSpPr>
          <p:spPr bwMode="auto">
            <a:xfrm>
              <a:off x="1789" y="3561"/>
              <a:ext cx="94" cy="56"/>
            </a:xfrm>
            <a:custGeom>
              <a:avLst/>
              <a:gdLst/>
              <a:ahLst/>
              <a:cxnLst>
                <a:cxn ang="0">
                  <a:pos x="5" y="155"/>
                </a:cxn>
                <a:cxn ang="0">
                  <a:pos x="0" y="132"/>
                </a:cxn>
                <a:cxn ang="0">
                  <a:pos x="62" y="124"/>
                </a:cxn>
                <a:cxn ang="0">
                  <a:pos x="76" y="19"/>
                </a:cxn>
                <a:cxn ang="0">
                  <a:pos x="116" y="56"/>
                </a:cxn>
                <a:cxn ang="0">
                  <a:pos x="194" y="0"/>
                </a:cxn>
                <a:cxn ang="0">
                  <a:pos x="184" y="120"/>
                </a:cxn>
                <a:cxn ang="0">
                  <a:pos x="237" y="155"/>
                </a:cxn>
                <a:cxn ang="0">
                  <a:pos x="129" y="155"/>
                </a:cxn>
                <a:cxn ang="0">
                  <a:pos x="77" y="155"/>
                </a:cxn>
                <a:cxn ang="0">
                  <a:pos x="48" y="155"/>
                </a:cxn>
                <a:cxn ang="0">
                  <a:pos x="38" y="155"/>
                </a:cxn>
                <a:cxn ang="0">
                  <a:pos x="5" y="155"/>
                </a:cxn>
              </a:cxnLst>
              <a:rect l="0" t="0" r="r" b="b"/>
              <a:pathLst>
                <a:path w="237" h="155">
                  <a:moveTo>
                    <a:pt x="5" y="155"/>
                  </a:moveTo>
                  <a:lnTo>
                    <a:pt x="0" y="132"/>
                  </a:lnTo>
                  <a:lnTo>
                    <a:pt x="62" y="124"/>
                  </a:lnTo>
                  <a:lnTo>
                    <a:pt x="76" y="19"/>
                  </a:lnTo>
                  <a:lnTo>
                    <a:pt x="116" y="56"/>
                  </a:lnTo>
                  <a:lnTo>
                    <a:pt x="194" y="0"/>
                  </a:lnTo>
                  <a:lnTo>
                    <a:pt x="184" y="120"/>
                  </a:lnTo>
                  <a:lnTo>
                    <a:pt x="237" y="155"/>
                  </a:lnTo>
                  <a:lnTo>
                    <a:pt x="129" y="155"/>
                  </a:lnTo>
                  <a:lnTo>
                    <a:pt x="77" y="155"/>
                  </a:lnTo>
                  <a:lnTo>
                    <a:pt x="48" y="155"/>
                  </a:lnTo>
                  <a:lnTo>
                    <a:pt x="38" y="155"/>
                  </a:lnTo>
                  <a:lnTo>
                    <a:pt x="5" y="1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81" name="Freeform 233"/>
            <p:cNvSpPr>
              <a:spLocks/>
            </p:cNvSpPr>
            <p:nvPr/>
          </p:nvSpPr>
          <p:spPr bwMode="auto">
            <a:xfrm>
              <a:off x="1804" y="3617"/>
              <a:ext cx="4" cy="1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10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82" name="Freeform 234"/>
            <p:cNvSpPr>
              <a:spLocks/>
            </p:cNvSpPr>
            <p:nvPr/>
          </p:nvSpPr>
          <p:spPr bwMode="auto">
            <a:xfrm>
              <a:off x="1804" y="3617"/>
              <a:ext cx="4" cy="1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10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83" name="Freeform 235"/>
            <p:cNvSpPr>
              <a:spLocks/>
            </p:cNvSpPr>
            <p:nvPr/>
          </p:nvSpPr>
          <p:spPr bwMode="auto">
            <a:xfrm>
              <a:off x="1804" y="3617"/>
              <a:ext cx="4" cy="1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10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84" name="Freeform 236"/>
            <p:cNvSpPr>
              <a:spLocks/>
            </p:cNvSpPr>
            <p:nvPr/>
          </p:nvSpPr>
          <p:spPr bwMode="auto">
            <a:xfrm>
              <a:off x="1632" y="3617"/>
              <a:ext cx="288" cy="175"/>
            </a:xfrm>
            <a:custGeom>
              <a:avLst/>
              <a:gdLst/>
              <a:ahLst/>
              <a:cxnLst>
                <a:cxn ang="0">
                  <a:pos x="226" y="15"/>
                </a:cxn>
                <a:cxn ang="0">
                  <a:pos x="275" y="86"/>
                </a:cxn>
                <a:cxn ang="0">
                  <a:pos x="263" y="133"/>
                </a:cxn>
                <a:cxn ang="0">
                  <a:pos x="165" y="110"/>
                </a:cxn>
                <a:cxn ang="0">
                  <a:pos x="89" y="114"/>
                </a:cxn>
                <a:cxn ang="0">
                  <a:pos x="77" y="181"/>
                </a:cxn>
                <a:cxn ang="0">
                  <a:pos x="153" y="227"/>
                </a:cxn>
                <a:cxn ang="0">
                  <a:pos x="251" y="208"/>
                </a:cxn>
                <a:cxn ang="0">
                  <a:pos x="266" y="261"/>
                </a:cxn>
                <a:cxn ang="0">
                  <a:pos x="230" y="314"/>
                </a:cxn>
                <a:cxn ang="0">
                  <a:pos x="184" y="385"/>
                </a:cxn>
                <a:cxn ang="0">
                  <a:pos x="238" y="434"/>
                </a:cxn>
                <a:cxn ang="0">
                  <a:pos x="290" y="402"/>
                </a:cxn>
                <a:cxn ang="0">
                  <a:pos x="335" y="314"/>
                </a:cxn>
                <a:cxn ang="0">
                  <a:pos x="371" y="299"/>
                </a:cxn>
                <a:cxn ang="0">
                  <a:pos x="389" y="378"/>
                </a:cxn>
                <a:cxn ang="0">
                  <a:pos x="454" y="427"/>
                </a:cxn>
                <a:cxn ang="0">
                  <a:pos x="526" y="401"/>
                </a:cxn>
                <a:cxn ang="0">
                  <a:pos x="504" y="324"/>
                </a:cxn>
                <a:cxn ang="0">
                  <a:pos x="446" y="248"/>
                </a:cxn>
                <a:cxn ang="0">
                  <a:pos x="463" y="205"/>
                </a:cxn>
                <a:cxn ang="0">
                  <a:pos x="555" y="210"/>
                </a:cxn>
                <a:cxn ang="0">
                  <a:pos x="653" y="208"/>
                </a:cxn>
                <a:cxn ang="0">
                  <a:pos x="669" y="158"/>
                </a:cxn>
                <a:cxn ang="0">
                  <a:pos x="582" y="138"/>
                </a:cxn>
                <a:cxn ang="0">
                  <a:pos x="492" y="132"/>
                </a:cxn>
                <a:cxn ang="0">
                  <a:pos x="477" y="89"/>
                </a:cxn>
                <a:cxn ang="0">
                  <a:pos x="546" y="32"/>
                </a:cxn>
                <a:cxn ang="0">
                  <a:pos x="524" y="0"/>
                </a:cxn>
                <a:cxn ang="0">
                  <a:pos x="443" y="0"/>
                </a:cxn>
                <a:cxn ang="0">
                  <a:pos x="400" y="0"/>
                </a:cxn>
                <a:cxn ang="0">
                  <a:pos x="380" y="102"/>
                </a:cxn>
                <a:cxn ang="0">
                  <a:pos x="366" y="0"/>
                </a:cxn>
                <a:cxn ang="0">
                  <a:pos x="333" y="0"/>
                </a:cxn>
                <a:cxn ang="0">
                  <a:pos x="276" y="0"/>
                </a:cxn>
              </a:cxnLst>
              <a:rect l="0" t="0" r="r" b="b"/>
              <a:pathLst>
                <a:path w="726" h="479">
                  <a:moveTo>
                    <a:pt x="198" y="0"/>
                  </a:moveTo>
                  <a:lnTo>
                    <a:pt x="226" y="15"/>
                  </a:lnTo>
                  <a:lnTo>
                    <a:pt x="173" y="33"/>
                  </a:lnTo>
                  <a:lnTo>
                    <a:pt x="275" y="86"/>
                  </a:lnTo>
                  <a:lnTo>
                    <a:pt x="295" y="131"/>
                  </a:lnTo>
                  <a:lnTo>
                    <a:pt x="263" y="133"/>
                  </a:lnTo>
                  <a:lnTo>
                    <a:pt x="191" y="61"/>
                  </a:lnTo>
                  <a:lnTo>
                    <a:pt x="165" y="110"/>
                  </a:lnTo>
                  <a:lnTo>
                    <a:pt x="93" y="68"/>
                  </a:lnTo>
                  <a:lnTo>
                    <a:pt x="89" y="114"/>
                  </a:lnTo>
                  <a:lnTo>
                    <a:pt x="0" y="139"/>
                  </a:lnTo>
                  <a:lnTo>
                    <a:pt x="77" y="181"/>
                  </a:lnTo>
                  <a:lnTo>
                    <a:pt x="59" y="252"/>
                  </a:lnTo>
                  <a:lnTo>
                    <a:pt x="153" y="227"/>
                  </a:lnTo>
                  <a:lnTo>
                    <a:pt x="175" y="274"/>
                  </a:lnTo>
                  <a:lnTo>
                    <a:pt x="251" y="208"/>
                  </a:lnTo>
                  <a:lnTo>
                    <a:pt x="294" y="207"/>
                  </a:lnTo>
                  <a:lnTo>
                    <a:pt x="266" y="261"/>
                  </a:lnTo>
                  <a:lnTo>
                    <a:pt x="184" y="281"/>
                  </a:lnTo>
                  <a:lnTo>
                    <a:pt x="230" y="314"/>
                  </a:lnTo>
                  <a:lnTo>
                    <a:pt x="131" y="354"/>
                  </a:lnTo>
                  <a:lnTo>
                    <a:pt x="184" y="385"/>
                  </a:lnTo>
                  <a:lnTo>
                    <a:pt x="169" y="468"/>
                  </a:lnTo>
                  <a:lnTo>
                    <a:pt x="238" y="434"/>
                  </a:lnTo>
                  <a:lnTo>
                    <a:pt x="286" y="477"/>
                  </a:lnTo>
                  <a:lnTo>
                    <a:pt x="290" y="402"/>
                  </a:lnTo>
                  <a:lnTo>
                    <a:pt x="343" y="402"/>
                  </a:lnTo>
                  <a:lnTo>
                    <a:pt x="335" y="314"/>
                  </a:lnTo>
                  <a:lnTo>
                    <a:pt x="363" y="264"/>
                  </a:lnTo>
                  <a:lnTo>
                    <a:pt x="371" y="299"/>
                  </a:lnTo>
                  <a:lnTo>
                    <a:pt x="369" y="379"/>
                  </a:lnTo>
                  <a:lnTo>
                    <a:pt x="389" y="378"/>
                  </a:lnTo>
                  <a:lnTo>
                    <a:pt x="412" y="479"/>
                  </a:lnTo>
                  <a:lnTo>
                    <a:pt x="454" y="427"/>
                  </a:lnTo>
                  <a:lnTo>
                    <a:pt x="536" y="473"/>
                  </a:lnTo>
                  <a:lnTo>
                    <a:pt x="526" y="401"/>
                  </a:lnTo>
                  <a:lnTo>
                    <a:pt x="582" y="393"/>
                  </a:lnTo>
                  <a:lnTo>
                    <a:pt x="504" y="324"/>
                  </a:lnTo>
                  <a:lnTo>
                    <a:pt x="539" y="303"/>
                  </a:lnTo>
                  <a:lnTo>
                    <a:pt x="446" y="248"/>
                  </a:lnTo>
                  <a:lnTo>
                    <a:pt x="423" y="198"/>
                  </a:lnTo>
                  <a:lnTo>
                    <a:pt x="463" y="205"/>
                  </a:lnTo>
                  <a:lnTo>
                    <a:pt x="534" y="267"/>
                  </a:lnTo>
                  <a:lnTo>
                    <a:pt x="555" y="210"/>
                  </a:lnTo>
                  <a:lnTo>
                    <a:pt x="645" y="287"/>
                  </a:lnTo>
                  <a:lnTo>
                    <a:pt x="653" y="208"/>
                  </a:lnTo>
                  <a:lnTo>
                    <a:pt x="726" y="205"/>
                  </a:lnTo>
                  <a:lnTo>
                    <a:pt x="669" y="158"/>
                  </a:lnTo>
                  <a:lnTo>
                    <a:pt x="683" y="100"/>
                  </a:lnTo>
                  <a:lnTo>
                    <a:pt x="582" y="138"/>
                  </a:lnTo>
                  <a:lnTo>
                    <a:pt x="563" y="95"/>
                  </a:lnTo>
                  <a:lnTo>
                    <a:pt x="492" y="132"/>
                  </a:lnTo>
                  <a:lnTo>
                    <a:pt x="441" y="128"/>
                  </a:lnTo>
                  <a:lnTo>
                    <a:pt x="477" y="89"/>
                  </a:lnTo>
                  <a:lnTo>
                    <a:pt x="563" y="76"/>
                  </a:lnTo>
                  <a:lnTo>
                    <a:pt x="546" y="32"/>
                  </a:lnTo>
                  <a:lnTo>
                    <a:pt x="632" y="0"/>
                  </a:lnTo>
                  <a:lnTo>
                    <a:pt x="524" y="0"/>
                  </a:lnTo>
                  <a:lnTo>
                    <a:pt x="472" y="0"/>
                  </a:lnTo>
                  <a:lnTo>
                    <a:pt x="443" y="0"/>
                  </a:lnTo>
                  <a:lnTo>
                    <a:pt x="433" y="0"/>
                  </a:lnTo>
                  <a:lnTo>
                    <a:pt x="400" y="0"/>
                  </a:lnTo>
                  <a:lnTo>
                    <a:pt x="416" y="53"/>
                  </a:lnTo>
                  <a:lnTo>
                    <a:pt x="380" y="102"/>
                  </a:lnTo>
                  <a:lnTo>
                    <a:pt x="352" y="48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3" y="0"/>
                  </a:lnTo>
                  <a:lnTo>
                    <a:pt x="302" y="0"/>
                  </a:lnTo>
                  <a:lnTo>
                    <a:pt x="276" y="0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0099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85" name="Freeform 237"/>
            <p:cNvSpPr>
              <a:spLocks/>
            </p:cNvSpPr>
            <p:nvPr/>
          </p:nvSpPr>
          <p:spPr bwMode="auto">
            <a:xfrm>
              <a:off x="1683" y="3552"/>
              <a:ext cx="101" cy="65"/>
            </a:xfrm>
            <a:custGeom>
              <a:avLst/>
              <a:gdLst/>
              <a:ahLst/>
              <a:cxnLst>
                <a:cxn ang="0">
                  <a:pos x="70" y="180"/>
                </a:cxn>
                <a:cxn ang="0">
                  <a:pos x="0" y="141"/>
                </a:cxn>
                <a:cxn ang="0">
                  <a:pos x="56" y="107"/>
                </a:cxn>
                <a:cxn ang="0">
                  <a:pos x="67" y="0"/>
                </a:cxn>
                <a:cxn ang="0">
                  <a:pos x="139" y="67"/>
                </a:cxn>
                <a:cxn ang="0">
                  <a:pos x="204" y="40"/>
                </a:cxn>
                <a:cxn ang="0">
                  <a:pos x="201" y="126"/>
                </a:cxn>
                <a:cxn ang="0">
                  <a:pos x="255" y="115"/>
                </a:cxn>
                <a:cxn ang="0">
                  <a:pos x="238" y="180"/>
                </a:cxn>
                <a:cxn ang="0">
                  <a:pos x="220" y="180"/>
                </a:cxn>
                <a:cxn ang="0">
                  <a:pos x="205" y="180"/>
                </a:cxn>
                <a:cxn ang="0">
                  <a:pos x="174" y="180"/>
                </a:cxn>
                <a:cxn ang="0">
                  <a:pos x="148" y="180"/>
                </a:cxn>
                <a:cxn ang="0">
                  <a:pos x="70" y="180"/>
                </a:cxn>
              </a:cxnLst>
              <a:rect l="0" t="0" r="r" b="b"/>
              <a:pathLst>
                <a:path w="255" h="180">
                  <a:moveTo>
                    <a:pt x="70" y="180"/>
                  </a:moveTo>
                  <a:lnTo>
                    <a:pt x="0" y="141"/>
                  </a:lnTo>
                  <a:lnTo>
                    <a:pt x="56" y="107"/>
                  </a:lnTo>
                  <a:lnTo>
                    <a:pt x="67" y="0"/>
                  </a:lnTo>
                  <a:lnTo>
                    <a:pt x="139" y="67"/>
                  </a:lnTo>
                  <a:lnTo>
                    <a:pt x="204" y="40"/>
                  </a:lnTo>
                  <a:lnTo>
                    <a:pt x="201" y="126"/>
                  </a:lnTo>
                  <a:lnTo>
                    <a:pt x="255" y="115"/>
                  </a:lnTo>
                  <a:lnTo>
                    <a:pt x="238" y="180"/>
                  </a:lnTo>
                  <a:lnTo>
                    <a:pt x="220" y="180"/>
                  </a:lnTo>
                  <a:lnTo>
                    <a:pt x="205" y="180"/>
                  </a:lnTo>
                  <a:lnTo>
                    <a:pt x="174" y="180"/>
                  </a:lnTo>
                  <a:lnTo>
                    <a:pt x="148" y="180"/>
                  </a:lnTo>
                  <a:lnTo>
                    <a:pt x="70" y="18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86" name="Freeform 238"/>
            <p:cNvSpPr>
              <a:spLocks/>
            </p:cNvSpPr>
            <p:nvPr/>
          </p:nvSpPr>
          <p:spPr bwMode="auto">
            <a:xfrm>
              <a:off x="1819" y="3583"/>
              <a:ext cx="45" cy="34"/>
            </a:xfrm>
            <a:custGeom>
              <a:avLst/>
              <a:gdLst/>
              <a:ahLst/>
              <a:cxnLst>
                <a:cxn ang="0">
                  <a:pos x="52" y="96"/>
                </a:cxn>
                <a:cxn ang="0">
                  <a:pos x="58" y="93"/>
                </a:cxn>
                <a:cxn ang="0">
                  <a:pos x="64" y="92"/>
                </a:cxn>
                <a:cxn ang="0">
                  <a:pos x="69" y="90"/>
                </a:cxn>
                <a:cxn ang="0">
                  <a:pos x="75" y="89"/>
                </a:cxn>
                <a:cxn ang="0">
                  <a:pos x="80" y="88"/>
                </a:cxn>
                <a:cxn ang="0">
                  <a:pos x="85" y="85"/>
                </a:cxn>
                <a:cxn ang="0">
                  <a:pos x="91" y="85"/>
                </a:cxn>
                <a:cxn ang="0">
                  <a:pos x="97" y="84"/>
                </a:cxn>
                <a:cxn ang="0">
                  <a:pos x="110" y="82"/>
                </a:cxn>
                <a:cxn ang="0">
                  <a:pos x="114" y="79"/>
                </a:cxn>
                <a:cxn ang="0">
                  <a:pos x="108" y="75"/>
                </a:cxn>
                <a:cxn ang="0">
                  <a:pos x="92" y="74"/>
                </a:cxn>
                <a:cxn ang="0">
                  <a:pos x="85" y="75"/>
                </a:cxn>
                <a:cxn ang="0">
                  <a:pos x="76" y="76"/>
                </a:cxn>
                <a:cxn ang="0">
                  <a:pos x="67" y="77"/>
                </a:cxn>
                <a:cxn ang="0">
                  <a:pos x="58" y="79"/>
                </a:cxn>
                <a:cxn ang="0">
                  <a:pos x="49" y="80"/>
                </a:cxn>
                <a:cxn ang="0">
                  <a:pos x="41" y="81"/>
                </a:cxn>
                <a:cxn ang="0">
                  <a:pos x="34" y="81"/>
                </a:cxn>
                <a:cxn ang="0">
                  <a:pos x="28" y="82"/>
                </a:cxn>
                <a:cxn ang="0">
                  <a:pos x="34" y="73"/>
                </a:cxn>
                <a:cxn ang="0">
                  <a:pos x="39" y="64"/>
                </a:cxn>
                <a:cxn ang="0">
                  <a:pos x="45" y="54"/>
                </a:cxn>
                <a:cxn ang="0">
                  <a:pos x="51" y="45"/>
                </a:cxn>
                <a:cxn ang="0">
                  <a:pos x="58" y="36"/>
                </a:cxn>
                <a:cxn ang="0">
                  <a:pos x="64" y="25"/>
                </a:cxn>
                <a:cxn ang="0">
                  <a:pos x="69" y="16"/>
                </a:cxn>
                <a:cxn ang="0">
                  <a:pos x="76" y="7"/>
                </a:cxn>
                <a:cxn ang="0">
                  <a:pos x="80" y="1"/>
                </a:cxn>
                <a:cxn ang="0">
                  <a:pos x="77" y="0"/>
                </a:cxn>
                <a:cxn ang="0">
                  <a:pos x="73" y="1"/>
                </a:cxn>
                <a:cxn ang="0">
                  <a:pos x="70" y="2"/>
                </a:cxn>
                <a:cxn ang="0">
                  <a:pos x="67" y="7"/>
                </a:cxn>
                <a:cxn ang="0">
                  <a:pos x="62" y="12"/>
                </a:cxn>
                <a:cxn ang="0">
                  <a:pos x="57" y="19"/>
                </a:cxn>
                <a:cxn ang="0">
                  <a:pos x="51" y="25"/>
                </a:cxn>
                <a:cxn ang="0">
                  <a:pos x="45" y="34"/>
                </a:cxn>
                <a:cxn ang="0">
                  <a:pos x="38" y="43"/>
                </a:cxn>
                <a:cxn ang="0">
                  <a:pos x="31" y="52"/>
                </a:cxn>
                <a:cxn ang="0">
                  <a:pos x="23" y="62"/>
                </a:cxn>
                <a:cxn ang="0">
                  <a:pos x="26" y="51"/>
                </a:cxn>
                <a:cxn ang="0">
                  <a:pos x="27" y="40"/>
                </a:cxn>
                <a:cxn ang="0">
                  <a:pos x="26" y="29"/>
                </a:cxn>
                <a:cxn ang="0">
                  <a:pos x="23" y="19"/>
                </a:cxn>
                <a:cxn ang="0">
                  <a:pos x="20" y="13"/>
                </a:cxn>
                <a:cxn ang="0">
                  <a:pos x="16" y="13"/>
                </a:cxn>
                <a:cxn ang="0">
                  <a:pos x="14" y="17"/>
                </a:cxn>
                <a:cxn ang="0">
                  <a:pos x="14" y="25"/>
                </a:cxn>
                <a:cxn ang="0">
                  <a:pos x="13" y="42"/>
                </a:cxn>
                <a:cxn ang="0">
                  <a:pos x="11" y="57"/>
                </a:cxn>
                <a:cxn ang="0">
                  <a:pos x="7" y="72"/>
                </a:cxn>
                <a:cxn ang="0">
                  <a:pos x="4" y="85"/>
                </a:cxn>
                <a:cxn ang="0">
                  <a:pos x="4" y="88"/>
                </a:cxn>
                <a:cxn ang="0">
                  <a:pos x="2" y="90"/>
                </a:cxn>
                <a:cxn ang="0">
                  <a:pos x="0" y="93"/>
                </a:cxn>
                <a:cxn ang="0">
                  <a:pos x="0" y="96"/>
                </a:cxn>
                <a:cxn ang="0">
                  <a:pos x="52" y="96"/>
                </a:cxn>
              </a:cxnLst>
              <a:rect l="0" t="0" r="r" b="b"/>
              <a:pathLst>
                <a:path w="114" h="96">
                  <a:moveTo>
                    <a:pt x="52" y="96"/>
                  </a:moveTo>
                  <a:lnTo>
                    <a:pt x="58" y="93"/>
                  </a:lnTo>
                  <a:lnTo>
                    <a:pt x="64" y="92"/>
                  </a:lnTo>
                  <a:lnTo>
                    <a:pt x="69" y="90"/>
                  </a:lnTo>
                  <a:lnTo>
                    <a:pt x="75" y="89"/>
                  </a:lnTo>
                  <a:lnTo>
                    <a:pt x="80" y="88"/>
                  </a:lnTo>
                  <a:lnTo>
                    <a:pt x="85" y="85"/>
                  </a:lnTo>
                  <a:lnTo>
                    <a:pt x="91" y="85"/>
                  </a:lnTo>
                  <a:lnTo>
                    <a:pt x="97" y="84"/>
                  </a:lnTo>
                  <a:lnTo>
                    <a:pt x="110" y="82"/>
                  </a:lnTo>
                  <a:lnTo>
                    <a:pt x="114" y="79"/>
                  </a:lnTo>
                  <a:lnTo>
                    <a:pt x="108" y="75"/>
                  </a:lnTo>
                  <a:lnTo>
                    <a:pt x="92" y="74"/>
                  </a:lnTo>
                  <a:lnTo>
                    <a:pt x="85" y="75"/>
                  </a:lnTo>
                  <a:lnTo>
                    <a:pt x="76" y="76"/>
                  </a:lnTo>
                  <a:lnTo>
                    <a:pt x="67" y="77"/>
                  </a:lnTo>
                  <a:lnTo>
                    <a:pt x="58" y="79"/>
                  </a:lnTo>
                  <a:lnTo>
                    <a:pt x="49" y="80"/>
                  </a:lnTo>
                  <a:lnTo>
                    <a:pt x="41" y="81"/>
                  </a:lnTo>
                  <a:lnTo>
                    <a:pt x="34" y="81"/>
                  </a:lnTo>
                  <a:lnTo>
                    <a:pt x="28" y="82"/>
                  </a:lnTo>
                  <a:lnTo>
                    <a:pt x="34" y="73"/>
                  </a:lnTo>
                  <a:lnTo>
                    <a:pt x="39" y="64"/>
                  </a:lnTo>
                  <a:lnTo>
                    <a:pt x="45" y="54"/>
                  </a:lnTo>
                  <a:lnTo>
                    <a:pt x="51" y="45"/>
                  </a:lnTo>
                  <a:lnTo>
                    <a:pt x="58" y="36"/>
                  </a:lnTo>
                  <a:lnTo>
                    <a:pt x="64" y="25"/>
                  </a:lnTo>
                  <a:lnTo>
                    <a:pt x="69" y="16"/>
                  </a:lnTo>
                  <a:lnTo>
                    <a:pt x="76" y="7"/>
                  </a:lnTo>
                  <a:lnTo>
                    <a:pt x="80" y="1"/>
                  </a:lnTo>
                  <a:lnTo>
                    <a:pt x="77" y="0"/>
                  </a:lnTo>
                  <a:lnTo>
                    <a:pt x="73" y="1"/>
                  </a:lnTo>
                  <a:lnTo>
                    <a:pt x="70" y="2"/>
                  </a:lnTo>
                  <a:lnTo>
                    <a:pt x="67" y="7"/>
                  </a:lnTo>
                  <a:lnTo>
                    <a:pt x="62" y="12"/>
                  </a:lnTo>
                  <a:lnTo>
                    <a:pt x="57" y="19"/>
                  </a:lnTo>
                  <a:lnTo>
                    <a:pt x="51" y="25"/>
                  </a:lnTo>
                  <a:lnTo>
                    <a:pt x="45" y="34"/>
                  </a:lnTo>
                  <a:lnTo>
                    <a:pt x="38" y="43"/>
                  </a:lnTo>
                  <a:lnTo>
                    <a:pt x="31" y="52"/>
                  </a:lnTo>
                  <a:lnTo>
                    <a:pt x="23" y="62"/>
                  </a:lnTo>
                  <a:lnTo>
                    <a:pt x="26" y="51"/>
                  </a:lnTo>
                  <a:lnTo>
                    <a:pt x="27" y="40"/>
                  </a:lnTo>
                  <a:lnTo>
                    <a:pt x="26" y="29"/>
                  </a:lnTo>
                  <a:lnTo>
                    <a:pt x="23" y="19"/>
                  </a:lnTo>
                  <a:lnTo>
                    <a:pt x="20" y="13"/>
                  </a:lnTo>
                  <a:lnTo>
                    <a:pt x="16" y="13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3" y="42"/>
                  </a:lnTo>
                  <a:lnTo>
                    <a:pt x="11" y="57"/>
                  </a:lnTo>
                  <a:lnTo>
                    <a:pt x="7" y="72"/>
                  </a:lnTo>
                  <a:lnTo>
                    <a:pt x="4" y="85"/>
                  </a:lnTo>
                  <a:lnTo>
                    <a:pt x="4" y="88"/>
                  </a:lnTo>
                  <a:lnTo>
                    <a:pt x="2" y="90"/>
                  </a:lnTo>
                  <a:lnTo>
                    <a:pt x="0" y="93"/>
                  </a:lnTo>
                  <a:lnTo>
                    <a:pt x="0" y="96"/>
                  </a:lnTo>
                  <a:lnTo>
                    <a:pt x="52" y="96"/>
                  </a:lnTo>
                  <a:close/>
                </a:path>
              </a:pathLst>
            </a:custGeom>
            <a:solidFill>
              <a:srgbClr val="0099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87" name="Freeform 239"/>
            <p:cNvSpPr>
              <a:spLocks/>
            </p:cNvSpPr>
            <p:nvPr/>
          </p:nvSpPr>
          <p:spPr bwMode="auto">
            <a:xfrm>
              <a:off x="1803" y="3613"/>
              <a:ext cx="5" cy="4"/>
            </a:xfrm>
            <a:custGeom>
              <a:avLst/>
              <a:gdLst/>
              <a:ahLst/>
              <a:cxnLst>
                <a:cxn ang="0">
                  <a:pos x="11" y="13"/>
                </a:cxn>
                <a:cxn ang="0">
                  <a:pos x="11" y="10"/>
                </a:cxn>
                <a:cxn ang="0">
                  <a:pos x="10" y="7"/>
                </a:cxn>
                <a:cxn ang="0">
                  <a:pos x="9" y="4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4" y="0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8"/>
                </a:cxn>
                <a:cxn ang="0">
                  <a:pos x="1" y="10"/>
                </a:cxn>
                <a:cxn ang="0">
                  <a:pos x="1" y="13"/>
                </a:cxn>
                <a:cxn ang="0">
                  <a:pos x="11" y="13"/>
                </a:cxn>
              </a:cxnLst>
              <a:rect l="0" t="0" r="r" b="b"/>
              <a:pathLst>
                <a:path w="11" h="13">
                  <a:moveTo>
                    <a:pt x="11" y="13"/>
                  </a:moveTo>
                  <a:lnTo>
                    <a:pt x="11" y="10"/>
                  </a:lnTo>
                  <a:lnTo>
                    <a:pt x="10" y="7"/>
                  </a:lnTo>
                  <a:lnTo>
                    <a:pt x="9" y="4"/>
                  </a:lnTo>
                  <a:lnTo>
                    <a:pt x="8" y="1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8"/>
                  </a:lnTo>
                  <a:lnTo>
                    <a:pt x="1" y="10"/>
                  </a:lnTo>
                  <a:lnTo>
                    <a:pt x="1" y="13"/>
                  </a:lnTo>
                  <a:lnTo>
                    <a:pt x="11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88" name="Freeform 240"/>
            <p:cNvSpPr>
              <a:spLocks/>
            </p:cNvSpPr>
            <p:nvPr/>
          </p:nvSpPr>
          <p:spPr bwMode="auto">
            <a:xfrm>
              <a:off x="1764" y="3611"/>
              <a:ext cx="7" cy="6"/>
            </a:xfrm>
            <a:custGeom>
              <a:avLst/>
              <a:gdLst/>
              <a:ahLst/>
              <a:cxnLst>
                <a:cxn ang="0">
                  <a:pos x="15" y="19"/>
                </a:cxn>
                <a:cxn ang="0">
                  <a:pos x="16" y="15"/>
                </a:cxn>
                <a:cxn ang="0">
                  <a:pos x="16" y="12"/>
                </a:cxn>
                <a:cxn ang="0">
                  <a:pos x="16" y="8"/>
                </a:cxn>
                <a:cxn ang="0">
                  <a:pos x="17" y="5"/>
                </a:cxn>
                <a:cxn ang="0">
                  <a:pos x="17" y="3"/>
                </a:cxn>
                <a:cxn ang="0">
                  <a:pos x="15" y="0"/>
                </a:cxn>
                <a:cxn ang="0">
                  <a:pos x="12" y="0"/>
                </a:cxn>
                <a:cxn ang="0">
                  <a:pos x="9" y="3"/>
                </a:cxn>
                <a:cxn ang="0">
                  <a:pos x="7" y="6"/>
                </a:cxn>
                <a:cxn ang="0">
                  <a:pos x="4" y="11"/>
                </a:cxn>
                <a:cxn ang="0">
                  <a:pos x="2" y="14"/>
                </a:cxn>
                <a:cxn ang="0">
                  <a:pos x="0" y="19"/>
                </a:cxn>
                <a:cxn ang="0">
                  <a:pos x="15" y="19"/>
                </a:cxn>
              </a:cxnLst>
              <a:rect l="0" t="0" r="r" b="b"/>
              <a:pathLst>
                <a:path w="17" h="19">
                  <a:moveTo>
                    <a:pt x="15" y="19"/>
                  </a:moveTo>
                  <a:lnTo>
                    <a:pt x="16" y="15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7" y="5"/>
                  </a:lnTo>
                  <a:lnTo>
                    <a:pt x="17" y="3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3"/>
                  </a:lnTo>
                  <a:lnTo>
                    <a:pt x="7" y="6"/>
                  </a:lnTo>
                  <a:lnTo>
                    <a:pt x="4" y="11"/>
                  </a:lnTo>
                  <a:lnTo>
                    <a:pt x="2" y="14"/>
                  </a:lnTo>
                  <a:lnTo>
                    <a:pt x="0" y="19"/>
                  </a:lnTo>
                  <a:lnTo>
                    <a:pt x="15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89" name="Freeform 241"/>
            <p:cNvSpPr>
              <a:spLocks/>
            </p:cNvSpPr>
            <p:nvPr/>
          </p:nvSpPr>
          <p:spPr bwMode="auto">
            <a:xfrm>
              <a:off x="1656" y="3617"/>
              <a:ext cx="247" cy="164"/>
            </a:xfrm>
            <a:custGeom>
              <a:avLst/>
              <a:gdLst/>
              <a:ahLst/>
              <a:cxnLst>
                <a:cxn ang="0">
                  <a:pos x="373" y="0"/>
                </a:cxn>
                <a:cxn ang="0">
                  <a:pos x="352" y="87"/>
                </a:cxn>
                <a:cxn ang="0">
                  <a:pos x="314" y="137"/>
                </a:cxn>
                <a:cxn ang="0">
                  <a:pos x="281" y="30"/>
                </a:cxn>
                <a:cxn ang="0">
                  <a:pos x="244" y="3"/>
                </a:cxn>
                <a:cxn ang="0">
                  <a:pos x="216" y="41"/>
                </a:cxn>
                <a:cxn ang="0">
                  <a:pos x="196" y="48"/>
                </a:cxn>
                <a:cxn ang="0">
                  <a:pos x="275" y="116"/>
                </a:cxn>
                <a:cxn ang="0">
                  <a:pos x="215" y="148"/>
                </a:cxn>
                <a:cxn ang="0">
                  <a:pos x="162" y="124"/>
                </a:cxn>
                <a:cxn ang="0">
                  <a:pos x="144" y="127"/>
                </a:cxn>
                <a:cxn ang="0">
                  <a:pos x="109" y="144"/>
                </a:cxn>
                <a:cxn ang="0">
                  <a:pos x="53" y="110"/>
                </a:cxn>
                <a:cxn ang="0">
                  <a:pos x="40" y="140"/>
                </a:cxn>
                <a:cxn ang="0">
                  <a:pos x="25" y="153"/>
                </a:cxn>
                <a:cxn ang="0">
                  <a:pos x="99" y="161"/>
                </a:cxn>
                <a:cxn ang="0">
                  <a:pos x="45" y="218"/>
                </a:cxn>
                <a:cxn ang="0">
                  <a:pos x="117" y="168"/>
                </a:cxn>
                <a:cxn ang="0">
                  <a:pos x="156" y="165"/>
                </a:cxn>
                <a:cxn ang="0">
                  <a:pos x="131" y="221"/>
                </a:cxn>
                <a:cxn ang="0">
                  <a:pos x="181" y="180"/>
                </a:cxn>
                <a:cxn ang="0">
                  <a:pos x="292" y="174"/>
                </a:cxn>
                <a:cxn ang="0">
                  <a:pos x="219" y="272"/>
                </a:cxn>
                <a:cxn ang="0">
                  <a:pos x="171" y="293"/>
                </a:cxn>
                <a:cxn ang="0">
                  <a:pos x="205" y="312"/>
                </a:cxn>
                <a:cxn ang="0">
                  <a:pos x="123" y="349"/>
                </a:cxn>
                <a:cxn ang="0">
                  <a:pos x="163" y="357"/>
                </a:cxn>
                <a:cxn ang="0">
                  <a:pos x="139" y="423"/>
                </a:cxn>
                <a:cxn ang="0">
                  <a:pos x="173" y="392"/>
                </a:cxn>
                <a:cxn ang="0">
                  <a:pos x="207" y="418"/>
                </a:cxn>
                <a:cxn ang="0">
                  <a:pos x="221" y="325"/>
                </a:cxn>
                <a:cxn ang="0">
                  <a:pos x="259" y="352"/>
                </a:cxn>
                <a:cxn ang="0">
                  <a:pos x="303" y="206"/>
                </a:cxn>
                <a:cxn ang="0">
                  <a:pos x="349" y="265"/>
                </a:cxn>
                <a:cxn ang="0">
                  <a:pos x="352" y="319"/>
                </a:cxn>
                <a:cxn ang="0">
                  <a:pos x="383" y="342"/>
                </a:cxn>
                <a:cxn ang="0">
                  <a:pos x="390" y="389"/>
                </a:cxn>
                <a:cxn ang="0">
                  <a:pos x="446" y="447"/>
                </a:cxn>
                <a:cxn ang="0">
                  <a:pos x="433" y="367"/>
                </a:cxn>
                <a:cxn ang="0">
                  <a:pos x="473" y="380"/>
                </a:cxn>
                <a:cxn ang="0">
                  <a:pos x="398" y="312"/>
                </a:cxn>
                <a:cxn ang="0">
                  <a:pos x="421" y="302"/>
                </a:cxn>
                <a:cxn ang="0">
                  <a:pos x="387" y="268"/>
                </a:cxn>
                <a:cxn ang="0">
                  <a:pos x="340" y="180"/>
                </a:cxn>
                <a:cxn ang="0">
                  <a:pos x="383" y="181"/>
                </a:cxn>
                <a:cxn ang="0">
                  <a:pos x="451" y="229"/>
                </a:cxn>
                <a:cxn ang="0">
                  <a:pos x="450" y="185"/>
                </a:cxn>
                <a:cxn ang="0">
                  <a:pos x="497" y="188"/>
                </a:cxn>
                <a:cxn ang="0">
                  <a:pos x="575" y="250"/>
                </a:cxn>
                <a:cxn ang="0">
                  <a:pos x="532" y="190"/>
                </a:cxn>
                <a:cxn ang="0">
                  <a:pos x="622" y="188"/>
                </a:cxn>
                <a:cxn ang="0">
                  <a:pos x="545" y="173"/>
                </a:cxn>
                <a:cxn ang="0">
                  <a:pos x="593" y="144"/>
                </a:cxn>
                <a:cxn ang="0">
                  <a:pos x="510" y="169"/>
                </a:cxn>
                <a:cxn ang="0">
                  <a:pos x="456" y="158"/>
                </a:cxn>
                <a:cxn ang="0">
                  <a:pos x="484" y="130"/>
                </a:cxn>
                <a:cxn ang="0">
                  <a:pos x="388" y="159"/>
                </a:cxn>
                <a:cxn ang="0">
                  <a:pos x="337" y="154"/>
                </a:cxn>
                <a:cxn ang="0">
                  <a:pos x="408" y="70"/>
                </a:cxn>
                <a:cxn ang="0">
                  <a:pos x="457" y="46"/>
                </a:cxn>
                <a:cxn ang="0">
                  <a:pos x="413" y="29"/>
                </a:cxn>
                <a:cxn ang="0">
                  <a:pos x="464" y="0"/>
                </a:cxn>
              </a:cxnLst>
              <a:rect l="0" t="0" r="r" b="b"/>
              <a:pathLst>
                <a:path w="622" h="450">
                  <a:moveTo>
                    <a:pt x="412" y="0"/>
                  </a:moveTo>
                  <a:lnTo>
                    <a:pt x="405" y="10"/>
                  </a:lnTo>
                  <a:lnTo>
                    <a:pt x="398" y="19"/>
                  </a:lnTo>
                  <a:lnTo>
                    <a:pt x="393" y="29"/>
                  </a:lnTo>
                  <a:lnTo>
                    <a:pt x="386" y="39"/>
                  </a:lnTo>
                  <a:lnTo>
                    <a:pt x="385" y="29"/>
                  </a:lnTo>
                  <a:lnTo>
                    <a:pt x="385" y="19"/>
                  </a:lnTo>
                  <a:lnTo>
                    <a:pt x="385" y="10"/>
                  </a:lnTo>
                  <a:lnTo>
                    <a:pt x="383" y="0"/>
                  </a:lnTo>
                  <a:lnTo>
                    <a:pt x="373" y="0"/>
                  </a:lnTo>
                  <a:lnTo>
                    <a:pt x="372" y="11"/>
                  </a:lnTo>
                  <a:lnTo>
                    <a:pt x="371" y="22"/>
                  </a:lnTo>
                  <a:lnTo>
                    <a:pt x="371" y="33"/>
                  </a:lnTo>
                  <a:lnTo>
                    <a:pt x="371" y="47"/>
                  </a:lnTo>
                  <a:lnTo>
                    <a:pt x="371" y="48"/>
                  </a:lnTo>
                  <a:lnTo>
                    <a:pt x="370" y="52"/>
                  </a:lnTo>
                  <a:lnTo>
                    <a:pt x="368" y="56"/>
                  </a:lnTo>
                  <a:lnTo>
                    <a:pt x="370" y="62"/>
                  </a:lnTo>
                  <a:lnTo>
                    <a:pt x="362" y="75"/>
                  </a:lnTo>
                  <a:lnTo>
                    <a:pt x="352" y="87"/>
                  </a:lnTo>
                  <a:lnTo>
                    <a:pt x="345" y="99"/>
                  </a:lnTo>
                  <a:lnTo>
                    <a:pt x="337" y="109"/>
                  </a:lnTo>
                  <a:lnTo>
                    <a:pt x="332" y="118"/>
                  </a:lnTo>
                  <a:lnTo>
                    <a:pt x="325" y="128"/>
                  </a:lnTo>
                  <a:lnTo>
                    <a:pt x="320" y="135"/>
                  </a:lnTo>
                  <a:lnTo>
                    <a:pt x="315" y="140"/>
                  </a:lnTo>
                  <a:lnTo>
                    <a:pt x="315" y="139"/>
                  </a:lnTo>
                  <a:lnTo>
                    <a:pt x="315" y="138"/>
                  </a:lnTo>
                  <a:lnTo>
                    <a:pt x="315" y="138"/>
                  </a:lnTo>
                  <a:lnTo>
                    <a:pt x="314" y="137"/>
                  </a:lnTo>
                  <a:lnTo>
                    <a:pt x="310" y="127"/>
                  </a:lnTo>
                  <a:lnTo>
                    <a:pt x="304" y="116"/>
                  </a:lnTo>
                  <a:lnTo>
                    <a:pt x="299" y="107"/>
                  </a:lnTo>
                  <a:lnTo>
                    <a:pt x="294" y="97"/>
                  </a:lnTo>
                  <a:lnTo>
                    <a:pt x="289" y="87"/>
                  </a:lnTo>
                  <a:lnTo>
                    <a:pt x="283" y="78"/>
                  </a:lnTo>
                  <a:lnTo>
                    <a:pt x="279" y="69"/>
                  </a:lnTo>
                  <a:lnTo>
                    <a:pt x="274" y="60"/>
                  </a:lnTo>
                  <a:lnTo>
                    <a:pt x="277" y="45"/>
                  </a:lnTo>
                  <a:lnTo>
                    <a:pt x="281" y="30"/>
                  </a:lnTo>
                  <a:lnTo>
                    <a:pt x="284" y="15"/>
                  </a:lnTo>
                  <a:lnTo>
                    <a:pt x="288" y="0"/>
                  </a:lnTo>
                  <a:lnTo>
                    <a:pt x="273" y="0"/>
                  </a:lnTo>
                  <a:lnTo>
                    <a:pt x="269" y="8"/>
                  </a:lnTo>
                  <a:lnTo>
                    <a:pt x="266" y="15"/>
                  </a:lnTo>
                  <a:lnTo>
                    <a:pt x="262" y="22"/>
                  </a:lnTo>
                  <a:lnTo>
                    <a:pt x="259" y="30"/>
                  </a:lnTo>
                  <a:lnTo>
                    <a:pt x="254" y="21"/>
                  </a:lnTo>
                  <a:lnTo>
                    <a:pt x="249" y="11"/>
                  </a:lnTo>
                  <a:lnTo>
                    <a:pt x="244" y="3"/>
                  </a:lnTo>
                  <a:lnTo>
                    <a:pt x="242" y="0"/>
                  </a:lnTo>
                  <a:lnTo>
                    <a:pt x="216" y="0"/>
                  </a:lnTo>
                  <a:lnTo>
                    <a:pt x="219" y="6"/>
                  </a:lnTo>
                  <a:lnTo>
                    <a:pt x="226" y="18"/>
                  </a:lnTo>
                  <a:lnTo>
                    <a:pt x="234" y="34"/>
                  </a:lnTo>
                  <a:lnTo>
                    <a:pt x="241" y="49"/>
                  </a:lnTo>
                  <a:lnTo>
                    <a:pt x="235" y="47"/>
                  </a:lnTo>
                  <a:lnTo>
                    <a:pt x="228" y="46"/>
                  </a:lnTo>
                  <a:lnTo>
                    <a:pt x="222" y="44"/>
                  </a:lnTo>
                  <a:lnTo>
                    <a:pt x="216" y="41"/>
                  </a:lnTo>
                  <a:lnTo>
                    <a:pt x="209" y="40"/>
                  </a:lnTo>
                  <a:lnTo>
                    <a:pt x="204" y="38"/>
                  </a:lnTo>
                  <a:lnTo>
                    <a:pt x="197" y="37"/>
                  </a:lnTo>
                  <a:lnTo>
                    <a:pt x="191" y="34"/>
                  </a:lnTo>
                  <a:lnTo>
                    <a:pt x="180" y="32"/>
                  </a:lnTo>
                  <a:lnTo>
                    <a:pt x="174" y="34"/>
                  </a:lnTo>
                  <a:lnTo>
                    <a:pt x="171" y="38"/>
                  </a:lnTo>
                  <a:lnTo>
                    <a:pt x="173" y="40"/>
                  </a:lnTo>
                  <a:lnTo>
                    <a:pt x="184" y="44"/>
                  </a:lnTo>
                  <a:lnTo>
                    <a:pt x="196" y="48"/>
                  </a:lnTo>
                  <a:lnTo>
                    <a:pt x="208" y="54"/>
                  </a:lnTo>
                  <a:lnTo>
                    <a:pt x="220" y="60"/>
                  </a:lnTo>
                  <a:lnTo>
                    <a:pt x="231" y="65"/>
                  </a:lnTo>
                  <a:lnTo>
                    <a:pt x="242" y="71"/>
                  </a:lnTo>
                  <a:lnTo>
                    <a:pt x="250" y="76"/>
                  </a:lnTo>
                  <a:lnTo>
                    <a:pt x="256" y="79"/>
                  </a:lnTo>
                  <a:lnTo>
                    <a:pt x="260" y="89"/>
                  </a:lnTo>
                  <a:lnTo>
                    <a:pt x="265" y="98"/>
                  </a:lnTo>
                  <a:lnTo>
                    <a:pt x="271" y="107"/>
                  </a:lnTo>
                  <a:lnTo>
                    <a:pt x="275" y="116"/>
                  </a:lnTo>
                  <a:lnTo>
                    <a:pt x="280" y="125"/>
                  </a:lnTo>
                  <a:lnTo>
                    <a:pt x="285" y="135"/>
                  </a:lnTo>
                  <a:lnTo>
                    <a:pt x="290" y="143"/>
                  </a:lnTo>
                  <a:lnTo>
                    <a:pt x="295" y="152"/>
                  </a:lnTo>
                  <a:lnTo>
                    <a:pt x="282" y="151"/>
                  </a:lnTo>
                  <a:lnTo>
                    <a:pt x="269" y="151"/>
                  </a:lnTo>
                  <a:lnTo>
                    <a:pt x="256" y="150"/>
                  </a:lnTo>
                  <a:lnTo>
                    <a:pt x="242" y="150"/>
                  </a:lnTo>
                  <a:lnTo>
                    <a:pt x="228" y="148"/>
                  </a:lnTo>
                  <a:lnTo>
                    <a:pt x="215" y="148"/>
                  </a:lnTo>
                  <a:lnTo>
                    <a:pt x="201" y="147"/>
                  </a:lnTo>
                  <a:lnTo>
                    <a:pt x="188" y="147"/>
                  </a:lnTo>
                  <a:lnTo>
                    <a:pt x="186" y="146"/>
                  </a:lnTo>
                  <a:lnTo>
                    <a:pt x="185" y="145"/>
                  </a:lnTo>
                  <a:lnTo>
                    <a:pt x="183" y="144"/>
                  </a:lnTo>
                  <a:lnTo>
                    <a:pt x="182" y="143"/>
                  </a:lnTo>
                  <a:lnTo>
                    <a:pt x="177" y="139"/>
                  </a:lnTo>
                  <a:lnTo>
                    <a:pt x="173" y="135"/>
                  </a:lnTo>
                  <a:lnTo>
                    <a:pt x="168" y="130"/>
                  </a:lnTo>
                  <a:lnTo>
                    <a:pt x="162" y="124"/>
                  </a:lnTo>
                  <a:lnTo>
                    <a:pt x="156" y="118"/>
                  </a:lnTo>
                  <a:lnTo>
                    <a:pt x="151" y="113"/>
                  </a:lnTo>
                  <a:lnTo>
                    <a:pt x="145" y="107"/>
                  </a:lnTo>
                  <a:lnTo>
                    <a:pt x="139" y="101"/>
                  </a:lnTo>
                  <a:lnTo>
                    <a:pt x="137" y="101"/>
                  </a:lnTo>
                  <a:lnTo>
                    <a:pt x="135" y="102"/>
                  </a:lnTo>
                  <a:lnTo>
                    <a:pt x="132" y="105"/>
                  </a:lnTo>
                  <a:lnTo>
                    <a:pt x="132" y="106"/>
                  </a:lnTo>
                  <a:lnTo>
                    <a:pt x="138" y="116"/>
                  </a:lnTo>
                  <a:lnTo>
                    <a:pt x="144" y="127"/>
                  </a:lnTo>
                  <a:lnTo>
                    <a:pt x="148" y="136"/>
                  </a:lnTo>
                  <a:lnTo>
                    <a:pt x="154" y="145"/>
                  </a:lnTo>
                  <a:lnTo>
                    <a:pt x="148" y="145"/>
                  </a:lnTo>
                  <a:lnTo>
                    <a:pt x="143" y="145"/>
                  </a:lnTo>
                  <a:lnTo>
                    <a:pt x="137" y="145"/>
                  </a:lnTo>
                  <a:lnTo>
                    <a:pt x="131" y="144"/>
                  </a:lnTo>
                  <a:lnTo>
                    <a:pt x="125" y="144"/>
                  </a:lnTo>
                  <a:lnTo>
                    <a:pt x="120" y="144"/>
                  </a:lnTo>
                  <a:lnTo>
                    <a:pt x="115" y="144"/>
                  </a:lnTo>
                  <a:lnTo>
                    <a:pt x="109" y="144"/>
                  </a:lnTo>
                  <a:lnTo>
                    <a:pt x="103" y="140"/>
                  </a:lnTo>
                  <a:lnTo>
                    <a:pt x="98" y="137"/>
                  </a:lnTo>
                  <a:lnTo>
                    <a:pt x="92" y="132"/>
                  </a:lnTo>
                  <a:lnTo>
                    <a:pt x="85" y="128"/>
                  </a:lnTo>
                  <a:lnTo>
                    <a:pt x="79" y="124"/>
                  </a:lnTo>
                  <a:lnTo>
                    <a:pt x="72" y="120"/>
                  </a:lnTo>
                  <a:lnTo>
                    <a:pt x="67" y="116"/>
                  </a:lnTo>
                  <a:lnTo>
                    <a:pt x="61" y="113"/>
                  </a:lnTo>
                  <a:lnTo>
                    <a:pt x="55" y="110"/>
                  </a:lnTo>
                  <a:lnTo>
                    <a:pt x="53" y="110"/>
                  </a:lnTo>
                  <a:lnTo>
                    <a:pt x="53" y="114"/>
                  </a:lnTo>
                  <a:lnTo>
                    <a:pt x="55" y="118"/>
                  </a:lnTo>
                  <a:lnTo>
                    <a:pt x="59" y="122"/>
                  </a:lnTo>
                  <a:lnTo>
                    <a:pt x="64" y="128"/>
                  </a:lnTo>
                  <a:lnTo>
                    <a:pt x="71" y="135"/>
                  </a:lnTo>
                  <a:lnTo>
                    <a:pt x="79" y="143"/>
                  </a:lnTo>
                  <a:lnTo>
                    <a:pt x="68" y="142"/>
                  </a:lnTo>
                  <a:lnTo>
                    <a:pt x="57" y="142"/>
                  </a:lnTo>
                  <a:lnTo>
                    <a:pt x="48" y="140"/>
                  </a:lnTo>
                  <a:lnTo>
                    <a:pt x="40" y="140"/>
                  </a:lnTo>
                  <a:lnTo>
                    <a:pt x="33" y="139"/>
                  </a:lnTo>
                  <a:lnTo>
                    <a:pt x="26" y="139"/>
                  </a:lnTo>
                  <a:lnTo>
                    <a:pt x="22" y="139"/>
                  </a:lnTo>
                  <a:lnTo>
                    <a:pt x="18" y="139"/>
                  </a:lnTo>
                  <a:lnTo>
                    <a:pt x="4" y="138"/>
                  </a:lnTo>
                  <a:lnTo>
                    <a:pt x="0" y="140"/>
                  </a:lnTo>
                  <a:lnTo>
                    <a:pt x="3" y="145"/>
                  </a:lnTo>
                  <a:lnTo>
                    <a:pt x="16" y="151"/>
                  </a:lnTo>
                  <a:lnTo>
                    <a:pt x="19" y="152"/>
                  </a:lnTo>
                  <a:lnTo>
                    <a:pt x="25" y="153"/>
                  </a:lnTo>
                  <a:lnTo>
                    <a:pt x="33" y="154"/>
                  </a:lnTo>
                  <a:lnTo>
                    <a:pt x="44" y="155"/>
                  </a:lnTo>
                  <a:lnTo>
                    <a:pt x="55" y="157"/>
                  </a:lnTo>
                  <a:lnTo>
                    <a:pt x="68" y="158"/>
                  </a:lnTo>
                  <a:lnTo>
                    <a:pt x="83" y="159"/>
                  </a:lnTo>
                  <a:lnTo>
                    <a:pt x="98" y="160"/>
                  </a:lnTo>
                  <a:lnTo>
                    <a:pt x="99" y="161"/>
                  </a:lnTo>
                  <a:lnTo>
                    <a:pt x="99" y="161"/>
                  </a:lnTo>
                  <a:lnTo>
                    <a:pt x="99" y="161"/>
                  </a:lnTo>
                  <a:lnTo>
                    <a:pt x="99" y="161"/>
                  </a:lnTo>
                  <a:lnTo>
                    <a:pt x="97" y="162"/>
                  </a:lnTo>
                  <a:lnTo>
                    <a:pt x="92" y="167"/>
                  </a:lnTo>
                  <a:lnTo>
                    <a:pt x="84" y="173"/>
                  </a:lnTo>
                  <a:lnTo>
                    <a:pt x="75" y="181"/>
                  </a:lnTo>
                  <a:lnTo>
                    <a:pt x="65" y="189"/>
                  </a:lnTo>
                  <a:lnTo>
                    <a:pt x="57" y="196"/>
                  </a:lnTo>
                  <a:lnTo>
                    <a:pt x="50" y="201"/>
                  </a:lnTo>
                  <a:lnTo>
                    <a:pt x="46" y="206"/>
                  </a:lnTo>
                  <a:lnTo>
                    <a:pt x="42" y="213"/>
                  </a:lnTo>
                  <a:lnTo>
                    <a:pt x="45" y="218"/>
                  </a:lnTo>
                  <a:lnTo>
                    <a:pt x="49" y="219"/>
                  </a:lnTo>
                  <a:lnTo>
                    <a:pt x="56" y="215"/>
                  </a:lnTo>
                  <a:lnTo>
                    <a:pt x="62" y="211"/>
                  </a:lnTo>
                  <a:lnTo>
                    <a:pt x="68" y="206"/>
                  </a:lnTo>
                  <a:lnTo>
                    <a:pt x="76" y="199"/>
                  </a:lnTo>
                  <a:lnTo>
                    <a:pt x="84" y="192"/>
                  </a:lnTo>
                  <a:lnTo>
                    <a:pt x="92" y="185"/>
                  </a:lnTo>
                  <a:lnTo>
                    <a:pt x="100" y="178"/>
                  </a:lnTo>
                  <a:lnTo>
                    <a:pt x="109" y="173"/>
                  </a:lnTo>
                  <a:lnTo>
                    <a:pt x="117" y="168"/>
                  </a:lnTo>
                  <a:lnTo>
                    <a:pt x="121" y="167"/>
                  </a:lnTo>
                  <a:lnTo>
                    <a:pt x="123" y="165"/>
                  </a:lnTo>
                  <a:lnTo>
                    <a:pt x="124" y="163"/>
                  </a:lnTo>
                  <a:lnTo>
                    <a:pt x="125" y="162"/>
                  </a:lnTo>
                  <a:lnTo>
                    <a:pt x="131" y="162"/>
                  </a:lnTo>
                  <a:lnTo>
                    <a:pt x="136" y="163"/>
                  </a:lnTo>
                  <a:lnTo>
                    <a:pt x="141" y="163"/>
                  </a:lnTo>
                  <a:lnTo>
                    <a:pt x="146" y="163"/>
                  </a:lnTo>
                  <a:lnTo>
                    <a:pt x="152" y="165"/>
                  </a:lnTo>
                  <a:lnTo>
                    <a:pt x="156" y="165"/>
                  </a:lnTo>
                  <a:lnTo>
                    <a:pt x="162" y="166"/>
                  </a:lnTo>
                  <a:lnTo>
                    <a:pt x="168" y="166"/>
                  </a:lnTo>
                  <a:lnTo>
                    <a:pt x="162" y="174"/>
                  </a:lnTo>
                  <a:lnTo>
                    <a:pt x="158" y="182"/>
                  </a:lnTo>
                  <a:lnTo>
                    <a:pt x="152" y="190"/>
                  </a:lnTo>
                  <a:lnTo>
                    <a:pt x="146" y="197"/>
                  </a:lnTo>
                  <a:lnTo>
                    <a:pt x="141" y="205"/>
                  </a:lnTo>
                  <a:lnTo>
                    <a:pt x="137" y="212"/>
                  </a:lnTo>
                  <a:lnTo>
                    <a:pt x="133" y="216"/>
                  </a:lnTo>
                  <a:lnTo>
                    <a:pt x="131" y="221"/>
                  </a:lnTo>
                  <a:lnTo>
                    <a:pt x="130" y="228"/>
                  </a:lnTo>
                  <a:lnTo>
                    <a:pt x="132" y="231"/>
                  </a:lnTo>
                  <a:lnTo>
                    <a:pt x="137" y="231"/>
                  </a:lnTo>
                  <a:lnTo>
                    <a:pt x="143" y="226"/>
                  </a:lnTo>
                  <a:lnTo>
                    <a:pt x="146" y="220"/>
                  </a:lnTo>
                  <a:lnTo>
                    <a:pt x="152" y="213"/>
                  </a:lnTo>
                  <a:lnTo>
                    <a:pt x="159" y="205"/>
                  </a:lnTo>
                  <a:lnTo>
                    <a:pt x="167" y="196"/>
                  </a:lnTo>
                  <a:lnTo>
                    <a:pt x="174" y="188"/>
                  </a:lnTo>
                  <a:lnTo>
                    <a:pt x="181" y="180"/>
                  </a:lnTo>
                  <a:lnTo>
                    <a:pt x="186" y="173"/>
                  </a:lnTo>
                  <a:lnTo>
                    <a:pt x="191" y="167"/>
                  </a:lnTo>
                  <a:lnTo>
                    <a:pt x="207" y="168"/>
                  </a:lnTo>
                  <a:lnTo>
                    <a:pt x="223" y="169"/>
                  </a:lnTo>
                  <a:lnTo>
                    <a:pt x="237" y="170"/>
                  </a:lnTo>
                  <a:lnTo>
                    <a:pt x="251" y="172"/>
                  </a:lnTo>
                  <a:lnTo>
                    <a:pt x="264" y="172"/>
                  </a:lnTo>
                  <a:lnTo>
                    <a:pt x="275" y="173"/>
                  </a:lnTo>
                  <a:lnTo>
                    <a:pt x="284" y="174"/>
                  </a:lnTo>
                  <a:lnTo>
                    <a:pt x="292" y="174"/>
                  </a:lnTo>
                  <a:lnTo>
                    <a:pt x="285" y="184"/>
                  </a:lnTo>
                  <a:lnTo>
                    <a:pt x="279" y="195"/>
                  </a:lnTo>
                  <a:lnTo>
                    <a:pt x="271" y="205"/>
                  </a:lnTo>
                  <a:lnTo>
                    <a:pt x="264" y="216"/>
                  </a:lnTo>
                  <a:lnTo>
                    <a:pt x="256" y="229"/>
                  </a:lnTo>
                  <a:lnTo>
                    <a:pt x="247" y="241"/>
                  </a:lnTo>
                  <a:lnTo>
                    <a:pt x="241" y="253"/>
                  </a:lnTo>
                  <a:lnTo>
                    <a:pt x="232" y="266"/>
                  </a:lnTo>
                  <a:lnTo>
                    <a:pt x="226" y="268"/>
                  </a:lnTo>
                  <a:lnTo>
                    <a:pt x="219" y="272"/>
                  </a:lnTo>
                  <a:lnTo>
                    <a:pt x="212" y="274"/>
                  </a:lnTo>
                  <a:lnTo>
                    <a:pt x="205" y="278"/>
                  </a:lnTo>
                  <a:lnTo>
                    <a:pt x="198" y="280"/>
                  </a:lnTo>
                  <a:lnTo>
                    <a:pt x="191" y="282"/>
                  </a:lnTo>
                  <a:lnTo>
                    <a:pt x="184" y="282"/>
                  </a:lnTo>
                  <a:lnTo>
                    <a:pt x="177" y="282"/>
                  </a:lnTo>
                  <a:lnTo>
                    <a:pt x="168" y="282"/>
                  </a:lnTo>
                  <a:lnTo>
                    <a:pt x="165" y="284"/>
                  </a:lnTo>
                  <a:lnTo>
                    <a:pt x="165" y="289"/>
                  </a:lnTo>
                  <a:lnTo>
                    <a:pt x="171" y="293"/>
                  </a:lnTo>
                  <a:lnTo>
                    <a:pt x="176" y="294"/>
                  </a:lnTo>
                  <a:lnTo>
                    <a:pt x="181" y="295"/>
                  </a:lnTo>
                  <a:lnTo>
                    <a:pt x="186" y="295"/>
                  </a:lnTo>
                  <a:lnTo>
                    <a:pt x="192" y="295"/>
                  </a:lnTo>
                  <a:lnTo>
                    <a:pt x="199" y="294"/>
                  </a:lnTo>
                  <a:lnTo>
                    <a:pt x="205" y="293"/>
                  </a:lnTo>
                  <a:lnTo>
                    <a:pt x="212" y="291"/>
                  </a:lnTo>
                  <a:lnTo>
                    <a:pt x="218" y="290"/>
                  </a:lnTo>
                  <a:lnTo>
                    <a:pt x="211" y="302"/>
                  </a:lnTo>
                  <a:lnTo>
                    <a:pt x="205" y="312"/>
                  </a:lnTo>
                  <a:lnTo>
                    <a:pt x="198" y="324"/>
                  </a:lnTo>
                  <a:lnTo>
                    <a:pt x="191" y="334"/>
                  </a:lnTo>
                  <a:lnTo>
                    <a:pt x="185" y="335"/>
                  </a:lnTo>
                  <a:lnTo>
                    <a:pt x="177" y="337"/>
                  </a:lnTo>
                  <a:lnTo>
                    <a:pt x="167" y="340"/>
                  </a:lnTo>
                  <a:lnTo>
                    <a:pt x="156" y="343"/>
                  </a:lnTo>
                  <a:lnTo>
                    <a:pt x="146" y="346"/>
                  </a:lnTo>
                  <a:lnTo>
                    <a:pt x="136" y="347"/>
                  </a:lnTo>
                  <a:lnTo>
                    <a:pt x="128" y="349"/>
                  </a:lnTo>
                  <a:lnTo>
                    <a:pt x="123" y="349"/>
                  </a:lnTo>
                  <a:lnTo>
                    <a:pt x="118" y="350"/>
                  </a:lnTo>
                  <a:lnTo>
                    <a:pt x="118" y="352"/>
                  </a:lnTo>
                  <a:lnTo>
                    <a:pt x="123" y="355"/>
                  </a:lnTo>
                  <a:lnTo>
                    <a:pt x="128" y="356"/>
                  </a:lnTo>
                  <a:lnTo>
                    <a:pt x="130" y="356"/>
                  </a:lnTo>
                  <a:lnTo>
                    <a:pt x="135" y="356"/>
                  </a:lnTo>
                  <a:lnTo>
                    <a:pt x="140" y="356"/>
                  </a:lnTo>
                  <a:lnTo>
                    <a:pt x="147" y="356"/>
                  </a:lnTo>
                  <a:lnTo>
                    <a:pt x="155" y="357"/>
                  </a:lnTo>
                  <a:lnTo>
                    <a:pt x="163" y="357"/>
                  </a:lnTo>
                  <a:lnTo>
                    <a:pt x="171" y="357"/>
                  </a:lnTo>
                  <a:lnTo>
                    <a:pt x="180" y="356"/>
                  </a:lnTo>
                  <a:lnTo>
                    <a:pt x="171" y="369"/>
                  </a:lnTo>
                  <a:lnTo>
                    <a:pt x="166" y="380"/>
                  </a:lnTo>
                  <a:lnTo>
                    <a:pt x="159" y="390"/>
                  </a:lnTo>
                  <a:lnTo>
                    <a:pt x="153" y="400"/>
                  </a:lnTo>
                  <a:lnTo>
                    <a:pt x="148" y="408"/>
                  </a:lnTo>
                  <a:lnTo>
                    <a:pt x="145" y="415"/>
                  </a:lnTo>
                  <a:lnTo>
                    <a:pt x="141" y="419"/>
                  </a:lnTo>
                  <a:lnTo>
                    <a:pt x="139" y="423"/>
                  </a:lnTo>
                  <a:lnTo>
                    <a:pt x="137" y="430"/>
                  </a:lnTo>
                  <a:lnTo>
                    <a:pt x="138" y="431"/>
                  </a:lnTo>
                  <a:lnTo>
                    <a:pt x="141" y="430"/>
                  </a:lnTo>
                  <a:lnTo>
                    <a:pt x="145" y="429"/>
                  </a:lnTo>
                  <a:lnTo>
                    <a:pt x="146" y="426"/>
                  </a:lnTo>
                  <a:lnTo>
                    <a:pt x="148" y="423"/>
                  </a:lnTo>
                  <a:lnTo>
                    <a:pt x="153" y="417"/>
                  </a:lnTo>
                  <a:lnTo>
                    <a:pt x="159" y="410"/>
                  </a:lnTo>
                  <a:lnTo>
                    <a:pt x="165" y="401"/>
                  </a:lnTo>
                  <a:lnTo>
                    <a:pt x="173" y="392"/>
                  </a:lnTo>
                  <a:lnTo>
                    <a:pt x="181" y="380"/>
                  </a:lnTo>
                  <a:lnTo>
                    <a:pt x="190" y="367"/>
                  </a:lnTo>
                  <a:lnTo>
                    <a:pt x="189" y="382"/>
                  </a:lnTo>
                  <a:lnTo>
                    <a:pt x="188" y="395"/>
                  </a:lnTo>
                  <a:lnTo>
                    <a:pt x="188" y="407"/>
                  </a:lnTo>
                  <a:lnTo>
                    <a:pt x="189" y="416"/>
                  </a:lnTo>
                  <a:lnTo>
                    <a:pt x="196" y="427"/>
                  </a:lnTo>
                  <a:lnTo>
                    <a:pt x="203" y="431"/>
                  </a:lnTo>
                  <a:lnTo>
                    <a:pt x="206" y="427"/>
                  </a:lnTo>
                  <a:lnTo>
                    <a:pt x="207" y="418"/>
                  </a:lnTo>
                  <a:lnTo>
                    <a:pt x="206" y="402"/>
                  </a:lnTo>
                  <a:lnTo>
                    <a:pt x="206" y="381"/>
                  </a:lnTo>
                  <a:lnTo>
                    <a:pt x="207" y="359"/>
                  </a:lnTo>
                  <a:lnTo>
                    <a:pt x="211" y="342"/>
                  </a:lnTo>
                  <a:lnTo>
                    <a:pt x="212" y="341"/>
                  </a:lnTo>
                  <a:lnTo>
                    <a:pt x="212" y="340"/>
                  </a:lnTo>
                  <a:lnTo>
                    <a:pt x="212" y="339"/>
                  </a:lnTo>
                  <a:lnTo>
                    <a:pt x="212" y="337"/>
                  </a:lnTo>
                  <a:lnTo>
                    <a:pt x="216" y="332"/>
                  </a:lnTo>
                  <a:lnTo>
                    <a:pt x="221" y="325"/>
                  </a:lnTo>
                  <a:lnTo>
                    <a:pt x="226" y="318"/>
                  </a:lnTo>
                  <a:lnTo>
                    <a:pt x="230" y="312"/>
                  </a:lnTo>
                  <a:lnTo>
                    <a:pt x="230" y="327"/>
                  </a:lnTo>
                  <a:lnTo>
                    <a:pt x="232" y="341"/>
                  </a:lnTo>
                  <a:lnTo>
                    <a:pt x="235" y="352"/>
                  </a:lnTo>
                  <a:lnTo>
                    <a:pt x="238" y="361"/>
                  </a:lnTo>
                  <a:lnTo>
                    <a:pt x="245" y="366"/>
                  </a:lnTo>
                  <a:lnTo>
                    <a:pt x="253" y="367"/>
                  </a:lnTo>
                  <a:lnTo>
                    <a:pt x="258" y="363"/>
                  </a:lnTo>
                  <a:lnTo>
                    <a:pt x="259" y="352"/>
                  </a:lnTo>
                  <a:lnTo>
                    <a:pt x="257" y="337"/>
                  </a:lnTo>
                  <a:lnTo>
                    <a:pt x="254" y="319"/>
                  </a:lnTo>
                  <a:lnTo>
                    <a:pt x="252" y="299"/>
                  </a:lnTo>
                  <a:lnTo>
                    <a:pt x="252" y="281"/>
                  </a:lnTo>
                  <a:lnTo>
                    <a:pt x="261" y="268"/>
                  </a:lnTo>
                  <a:lnTo>
                    <a:pt x="271" y="256"/>
                  </a:lnTo>
                  <a:lnTo>
                    <a:pt x="279" y="243"/>
                  </a:lnTo>
                  <a:lnTo>
                    <a:pt x="288" y="230"/>
                  </a:lnTo>
                  <a:lnTo>
                    <a:pt x="296" y="218"/>
                  </a:lnTo>
                  <a:lnTo>
                    <a:pt x="303" y="206"/>
                  </a:lnTo>
                  <a:lnTo>
                    <a:pt x="310" y="196"/>
                  </a:lnTo>
                  <a:lnTo>
                    <a:pt x="317" y="185"/>
                  </a:lnTo>
                  <a:lnTo>
                    <a:pt x="320" y="197"/>
                  </a:lnTo>
                  <a:lnTo>
                    <a:pt x="328" y="215"/>
                  </a:lnTo>
                  <a:lnTo>
                    <a:pt x="337" y="238"/>
                  </a:lnTo>
                  <a:lnTo>
                    <a:pt x="349" y="265"/>
                  </a:lnTo>
                  <a:lnTo>
                    <a:pt x="349" y="265"/>
                  </a:lnTo>
                  <a:lnTo>
                    <a:pt x="349" y="265"/>
                  </a:lnTo>
                  <a:lnTo>
                    <a:pt x="349" y="265"/>
                  </a:lnTo>
                  <a:lnTo>
                    <a:pt x="349" y="265"/>
                  </a:lnTo>
                  <a:lnTo>
                    <a:pt x="344" y="281"/>
                  </a:lnTo>
                  <a:lnTo>
                    <a:pt x="338" y="303"/>
                  </a:lnTo>
                  <a:lnTo>
                    <a:pt x="334" y="326"/>
                  </a:lnTo>
                  <a:lnTo>
                    <a:pt x="330" y="342"/>
                  </a:lnTo>
                  <a:lnTo>
                    <a:pt x="332" y="350"/>
                  </a:lnTo>
                  <a:lnTo>
                    <a:pt x="337" y="352"/>
                  </a:lnTo>
                  <a:lnTo>
                    <a:pt x="343" y="350"/>
                  </a:lnTo>
                  <a:lnTo>
                    <a:pt x="347" y="341"/>
                  </a:lnTo>
                  <a:lnTo>
                    <a:pt x="349" y="332"/>
                  </a:lnTo>
                  <a:lnTo>
                    <a:pt x="352" y="319"/>
                  </a:lnTo>
                  <a:lnTo>
                    <a:pt x="357" y="305"/>
                  </a:lnTo>
                  <a:lnTo>
                    <a:pt x="363" y="293"/>
                  </a:lnTo>
                  <a:lnTo>
                    <a:pt x="368" y="304"/>
                  </a:lnTo>
                  <a:lnTo>
                    <a:pt x="374" y="316"/>
                  </a:lnTo>
                  <a:lnTo>
                    <a:pt x="379" y="327"/>
                  </a:lnTo>
                  <a:lnTo>
                    <a:pt x="385" y="339"/>
                  </a:lnTo>
                  <a:lnTo>
                    <a:pt x="385" y="340"/>
                  </a:lnTo>
                  <a:lnTo>
                    <a:pt x="385" y="340"/>
                  </a:lnTo>
                  <a:lnTo>
                    <a:pt x="385" y="341"/>
                  </a:lnTo>
                  <a:lnTo>
                    <a:pt x="383" y="342"/>
                  </a:lnTo>
                  <a:lnTo>
                    <a:pt x="381" y="352"/>
                  </a:lnTo>
                  <a:lnTo>
                    <a:pt x="378" y="371"/>
                  </a:lnTo>
                  <a:lnTo>
                    <a:pt x="372" y="394"/>
                  </a:lnTo>
                  <a:lnTo>
                    <a:pt x="360" y="420"/>
                  </a:lnTo>
                  <a:lnTo>
                    <a:pt x="360" y="424"/>
                  </a:lnTo>
                  <a:lnTo>
                    <a:pt x="364" y="426"/>
                  </a:lnTo>
                  <a:lnTo>
                    <a:pt x="370" y="423"/>
                  </a:lnTo>
                  <a:lnTo>
                    <a:pt x="376" y="415"/>
                  </a:lnTo>
                  <a:lnTo>
                    <a:pt x="385" y="401"/>
                  </a:lnTo>
                  <a:lnTo>
                    <a:pt x="390" y="389"/>
                  </a:lnTo>
                  <a:lnTo>
                    <a:pt x="395" y="379"/>
                  </a:lnTo>
                  <a:lnTo>
                    <a:pt x="400" y="369"/>
                  </a:lnTo>
                  <a:lnTo>
                    <a:pt x="406" y="381"/>
                  </a:lnTo>
                  <a:lnTo>
                    <a:pt x="413" y="394"/>
                  </a:lnTo>
                  <a:lnTo>
                    <a:pt x="420" y="407"/>
                  </a:lnTo>
                  <a:lnTo>
                    <a:pt x="426" y="417"/>
                  </a:lnTo>
                  <a:lnTo>
                    <a:pt x="432" y="426"/>
                  </a:lnTo>
                  <a:lnTo>
                    <a:pt x="438" y="435"/>
                  </a:lnTo>
                  <a:lnTo>
                    <a:pt x="442" y="441"/>
                  </a:lnTo>
                  <a:lnTo>
                    <a:pt x="446" y="447"/>
                  </a:lnTo>
                  <a:lnTo>
                    <a:pt x="451" y="450"/>
                  </a:lnTo>
                  <a:lnTo>
                    <a:pt x="455" y="449"/>
                  </a:lnTo>
                  <a:lnTo>
                    <a:pt x="456" y="445"/>
                  </a:lnTo>
                  <a:lnTo>
                    <a:pt x="455" y="437"/>
                  </a:lnTo>
                  <a:lnTo>
                    <a:pt x="447" y="418"/>
                  </a:lnTo>
                  <a:lnTo>
                    <a:pt x="439" y="400"/>
                  </a:lnTo>
                  <a:lnTo>
                    <a:pt x="429" y="381"/>
                  </a:lnTo>
                  <a:lnTo>
                    <a:pt x="421" y="362"/>
                  </a:lnTo>
                  <a:lnTo>
                    <a:pt x="427" y="364"/>
                  </a:lnTo>
                  <a:lnTo>
                    <a:pt x="433" y="367"/>
                  </a:lnTo>
                  <a:lnTo>
                    <a:pt x="439" y="370"/>
                  </a:lnTo>
                  <a:lnTo>
                    <a:pt x="444" y="372"/>
                  </a:lnTo>
                  <a:lnTo>
                    <a:pt x="449" y="374"/>
                  </a:lnTo>
                  <a:lnTo>
                    <a:pt x="454" y="377"/>
                  </a:lnTo>
                  <a:lnTo>
                    <a:pt x="458" y="379"/>
                  </a:lnTo>
                  <a:lnTo>
                    <a:pt x="462" y="380"/>
                  </a:lnTo>
                  <a:lnTo>
                    <a:pt x="469" y="382"/>
                  </a:lnTo>
                  <a:lnTo>
                    <a:pt x="472" y="382"/>
                  </a:lnTo>
                  <a:lnTo>
                    <a:pt x="473" y="381"/>
                  </a:lnTo>
                  <a:lnTo>
                    <a:pt x="473" y="380"/>
                  </a:lnTo>
                  <a:lnTo>
                    <a:pt x="465" y="372"/>
                  </a:lnTo>
                  <a:lnTo>
                    <a:pt x="457" y="365"/>
                  </a:lnTo>
                  <a:lnTo>
                    <a:pt x="448" y="359"/>
                  </a:lnTo>
                  <a:lnTo>
                    <a:pt x="439" y="354"/>
                  </a:lnTo>
                  <a:lnTo>
                    <a:pt x="431" y="349"/>
                  </a:lnTo>
                  <a:lnTo>
                    <a:pt x="423" y="344"/>
                  </a:lnTo>
                  <a:lnTo>
                    <a:pt x="416" y="341"/>
                  </a:lnTo>
                  <a:lnTo>
                    <a:pt x="410" y="337"/>
                  </a:lnTo>
                  <a:lnTo>
                    <a:pt x="404" y="325"/>
                  </a:lnTo>
                  <a:lnTo>
                    <a:pt x="398" y="312"/>
                  </a:lnTo>
                  <a:lnTo>
                    <a:pt x="393" y="299"/>
                  </a:lnTo>
                  <a:lnTo>
                    <a:pt x="387" y="287"/>
                  </a:lnTo>
                  <a:lnTo>
                    <a:pt x="393" y="289"/>
                  </a:lnTo>
                  <a:lnTo>
                    <a:pt x="397" y="291"/>
                  </a:lnTo>
                  <a:lnTo>
                    <a:pt x="402" y="294"/>
                  </a:lnTo>
                  <a:lnTo>
                    <a:pt x="408" y="296"/>
                  </a:lnTo>
                  <a:lnTo>
                    <a:pt x="411" y="298"/>
                  </a:lnTo>
                  <a:lnTo>
                    <a:pt x="416" y="299"/>
                  </a:lnTo>
                  <a:lnTo>
                    <a:pt x="419" y="301"/>
                  </a:lnTo>
                  <a:lnTo>
                    <a:pt x="421" y="302"/>
                  </a:lnTo>
                  <a:lnTo>
                    <a:pt x="427" y="303"/>
                  </a:lnTo>
                  <a:lnTo>
                    <a:pt x="431" y="302"/>
                  </a:lnTo>
                  <a:lnTo>
                    <a:pt x="431" y="299"/>
                  </a:lnTo>
                  <a:lnTo>
                    <a:pt x="425" y="295"/>
                  </a:lnTo>
                  <a:lnTo>
                    <a:pt x="420" y="293"/>
                  </a:lnTo>
                  <a:lnTo>
                    <a:pt x="414" y="288"/>
                  </a:lnTo>
                  <a:lnTo>
                    <a:pt x="409" y="283"/>
                  </a:lnTo>
                  <a:lnTo>
                    <a:pt x="402" y="279"/>
                  </a:lnTo>
                  <a:lnTo>
                    <a:pt x="394" y="273"/>
                  </a:lnTo>
                  <a:lnTo>
                    <a:pt x="387" y="268"/>
                  </a:lnTo>
                  <a:lnTo>
                    <a:pt x="380" y="263"/>
                  </a:lnTo>
                  <a:lnTo>
                    <a:pt x="374" y="259"/>
                  </a:lnTo>
                  <a:lnTo>
                    <a:pt x="368" y="245"/>
                  </a:lnTo>
                  <a:lnTo>
                    <a:pt x="363" y="233"/>
                  </a:lnTo>
                  <a:lnTo>
                    <a:pt x="357" y="220"/>
                  </a:lnTo>
                  <a:lnTo>
                    <a:pt x="352" y="210"/>
                  </a:lnTo>
                  <a:lnTo>
                    <a:pt x="348" y="200"/>
                  </a:lnTo>
                  <a:lnTo>
                    <a:pt x="344" y="191"/>
                  </a:lnTo>
                  <a:lnTo>
                    <a:pt x="342" y="184"/>
                  </a:lnTo>
                  <a:lnTo>
                    <a:pt x="340" y="180"/>
                  </a:lnTo>
                  <a:lnTo>
                    <a:pt x="338" y="178"/>
                  </a:lnTo>
                  <a:lnTo>
                    <a:pt x="338" y="178"/>
                  </a:lnTo>
                  <a:lnTo>
                    <a:pt x="338" y="177"/>
                  </a:lnTo>
                  <a:lnTo>
                    <a:pt x="338" y="177"/>
                  </a:lnTo>
                  <a:lnTo>
                    <a:pt x="343" y="177"/>
                  </a:lnTo>
                  <a:lnTo>
                    <a:pt x="349" y="178"/>
                  </a:lnTo>
                  <a:lnTo>
                    <a:pt x="356" y="178"/>
                  </a:lnTo>
                  <a:lnTo>
                    <a:pt x="364" y="180"/>
                  </a:lnTo>
                  <a:lnTo>
                    <a:pt x="373" y="180"/>
                  </a:lnTo>
                  <a:lnTo>
                    <a:pt x="383" y="181"/>
                  </a:lnTo>
                  <a:lnTo>
                    <a:pt x="395" y="181"/>
                  </a:lnTo>
                  <a:lnTo>
                    <a:pt x="406" y="182"/>
                  </a:lnTo>
                  <a:lnTo>
                    <a:pt x="413" y="188"/>
                  </a:lnTo>
                  <a:lnTo>
                    <a:pt x="419" y="193"/>
                  </a:lnTo>
                  <a:lnTo>
                    <a:pt x="423" y="199"/>
                  </a:lnTo>
                  <a:lnTo>
                    <a:pt x="427" y="204"/>
                  </a:lnTo>
                  <a:lnTo>
                    <a:pt x="432" y="210"/>
                  </a:lnTo>
                  <a:lnTo>
                    <a:pt x="436" y="215"/>
                  </a:lnTo>
                  <a:lnTo>
                    <a:pt x="443" y="222"/>
                  </a:lnTo>
                  <a:lnTo>
                    <a:pt x="451" y="229"/>
                  </a:lnTo>
                  <a:lnTo>
                    <a:pt x="459" y="235"/>
                  </a:lnTo>
                  <a:lnTo>
                    <a:pt x="466" y="237"/>
                  </a:lnTo>
                  <a:lnTo>
                    <a:pt x="467" y="235"/>
                  </a:lnTo>
                  <a:lnTo>
                    <a:pt x="463" y="227"/>
                  </a:lnTo>
                  <a:lnTo>
                    <a:pt x="456" y="216"/>
                  </a:lnTo>
                  <a:lnTo>
                    <a:pt x="449" y="205"/>
                  </a:lnTo>
                  <a:lnTo>
                    <a:pt x="442" y="195"/>
                  </a:lnTo>
                  <a:lnTo>
                    <a:pt x="434" y="184"/>
                  </a:lnTo>
                  <a:lnTo>
                    <a:pt x="442" y="184"/>
                  </a:lnTo>
                  <a:lnTo>
                    <a:pt x="450" y="185"/>
                  </a:lnTo>
                  <a:lnTo>
                    <a:pt x="458" y="185"/>
                  </a:lnTo>
                  <a:lnTo>
                    <a:pt x="466" y="185"/>
                  </a:lnTo>
                  <a:lnTo>
                    <a:pt x="473" y="186"/>
                  </a:lnTo>
                  <a:lnTo>
                    <a:pt x="481" y="186"/>
                  </a:lnTo>
                  <a:lnTo>
                    <a:pt x="489" y="188"/>
                  </a:lnTo>
                  <a:lnTo>
                    <a:pt x="497" y="188"/>
                  </a:lnTo>
                  <a:lnTo>
                    <a:pt x="497" y="188"/>
                  </a:lnTo>
                  <a:lnTo>
                    <a:pt x="497" y="188"/>
                  </a:lnTo>
                  <a:lnTo>
                    <a:pt x="497" y="188"/>
                  </a:lnTo>
                  <a:lnTo>
                    <a:pt x="497" y="188"/>
                  </a:lnTo>
                  <a:lnTo>
                    <a:pt x="503" y="192"/>
                  </a:lnTo>
                  <a:lnTo>
                    <a:pt x="510" y="198"/>
                  </a:lnTo>
                  <a:lnTo>
                    <a:pt x="517" y="204"/>
                  </a:lnTo>
                  <a:lnTo>
                    <a:pt x="526" y="211"/>
                  </a:lnTo>
                  <a:lnTo>
                    <a:pt x="534" y="218"/>
                  </a:lnTo>
                  <a:lnTo>
                    <a:pt x="542" y="226"/>
                  </a:lnTo>
                  <a:lnTo>
                    <a:pt x="550" y="234"/>
                  </a:lnTo>
                  <a:lnTo>
                    <a:pt x="557" y="242"/>
                  </a:lnTo>
                  <a:lnTo>
                    <a:pt x="568" y="251"/>
                  </a:lnTo>
                  <a:lnTo>
                    <a:pt x="575" y="250"/>
                  </a:lnTo>
                  <a:lnTo>
                    <a:pt x="576" y="242"/>
                  </a:lnTo>
                  <a:lnTo>
                    <a:pt x="569" y="229"/>
                  </a:lnTo>
                  <a:lnTo>
                    <a:pt x="564" y="225"/>
                  </a:lnTo>
                  <a:lnTo>
                    <a:pt x="560" y="220"/>
                  </a:lnTo>
                  <a:lnTo>
                    <a:pt x="555" y="214"/>
                  </a:lnTo>
                  <a:lnTo>
                    <a:pt x="550" y="210"/>
                  </a:lnTo>
                  <a:lnTo>
                    <a:pt x="545" y="204"/>
                  </a:lnTo>
                  <a:lnTo>
                    <a:pt x="540" y="199"/>
                  </a:lnTo>
                  <a:lnTo>
                    <a:pt x="535" y="195"/>
                  </a:lnTo>
                  <a:lnTo>
                    <a:pt x="532" y="190"/>
                  </a:lnTo>
                  <a:lnTo>
                    <a:pt x="547" y="191"/>
                  </a:lnTo>
                  <a:lnTo>
                    <a:pt x="561" y="191"/>
                  </a:lnTo>
                  <a:lnTo>
                    <a:pt x="573" y="192"/>
                  </a:lnTo>
                  <a:lnTo>
                    <a:pt x="584" y="192"/>
                  </a:lnTo>
                  <a:lnTo>
                    <a:pt x="594" y="193"/>
                  </a:lnTo>
                  <a:lnTo>
                    <a:pt x="601" y="193"/>
                  </a:lnTo>
                  <a:lnTo>
                    <a:pt x="607" y="193"/>
                  </a:lnTo>
                  <a:lnTo>
                    <a:pt x="610" y="193"/>
                  </a:lnTo>
                  <a:lnTo>
                    <a:pt x="618" y="191"/>
                  </a:lnTo>
                  <a:lnTo>
                    <a:pt x="622" y="188"/>
                  </a:lnTo>
                  <a:lnTo>
                    <a:pt x="617" y="183"/>
                  </a:lnTo>
                  <a:lnTo>
                    <a:pt x="607" y="180"/>
                  </a:lnTo>
                  <a:lnTo>
                    <a:pt x="603" y="180"/>
                  </a:lnTo>
                  <a:lnTo>
                    <a:pt x="599" y="178"/>
                  </a:lnTo>
                  <a:lnTo>
                    <a:pt x="593" y="177"/>
                  </a:lnTo>
                  <a:lnTo>
                    <a:pt x="586" y="177"/>
                  </a:lnTo>
                  <a:lnTo>
                    <a:pt x="577" y="176"/>
                  </a:lnTo>
                  <a:lnTo>
                    <a:pt x="568" y="175"/>
                  </a:lnTo>
                  <a:lnTo>
                    <a:pt x="556" y="174"/>
                  </a:lnTo>
                  <a:lnTo>
                    <a:pt x="545" y="173"/>
                  </a:lnTo>
                  <a:lnTo>
                    <a:pt x="550" y="170"/>
                  </a:lnTo>
                  <a:lnTo>
                    <a:pt x="557" y="168"/>
                  </a:lnTo>
                  <a:lnTo>
                    <a:pt x="563" y="167"/>
                  </a:lnTo>
                  <a:lnTo>
                    <a:pt x="569" y="165"/>
                  </a:lnTo>
                  <a:lnTo>
                    <a:pt x="575" y="161"/>
                  </a:lnTo>
                  <a:lnTo>
                    <a:pt x="580" y="158"/>
                  </a:lnTo>
                  <a:lnTo>
                    <a:pt x="586" y="154"/>
                  </a:lnTo>
                  <a:lnTo>
                    <a:pt x="591" y="150"/>
                  </a:lnTo>
                  <a:lnTo>
                    <a:pt x="592" y="147"/>
                  </a:lnTo>
                  <a:lnTo>
                    <a:pt x="593" y="144"/>
                  </a:lnTo>
                  <a:lnTo>
                    <a:pt x="592" y="143"/>
                  </a:lnTo>
                  <a:lnTo>
                    <a:pt x="586" y="143"/>
                  </a:lnTo>
                  <a:lnTo>
                    <a:pt x="577" y="147"/>
                  </a:lnTo>
                  <a:lnTo>
                    <a:pt x="568" y="152"/>
                  </a:lnTo>
                  <a:lnTo>
                    <a:pt x="558" y="155"/>
                  </a:lnTo>
                  <a:lnTo>
                    <a:pt x="548" y="159"/>
                  </a:lnTo>
                  <a:lnTo>
                    <a:pt x="539" y="162"/>
                  </a:lnTo>
                  <a:lnTo>
                    <a:pt x="529" y="165"/>
                  </a:lnTo>
                  <a:lnTo>
                    <a:pt x="519" y="167"/>
                  </a:lnTo>
                  <a:lnTo>
                    <a:pt x="510" y="169"/>
                  </a:lnTo>
                  <a:lnTo>
                    <a:pt x="502" y="169"/>
                  </a:lnTo>
                  <a:lnTo>
                    <a:pt x="494" y="168"/>
                  </a:lnTo>
                  <a:lnTo>
                    <a:pt x="486" y="168"/>
                  </a:lnTo>
                  <a:lnTo>
                    <a:pt x="478" y="167"/>
                  </a:lnTo>
                  <a:lnTo>
                    <a:pt x="470" y="166"/>
                  </a:lnTo>
                  <a:lnTo>
                    <a:pt x="462" y="165"/>
                  </a:lnTo>
                  <a:lnTo>
                    <a:pt x="454" y="165"/>
                  </a:lnTo>
                  <a:lnTo>
                    <a:pt x="446" y="163"/>
                  </a:lnTo>
                  <a:lnTo>
                    <a:pt x="450" y="160"/>
                  </a:lnTo>
                  <a:lnTo>
                    <a:pt x="456" y="158"/>
                  </a:lnTo>
                  <a:lnTo>
                    <a:pt x="462" y="154"/>
                  </a:lnTo>
                  <a:lnTo>
                    <a:pt x="467" y="151"/>
                  </a:lnTo>
                  <a:lnTo>
                    <a:pt x="473" y="147"/>
                  </a:lnTo>
                  <a:lnTo>
                    <a:pt x="479" y="144"/>
                  </a:lnTo>
                  <a:lnTo>
                    <a:pt x="484" y="140"/>
                  </a:lnTo>
                  <a:lnTo>
                    <a:pt x="488" y="137"/>
                  </a:lnTo>
                  <a:lnTo>
                    <a:pt x="493" y="132"/>
                  </a:lnTo>
                  <a:lnTo>
                    <a:pt x="492" y="130"/>
                  </a:lnTo>
                  <a:lnTo>
                    <a:pt x="487" y="130"/>
                  </a:lnTo>
                  <a:lnTo>
                    <a:pt x="484" y="130"/>
                  </a:lnTo>
                  <a:lnTo>
                    <a:pt x="476" y="133"/>
                  </a:lnTo>
                  <a:lnTo>
                    <a:pt x="467" y="137"/>
                  </a:lnTo>
                  <a:lnTo>
                    <a:pt x="457" y="140"/>
                  </a:lnTo>
                  <a:lnTo>
                    <a:pt x="447" y="144"/>
                  </a:lnTo>
                  <a:lnTo>
                    <a:pt x="438" y="148"/>
                  </a:lnTo>
                  <a:lnTo>
                    <a:pt x="428" y="152"/>
                  </a:lnTo>
                  <a:lnTo>
                    <a:pt x="420" y="157"/>
                  </a:lnTo>
                  <a:lnTo>
                    <a:pt x="413" y="161"/>
                  </a:lnTo>
                  <a:lnTo>
                    <a:pt x="401" y="160"/>
                  </a:lnTo>
                  <a:lnTo>
                    <a:pt x="388" y="159"/>
                  </a:lnTo>
                  <a:lnTo>
                    <a:pt x="376" y="158"/>
                  </a:lnTo>
                  <a:lnTo>
                    <a:pt x="366" y="157"/>
                  </a:lnTo>
                  <a:lnTo>
                    <a:pt x="358" y="157"/>
                  </a:lnTo>
                  <a:lnTo>
                    <a:pt x="350" y="155"/>
                  </a:lnTo>
                  <a:lnTo>
                    <a:pt x="344" y="154"/>
                  </a:lnTo>
                  <a:lnTo>
                    <a:pt x="340" y="154"/>
                  </a:lnTo>
                  <a:lnTo>
                    <a:pt x="338" y="154"/>
                  </a:lnTo>
                  <a:lnTo>
                    <a:pt x="338" y="154"/>
                  </a:lnTo>
                  <a:lnTo>
                    <a:pt x="338" y="154"/>
                  </a:lnTo>
                  <a:lnTo>
                    <a:pt x="337" y="154"/>
                  </a:lnTo>
                  <a:lnTo>
                    <a:pt x="343" y="145"/>
                  </a:lnTo>
                  <a:lnTo>
                    <a:pt x="350" y="136"/>
                  </a:lnTo>
                  <a:lnTo>
                    <a:pt x="356" y="125"/>
                  </a:lnTo>
                  <a:lnTo>
                    <a:pt x="363" y="115"/>
                  </a:lnTo>
                  <a:lnTo>
                    <a:pt x="368" y="105"/>
                  </a:lnTo>
                  <a:lnTo>
                    <a:pt x="375" y="93"/>
                  </a:lnTo>
                  <a:lnTo>
                    <a:pt x="381" y="83"/>
                  </a:lnTo>
                  <a:lnTo>
                    <a:pt x="388" y="71"/>
                  </a:lnTo>
                  <a:lnTo>
                    <a:pt x="397" y="71"/>
                  </a:lnTo>
                  <a:lnTo>
                    <a:pt x="408" y="70"/>
                  </a:lnTo>
                  <a:lnTo>
                    <a:pt x="416" y="69"/>
                  </a:lnTo>
                  <a:lnTo>
                    <a:pt x="425" y="69"/>
                  </a:lnTo>
                  <a:lnTo>
                    <a:pt x="434" y="68"/>
                  </a:lnTo>
                  <a:lnTo>
                    <a:pt x="442" y="67"/>
                  </a:lnTo>
                  <a:lnTo>
                    <a:pt x="451" y="64"/>
                  </a:lnTo>
                  <a:lnTo>
                    <a:pt x="459" y="63"/>
                  </a:lnTo>
                  <a:lnTo>
                    <a:pt x="472" y="57"/>
                  </a:lnTo>
                  <a:lnTo>
                    <a:pt x="476" y="51"/>
                  </a:lnTo>
                  <a:lnTo>
                    <a:pt x="470" y="46"/>
                  </a:lnTo>
                  <a:lnTo>
                    <a:pt x="457" y="46"/>
                  </a:lnTo>
                  <a:lnTo>
                    <a:pt x="448" y="47"/>
                  </a:lnTo>
                  <a:lnTo>
                    <a:pt x="439" y="48"/>
                  </a:lnTo>
                  <a:lnTo>
                    <a:pt x="431" y="49"/>
                  </a:lnTo>
                  <a:lnTo>
                    <a:pt x="424" y="49"/>
                  </a:lnTo>
                  <a:lnTo>
                    <a:pt x="417" y="51"/>
                  </a:lnTo>
                  <a:lnTo>
                    <a:pt x="411" y="51"/>
                  </a:lnTo>
                  <a:lnTo>
                    <a:pt x="405" y="49"/>
                  </a:lnTo>
                  <a:lnTo>
                    <a:pt x="401" y="49"/>
                  </a:lnTo>
                  <a:lnTo>
                    <a:pt x="406" y="39"/>
                  </a:lnTo>
                  <a:lnTo>
                    <a:pt x="413" y="29"/>
                  </a:lnTo>
                  <a:lnTo>
                    <a:pt x="419" y="19"/>
                  </a:lnTo>
                  <a:lnTo>
                    <a:pt x="426" y="9"/>
                  </a:lnTo>
                  <a:lnTo>
                    <a:pt x="428" y="8"/>
                  </a:lnTo>
                  <a:lnTo>
                    <a:pt x="429" y="8"/>
                  </a:lnTo>
                  <a:lnTo>
                    <a:pt x="432" y="8"/>
                  </a:lnTo>
                  <a:lnTo>
                    <a:pt x="435" y="7"/>
                  </a:lnTo>
                  <a:lnTo>
                    <a:pt x="441" y="6"/>
                  </a:lnTo>
                  <a:lnTo>
                    <a:pt x="449" y="3"/>
                  </a:lnTo>
                  <a:lnTo>
                    <a:pt x="457" y="2"/>
                  </a:lnTo>
                  <a:lnTo>
                    <a:pt x="464" y="0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90" name="Freeform 242"/>
            <p:cNvSpPr>
              <a:spLocks/>
            </p:cNvSpPr>
            <p:nvPr/>
          </p:nvSpPr>
          <p:spPr bwMode="auto">
            <a:xfrm>
              <a:off x="1711" y="3575"/>
              <a:ext cx="46" cy="42"/>
            </a:xfrm>
            <a:custGeom>
              <a:avLst/>
              <a:gdLst/>
              <a:ahLst/>
              <a:cxnLst>
                <a:cxn ang="0">
                  <a:pos x="78" y="118"/>
                </a:cxn>
                <a:cxn ang="0">
                  <a:pos x="73" y="114"/>
                </a:cxn>
                <a:cxn ang="0">
                  <a:pos x="65" y="110"/>
                </a:cxn>
                <a:cxn ang="0">
                  <a:pos x="56" y="104"/>
                </a:cxn>
                <a:cxn ang="0">
                  <a:pos x="48" y="98"/>
                </a:cxn>
                <a:cxn ang="0">
                  <a:pos x="39" y="94"/>
                </a:cxn>
                <a:cxn ang="0">
                  <a:pos x="30" y="89"/>
                </a:cxn>
                <a:cxn ang="0">
                  <a:pos x="22" y="84"/>
                </a:cxn>
                <a:cxn ang="0">
                  <a:pos x="15" y="82"/>
                </a:cxn>
                <a:cxn ang="0">
                  <a:pos x="1" y="76"/>
                </a:cxn>
                <a:cxn ang="0">
                  <a:pos x="0" y="71"/>
                </a:cxn>
                <a:cxn ang="0">
                  <a:pos x="7" y="68"/>
                </a:cxn>
                <a:cxn ang="0">
                  <a:pos x="21" y="69"/>
                </a:cxn>
                <a:cxn ang="0">
                  <a:pos x="27" y="72"/>
                </a:cxn>
                <a:cxn ang="0">
                  <a:pos x="32" y="74"/>
                </a:cxn>
                <a:cxn ang="0">
                  <a:pos x="39" y="76"/>
                </a:cxn>
                <a:cxn ang="0">
                  <a:pos x="45" y="79"/>
                </a:cxn>
                <a:cxn ang="0">
                  <a:pos x="51" y="82"/>
                </a:cxn>
                <a:cxn ang="0">
                  <a:pos x="56" y="84"/>
                </a:cxn>
                <a:cxn ang="0">
                  <a:pos x="62" y="88"/>
                </a:cxn>
                <a:cxn ang="0">
                  <a:pos x="68" y="91"/>
                </a:cxn>
                <a:cxn ang="0">
                  <a:pos x="56" y="64"/>
                </a:cxn>
                <a:cxn ang="0">
                  <a:pos x="47" y="41"/>
                </a:cxn>
                <a:cxn ang="0">
                  <a:pos x="40" y="24"/>
                </a:cxn>
                <a:cxn ang="0">
                  <a:pos x="36" y="14"/>
                </a:cxn>
                <a:cxn ang="0">
                  <a:pos x="32" y="4"/>
                </a:cxn>
                <a:cxn ang="0">
                  <a:pos x="35" y="0"/>
                </a:cxn>
                <a:cxn ang="0">
                  <a:pos x="39" y="1"/>
                </a:cxn>
                <a:cxn ang="0">
                  <a:pos x="43" y="4"/>
                </a:cxn>
                <a:cxn ang="0">
                  <a:pos x="50" y="15"/>
                </a:cxn>
                <a:cxn ang="0">
                  <a:pos x="55" y="26"/>
                </a:cxn>
                <a:cxn ang="0">
                  <a:pos x="61" y="36"/>
                </a:cxn>
                <a:cxn ang="0">
                  <a:pos x="67" y="46"/>
                </a:cxn>
                <a:cxn ang="0">
                  <a:pos x="73" y="57"/>
                </a:cxn>
                <a:cxn ang="0">
                  <a:pos x="78" y="67"/>
                </a:cxn>
                <a:cxn ang="0">
                  <a:pos x="83" y="77"/>
                </a:cxn>
                <a:cxn ang="0">
                  <a:pos x="89" y="88"/>
                </a:cxn>
                <a:cxn ang="0">
                  <a:pos x="92" y="73"/>
                </a:cxn>
                <a:cxn ang="0">
                  <a:pos x="97" y="57"/>
                </a:cxn>
                <a:cxn ang="0">
                  <a:pos x="101" y="39"/>
                </a:cxn>
                <a:cxn ang="0">
                  <a:pos x="106" y="26"/>
                </a:cxn>
                <a:cxn ang="0">
                  <a:pos x="109" y="20"/>
                </a:cxn>
                <a:cxn ang="0">
                  <a:pos x="113" y="19"/>
                </a:cxn>
                <a:cxn ang="0">
                  <a:pos x="115" y="22"/>
                </a:cxn>
                <a:cxn ang="0">
                  <a:pos x="114" y="28"/>
                </a:cxn>
                <a:cxn ang="0">
                  <a:pos x="111" y="51"/>
                </a:cxn>
                <a:cxn ang="0">
                  <a:pos x="109" y="75"/>
                </a:cxn>
                <a:cxn ang="0">
                  <a:pos x="107" y="98"/>
                </a:cxn>
                <a:cxn ang="0">
                  <a:pos x="104" y="118"/>
                </a:cxn>
                <a:cxn ang="0">
                  <a:pos x="78" y="118"/>
                </a:cxn>
              </a:cxnLst>
              <a:rect l="0" t="0" r="r" b="b"/>
              <a:pathLst>
                <a:path w="115" h="118">
                  <a:moveTo>
                    <a:pt x="78" y="118"/>
                  </a:moveTo>
                  <a:lnTo>
                    <a:pt x="73" y="114"/>
                  </a:lnTo>
                  <a:lnTo>
                    <a:pt x="65" y="110"/>
                  </a:lnTo>
                  <a:lnTo>
                    <a:pt x="56" y="104"/>
                  </a:lnTo>
                  <a:lnTo>
                    <a:pt x="48" y="98"/>
                  </a:lnTo>
                  <a:lnTo>
                    <a:pt x="39" y="94"/>
                  </a:lnTo>
                  <a:lnTo>
                    <a:pt x="30" y="89"/>
                  </a:lnTo>
                  <a:lnTo>
                    <a:pt x="22" y="84"/>
                  </a:lnTo>
                  <a:lnTo>
                    <a:pt x="15" y="82"/>
                  </a:lnTo>
                  <a:lnTo>
                    <a:pt x="1" y="76"/>
                  </a:lnTo>
                  <a:lnTo>
                    <a:pt x="0" y="71"/>
                  </a:lnTo>
                  <a:lnTo>
                    <a:pt x="7" y="68"/>
                  </a:lnTo>
                  <a:lnTo>
                    <a:pt x="21" y="69"/>
                  </a:lnTo>
                  <a:lnTo>
                    <a:pt x="27" y="72"/>
                  </a:lnTo>
                  <a:lnTo>
                    <a:pt x="32" y="74"/>
                  </a:lnTo>
                  <a:lnTo>
                    <a:pt x="39" y="76"/>
                  </a:lnTo>
                  <a:lnTo>
                    <a:pt x="45" y="79"/>
                  </a:lnTo>
                  <a:lnTo>
                    <a:pt x="51" y="82"/>
                  </a:lnTo>
                  <a:lnTo>
                    <a:pt x="56" y="84"/>
                  </a:lnTo>
                  <a:lnTo>
                    <a:pt x="62" y="88"/>
                  </a:lnTo>
                  <a:lnTo>
                    <a:pt x="68" y="91"/>
                  </a:lnTo>
                  <a:lnTo>
                    <a:pt x="56" y="64"/>
                  </a:lnTo>
                  <a:lnTo>
                    <a:pt x="47" y="41"/>
                  </a:lnTo>
                  <a:lnTo>
                    <a:pt x="40" y="24"/>
                  </a:lnTo>
                  <a:lnTo>
                    <a:pt x="36" y="14"/>
                  </a:lnTo>
                  <a:lnTo>
                    <a:pt x="32" y="4"/>
                  </a:lnTo>
                  <a:lnTo>
                    <a:pt x="35" y="0"/>
                  </a:lnTo>
                  <a:lnTo>
                    <a:pt x="39" y="1"/>
                  </a:lnTo>
                  <a:lnTo>
                    <a:pt x="43" y="4"/>
                  </a:lnTo>
                  <a:lnTo>
                    <a:pt x="50" y="15"/>
                  </a:lnTo>
                  <a:lnTo>
                    <a:pt x="55" y="26"/>
                  </a:lnTo>
                  <a:lnTo>
                    <a:pt x="61" y="36"/>
                  </a:lnTo>
                  <a:lnTo>
                    <a:pt x="67" y="46"/>
                  </a:lnTo>
                  <a:lnTo>
                    <a:pt x="73" y="57"/>
                  </a:lnTo>
                  <a:lnTo>
                    <a:pt x="78" y="67"/>
                  </a:lnTo>
                  <a:lnTo>
                    <a:pt x="83" y="77"/>
                  </a:lnTo>
                  <a:lnTo>
                    <a:pt x="89" y="88"/>
                  </a:lnTo>
                  <a:lnTo>
                    <a:pt x="92" y="73"/>
                  </a:lnTo>
                  <a:lnTo>
                    <a:pt x="97" y="57"/>
                  </a:lnTo>
                  <a:lnTo>
                    <a:pt x="101" y="39"/>
                  </a:lnTo>
                  <a:lnTo>
                    <a:pt x="106" y="26"/>
                  </a:lnTo>
                  <a:lnTo>
                    <a:pt x="109" y="20"/>
                  </a:lnTo>
                  <a:lnTo>
                    <a:pt x="113" y="19"/>
                  </a:lnTo>
                  <a:lnTo>
                    <a:pt x="115" y="22"/>
                  </a:lnTo>
                  <a:lnTo>
                    <a:pt x="114" y="28"/>
                  </a:lnTo>
                  <a:lnTo>
                    <a:pt x="111" y="51"/>
                  </a:lnTo>
                  <a:lnTo>
                    <a:pt x="109" y="75"/>
                  </a:lnTo>
                  <a:lnTo>
                    <a:pt x="107" y="98"/>
                  </a:lnTo>
                  <a:lnTo>
                    <a:pt x="104" y="118"/>
                  </a:lnTo>
                  <a:lnTo>
                    <a:pt x="78" y="118"/>
                  </a:lnTo>
                  <a:close/>
                </a:path>
              </a:pathLst>
            </a:custGeom>
            <a:solidFill>
              <a:srgbClr val="0099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8" name="Group 243"/>
          <p:cNvGrpSpPr>
            <a:grpSpLocks/>
          </p:cNvGrpSpPr>
          <p:nvPr/>
        </p:nvGrpSpPr>
        <p:grpSpPr bwMode="auto">
          <a:xfrm>
            <a:off x="6732588" y="3141663"/>
            <a:ext cx="457200" cy="381000"/>
            <a:chOff x="1632" y="3552"/>
            <a:chExt cx="288" cy="240"/>
          </a:xfrm>
        </p:grpSpPr>
        <p:sp>
          <p:nvSpPr>
            <p:cNvPr id="2292" name="Freeform 244"/>
            <p:cNvSpPr>
              <a:spLocks/>
            </p:cNvSpPr>
            <p:nvPr/>
          </p:nvSpPr>
          <p:spPr bwMode="auto">
            <a:xfrm>
              <a:off x="1789" y="3561"/>
              <a:ext cx="94" cy="56"/>
            </a:xfrm>
            <a:custGeom>
              <a:avLst/>
              <a:gdLst/>
              <a:ahLst/>
              <a:cxnLst>
                <a:cxn ang="0">
                  <a:pos x="5" y="155"/>
                </a:cxn>
                <a:cxn ang="0">
                  <a:pos x="0" y="132"/>
                </a:cxn>
                <a:cxn ang="0">
                  <a:pos x="62" y="124"/>
                </a:cxn>
                <a:cxn ang="0">
                  <a:pos x="76" y="19"/>
                </a:cxn>
                <a:cxn ang="0">
                  <a:pos x="116" y="56"/>
                </a:cxn>
                <a:cxn ang="0">
                  <a:pos x="194" y="0"/>
                </a:cxn>
                <a:cxn ang="0">
                  <a:pos x="184" y="120"/>
                </a:cxn>
                <a:cxn ang="0">
                  <a:pos x="237" y="155"/>
                </a:cxn>
                <a:cxn ang="0">
                  <a:pos x="129" y="155"/>
                </a:cxn>
                <a:cxn ang="0">
                  <a:pos x="77" y="155"/>
                </a:cxn>
                <a:cxn ang="0">
                  <a:pos x="48" y="155"/>
                </a:cxn>
                <a:cxn ang="0">
                  <a:pos x="38" y="155"/>
                </a:cxn>
                <a:cxn ang="0">
                  <a:pos x="5" y="155"/>
                </a:cxn>
              </a:cxnLst>
              <a:rect l="0" t="0" r="r" b="b"/>
              <a:pathLst>
                <a:path w="237" h="155">
                  <a:moveTo>
                    <a:pt x="5" y="155"/>
                  </a:moveTo>
                  <a:lnTo>
                    <a:pt x="0" y="132"/>
                  </a:lnTo>
                  <a:lnTo>
                    <a:pt x="62" y="124"/>
                  </a:lnTo>
                  <a:lnTo>
                    <a:pt x="76" y="19"/>
                  </a:lnTo>
                  <a:lnTo>
                    <a:pt x="116" y="56"/>
                  </a:lnTo>
                  <a:lnTo>
                    <a:pt x="194" y="0"/>
                  </a:lnTo>
                  <a:lnTo>
                    <a:pt x="184" y="120"/>
                  </a:lnTo>
                  <a:lnTo>
                    <a:pt x="237" y="155"/>
                  </a:lnTo>
                  <a:lnTo>
                    <a:pt x="129" y="155"/>
                  </a:lnTo>
                  <a:lnTo>
                    <a:pt x="77" y="155"/>
                  </a:lnTo>
                  <a:lnTo>
                    <a:pt x="48" y="155"/>
                  </a:lnTo>
                  <a:lnTo>
                    <a:pt x="38" y="155"/>
                  </a:lnTo>
                  <a:lnTo>
                    <a:pt x="5" y="1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93" name="Freeform 245"/>
            <p:cNvSpPr>
              <a:spLocks/>
            </p:cNvSpPr>
            <p:nvPr/>
          </p:nvSpPr>
          <p:spPr bwMode="auto">
            <a:xfrm>
              <a:off x="1804" y="3617"/>
              <a:ext cx="4" cy="1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10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94" name="Freeform 246"/>
            <p:cNvSpPr>
              <a:spLocks/>
            </p:cNvSpPr>
            <p:nvPr/>
          </p:nvSpPr>
          <p:spPr bwMode="auto">
            <a:xfrm>
              <a:off x="1804" y="3617"/>
              <a:ext cx="4" cy="1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10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95" name="Freeform 247"/>
            <p:cNvSpPr>
              <a:spLocks/>
            </p:cNvSpPr>
            <p:nvPr/>
          </p:nvSpPr>
          <p:spPr bwMode="auto">
            <a:xfrm>
              <a:off x="1804" y="3617"/>
              <a:ext cx="4" cy="1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10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96" name="Freeform 248"/>
            <p:cNvSpPr>
              <a:spLocks/>
            </p:cNvSpPr>
            <p:nvPr/>
          </p:nvSpPr>
          <p:spPr bwMode="auto">
            <a:xfrm>
              <a:off x="1632" y="3617"/>
              <a:ext cx="288" cy="175"/>
            </a:xfrm>
            <a:custGeom>
              <a:avLst/>
              <a:gdLst/>
              <a:ahLst/>
              <a:cxnLst>
                <a:cxn ang="0">
                  <a:pos x="226" y="15"/>
                </a:cxn>
                <a:cxn ang="0">
                  <a:pos x="275" y="86"/>
                </a:cxn>
                <a:cxn ang="0">
                  <a:pos x="263" y="133"/>
                </a:cxn>
                <a:cxn ang="0">
                  <a:pos x="165" y="110"/>
                </a:cxn>
                <a:cxn ang="0">
                  <a:pos x="89" y="114"/>
                </a:cxn>
                <a:cxn ang="0">
                  <a:pos x="77" y="181"/>
                </a:cxn>
                <a:cxn ang="0">
                  <a:pos x="153" y="227"/>
                </a:cxn>
                <a:cxn ang="0">
                  <a:pos x="251" y="208"/>
                </a:cxn>
                <a:cxn ang="0">
                  <a:pos x="266" y="261"/>
                </a:cxn>
                <a:cxn ang="0">
                  <a:pos x="230" y="314"/>
                </a:cxn>
                <a:cxn ang="0">
                  <a:pos x="184" y="385"/>
                </a:cxn>
                <a:cxn ang="0">
                  <a:pos x="238" y="434"/>
                </a:cxn>
                <a:cxn ang="0">
                  <a:pos x="290" y="402"/>
                </a:cxn>
                <a:cxn ang="0">
                  <a:pos x="335" y="314"/>
                </a:cxn>
                <a:cxn ang="0">
                  <a:pos x="371" y="299"/>
                </a:cxn>
                <a:cxn ang="0">
                  <a:pos x="389" y="378"/>
                </a:cxn>
                <a:cxn ang="0">
                  <a:pos x="454" y="427"/>
                </a:cxn>
                <a:cxn ang="0">
                  <a:pos x="526" y="401"/>
                </a:cxn>
                <a:cxn ang="0">
                  <a:pos x="504" y="324"/>
                </a:cxn>
                <a:cxn ang="0">
                  <a:pos x="446" y="248"/>
                </a:cxn>
                <a:cxn ang="0">
                  <a:pos x="463" y="205"/>
                </a:cxn>
                <a:cxn ang="0">
                  <a:pos x="555" y="210"/>
                </a:cxn>
                <a:cxn ang="0">
                  <a:pos x="653" y="208"/>
                </a:cxn>
                <a:cxn ang="0">
                  <a:pos x="669" y="158"/>
                </a:cxn>
                <a:cxn ang="0">
                  <a:pos x="582" y="138"/>
                </a:cxn>
                <a:cxn ang="0">
                  <a:pos x="492" y="132"/>
                </a:cxn>
                <a:cxn ang="0">
                  <a:pos x="477" y="89"/>
                </a:cxn>
                <a:cxn ang="0">
                  <a:pos x="546" y="32"/>
                </a:cxn>
                <a:cxn ang="0">
                  <a:pos x="524" y="0"/>
                </a:cxn>
                <a:cxn ang="0">
                  <a:pos x="443" y="0"/>
                </a:cxn>
                <a:cxn ang="0">
                  <a:pos x="400" y="0"/>
                </a:cxn>
                <a:cxn ang="0">
                  <a:pos x="380" y="102"/>
                </a:cxn>
                <a:cxn ang="0">
                  <a:pos x="366" y="0"/>
                </a:cxn>
                <a:cxn ang="0">
                  <a:pos x="333" y="0"/>
                </a:cxn>
                <a:cxn ang="0">
                  <a:pos x="276" y="0"/>
                </a:cxn>
              </a:cxnLst>
              <a:rect l="0" t="0" r="r" b="b"/>
              <a:pathLst>
                <a:path w="726" h="479">
                  <a:moveTo>
                    <a:pt x="198" y="0"/>
                  </a:moveTo>
                  <a:lnTo>
                    <a:pt x="226" y="15"/>
                  </a:lnTo>
                  <a:lnTo>
                    <a:pt x="173" y="33"/>
                  </a:lnTo>
                  <a:lnTo>
                    <a:pt x="275" y="86"/>
                  </a:lnTo>
                  <a:lnTo>
                    <a:pt x="295" y="131"/>
                  </a:lnTo>
                  <a:lnTo>
                    <a:pt x="263" y="133"/>
                  </a:lnTo>
                  <a:lnTo>
                    <a:pt x="191" y="61"/>
                  </a:lnTo>
                  <a:lnTo>
                    <a:pt x="165" y="110"/>
                  </a:lnTo>
                  <a:lnTo>
                    <a:pt x="93" y="68"/>
                  </a:lnTo>
                  <a:lnTo>
                    <a:pt x="89" y="114"/>
                  </a:lnTo>
                  <a:lnTo>
                    <a:pt x="0" y="139"/>
                  </a:lnTo>
                  <a:lnTo>
                    <a:pt x="77" y="181"/>
                  </a:lnTo>
                  <a:lnTo>
                    <a:pt x="59" y="252"/>
                  </a:lnTo>
                  <a:lnTo>
                    <a:pt x="153" y="227"/>
                  </a:lnTo>
                  <a:lnTo>
                    <a:pt x="175" y="274"/>
                  </a:lnTo>
                  <a:lnTo>
                    <a:pt x="251" y="208"/>
                  </a:lnTo>
                  <a:lnTo>
                    <a:pt x="294" y="207"/>
                  </a:lnTo>
                  <a:lnTo>
                    <a:pt x="266" y="261"/>
                  </a:lnTo>
                  <a:lnTo>
                    <a:pt x="184" y="281"/>
                  </a:lnTo>
                  <a:lnTo>
                    <a:pt x="230" y="314"/>
                  </a:lnTo>
                  <a:lnTo>
                    <a:pt x="131" y="354"/>
                  </a:lnTo>
                  <a:lnTo>
                    <a:pt x="184" y="385"/>
                  </a:lnTo>
                  <a:lnTo>
                    <a:pt x="169" y="468"/>
                  </a:lnTo>
                  <a:lnTo>
                    <a:pt x="238" y="434"/>
                  </a:lnTo>
                  <a:lnTo>
                    <a:pt x="286" y="477"/>
                  </a:lnTo>
                  <a:lnTo>
                    <a:pt x="290" y="402"/>
                  </a:lnTo>
                  <a:lnTo>
                    <a:pt x="343" y="402"/>
                  </a:lnTo>
                  <a:lnTo>
                    <a:pt x="335" y="314"/>
                  </a:lnTo>
                  <a:lnTo>
                    <a:pt x="363" y="264"/>
                  </a:lnTo>
                  <a:lnTo>
                    <a:pt x="371" y="299"/>
                  </a:lnTo>
                  <a:lnTo>
                    <a:pt x="369" y="379"/>
                  </a:lnTo>
                  <a:lnTo>
                    <a:pt x="389" y="378"/>
                  </a:lnTo>
                  <a:lnTo>
                    <a:pt x="412" y="479"/>
                  </a:lnTo>
                  <a:lnTo>
                    <a:pt x="454" y="427"/>
                  </a:lnTo>
                  <a:lnTo>
                    <a:pt x="536" y="473"/>
                  </a:lnTo>
                  <a:lnTo>
                    <a:pt x="526" y="401"/>
                  </a:lnTo>
                  <a:lnTo>
                    <a:pt x="582" y="393"/>
                  </a:lnTo>
                  <a:lnTo>
                    <a:pt x="504" y="324"/>
                  </a:lnTo>
                  <a:lnTo>
                    <a:pt x="539" y="303"/>
                  </a:lnTo>
                  <a:lnTo>
                    <a:pt x="446" y="248"/>
                  </a:lnTo>
                  <a:lnTo>
                    <a:pt x="423" y="198"/>
                  </a:lnTo>
                  <a:lnTo>
                    <a:pt x="463" y="205"/>
                  </a:lnTo>
                  <a:lnTo>
                    <a:pt x="534" y="267"/>
                  </a:lnTo>
                  <a:lnTo>
                    <a:pt x="555" y="210"/>
                  </a:lnTo>
                  <a:lnTo>
                    <a:pt x="645" y="287"/>
                  </a:lnTo>
                  <a:lnTo>
                    <a:pt x="653" y="208"/>
                  </a:lnTo>
                  <a:lnTo>
                    <a:pt x="726" y="205"/>
                  </a:lnTo>
                  <a:lnTo>
                    <a:pt x="669" y="158"/>
                  </a:lnTo>
                  <a:lnTo>
                    <a:pt x="683" y="100"/>
                  </a:lnTo>
                  <a:lnTo>
                    <a:pt x="582" y="138"/>
                  </a:lnTo>
                  <a:lnTo>
                    <a:pt x="563" y="95"/>
                  </a:lnTo>
                  <a:lnTo>
                    <a:pt x="492" y="132"/>
                  </a:lnTo>
                  <a:lnTo>
                    <a:pt x="441" y="128"/>
                  </a:lnTo>
                  <a:lnTo>
                    <a:pt x="477" y="89"/>
                  </a:lnTo>
                  <a:lnTo>
                    <a:pt x="563" y="76"/>
                  </a:lnTo>
                  <a:lnTo>
                    <a:pt x="546" y="32"/>
                  </a:lnTo>
                  <a:lnTo>
                    <a:pt x="632" y="0"/>
                  </a:lnTo>
                  <a:lnTo>
                    <a:pt x="524" y="0"/>
                  </a:lnTo>
                  <a:lnTo>
                    <a:pt x="472" y="0"/>
                  </a:lnTo>
                  <a:lnTo>
                    <a:pt x="443" y="0"/>
                  </a:lnTo>
                  <a:lnTo>
                    <a:pt x="433" y="0"/>
                  </a:lnTo>
                  <a:lnTo>
                    <a:pt x="400" y="0"/>
                  </a:lnTo>
                  <a:lnTo>
                    <a:pt x="416" y="53"/>
                  </a:lnTo>
                  <a:lnTo>
                    <a:pt x="380" y="102"/>
                  </a:lnTo>
                  <a:lnTo>
                    <a:pt x="352" y="48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3" y="0"/>
                  </a:lnTo>
                  <a:lnTo>
                    <a:pt x="302" y="0"/>
                  </a:lnTo>
                  <a:lnTo>
                    <a:pt x="276" y="0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0099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97" name="Freeform 249"/>
            <p:cNvSpPr>
              <a:spLocks/>
            </p:cNvSpPr>
            <p:nvPr/>
          </p:nvSpPr>
          <p:spPr bwMode="auto">
            <a:xfrm>
              <a:off x="1683" y="3552"/>
              <a:ext cx="101" cy="65"/>
            </a:xfrm>
            <a:custGeom>
              <a:avLst/>
              <a:gdLst/>
              <a:ahLst/>
              <a:cxnLst>
                <a:cxn ang="0">
                  <a:pos x="70" y="180"/>
                </a:cxn>
                <a:cxn ang="0">
                  <a:pos x="0" y="141"/>
                </a:cxn>
                <a:cxn ang="0">
                  <a:pos x="56" y="107"/>
                </a:cxn>
                <a:cxn ang="0">
                  <a:pos x="67" y="0"/>
                </a:cxn>
                <a:cxn ang="0">
                  <a:pos x="139" y="67"/>
                </a:cxn>
                <a:cxn ang="0">
                  <a:pos x="204" y="40"/>
                </a:cxn>
                <a:cxn ang="0">
                  <a:pos x="201" y="126"/>
                </a:cxn>
                <a:cxn ang="0">
                  <a:pos x="255" y="115"/>
                </a:cxn>
                <a:cxn ang="0">
                  <a:pos x="238" y="180"/>
                </a:cxn>
                <a:cxn ang="0">
                  <a:pos x="220" y="180"/>
                </a:cxn>
                <a:cxn ang="0">
                  <a:pos x="205" y="180"/>
                </a:cxn>
                <a:cxn ang="0">
                  <a:pos x="174" y="180"/>
                </a:cxn>
                <a:cxn ang="0">
                  <a:pos x="148" y="180"/>
                </a:cxn>
                <a:cxn ang="0">
                  <a:pos x="70" y="180"/>
                </a:cxn>
              </a:cxnLst>
              <a:rect l="0" t="0" r="r" b="b"/>
              <a:pathLst>
                <a:path w="255" h="180">
                  <a:moveTo>
                    <a:pt x="70" y="180"/>
                  </a:moveTo>
                  <a:lnTo>
                    <a:pt x="0" y="141"/>
                  </a:lnTo>
                  <a:lnTo>
                    <a:pt x="56" y="107"/>
                  </a:lnTo>
                  <a:lnTo>
                    <a:pt x="67" y="0"/>
                  </a:lnTo>
                  <a:lnTo>
                    <a:pt x="139" y="67"/>
                  </a:lnTo>
                  <a:lnTo>
                    <a:pt x="204" y="40"/>
                  </a:lnTo>
                  <a:lnTo>
                    <a:pt x="201" y="126"/>
                  </a:lnTo>
                  <a:lnTo>
                    <a:pt x="255" y="115"/>
                  </a:lnTo>
                  <a:lnTo>
                    <a:pt x="238" y="180"/>
                  </a:lnTo>
                  <a:lnTo>
                    <a:pt x="220" y="180"/>
                  </a:lnTo>
                  <a:lnTo>
                    <a:pt x="205" y="180"/>
                  </a:lnTo>
                  <a:lnTo>
                    <a:pt x="174" y="180"/>
                  </a:lnTo>
                  <a:lnTo>
                    <a:pt x="148" y="180"/>
                  </a:lnTo>
                  <a:lnTo>
                    <a:pt x="70" y="18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98" name="Freeform 250"/>
            <p:cNvSpPr>
              <a:spLocks/>
            </p:cNvSpPr>
            <p:nvPr/>
          </p:nvSpPr>
          <p:spPr bwMode="auto">
            <a:xfrm>
              <a:off x="1819" y="3583"/>
              <a:ext cx="45" cy="34"/>
            </a:xfrm>
            <a:custGeom>
              <a:avLst/>
              <a:gdLst/>
              <a:ahLst/>
              <a:cxnLst>
                <a:cxn ang="0">
                  <a:pos x="52" y="96"/>
                </a:cxn>
                <a:cxn ang="0">
                  <a:pos x="58" y="93"/>
                </a:cxn>
                <a:cxn ang="0">
                  <a:pos x="64" y="92"/>
                </a:cxn>
                <a:cxn ang="0">
                  <a:pos x="69" y="90"/>
                </a:cxn>
                <a:cxn ang="0">
                  <a:pos x="75" y="89"/>
                </a:cxn>
                <a:cxn ang="0">
                  <a:pos x="80" y="88"/>
                </a:cxn>
                <a:cxn ang="0">
                  <a:pos x="85" y="85"/>
                </a:cxn>
                <a:cxn ang="0">
                  <a:pos x="91" y="85"/>
                </a:cxn>
                <a:cxn ang="0">
                  <a:pos x="97" y="84"/>
                </a:cxn>
                <a:cxn ang="0">
                  <a:pos x="110" y="82"/>
                </a:cxn>
                <a:cxn ang="0">
                  <a:pos x="114" y="79"/>
                </a:cxn>
                <a:cxn ang="0">
                  <a:pos x="108" y="75"/>
                </a:cxn>
                <a:cxn ang="0">
                  <a:pos x="92" y="74"/>
                </a:cxn>
                <a:cxn ang="0">
                  <a:pos x="85" y="75"/>
                </a:cxn>
                <a:cxn ang="0">
                  <a:pos x="76" y="76"/>
                </a:cxn>
                <a:cxn ang="0">
                  <a:pos x="67" y="77"/>
                </a:cxn>
                <a:cxn ang="0">
                  <a:pos x="58" y="79"/>
                </a:cxn>
                <a:cxn ang="0">
                  <a:pos x="49" y="80"/>
                </a:cxn>
                <a:cxn ang="0">
                  <a:pos x="41" y="81"/>
                </a:cxn>
                <a:cxn ang="0">
                  <a:pos x="34" y="81"/>
                </a:cxn>
                <a:cxn ang="0">
                  <a:pos x="28" y="82"/>
                </a:cxn>
                <a:cxn ang="0">
                  <a:pos x="34" y="73"/>
                </a:cxn>
                <a:cxn ang="0">
                  <a:pos x="39" y="64"/>
                </a:cxn>
                <a:cxn ang="0">
                  <a:pos x="45" y="54"/>
                </a:cxn>
                <a:cxn ang="0">
                  <a:pos x="51" y="45"/>
                </a:cxn>
                <a:cxn ang="0">
                  <a:pos x="58" y="36"/>
                </a:cxn>
                <a:cxn ang="0">
                  <a:pos x="64" y="25"/>
                </a:cxn>
                <a:cxn ang="0">
                  <a:pos x="69" y="16"/>
                </a:cxn>
                <a:cxn ang="0">
                  <a:pos x="76" y="7"/>
                </a:cxn>
                <a:cxn ang="0">
                  <a:pos x="80" y="1"/>
                </a:cxn>
                <a:cxn ang="0">
                  <a:pos x="77" y="0"/>
                </a:cxn>
                <a:cxn ang="0">
                  <a:pos x="73" y="1"/>
                </a:cxn>
                <a:cxn ang="0">
                  <a:pos x="70" y="2"/>
                </a:cxn>
                <a:cxn ang="0">
                  <a:pos x="67" y="7"/>
                </a:cxn>
                <a:cxn ang="0">
                  <a:pos x="62" y="12"/>
                </a:cxn>
                <a:cxn ang="0">
                  <a:pos x="57" y="19"/>
                </a:cxn>
                <a:cxn ang="0">
                  <a:pos x="51" y="25"/>
                </a:cxn>
                <a:cxn ang="0">
                  <a:pos x="45" y="34"/>
                </a:cxn>
                <a:cxn ang="0">
                  <a:pos x="38" y="43"/>
                </a:cxn>
                <a:cxn ang="0">
                  <a:pos x="31" y="52"/>
                </a:cxn>
                <a:cxn ang="0">
                  <a:pos x="23" y="62"/>
                </a:cxn>
                <a:cxn ang="0">
                  <a:pos x="26" y="51"/>
                </a:cxn>
                <a:cxn ang="0">
                  <a:pos x="27" y="40"/>
                </a:cxn>
                <a:cxn ang="0">
                  <a:pos x="26" y="29"/>
                </a:cxn>
                <a:cxn ang="0">
                  <a:pos x="23" y="19"/>
                </a:cxn>
                <a:cxn ang="0">
                  <a:pos x="20" y="13"/>
                </a:cxn>
                <a:cxn ang="0">
                  <a:pos x="16" y="13"/>
                </a:cxn>
                <a:cxn ang="0">
                  <a:pos x="14" y="17"/>
                </a:cxn>
                <a:cxn ang="0">
                  <a:pos x="14" y="25"/>
                </a:cxn>
                <a:cxn ang="0">
                  <a:pos x="13" y="42"/>
                </a:cxn>
                <a:cxn ang="0">
                  <a:pos x="11" y="57"/>
                </a:cxn>
                <a:cxn ang="0">
                  <a:pos x="7" y="72"/>
                </a:cxn>
                <a:cxn ang="0">
                  <a:pos x="4" y="85"/>
                </a:cxn>
                <a:cxn ang="0">
                  <a:pos x="4" y="88"/>
                </a:cxn>
                <a:cxn ang="0">
                  <a:pos x="2" y="90"/>
                </a:cxn>
                <a:cxn ang="0">
                  <a:pos x="0" y="93"/>
                </a:cxn>
                <a:cxn ang="0">
                  <a:pos x="0" y="96"/>
                </a:cxn>
                <a:cxn ang="0">
                  <a:pos x="52" y="96"/>
                </a:cxn>
              </a:cxnLst>
              <a:rect l="0" t="0" r="r" b="b"/>
              <a:pathLst>
                <a:path w="114" h="96">
                  <a:moveTo>
                    <a:pt x="52" y="96"/>
                  </a:moveTo>
                  <a:lnTo>
                    <a:pt x="58" y="93"/>
                  </a:lnTo>
                  <a:lnTo>
                    <a:pt x="64" y="92"/>
                  </a:lnTo>
                  <a:lnTo>
                    <a:pt x="69" y="90"/>
                  </a:lnTo>
                  <a:lnTo>
                    <a:pt x="75" y="89"/>
                  </a:lnTo>
                  <a:lnTo>
                    <a:pt x="80" y="88"/>
                  </a:lnTo>
                  <a:lnTo>
                    <a:pt x="85" y="85"/>
                  </a:lnTo>
                  <a:lnTo>
                    <a:pt x="91" y="85"/>
                  </a:lnTo>
                  <a:lnTo>
                    <a:pt x="97" y="84"/>
                  </a:lnTo>
                  <a:lnTo>
                    <a:pt x="110" y="82"/>
                  </a:lnTo>
                  <a:lnTo>
                    <a:pt x="114" y="79"/>
                  </a:lnTo>
                  <a:lnTo>
                    <a:pt x="108" y="75"/>
                  </a:lnTo>
                  <a:lnTo>
                    <a:pt x="92" y="74"/>
                  </a:lnTo>
                  <a:lnTo>
                    <a:pt x="85" y="75"/>
                  </a:lnTo>
                  <a:lnTo>
                    <a:pt x="76" y="76"/>
                  </a:lnTo>
                  <a:lnTo>
                    <a:pt x="67" y="77"/>
                  </a:lnTo>
                  <a:lnTo>
                    <a:pt x="58" y="79"/>
                  </a:lnTo>
                  <a:lnTo>
                    <a:pt x="49" y="80"/>
                  </a:lnTo>
                  <a:lnTo>
                    <a:pt x="41" y="81"/>
                  </a:lnTo>
                  <a:lnTo>
                    <a:pt x="34" y="81"/>
                  </a:lnTo>
                  <a:lnTo>
                    <a:pt x="28" y="82"/>
                  </a:lnTo>
                  <a:lnTo>
                    <a:pt x="34" y="73"/>
                  </a:lnTo>
                  <a:lnTo>
                    <a:pt x="39" y="64"/>
                  </a:lnTo>
                  <a:lnTo>
                    <a:pt x="45" y="54"/>
                  </a:lnTo>
                  <a:lnTo>
                    <a:pt x="51" y="45"/>
                  </a:lnTo>
                  <a:lnTo>
                    <a:pt x="58" y="36"/>
                  </a:lnTo>
                  <a:lnTo>
                    <a:pt x="64" y="25"/>
                  </a:lnTo>
                  <a:lnTo>
                    <a:pt x="69" y="16"/>
                  </a:lnTo>
                  <a:lnTo>
                    <a:pt x="76" y="7"/>
                  </a:lnTo>
                  <a:lnTo>
                    <a:pt x="80" y="1"/>
                  </a:lnTo>
                  <a:lnTo>
                    <a:pt x="77" y="0"/>
                  </a:lnTo>
                  <a:lnTo>
                    <a:pt x="73" y="1"/>
                  </a:lnTo>
                  <a:lnTo>
                    <a:pt x="70" y="2"/>
                  </a:lnTo>
                  <a:lnTo>
                    <a:pt x="67" y="7"/>
                  </a:lnTo>
                  <a:lnTo>
                    <a:pt x="62" y="12"/>
                  </a:lnTo>
                  <a:lnTo>
                    <a:pt x="57" y="19"/>
                  </a:lnTo>
                  <a:lnTo>
                    <a:pt x="51" y="25"/>
                  </a:lnTo>
                  <a:lnTo>
                    <a:pt x="45" y="34"/>
                  </a:lnTo>
                  <a:lnTo>
                    <a:pt x="38" y="43"/>
                  </a:lnTo>
                  <a:lnTo>
                    <a:pt x="31" y="52"/>
                  </a:lnTo>
                  <a:lnTo>
                    <a:pt x="23" y="62"/>
                  </a:lnTo>
                  <a:lnTo>
                    <a:pt x="26" y="51"/>
                  </a:lnTo>
                  <a:lnTo>
                    <a:pt x="27" y="40"/>
                  </a:lnTo>
                  <a:lnTo>
                    <a:pt x="26" y="29"/>
                  </a:lnTo>
                  <a:lnTo>
                    <a:pt x="23" y="19"/>
                  </a:lnTo>
                  <a:lnTo>
                    <a:pt x="20" y="13"/>
                  </a:lnTo>
                  <a:lnTo>
                    <a:pt x="16" y="13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3" y="42"/>
                  </a:lnTo>
                  <a:lnTo>
                    <a:pt x="11" y="57"/>
                  </a:lnTo>
                  <a:lnTo>
                    <a:pt x="7" y="72"/>
                  </a:lnTo>
                  <a:lnTo>
                    <a:pt x="4" y="85"/>
                  </a:lnTo>
                  <a:lnTo>
                    <a:pt x="4" y="88"/>
                  </a:lnTo>
                  <a:lnTo>
                    <a:pt x="2" y="90"/>
                  </a:lnTo>
                  <a:lnTo>
                    <a:pt x="0" y="93"/>
                  </a:lnTo>
                  <a:lnTo>
                    <a:pt x="0" y="96"/>
                  </a:lnTo>
                  <a:lnTo>
                    <a:pt x="52" y="96"/>
                  </a:lnTo>
                  <a:close/>
                </a:path>
              </a:pathLst>
            </a:custGeom>
            <a:solidFill>
              <a:srgbClr val="0099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99" name="Freeform 251"/>
            <p:cNvSpPr>
              <a:spLocks/>
            </p:cNvSpPr>
            <p:nvPr/>
          </p:nvSpPr>
          <p:spPr bwMode="auto">
            <a:xfrm>
              <a:off x="1803" y="3613"/>
              <a:ext cx="5" cy="4"/>
            </a:xfrm>
            <a:custGeom>
              <a:avLst/>
              <a:gdLst/>
              <a:ahLst/>
              <a:cxnLst>
                <a:cxn ang="0">
                  <a:pos x="11" y="13"/>
                </a:cxn>
                <a:cxn ang="0">
                  <a:pos x="11" y="10"/>
                </a:cxn>
                <a:cxn ang="0">
                  <a:pos x="10" y="7"/>
                </a:cxn>
                <a:cxn ang="0">
                  <a:pos x="9" y="4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4" y="0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8"/>
                </a:cxn>
                <a:cxn ang="0">
                  <a:pos x="1" y="10"/>
                </a:cxn>
                <a:cxn ang="0">
                  <a:pos x="1" y="13"/>
                </a:cxn>
                <a:cxn ang="0">
                  <a:pos x="11" y="13"/>
                </a:cxn>
              </a:cxnLst>
              <a:rect l="0" t="0" r="r" b="b"/>
              <a:pathLst>
                <a:path w="11" h="13">
                  <a:moveTo>
                    <a:pt x="11" y="13"/>
                  </a:moveTo>
                  <a:lnTo>
                    <a:pt x="11" y="10"/>
                  </a:lnTo>
                  <a:lnTo>
                    <a:pt x="10" y="7"/>
                  </a:lnTo>
                  <a:lnTo>
                    <a:pt x="9" y="4"/>
                  </a:lnTo>
                  <a:lnTo>
                    <a:pt x="8" y="1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8"/>
                  </a:lnTo>
                  <a:lnTo>
                    <a:pt x="1" y="10"/>
                  </a:lnTo>
                  <a:lnTo>
                    <a:pt x="1" y="13"/>
                  </a:lnTo>
                  <a:lnTo>
                    <a:pt x="11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00" name="Freeform 252"/>
            <p:cNvSpPr>
              <a:spLocks/>
            </p:cNvSpPr>
            <p:nvPr/>
          </p:nvSpPr>
          <p:spPr bwMode="auto">
            <a:xfrm>
              <a:off x="1764" y="3611"/>
              <a:ext cx="7" cy="6"/>
            </a:xfrm>
            <a:custGeom>
              <a:avLst/>
              <a:gdLst/>
              <a:ahLst/>
              <a:cxnLst>
                <a:cxn ang="0">
                  <a:pos x="15" y="19"/>
                </a:cxn>
                <a:cxn ang="0">
                  <a:pos x="16" y="15"/>
                </a:cxn>
                <a:cxn ang="0">
                  <a:pos x="16" y="12"/>
                </a:cxn>
                <a:cxn ang="0">
                  <a:pos x="16" y="8"/>
                </a:cxn>
                <a:cxn ang="0">
                  <a:pos x="17" y="5"/>
                </a:cxn>
                <a:cxn ang="0">
                  <a:pos x="17" y="3"/>
                </a:cxn>
                <a:cxn ang="0">
                  <a:pos x="15" y="0"/>
                </a:cxn>
                <a:cxn ang="0">
                  <a:pos x="12" y="0"/>
                </a:cxn>
                <a:cxn ang="0">
                  <a:pos x="9" y="3"/>
                </a:cxn>
                <a:cxn ang="0">
                  <a:pos x="7" y="6"/>
                </a:cxn>
                <a:cxn ang="0">
                  <a:pos x="4" y="11"/>
                </a:cxn>
                <a:cxn ang="0">
                  <a:pos x="2" y="14"/>
                </a:cxn>
                <a:cxn ang="0">
                  <a:pos x="0" y="19"/>
                </a:cxn>
                <a:cxn ang="0">
                  <a:pos x="15" y="19"/>
                </a:cxn>
              </a:cxnLst>
              <a:rect l="0" t="0" r="r" b="b"/>
              <a:pathLst>
                <a:path w="17" h="19">
                  <a:moveTo>
                    <a:pt x="15" y="19"/>
                  </a:moveTo>
                  <a:lnTo>
                    <a:pt x="16" y="15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7" y="5"/>
                  </a:lnTo>
                  <a:lnTo>
                    <a:pt x="17" y="3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3"/>
                  </a:lnTo>
                  <a:lnTo>
                    <a:pt x="7" y="6"/>
                  </a:lnTo>
                  <a:lnTo>
                    <a:pt x="4" y="11"/>
                  </a:lnTo>
                  <a:lnTo>
                    <a:pt x="2" y="14"/>
                  </a:lnTo>
                  <a:lnTo>
                    <a:pt x="0" y="19"/>
                  </a:lnTo>
                  <a:lnTo>
                    <a:pt x="15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01" name="Freeform 253"/>
            <p:cNvSpPr>
              <a:spLocks/>
            </p:cNvSpPr>
            <p:nvPr/>
          </p:nvSpPr>
          <p:spPr bwMode="auto">
            <a:xfrm>
              <a:off x="1656" y="3617"/>
              <a:ext cx="247" cy="164"/>
            </a:xfrm>
            <a:custGeom>
              <a:avLst/>
              <a:gdLst/>
              <a:ahLst/>
              <a:cxnLst>
                <a:cxn ang="0">
                  <a:pos x="373" y="0"/>
                </a:cxn>
                <a:cxn ang="0">
                  <a:pos x="352" y="87"/>
                </a:cxn>
                <a:cxn ang="0">
                  <a:pos x="314" y="137"/>
                </a:cxn>
                <a:cxn ang="0">
                  <a:pos x="281" y="30"/>
                </a:cxn>
                <a:cxn ang="0">
                  <a:pos x="244" y="3"/>
                </a:cxn>
                <a:cxn ang="0">
                  <a:pos x="216" y="41"/>
                </a:cxn>
                <a:cxn ang="0">
                  <a:pos x="196" y="48"/>
                </a:cxn>
                <a:cxn ang="0">
                  <a:pos x="275" y="116"/>
                </a:cxn>
                <a:cxn ang="0">
                  <a:pos x="215" y="148"/>
                </a:cxn>
                <a:cxn ang="0">
                  <a:pos x="162" y="124"/>
                </a:cxn>
                <a:cxn ang="0">
                  <a:pos x="144" y="127"/>
                </a:cxn>
                <a:cxn ang="0">
                  <a:pos x="109" y="144"/>
                </a:cxn>
                <a:cxn ang="0">
                  <a:pos x="53" y="110"/>
                </a:cxn>
                <a:cxn ang="0">
                  <a:pos x="40" y="140"/>
                </a:cxn>
                <a:cxn ang="0">
                  <a:pos x="25" y="153"/>
                </a:cxn>
                <a:cxn ang="0">
                  <a:pos x="99" y="161"/>
                </a:cxn>
                <a:cxn ang="0">
                  <a:pos x="45" y="218"/>
                </a:cxn>
                <a:cxn ang="0">
                  <a:pos x="117" y="168"/>
                </a:cxn>
                <a:cxn ang="0">
                  <a:pos x="156" y="165"/>
                </a:cxn>
                <a:cxn ang="0">
                  <a:pos x="131" y="221"/>
                </a:cxn>
                <a:cxn ang="0">
                  <a:pos x="181" y="180"/>
                </a:cxn>
                <a:cxn ang="0">
                  <a:pos x="292" y="174"/>
                </a:cxn>
                <a:cxn ang="0">
                  <a:pos x="219" y="272"/>
                </a:cxn>
                <a:cxn ang="0">
                  <a:pos x="171" y="293"/>
                </a:cxn>
                <a:cxn ang="0">
                  <a:pos x="205" y="312"/>
                </a:cxn>
                <a:cxn ang="0">
                  <a:pos x="123" y="349"/>
                </a:cxn>
                <a:cxn ang="0">
                  <a:pos x="163" y="357"/>
                </a:cxn>
                <a:cxn ang="0">
                  <a:pos x="139" y="423"/>
                </a:cxn>
                <a:cxn ang="0">
                  <a:pos x="173" y="392"/>
                </a:cxn>
                <a:cxn ang="0">
                  <a:pos x="207" y="418"/>
                </a:cxn>
                <a:cxn ang="0">
                  <a:pos x="221" y="325"/>
                </a:cxn>
                <a:cxn ang="0">
                  <a:pos x="259" y="352"/>
                </a:cxn>
                <a:cxn ang="0">
                  <a:pos x="303" y="206"/>
                </a:cxn>
                <a:cxn ang="0">
                  <a:pos x="349" y="265"/>
                </a:cxn>
                <a:cxn ang="0">
                  <a:pos x="352" y="319"/>
                </a:cxn>
                <a:cxn ang="0">
                  <a:pos x="383" y="342"/>
                </a:cxn>
                <a:cxn ang="0">
                  <a:pos x="390" y="389"/>
                </a:cxn>
                <a:cxn ang="0">
                  <a:pos x="446" y="447"/>
                </a:cxn>
                <a:cxn ang="0">
                  <a:pos x="433" y="367"/>
                </a:cxn>
                <a:cxn ang="0">
                  <a:pos x="473" y="380"/>
                </a:cxn>
                <a:cxn ang="0">
                  <a:pos x="398" y="312"/>
                </a:cxn>
                <a:cxn ang="0">
                  <a:pos x="421" y="302"/>
                </a:cxn>
                <a:cxn ang="0">
                  <a:pos x="387" y="268"/>
                </a:cxn>
                <a:cxn ang="0">
                  <a:pos x="340" y="180"/>
                </a:cxn>
                <a:cxn ang="0">
                  <a:pos x="383" y="181"/>
                </a:cxn>
                <a:cxn ang="0">
                  <a:pos x="451" y="229"/>
                </a:cxn>
                <a:cxn ang="0">
                  <a:pos x="450" y="185"/>
                </a:cxn>
                <a:cxn ang="0">
                  <a:pos x="497" y="188"/>
                </a:cxn>
                <a:cxn ang="0">
                  <a:pos x="575" y="250"/>
                </a:cxn>
                <a:cxn ang="0">
                  <a:pos x="532" y="190"/>
                </a:cxn>
                <a:cxn ang="0">
                  <a:pos x="622" y="188"/>
                </a:cxn>
                <a:cxn ang="0">
                  <a:pos x="545" y="173"/>
                </a:cxn>
                <a:cxn ang="0">
                  <a:pos x="593" y="144"/>
                </a:cxn>
                <a:cxn ang="0">
                  <a:pos x="510" y="169"/>
                </a:cxn>
                <a:cxn ang="0">
                  <a:pos x="456" y="158"/>
                </a:cxn>
                <a:cxn ang="0">
                  <a:pos x="484" y="130"/>
                </a:cxn>
                <a:cxn ang="0">
                  <a:pos x="388" y="159"/>
                </a:cxn>
                <a:cxn ang="0">
                  <a:pos x="337" y="154"/>
                </a:cxn>
                <a:cxn ang="0">
                  <a:pos x="408" y="70"/>
                </a:cxn>
                <a:cxn ang="0">
                  <a:pos x="457" y="46"/>
                </a:cxn>
                <a:cxn ang="0">
                  <a:pos x="413" y="29"/>
                </a:cxn>
                <a:cxn ang="0">
                  <a:pos x="464" y="0"/>
                </a:cxn>
              </a:cxnLst>
              <a:rect l="0" t="0" r="r" b="b"/>
              <a:pathLst>
                <a:path w="622" h="450">
                  <a:moveTo>
                    <a:pt x="412" y="0"/>
                  </a:moveTo>
                  <a:lnTo>
                    <a:pt x="405" y="10"/>
                  </a:lnTo>
                  <a:lnTo>
                    <a:pt x="398" y="19"/>
                  </a:lnTo>
                  <a:lnTo>
                    <a:pt x="393" y="29"/>
                  </a:lnTo>
                  <a:lnTo>
                    <a:pt x="386" y="39"/>
                  </a:lnTo>
                  <a:lnTo>
                    <a:pt x="385" y="29"/>
                  </a:lnTo>
                  <a:lnTo>
                    <a:pt x="385" y="19"/>
                  </a:lnTo>
                  <a:lnTo>
                    <a:pt x="385" y="10"/>
                  </a:lnTo>
                  <a:lnTo>
                    <a:pt x="383" y="0"/>
                  </a:lnTo>
                  <a:lnTo>
                    <a:pt x="373" y="0"/>
                  </a:lnTo>
                  <a:lnTo>
                    <a:pt x="372" y="11"/>
                  </a:lnTo>
                  <a:lnTo>
                    <a:pt x="371" y="22"/>
                  </a:lnTo>
                  <a:lnTo>
                    <a:pt x="371" y="33"/>
                  </a:lnTo>
                  <a:lnTo>
                    <a:pt x="371" y="47"/>
                  </a:lnTo>
                  <a:lnTo>
                    <a:pt x="371" y="48"/>
                  </a:lnTo>
                  <a:lnTo>
                    <a:pt x="370" y="52"/>
                  </a:lnTo>
                  <a:lnTo>
                    <a:pt x="368" y="56"/>
                  </a:lnTo>
                  <a:lnTo>
                    <a:pt x="370" y="62"/>
                  </a:lnTo>
                  <a:lnTo>
                    <a:pt x="362" y="75"/>
                  </a:lnTo>
                  <a:lnTo>
                    <a:pt x="352" y="87"/>
                  </a:lnTo>
                  <a:lnTo>
                    <a:pt x="345" y="99"/>
                  </a:lnTo>
                  <a:lnTo>
                    <a:pt x="337" y="109"/>
                  </a:lnTo>
                  <a:lnTo>
                    <a:pt x="332" y="118"/>
                  </a:lnTo>
                  <a:lnTo>
                    <a:pt x="325" y="128"/>
                  </a:lnTo>
                  <a:lnTo>
                    <a:pt x="320" y="135"/>
                  </a:lnTo>
                  <a:lnTo>
                    <a:pt x="315" y="140"/>
                  </a:lnTo>
                  <a:lnTo>
                    <a:pt x="315" y="139"/>
                  </a:lnTo>
                  <a:lnTo>
                    <a:pt x="315" y="138"/>
                  </a:lnTo>
                  <a:lnTo>
                    <a:pt x="315" y="138"/>
                  </a:lnTo>
                  <a:lnTo>
                    <a:pt x="314" y="137"/>
                  </a:lnTo>
                  <a:lnTo>
                    <a:pt x="310" y="127"/>
                  </a:lnTo>
                  <a:lnTo>
                    <a:pt x="304" y="116"/>
                  </a:lnTo>
                  <a:lnTo>
                    <a:pt x="299" y="107"/>
                  </a:lnTo>
                  <a:lnTo>
                    <a:pt x="294" y="97"/>
                  </a:lnTo>
                  <a:lnTo>
                    <a:pt x="289" y="87"/>
                  </a:lnTo>
                  <a:lnTo>
                    <a:pt x="283" y="78"/>
                  </a:lnTo>
                  <a:lnTo>
                    <a:pt x="279" y="69"/>
                  </a:lnTo>
                  <a:lnTo>
                    <a:pt x="274" y="60"/>
                  </a:lnTo>
                  <a:lnTo>
                    <a:pt x="277" y="45"/>
                  </a:lnTo>
                  <a:lnTo>
                    <a:pt x="281" y="30"/>
                  </a:lnTo>
                  <a:lnTo>
                    <a:pt x="284" y="15"/>
                  </a:lnTo>
                  <a:lnTo>
                    <a:pt x="288" y="0"/>
                  </a:lnTo>
                  <a:lnTo>
                    <a:pt x="273" y="0"/>
                  </a:lnTo>
                  <a:lnTo>
                    <a:pt x="269" y="8"/>
                  </a:lnTo>
                  <a:lnTo>
                    <a:pt x="266" y="15"/>
                  </a:lnTo>
                  <a:lnTo>
                    <a:pt x="262" y="22"/>
                  </a:lnTo>
                  <a:lnTo>
                    <a:pt x="259" y="30"/>
                  </a:lnTo>
                  <a:lnTo>
                    <a:pt x="254" y="21"/>
                  </a:lnTo>
                  <a:lnTo>
                    <a:pt x="249" y="11"/>
                  </a:lnTo>
                  <a:lnTo>
                    <a:pt x="244" y="3"/>
                  </a:lnTo>
                  <a:lnTo>
                    <a:pt x="242" y="0"/>
                  </a:lnTo>
                  <a:lnTo>
                    <a:pt x="216" y="0"/>
                  </a:lnTo>
                  <a:lnTo>
                    <a:pt x="219" y="6"/>
                  </a:lnTo>
                  <a:lnTo>
                    <a:pt x="226" y="18"/>
                  </a:lnTo>
                  <a:lnTo>
                    <a:pt x="234" y="34"/>
                  </a:lnTo>
                  <a:lnTo>
                    <a:pt x="241" y="49"/>
                  </a:lnTo>
                  <a:lnTo>
                    <a:pt x="235" y="47"/>
                  </a:lnTo>
                  <a:lnTo>
                    <a:pt x="228" y="46"/>
                  </a:lnTo>
                  <a:lnTo>
                    <a:pt x="222" y="44"/>
                  </a:lnTo>
                  <a:lnTo>
                    <a:pt x="216" y="41"/>
                  </a:lnTo>
                  <a:lnTo>
                    <a:pt x="209" y="40"/>
                  </a:lnTo>
                  <a:lnTo>
                    <a:pt x="204" y="38"/>
                  </a:lnTo>
                  <a:lnTo>
                    <a:pt x="197" y="37"/>
                  </a:lnTo>
                  <a:lnTo>
                    <a:pt x="191" y="34"/>
                  </a:lnTo>
                  <a:lnTo>
                    <a:pt x="180" y="32"/>
                  </a:lnTo>
                  <a:lnTo>
                    <a:pt x="174" y="34"/>
                  </a:lnTo>
                  <a:lnTo>
                    <a:pt x="171" y="38"/>
                  </a:lnTo>
                  <a:lnTo>
                    <a:pt x="173" y="40"/>
                  </a:lnTo>
                  <a:lnTo>
                    <a:pt x="184" y="44"/>
                  </a:lnTo>
                  <a:lnTo>
                    <a:pt x="196" y="48"/>
                  </a:lnTo>
                  <a:lnTo>
                    <a:pt x="208" y="54"/>
                  </a:lnTo>
                  <a:lnTo>
                    <a:pt x="220" y="60"/>
                  </a:lnTo>
                  <a:lnTo>
                    <a:pt x="231" y="65"/>
                  </a:lnTo>
                  <a:lnTo>
                    <a:pt x="242" y="71"/>
                  </a:lnTo>
                  <a:lnTo>
                    <a:pt x="250" y="76"/>
                  </a:lnTo>
                  <a:lnTo>
                    <a:pt x="256" y="79"/>
                  </a:lnTo>
                  <a:lnTo>
                    <a:pt x="260" y="89"/>
                  </a:lnTo>
                  <a:lnTo>
                    <a:pt x="265" y="98"/>
                  </a:lnTo>
                  <a:lnTo>
                    <a:pt x="271" y="107"/>
                  </a:lnTo>
                  <a:lnTo>
                    <a:pt x="275" y="116"/>
                  </a:lnTo>
                  <a:lnTo>
                    <a:pt x="280" y="125"/>
                  </a:lnTo>
                  <a:lnTo>
                    <a:pt x="285" y="135"/>
                  </a:lnTo>
                  <a:lnTo>
                    <a:pt x="290" y="143"/>
                  </a:lnTo>
                  <a:lnTo>
                    <a:pt x="295" y="152"/>
                  </a:lnTo>
                  <a:lnTo>
                    <a:pt x="282" y="151"/>
                  </a:lnTo>
                  <a:lnTo>
                    <a:pt x="269" y="151"/>
                  </a:lnTo>
                  <a:lnTo>
                    <a:pt x="256" y="150"/>
                  </a:lnTo>
                  <a:lnTo>
                    <a:pt x="242" y="150"/>
                  </a:lnTo>
                  <a:lnTo>
                    <a:pt x="228" y="148"/>
                  </a:lnTo>
                  <a:lnTo>
                    <a:pt x="215" y="148"/>
                  </a:lnTo>
                  <a:lnTo>
                    <a:pt x="201" y="147"/>
                  </a:lnTo>
                  <a:lnTo>
                    <a:pt x="188" y="147"/>
                  </a:lnTo>
                  <a:lnTo>
                    <a:pt x="186" y="146"/>
                  </a:lnTo>
                  <a:lnTo>
                    <a:pt x="185" y="145"/>
                  </a:lnTo>
                  <a:lnTo>
                    <a:pt x="183" y="144"/>
                  </a:lnTo>
                  <a:lnTo>
                    <a:pt x="182" y="143"/>
                  </a:lnTo>
                  <a:lnTo>
                    <a:pt x="177" y="139"/>
                  </a:lnTo>
                  <a:lnTo>
                    <a:pt x="173" y="135"/>
                  </a:lnTo>
                  <a:lnTo>
                    <a:pt x="168" y="130"/>
                  </a:lnTo>
                  <a:lnTo>
                    <a:pt x="162" y="124"/>
                  </a:lnTo>
                  <a:lnTo>
                    <a:pt x="156" y="118"/>
                  </a:lnTo>
                  <a:lnTo>
                    <a:pt x="151" y="113"/>
                  </a:lnTo>
                  <a:lnTo>
                    <a:pt x="145" y="107"/>
                  </a:lnTo>
                  <a:lnTo>
                    <a:pt x="139" y="101"/>
                  </a:lnTo>
                  <a:lnTo>
                    <a:pt x="137" y="101"/>
                  </a:lnTo>
                  <a:lnTo>
                    <a:pt x="135" y="102"/>
                  </a:lnTo>
                  <a:lnTo>
                    <a:pt x="132" y="105"/>
                  </a:lnTo>
                  <a:lnTo>
                    <a:pt x="132" y="106"/>
                  </a:lnTo>
                  <a:lnTo>
                    <a:pt x="138" y="116"/>
                  </a:lnTo>
                  <a:lnTo>
                    <a:pt x="144" y="127"/>
                  </a:lnTo>
                  <a:lnTo>
                    <a:pt x="148" y="136"/>
                  </a:lnTo>
                  <a:lnTo>
                    <a:pt x="154" y="145"/>
                  </a:lnTo>
                  <a:lnTo>
                    <a:pt x="148" y="145"/>
                  </a:lnTo>
                  <a:lnTo>
                    <a:pt x="143" y="145"/>
                  </a:lnTo>
                  <a:lnTo>
                    <a:pt x="137" y="145"/>
                  </a:lnTo>
                  <a:lnTo>
                    <a:pt x="131" y="144"/>
                  </a:lnTo>
                  <a:lnTo>
                    <a:pt x="125" y="144"/>
                  </a:lnTo>
                  <a:lnTo>
                    <a:pt x="120" y="144"/>
                  </a:lnTo>
                  <a:lnTo>
                    <a:pt x="115" y="144"/>
                  </a:lnTo>
                  <a:lnTo>
                    <a:pt x="109" y="144"/>
                  </a:lnTo>
                  <a:lnTo>
                    <a:pt x="103" y="140"/>
                  </a:lnTo>
                  <a:lnTo>
                    <a:pt x="98" y="137"/>
                  </a:lnTo>
                  <a:lnTo>
                    <a:pt x="92" y="132"/>
                  </a:lnTo>
                  <a:lnTo>
                    <a:pt x="85" y="128"/>
                  </a:lnTo>
                  <a:lnTo>
                    <a:pt x="79" y="124"/>
                  </a:lnTo>
                  <a:lnTo>
                    <a:pt x="72" y="120"/>
                  </a:lnTo>
                  <a:lnTo>
                    <a:pt x="67" y="116"/>
                  </a:lnTo>
                  <a:lnTo>
                    <a:pt x="61" y="113"/>
                  </a:lnTo>
                  <a:lnTo>
                    <a:pt x="55" y="110"/>
                  </a:lnTo>
                  <a:lnTo>
                    <a:pt x="53" y="110"/>
                  </a:lnTo>
                  <a:lnTo>
                    <a:pt x="53" y="114"/>
                  </a:lnTo>
                  <a:lnTo>
                    <a:pt x="55" y="118"/>
                  </a:lnTo>
                  <a:lnTo>
                    <a:pt x="59" y="122"/>
                  </a:lnTo>
                  <a:lnTo>
                    <a:pt x="64" y="128"/>
                  </a:lnTo>
                  <a:lnTo>
                    <a:pt x="71" y="135"/>
                  </a:lnTo>
                  <a:lnTo>
                    <a:pt x="79" y="143"/>
                  </a:lnTo>
                  <a:lnTo>
                    <a:pt x="68" y="142"/>
                  </a:lnTo>
                  <a:lnTo>
                    <a:pt x="57" y="142"/>
                  </a:lnTo>
                  <a:lnTo>
                    <a:pt x="48" y="140"/>
                  </a:lnTo>
                  <a:lnTo>
                    <a:pt x="40" y="140"/>
                  </a:lnTo>
                  <a:lnTo>
                    <a:pt x="33" y="139"/>
                  </a:lnTo>
                  <a:lnTo>
                    <a:pt x="26" y="139"/>
                  </a:lnTo>
                  <a:lnTo>
                    <a:pt x="22" y="139"/>
                  </a:lnTo>
                  <a:lnTo>
                    <a:pt x="18" y="139"/>
                  </a:lnTo>
                  <a:lnTo>
                    <a:pt x="4" y="138"/>
                  </a:lnTo>
                  <a:lnTo>
                    <a:pt x="0" y="140"/>
                  </a:lnTo>
                  <a:lnTo>
                    <a:pt x="3" y="145"/>
                  </a:lnTo>
                  <a:lnTo>
                    <a:pt x="16" y="151"/>
                  </a:lnTo>
                  <a:lnTo>
                    <a:pt x="19" y="152"/>
                  </a:lnTo>
                  <a:lnTo>
                    <a:pt x="25" y="153"/>
                  </a:lnTo>
                  <a:lnTo>
                    <a:pt x="33" y="154"/>
                  </a:lnTo>
                  <a:lnTo>
                    <a:pt x="44" y="155"/>
                  </a:lnTo>
                  <a:lnTo>
                    <a:pt x="55" y="157"/>
                  </a:lnTo>
                  <a:lnTo>
                    <a:pt x="68" y="158"/>
                  </a:lnTo>
                  <a:lnTo>
                    <a:pt x="83" y="159"/>
                  </a:lnTo>
                  <a:lnTo>
                    <a:pt x="98" y="160"/>
                  </a:lnTo>
                  <a:lnTo>
                    <a:pt x="99" y="161"/>
                  </a:lnTo>
                  <a:lnTo>
                    <a:pt x="99" y="161"/>
                  </a:lnTo>
                  <a:lnTo>
                    <a:pt x="99" y="161"/>
                  </a:lnTo>
                  <a:lnTo>
                    <a:pt x="99" y="161"/>
                  </a:lnTo>
                  <a:lnTo>
                    <a:pt x="97" y="162"/>
                  </a:lnTo>
                  <a:lnTo>
                    <a:pt x="92" y="167"/>
                  </a:lnTo>
                  <a:lnTo>
                    <a:pt x="84" y="173"/>
                  </a:lnTo>
                  <a:lnTo>
                    <a:pt x="75" y="181"/>
                  </a:lnTo>
                  <a:lnTo>
                    <a:pt x="65" y="189"/>
                  </a:lnTo>
                  <a:lnTo>
                    <a:pt x="57" y="196"/>
                  </a:lnTo>
                  <a:lnTo>
                    <a:pt x="50" y="201"/>
                  </a:lnTo>
                  <a:lnTo>
                    <a:pt x="46" y="206"/>
                  </a:lnTo>
                  <a:lnTo>
                    <a:pt x="42" y="213"/>
                  </a:lnTo>
                  <a:lnTo>
                    <a:pt x="45" y="218"/>
                  </a:lnTo>
                  <a:lnTo>
                    <a:pt x="49" y="219"/>
                  </a:lnTo>
                  <a:lnTo>
                    <a:pt x="56" y="215"/>
                  </a:lnTo>
                  <a:lnTo>
                    <a:pt x="62" y="211"/>
                  </a:lnTo>
                  <a:lnTo>
                    <a:pt x="68" y="206"/>
                  </a:lnTo>
                  <a:lnTo>
                    <a:pt x="76" y="199"/>
                  </a:lnTo>
                  <a:lnTo>
                    <a:pt x="84" y="192"/>
                  </a:lnTo>
                  <a:lnTo>
                    <a:pt x="92" y="185"/>
                  </a:lnTo>
                  <a:lnTo>
                    <a:pt x="100" y="178"/>
                  </a:lnTo>
                  <a:lnTo>
                    <a:pt x="109" y="173"/>
                  </a:lnTo>
                  <a:lnTo>
                    <a:pt x="117" y="168"/>
                  </a:lnTo>
                  <a:lnTo>
                    <a:pt x="121" y="167"/>
                  </a:lnTo>
                  <a:lnTo>
                    <a:pt x="123" y="165"/>
                  </a:lnTo>
                  <a:lnTo>
                    <a:pt x="124" y="163"/>
                  </a:lnTo>
                  <a:lnTo>
                    <a:pt x="125" y="162"/>
                  </a:lnTo>
                  <a:lnTo>
                    <a:pt x="131" y="162"/>
                  </a:lnTo>
                  <a:lnTo>
                    <a:pt x="136" y="163"/>
                  </a:lnTo>
                  <a:lnTo>
                    <a:pt x="141" y="163"/>
                  </a:lnTo>
                  <a:lnTo>
                    <a:pt x="146" y="163"/>
                  </a:lnTo>
                  <a:lnTo>
                    <a:pt x="152" y="165"/>
                  </a:lnTo>
                  <a:lnTo>
                    <a:pt x="156" y="165"/>
                  </a:lnTo>
                  <a:lnTo>
                    <a:pt x="162" y="166"/>
                  </a:lnTo>
                  <a:lnTo>
                    <a:pt x="168" y="166"/>
                  </a:lnTo>
                  <a:lnTo>
                    <a:pt x="162" y="174"/>
                  </a:lnTo>
                  <a:lnTo>
                    <a:pt x="158" y="182"/>
                  </a:lnTo>
                  <a:lnTo>
                    <a:pt x="152" y="190"/>
                  </a:lnTo>
                  <a:lnTo>
                    <a:pt x="146" y="197"/>
                  </a:lnTo>
                  <a:lnTo>
                    <a:pt x="141" y="205"/>
                  </a:lnTo>
                  <a:lnTo>
                    <a:pt x="137" y="212"/>
                  </a:lnTo>
                  <a:lnTo>
                    <a:pt x="133" y="216"/>
                  </a:lnTo>
                  <a:lnTo>
                    <a:pt x="131" y="221"/>
                  </a:lnTo>
                  <a:lnTo>
                    <a:pt x="130" y="228"/>
                  </a:lnTo>
                  <a:lnTo>
                    <a:pt x="132" y="231"/>
                  </a:lnTo>
                  <a:lnTo>
                    <a:pt x="137" y="231"/>
                  </a:lnTo>
                  <a:lnTo>
                    <a:pt x="143" y="226"/>
                  </a:lnTo>
                  <a:lnTo>
                    <a:pt x="146" y="220"/>
                  </a:lnTo>
                  <a:lnTo>
                    <a:pt x="152" y="213"/>
                  </a:lnTo>
                  <a:lnTo>
                    <a:pt x="159" y="205"/>
                  </a:lnTo>
                  <a:lnTo>
                    <a:pt x="167" y="196"/>
                  </a:lnTo>
                  <a:lnTo>
                    <a:pt x="174" y="188"/>
                  </a:lnTo>
                  <a:lnTo>
                    <a:pt x="181" y="180"/>
                  </a:lnTo>
                  <a:lnTo>
                    <a:pt x="186" y="173"/>
                  </a:lnTo>
                  <a:lnTo>
                    <a:pt x="191" y="167"/>
                  </a:lnTo>
                  <a:lnTo>
                    <a:pt x="207" y="168"/>
                  </a:lnTo>
                  <a:lnTo>
                    <a:pt x="223" y="169"/>
                  </a:lnTo>
                  <a:lnTo>
                    <a:pt x="237" y="170"/>
                  </a:lnTo>
                  <a:lnTo>
                    <a:pt x="251" y="172"/>
                  </a:lnTo>
                  <a:lnTo>
                    <a:pt x="264" y="172"/>
                  </a:lnTo>
                  <a:lnTo>
                    <a:pt x="275" y="173"/>
                  </a:lnTo>
                  <a:lnTo>
                    <a:pt x="284" y="174"/>
                  </a:lnTo>
                  <a:lnTo>
                    <a:pt x="292" y="174"/>
                  </a:lnTo>
                  <a:lnTo>
                    <a:pt x="285" y="184"/>
                  </a:lnTo>
                  <a:lnTo>
                    <a:pt x="279" y="195"/>
                  </a:lnTo>
                  <a:lnTo>
                    <a:pt x="271" y="205"/>
                  </a:lnTo>
                  <a:lnTo>
                    <a:pt x="264" y="216"/>
                  </a:lnTo>
                  <a:lnTo>
                    <a:pt x="256" y="229"/>
                  </a:lnTo>
                  <a:lnTo>
                    <a:pt x="247" y="241"/>
                  </a:lnTo>
                  <a:lnTo>
                    <a:pt x="241" y="253"/>
                  </a:lnTo>
                  <a:lnTo>
                    <a:pt x="232" y="266"/>
                  </a:lnTo>
                  <a:lnTo>
                    <a:pt x="226" y="268"/>
                  </a:lnTo>
                  <a:lnTo>
                    <a:pt x="219" y="272"/>
                  </a:lnTo>
                  <a:lnTo>
                    <a:pt x="212" y="274"/>
                  </a:lnTo>
                  <a:lnTo>
                    <a:pt x="205" y="278"/>
                  </a:lnTo>
                  <a:lnTo>
                    <a:pt x="198" y="280"/>
                  </a:lnTo>
                  <a:lnTo>
                    <a:pt x="191" y="282"/>
                  </a:lnTo>
                  <a:lnTo>
                    <a:pt x="184" y="282"/>
                  </a:lnTo>
                  <a:lnTo>
                    <a:pt x="177" y="282"/>
                  </a:lnTo>
                  <a:lnTo>
                    <a:pt x="168" y="282"/>
                  </a:lnTo>
                  <a:lnTo>
                    <a:pt x="165" y="284"/>
                  </a:lnTo>
                  <a:lnTo>
                    <a:pt x="165" y="289"/>
                  </a:lnTo>
                  <a:lnTo>
                    <a:pt x="171" y="293"/>
                  </a:lnTo>
                  <a:lnTo>
                    <a:pt x="176" y="294"/>
                  </a:lnTo>
                  <a:lnTo>
                    <a:pt x="181" y="295"/>
                  </a:lnTo>
                  <a:lnTo>
                    <a:pt x="186" y="295"/>
                  </a:lnTo>
                  <a:lnTo>
                    <a:pt x="192" y="295"/>
                  </a:lnTo>
                  <a:lnTo>
                    <a:pt x="199" y="294"/>
                  </a:lnTo>
                  <a:lnTo>
                    <a:pt x="205" y="293"/>
                  </a:lnTo>
                  <a:lnTo>
                    <a:pt x="212" y="291"/>
                  </a:lnTo>
                  <a:lnTo>
                    <a:pt x="218" y="290"/>
                  </a:lnTo>
                  <a:lnTo>
                    <a:pt x="211" y="302"/>
                  </a:lnTo>
                  <a:lnTo>
                    <a:pt x="205" y="312"/>
                  </a:lnTo>
                  <a:lnTo>
                    <a:pt x="198" y="324"/>
                  </a:lnTo>
                  <a:lnTo>
                    <a:pt x="191" y="334"/>
                  </a:lnTo>
                  <a:lnTo>
                    <a:pt x="185" y="335"/>
                  </a:lnTo>
                  <a:lnTo>
                    <a:pt x="177" y="337"/>
                  </a:lnTo>
                  <a:lnTo>
                    <a:pt x="167" y="340"/>
                  </a:lnTo>
                  <a:lnTo>
                    <a:pt x="156" y="343"/>
                  </a:lnTo>
                  <a:lnTo>
                    <a:pt x="146" y="346"/>
                  </a:lnTo>
                  <a:lnTo>
                    <a:pt x="136" y="347"/>
                  </a:lnTo>
                  <a:lnTo>
                    <a:pt x="128" y="349"/>
                  </a:lnTo>
                  <a:lnTo>
                    <a:pt x="123" y="349"/>
                  </a:lnTo>
                  <a:lnTo>
                    <a:pt x="118" y="350"/>
                  </a:lnTo>
                  <a:lnTo>
                    <a:pt x="118" y="352"/>
                  </a:lnTo>
                  <a:lnTo>
                    <a:pt x="123" y="355"/>
                  </a:lnTo>
                  <a:lnTo>
                    <a:pt x="128" y="356"/>
                  </a:lnTo>
                  <a:lnTo>
                    <a:pt x="130" y="356"/>
                  </a:lnTo>
                  <a:lnTo>
                    <a:pt x="135" y="356"/>
                  </a:lnTo>
                  <a:lnTo>
                    <a:pt x="140" y="356"/>
                  </a:lnTo>
                  <a:lnTo>
                    <a:pt x="147" y="356"/>
                  </a:lnTo>
                  <a:lnTo>
                    <a:pt x="155" y="357"/>
                  </a:lnTo>
                  <a:lnTo>
                    <a:pt x="163" y="357"/>
                  </a:lnTo>
                  <a:lnTo>
                    <a:pt x="171" y="357"/>
                  </a:lnTo>
                  <a:lnTo>
                    <a:pt x="180" y="356"/>
                  </a:lnTo>
                  <a:lnTo>
                    <a:pt x="171" y="369"/>
                  </a:lnTo>
                  <a:lnTo>
                    <a:pt x="166" y="380"/>
                  </a:lnTo>
                  <a:lnTo>
                    <a:pt x="159" y="390"/>
                  </a:lnTo>
                  <a:lnTo>
                    <a:pt x="153" y="400"/>
                  </a:lnTo>
                  <a:lnTo>
                    <a:pt x="148" y="408"/>
                  </a:lnTo>
                  <a:lnTo>
                    <a:pt x="145" y="415"/>
                  </a:lnTo>
                  <a:lnTo>
                    <a:pt x="141" y="419"/>
                  </a:lnTo>
                  <a:lnTo>
                    <a:pt x="139" y="423"/>
                  </a:lnTo>
                  <a:lnTo>
                    <a:pt x="137" y="430"/>
                  </a:lnTo>
                  <a:lnTo>
                    <a:pt x="138" y="431"/>
                  </a:lnTo>
                  <a:lnTo>
                    <a:pt x="141" y="430"/>
                  </a:lnTo>
                  <a:lnTo>
                    <a:pt x="145" y="429"/>
                  </a:lnTo>
                  <a:lnTo>
                    <a:pt x="146" y="426"/>
                  </a:lnTo>
                  <a:lnTo>
                    <a:pt x="148" y="423"/>
                  </a:lnTo>
                  <a:lnTo>
                    <a:pt x="153" y="417"/>
                  </a:lnTo>
                  <a:lnTo>
                    <a:pt x="159" y="410"/>
                  </a:lnTo>
                  <a:lnTo>
                    <a:pt x="165" y="401"/>
                  </a:lnTo>
                  <a:lnTo>
                    <a:pt x="173" y="392"/>
                  </a:lnTo>
                  <a:lnTo>
                    <a:pt x="181" y="380"/>
                  </a:lnTo>
                  <a:lnTo>
                    <a:pt x="190" y="367"/>
                  </a:lnTo>
                  <a:lnTo>
                    <a:pt x="189" y="382"/>
                  </a:lnTo>
                  <a:lnTo>
                    <a:pt x="188" y="395"/>
                  </a:lnTo>
                  <a:lnTo>
                    <a:pt x="188" y="407"/>
                  </a:lnTo>
                  <a:lnTo>
                    <a:pt x="189" y="416"/>
                  </a:lnTo>
                  <a:lnTo>
                    <a:pt x="196" y="427"/>
                  </a:lnTo>
                  <a:lnTo>
                    <a:pt x="203" y="431"/>
                  </a:lnTo>
                  <a:lnTo>
                    <a:pt x="206" y="427"/>
                  </a:lnTo>
                  <a:lnTo>
                    <a:pt x="207" y="418"/>
                  </a:lnTo>
                  <a:lnTo>
                    <a:pt x="206" y="402"/>
                  </a:lnTo>
                  <a:lnTo>
                    <a:pt x="206" y="381"/>
                  </a:lnTo>
                  <a:lnTo>
                    <a:pt x="207" y="359"/>
                  </a:lnTo>
                  <a:lnTo>
                    <a:pt x="211" y="342"/>
                  </a:lnTo>
                  <a:lnTo>
                    <a:pt x="212" y="341"/>
                  </a:lnTo>
                  <a:lnTo>
                    <a:pt x="212" y="340"/>
                  </a:lnTo>
                  <a:lnTo>
                    <a:pt x="212" y="339"/>
                  </a:lnTo>
                  <a:lnTo>
                    <a:pt x="212" y="337"/>
                  </a:lnTo>
                  <a:lnTo>
                    <a:pt x="216" y="332"/>
                  </a:lnTo>
                  <a:lnTo>
                    <a:pt x="221" y="325"/>
                  </a:lnTo>
                  <a:lnTo>
                    <a:pt x="226" y="318"/>
                  </a:lnTo>
                  <a:lnTo>
                    <a:pt x="230" y="312"/>
                  </a:lnTo>
                  <a:lnTo>
                    <a:pt x="230" y="327"/>
                  </a:lnTo>
                  <a:lnTo>
                    <a:pt x="232" y="341"/>
                  </a:lnTo>
                  <a:lnTo>
                    <a:pt x="235" y="352"/>
                  </a:lnTo>
                  <a:lnTo>
                    <a:pt x="238" y="361"/>
                  </a:lnTo>
                  <a:lnTo>
                    <a:pt x="245" y="366"/>
                  </a:lnTo>
                  <a:lnTo>
                    <a:pt x="253" y="367"/>
                  </a:lnTo>
                  <a:lnTo>
                    <a:pt x="258" y="363"/>
                  </a:lnTo>
                  <a:lnTo>
                    <a:pt x="259" y="352"/>
                  </a:lnTo>
                  <a:lnTo>
                    <a:pt x="257" y="337"/>
                  </a:lnTo>
                  <a:lnTo>
                    <a:pt x="254" y="319"/>
                  </a:lnTo>
                  <a:lnTo>
                    <a:pt x="252" y="299"/>
                  </a:lnTo>
                  <a:lnTo>
                    <a:pt x="252" y="281"/>
                  </a:lnTo>
                  <a:lnTo>
                    <a:pt x="261" y="268"/>
                  </a:lnTo>
                  <a:lnTo>
                    <a:pt x="271" y="256"/>
                  </a:lnTo>
                  <a:lnTo>
                    <a:pt x="279" y="243"/>
                  </a:lnTo>
                  <a:lnTo>
                    <a:pt x="288" y="230"/>
                  </a:lnTo>
                  <a:lnTo>
                    <a:pt x="296" y="218"/>
                  </a:lnTo>
                  <a:lnTo>
                    <a:pt x="303" y="206"/>
                  </a:lnTo>
                  <a:lnTo>
                    <a:pt x="310" y="196"/>
                  </a:lnTo>
                  <a:lnTo>
                    <a:pt x="317" y="185"/>
                  </a:lnTo>
                  <a:lnTo>
                    <a:pt x="320" y="197"/>
                  </a:lnTo>
                  <a:lnTo>
                    <a:pt x="328" y="215"/>
                  </a:lnTo>
                  <a:lnTo>
                    <a:pt x="337" y="238"/>
                  </a:lnTo>
                  <a:lnTo>
                    <a:pt x="349" y="265"/>
                  </a:lnTo>
                  <a:lnTo>
                    <a:pt x="349" y="265"/>
                  </a:lnTo>
                  <a:lnTo>
                    <a:pt x="349" y="265"/>
                  </a:lnTo>
                  <a:lnTo>
                    <a:pt x="349" y="265"/>
                  </a:lnTo>
                  <a:lnTo>
                    <a:pt x="349" y="265"/>
                  </a:lnTo>
                  <a:lnTo>
                    <a:pt x="344" y="281"/>
                  </a:lnTo>
                  <a:lnTo>
                    <a:pt x="338" y="303"/>
                  </a:lnTo>
                  <a:lnTo>
                    <a:pt x="334" y="326"/>
                  </a:lnTo>
                  <a:lnTo>
                    <a:pt x="330" y="342"/>
                  </a:lnTo>
                  <a:lnTo>
                    <a:pt x="332" y="350"/>
                  </a:lnTo>
                  <a:lnTo>
                    <a:pt x="337" y="352"/>
                  </a:lnTo>
                  <a:lnTo>
                    <a:pt x="343" y="350"/>
                  </a:lnTo>
                  <a:lnTo>
                    <a:pt x="347" y="341"/>
                  </a:lnTo>
                  <a:lnTo>
                    <a:pt x="349" y="332"/>
                  </a:lnTo>
                  <a:lnTo>
                    <a:pt x="352" y="319"/>
                  </a:lnTo>
                  <a:lnTo>
                    <a:pt x="357" y="305"/>
                  </a:lnTo>
                  <a:lnTo>
                    <a:pt x="363" y="293"/>
                  </a:lnTo>
                  <a:lnTo>
                    <a:pt x="368" y="304"/>
                  </a:lnTo>
                  <a:lnTo>
                    <a:pt x="374" y="316"/>
                  </a:lnTo>
                  <a:lnTo>
                    <a:pt x="379" y="327"/>
                  </a:lnTo>
                  <a:lnTo>
                    <a:pt x="385" y="339"/>
                  </a:lnTo>
                  <a:lnTo>
                    <a:pt x="385" y="340"/>
                  </a:lnTo>
                  <a:lnTo>
                    <a:pt x="385" y="340"/>
                  </a:lnTo>
                  <a:lnTo>
                    <a:pt x="385" y="341"/>
                  </a:lnTo>
                  <a:lnTo>
                    <a:pt x="383" y="342"/>
                  </a:lnTo>
                  <a:lnTo>
                    <a:pt x="381" y="352"/>
                  </a:lnTo>
                  <a:lnTo>
                    <a:pt x="378" y="371"/>
                  </a:lnTo>
                  <a:lnTo>
                    <a:pt x="372" y="394"/>
                  </a:lnTo>
                  <a:lnTo>
                    <a:pt x="360" y="420"/>
                  </a:lnTo>
                  <a:lnTo>
                    <a:pt x="360" y="424"/>
                  </a:lnTo>
                  <a:lnTo>
                    <a:pt x="364" y="426"/>
                  </a:lnTo>
                  <a:lnTo>
                    <a:pt x="370" y="423"/>
                  </a:lnTo>
                  <a:lnTo>
                    <a:pt x="376" y="415"/>
                  </a:lnTo>
                  <a:lnTo>
                    <a:pt x="385" y="401"/>
                  </a:lnTo>
                  <a:lnTo>
                    <a:pt x="390" y="389"/>
                  </a:lnTo>
                  <a:lnTo>
                    <a:pt x="395" y="379"/>
                  </a:lnTo>
                  <a:lnTo>
                    <a:pt x="400" y="369"/>
                  </a:lnTo>
                  <a:lnTo>
                    <a:pt x="406" y="381"/>
                  </a:lnTo>
                  <a:lnTo>
                    <a:pt x="413" y="394"/>
                  </a:lnTo>
                  <a:lnTo>
                    <a:pt x="420" y="407"/>
                  </a:lnTo>
                  <a:lnTo>
                    <a:pt x="426" y="417"/>
                  </a:lnTo>
                  <a:lnTo>
                    <a:pt x="432" y="426"/>
                  </a:lnTo>
                  <a:lnTo>
                    <a:pt x="438" y="435"/>
                  </a:lnTo>
                  <a:lnTo>
                    <a:pt x="442" y="441"/>
                  </a:lnTo>
                  <a:lnTo>
                    <a:pt x="446" y="447"/>
                  </a:lnTo>
                  <a:lnTo>
                    <a:pt x="451" y="450"/>
                  </a:lnTo>
                  <a:lnTo>
                    <a:pt x="455" y="449"/>
                  </a:lnTo>
                  <a:lnTo>
                    <a:pt x="456" y="445"/>
                  </a:lnTo>
                  <a:lnTo>
                    <a:pt x="455" y="437"/>
                  </a:lnTo>
                  <a:lnTo>
                    <a:pt x="447" y="418"/>
                  </a:lnTo>
                  <a:lnTo>
                    <a:pt x="439" y="400"/>
                  </a:lnTo>
                  <a:lnTo>
                    <a:pt x="429" y="381"/>
                  </a:lnTo>
                  <a:lnTo>
                    <a:pt x="421" y="362"/>
                  </a:lnTo>
                  <a:lnTo>
                    <a:pt x="427" y="364"/>
                  </a:lnTo>
                  <a:lnTo>
                    <a:pt x="433" y="367"/>
                  </a:lnTo>
                  <a:lnTo>
                    <a:pt x="439" y="370"/>
                  </a:lnTo>
                  <a:lnTo>
                    <a:pt x="444" y="372"/>
                  </a:lnTo>
                  <a:lnTo>
                    <a:pt x="449" y="374"/>
                  </a:lnTo>
                  <a:lnTo>
                    <a:pt x="454" y="377"/>
                  </a:lnTo>
                  <a:lnTo>
                    <a:pt x="458" y="379"/>
                  </a:lnTo>
                  <a:lnTo>
                    <a:pt x="462" y="380"/>
                  </a:lnTo>
                  <a:lnTo>
                    <a:pt x="469" y="382"/>
                  </a:lnTo>
                  <a:lnTo>
                    <a:pt x="472" y="382"/>
                  </a:lnTo>
                  <a:lnTo>
                    <a:pt x="473" y="381"/>
                  </a:lnTo>
                  <a:lnTo>
                    <a:pt x="473" y="380"/>
                  </a:lnTo>
                  <a:lnTo>
                    <a:pt x="465" y="372"/>
                  </a:lnTo>
                  <a:lnTo>
                    <a:pt x="457" y="365"/>
                  </a:lnTo>
                  <a:lnTo>
                    <a:pt x="448" y="359"/>
                  </a:lnTo>
                  <a:lnTo>
                    <a:pt x="439" y="354"/>
                  </a:lnTo>
                  <a:lnTo>
                    <a:pt x="431" y="349"/>
                  </a:lnTo>
                  <a:lnTo>
                    <a:pt x="423" y="344"/>
                  </a:lnTo>
                  <a:lnTo>
                    <a:pt x="416" y="341"/>
                  </a:lnTo>
                  <a:lnTo>
                    <a:pt x="410" y="337"/>
                  </a:lnTo>
                  <a:lnTo>
                    <a:pt x="404" y="325"/>
                  </a:lnTo>
                  <a:lnTo>
                    <a:pt x="398" y="312"/>
                  </a:lnTo>
                  <a:lnTo>
                    <a:pt x="393" y="299"/>
                  </a:lnTo>
                  <a:lnTo>
                    <a:pt x="387" y="287"/>
                  </a:lnTo>
                  <a:lnTo>
                    <a:pt x="393" y="289"/>
                  </a:lnTo>
                  <a:lnTo>
                    <a:pt x="397" y="291"/>
                  </a:lnTo>
                  <a:lnTo>
                    <a:pt x="402" y="294"/>
                  </a:lnTo>
                  <a:lnTo>
                    <a:pt x="408" y="296"/>
                  </a:lnTo>
                  <a:lnTo>
                    <a:pt x="411" y="298"/>
                  </a:lnTo>
                  <a:lnTo>
                    <a:pt x="416" y="299"/>
                  </a:lnTo>
                  <a:lnTo>
                    <a:pt x="419" y="301"/>
                  </a:lnTo>
                  <a:lnTo>
                    <a:pt x="421" y="302"/>
                  </a:lnTo>
                  <a:lnTo>
                    <a:pt x="427" y="303"/>
                  </a:lnTo>
                  <a:lnTo>
                    <a:pt x="431" y="302"/>
                  </a:lnTo>
                  <a:lnTo>
                    <a:pt x="431" y="299"/>
                  </a:lnTo>
                  <a:lnTo>
                    <a:pt x="425" y="295"/>
                  </a:lnTo>
                  <a:lnTo>
                    <a:pt x="420" y="293"/>
                  </a:lnTo>
                  <a:lnTo>
                    <a:pt x="414" y="288"/>
                  </a:lnTo>
                  <a:lnTo>
                    <a:pt x="409" y="283"/>
                  </a:lnTo>
                  <a:lnTo>
                    <a:pt x="402" y="279"/>
                  </a:lnTo>
                  <a:lnTo>
                    <a:pt x="394" y="273"/>
                  </a:lnTo>
                  <a:lnTo>
                    <a:pt x="387" y="268"/>
                  </a:lnTo>
                  <a:lnTo>
                    <a:pt x="380" y="263"/>
                  </a:lnTo>
                  <a:lnTo>
                    <a:pt x="374" y="259"/>
                  </a:lnTo>
                  <a:lnTo>
                    <a:pt x="368" y="245"/>
                  </a:lnTo>
                  <a:lnTo>
                    <a:pt x="363" y="233"/>
                  </a:lnTo>
                  <a:lnTo>
                    <a:pt x="357" y="220"/>
                  </a:lnTo>
                  <a:lnTo>
                    <a:pt x="352" y="210"/>
                  </a:lnTo>
                  <a:lnTo>
                    <a:pt x="348" y="200"/>
                  </a:lnTo>
                  <a:lnTo>
                    <a:pt x="344" y="191"/>
                  </a:lnTo>
                  <a:lnTo>
                    <a:pt x="342" y="184"/>
                  </a:lnTo>
                  <a:lnTo>
                    <a:pt x="340" y="180"/>
                  </a:lnTo>
                  <a:lnTo>
                    <a:pt x="338" y="178"/>
                  </a:lnTo>
                  <a:lnTo>
                    <a:pt x="338" y="178"/>
                  </a:lnTo>
                  <a:lnTo>
                    <a:pt x="338" y="177"/>
                  </a:lnTo>
                  <a:lnTo>
                    <a:pt x="338" y="177"/>
                  </a:lnTo>
                  <a:lnTo>
                    <a:pt x="343" y="177"/>
                  </a:lnTo>
                  <a:lnTo>
                    <a:pt x="349" y="178"/>
                  </a:lnTo>
                  <a:lnTo>
                    <a:pt x="356" y="178"/>
                  </a:lnTo>
                  <a:lnTo>
                    <a:pt x="364" y="180"/>
                  </a:lnTo>
                  <a:lnTo>
                    <a:pt x="373" y="180"/>
                  </a:lnTo>
                  <a:lnTo>
                    <a:pt x="383" y="181"/>
                  </a:lnTo>
                  <a:lnTo>
                    <a:pt x="395" y="181"/>
                  </a:lnTo>
                  <a:lnTo>
                    <a:pt x="406" y="182"/>
                  </a:lnTo>
                  <a:lnTo>
                    <a:pt x="413" y="188"/>
                  </a:lnTo>
                  <a:lnTo>
                    <a:pt x="419" y="193"/>
                  </a:lnTo>
                  <a:lnTo>
                    <a:pt x="423" y="199"/>
                  </a:lnTo>
                  <a:lnTo>
                    <a:pt x="427" y="204"/>
                  </a:lnTo>
                  <a:lnTo>
                    <a:pt x="432" y="210"/>
                  </a:lnTo>
                  <a:lnTo>
                    <a:pt x="436" y="215"/>
                  </a:lnTo>
                  <a:lnTo>
                    <a:pt x="443" y="222"/>
                  </a:lnTo>
                  <a:lnTo>
                    <a:pt x="451" y="229"/>
                  </a:lnTo>
                  <a:lnTo>
                    <a:pt x="459" y="235"/>
                  </a:lnTo>
                  <a:lnTo>
                    <a:pt x="466" y="237"/>
                  </a:lnTo>
                  <a:lnTo>
                    <a:pt x="467" y="235"/>
                  </a:lnTo>
                  <a:lnTo>
                    <a:pt x="463" y="227"/>
                  </a:lnTo>
                  <a:lnTo>
                    <a:pt x="456" y="216"/>
                  </a:lnTo>
                  <a:lnTo>
                    <a:pt x="449" y="205"/>
                  </a:lnTo>
                  <a:lnTo>
                    <a:pt x="442" y="195"/>
                  </a:lnTo>
                  <a:lnTo>
                    <a:pt x="434" y="184"/>
                  </a:lnTo>
                  <a:lnTo>
                    <a:pt x="442" y="184"/>
                  </a:lnTo>
                  <a:lnTo>
                    <a:pt x="450" y="185"/>
                  </a:lnTo>
                  <a:lnTo>
                    <a:pt x="458" y="185"/>
                  </a:lnTo>
                  <a:lnTo>
                    <a:pt x="466" y="185"/>
                  </a:lnTo>
                  <a:lnTo>
                    <a:pt x="473" y="186"/>
                  </a:lnTo>
                  <a:lnTo>
                    <a:pt x="481" y="186"/>
                  </a:lnTo>
                  <a:lnTo>
                    <a:pt x="489" y="188"/>
                  </a:lnTo>
                  <a:lnTo>
                    <a:pt x="497" y="188"/>
                  </a:lnTo>
                  <a:lnTo>
                    <a:pt x="497" y="188"/>
                  </a:lnTo>
                  <a:lnTo>
                    <a:pt x="497" y="188"/>
                  </a:lnTo>
                  <a:lnTo>
                    <a:pt x="497" y="188"/>
                  </a:lnTo>
                  <a:lnTo>
                    <a:pt x="497" y="188"/>
                  </a:lnTo>
                  <a:lnTo>
                    <a:pt x="503" y="192"/>
                  </a:lnTo>
                  <a:lnTo>
                    <a:pt x="510" y="198"/>
                  </a:lnTo>
                  <a:lnTo>
                    <a:pt x="517" y="204"/>
                  </a:lnTo>
                  <a:lnTo>
                    <a:pt x="526" y="211"/>
                  </a:lnTo>
                  <a:lnTo>
                    <a:pt x="534" y="218"/>
                  </a:lnTo>
                  <a:lnTo>
                    <a:pt x="542" y="226"/>
                  </a:lnTo>
                  <a:lnTo>
                    <a:pt x="550" y="234"/>
                  </a:lnTo>
                  <a:lnTo>
                    <a:pt x="557" y="242"/>
                  </a:lnTo>
                  <a:lnTo>
                    <a:pt x="568" y="251"/>
                  </a:lnTo>
                  <a:lnTo>
                    <a:pt x="575" y="250"/>
                  </a:lnTo>
                  <a:lnTo>
                    <a:pt x="576" y="242"/>
                  </a:lnTo>
                  <a:lnTo>
                    <a:pt x="569" y="229"/>
                  </a:lnTo>
                  <a:lnTo>
                    <a:pt x="564" y="225"/>
                  </a:lnTo>
                  <a:lnTo>
                    <a:pt x="560" y="220"/>
                  </a:lnTo>
                  <a:lnTo>
                    <a:pt x="555" y="214"/>
                  </a:lnTo>
                  <a:lnTo>
                    <a:pt x="550" y="210"/>
                  </a:lnTo>
                  <a:lnTo>
                    <a:pt x="545" y="204"/>
                  </a:lnTo>
                  <a:lnTo>
                    <a:pt x="540" y="199"/>
                  </a:lnTo>
                  <a:lnTo>
                    <a:pt x="535" y="195"/>
                  </a:lnTo>
                  <a:lnTo>
                    <a:pt x="532" y="190"/>
                  </a:lnTo>
                  <a:lnTo>
                    <a:pt x="547" y="191"/>
                  </a:lnTo>
                  <a:lnTo>
                    <a:pt x="561" y="191"/>
                  </a:lnTo>
                  <a:lnTo>
                    <a:pt x="573" y="192"/>
                  </a:lnTo>
                  <a:lnTo>
                    <a:pt x="584" y="192"/>
                  </a:lnTo>
                  <a:lnTo>
                    <a:pt x="594" y="193"/>
                  </a:lnTo>
                  <a:lnTo>
                    <a:pt x="601" y="193"/>
                  </a:lnTo>
                  <a:lnTo>
                    <a:pt x="607" y="193"/>
                  </a:lnTo>
                  <a:lnTo>
                    <a:pt x="610" y="193"/>
                  </a:lnTo>
                  <a:lnTo>
                    <a:pt x="618" y="191"/>
                  </a:lnTo>
                  <a:lnTo>
                    <a:pt x="622" y="188"/>
                  </a:lnTo>
                  <a:lnTo>
                    <a:pt x="617" y="183"/>
                  </a:lnTo>
                  <a:lnTo>
                    <a:pt x="607" y="180"/>
                  </a:lnTo>
                  <a:lnTo>
                    <a:pt x="603" y="180"/>
                  </a:lnTo>
                  <a:lnTo>
                    <a:pt x="599" y="178"/>
                  </a:lnTo>
                  <a:lnTo>
                    <a:pt x="593" y="177"/>
                  </a:lnTo>
                  <a:lnTo>
                    <a:pt x="586" y="177"/>
                  </a:lnTo>
                  <a:lnTo>
                    <a:pt x="577" y="176"/>
                  </a:lnTo>
                  <a:lnTo>
                    <a:pt x="568" y="175"/>
                  </a:lnTo>
                  <a:lnTo>
                    <a:pt x="556" y="174"/>
                  </a:lnTo>
                  <a:lnTo>
                    <a:pt x="545" y="173"/>
                  </a:lnTo>
                  <a:lnTo>
                    <a:pt x="550" y="170"/>
                  </a:lnTo>
                  <a:lnTo>
                    <a:pt x="557" y="168"/>
                  </a:lnTo>
                  <a:lnTo>
                    <a:pt x="563" y="167"/>
                  </a:lnTo>
                  <a:lnTo>
                    <a:pt x="569" y="165"/>
                  </a:lnTo>
                  <a:lnTo>
                    <a:pt x="575" y="161"/>
                  </a:lnTo>
                  <a:lnTo>
                    <a:pt x="580" y="158"/>
                  </a:lnTo>
                  <a:lnTo>
                    <a:pt x="586" y="154"/>
                  </a:lnTo>
                  <a:lnTo>
                    <a:pt x="591" y="150"/>
                  </a:lnTo>
                  <a:lnTo>
                    <a:pt x="592" y="147"/>
                  </a:lnTo>
                  <a:lnTo>
                    <a:pt x="593" y="144"/>
                  </a:lnTo>
                  <a:lnTo>
                    <a:pt x="592" y="143"/>
                  </a:lnTo>
                  <a:lnTo>
                    <a:pt x="586" y="143"/>
                  </a:lnTo>
                  <a:lnTo>
                    <a:pt x="577" y="147"/>
                  </a:lnTo>
                  <a:lnTo>
                    <a:pt x="568" y="152"/>
                  </a:lnTo>
                  <a:lnTo>
                    <a:pt x="558" y="155"/>
                  </a:lnTo>
                  <a:lnTo>
                    <a:pt x="548" y="159"/>
                  </a:lnTo>
                  <a:lnTo>
                    <a:pt x="539" y="162"/>
                  </a:lnTo>
                  <a:lnTo>
                    <a:pt x="529" y="165"/>
                  </a:lnTo>
                  <a:lnTo>
                    <a:pt x="519" y="167"/>
                  </a:lnTo>
                  <a:lnTo>
                    <a:pt x="510" y="169"/>
                  </a:lnTo>
                  <a:lnTo>
                    <a:pt x="502" y="169"/>
                  </a:lnTo>
                  <a:lnTo>
                    <a:pt x="494" y="168"/>
                  </a:lnTo>
                  <a:lnTo>
                    <a:pt x="486" y="168"/>
                  </a:lnTo>
                  <a:lnTo>
                    <a:pt x="478" y="167"/>
                  </a:lnTo>
                  <a:lnTo>
                    <a:pt x="470" y="166"/>
                  </a:lnTo>
                  <a:lnTo>
                    <a:pt x="462" y="165"/>
                  </a:lnTo>
                  <a:lnTo>
                    <a:pt x="454" y="165"/>
                  </a:lnTo>
                  <a:lnTo>
                    <a:pt x="446" y="163"/>
                  </a:lnTo>
                  <a:lnTo>
                    <a:pt x="450" y="160"/>
                  </a:lnTo>
                  <a:lnTo>
                    <a:pt x="456" y="158"/>
                  </a:lnTo>
                  <a:lnTo>
                    <a:pt x="462" y="154"/>
                  </a:lnTo>
                  <a:lnTo>
                    <a:pt x="467" y="151"/>
                  </a:lnTo>
                  <a:lnTo>
                    <a:pt x="473" y="147"/>
                  </a:lnTo>
                  <a:lnTo>
                    <a:pt x="479" y="144"/>
                  </a:lnTo>
                  <a:lnTo>
                    <a:pt x="484" y="140"/>
                  </a:lnTo>
                  <a:lnTo>
                    <a:pt x="488" y="137"/>
                  </a:lnTo>
                  <a:lnTo>
                    <a:pt x="493" y="132"/>
                  </a:lnTo>
                  <a:lnTo>
                    <a:pt x="492" y="130"/>
                  </a:lnTo>
                  <a:lnTo>
                    <a:pt x="487" y="130"/>
                  </a:lnTo>
                  <a:lnTo>
                    <a:pt x="484" y="130"/>
                  </a:lnTo>
                  <a:lnTo>
                    <a:pt x="476" y="133"/>
                  </a:lnTo>
                  <a:lnTo>
                    <a:pt x="467" y="137"/>
                  </a:lnTo>
                  <a:lnTo>
                    <a:pt x="457" y="140"/>
                  </a:lnTo>
                  <a:lnTo>
                    <a:pt x="447" y="144"/>
                  </a:lnTo>
                  <a:lnTo>
                    <a:pt x="438" y="148"/>
                  </a:lnTo>
                  <a:lnTo>
                    <a:pt x="428" y="152"/>
                  </a:lnTo>
                  <a:lnTo>
                    <a:pt x="420" y="157"/>
                  </a:lnTo>
                  <a:lnTo>
                    <a:pt x="413" y="161"/>
                  </a:lnTo>
                  <a:lnTo>
                    <a:pt x="401" y="160"/>
                  </a:lnTo>
                  <a:lnTo>
                    <a:pt x="388" y="159"/>
                  </a:lnTo>
                  <a:lnTo>
                    <a:pt x="376" y="158"/>
                  </a:lnTo>
                  <a:lnTo>
                    <a:pt x="366" y="157"/>
                  </a:lnTo>
                  <a:lnTo>
                    <a:pt x="358" y="157"/>
                  </a:lnTo>
                  <a:lnTo>
                    <a:pt x="350" y="155"/>
                  </a:lnTo>
                  <a:lnTo>
                    <a:pt x="344" y="154"/>
                  </a:lnTo>
                  <a:lnTo>
                    <a:pt x="340" y="154"/>
                  </a:lnTo>
                  <a:lnTo>
                    <a:pt x="338" y="154"/>
                  </a:lnTo>
                  <a:lnTo>
                    <a:pt x="338" y="154"/>
                  </a:lnTo>
                  <a:lnTo>
                    <a:pt x="338" y="154"/>
                  </a:lnTo>
                  <a:lnTo>
                    <a:pt x="337" y="154"/>
                  </a:lnTo>
                  <a:lnTo>
                    <a:pt x="343" y="145"/>
                  </a:lnTo>
                  <a:lnTo>
                    <a:pt x="350" y="136"/>
                  </a:lnTo>
                  <a:lnTo>
                    <a:pt x="356" y="125"/>
                  </a:lnTo>
                  <a:lnTo>
                    <a:pt x="363" y="115"/>
                  </a:lnTo>
                  <a:lnTo>
                    <a:pt x="368" y="105"/>
                  </a:lnTo>
                  <a:lnTo>
                    <a:pt x="375" y="93"/>
                  </a:lnTo>
                  <a:lnTo>
                    <a:pt x="381" y="83"/>
                  </a:lnTo>
                  <a:lnTo>
                    <a:pt x="388" y="71"/>
                  </a:lnTo>
                  <a:lnTo>
                    <a:pt x="397" y="71"/>
                  </a:lnTo>
                  <a:lnTo>
                    <a:pt x="408" y="70"/>
                  </a:lnTo>
                  <a:lnTo>
                    <a:pt x="416" y="69"/>
                  </a:lnTo>
                  <a:lnTo>
                    <a:pt x="425" y="69"/>
                  </a:lnTo>
                  <a:lnTo>
                    <a:pt x="434" y="68"/>
                  </a:lnTo>
                  <a:lnTo>
                    <a:pt x="442" y="67"/>
                  </a:lnTo>
                  <a:lnTo>
                    <a:pt x="451" y="64"/>
                  </a:lnTo>
                  <a:lnTo>
                    <a:pt x="459" y="63"/>
                  </a:lnTo>
                  <a:lnTo>
                    <a:pt x="472" y="57"/>
                  </a:lnTo>
                  <a:lnTo>
                    <a:pt x="476" y="51"/>
                  </a:lnTo>
                  <a:lnTo>
                    <a:pt x="470" y="46"/>
                  </a:lnTo>
                  <a:lnTo>
                    <a:pt x="457" y="46"/>
                  </a:lnTo>
                  <a:lnTo>
                    <a:pt x="448" y="47"/>
                  </a:lnTo>
                  <a:lnTo>
                    <a:pt x="439" y="48"/>
                  </a:lnTo>
                  <a:lnTo>
                    <a:pt x="431" y="49"/>
                  </a:lnTo>
                  <a:lnTo>
                    <a:pt x="424" y="49"/>
                  </a:lnTo>
                  <a:lnTo>
                    <a:pt x="417" y="51"/>
                  </a:lnTo>
                  <a:lnTo>
                    <a:pt x="411" y="51"/>
                  </a:lnTo>
                  <a:lnTo>
                    <a:pt x="405" y="49"/>
                  </a:lnTo>
                  <a:lnTo>
                    <a:pt x="401" y="49"/>
                  </a:lnTo>
                  <a:lnTo>
                    <a:pt x="406" y="39"/>
                  </a:lnTo>
                  <a:lnTo>
                    <a:pt x="413" y="29"/>
                  </a:lnTo>
                  <a:lnTo>
                    <a:pt x="419" y="19"/>
                  </a:lnTo>
                  <a:lnTo>
                    <a:pt x="426" y="9"/>
                  </a:lnTo>
                  <a:lnTo>
                    <a:pt x="428" y="8"/>
                  </a:lnTo>
                  <a:lnTo>
                    <a:pt x="429" y="8"/>
                  </a:lnTo>
                  <a:lnTo>
                    <a:pt x="432" y="8"/>
                  </a:lnTo>
                  <a:lnTo>
                    <a:pt x="435" y="7"/>
                  </a:lnTo>
                  <a:lnTo>
                    <a:pt x="441" y="6"/>
                  </a:lnTo>
                  <a:lnTo>
                    <a:pt x="449" y="3"/>
                  </a:lnTo>
                  <a:lnTo>
                    <a:pt x="457" y="2"/>
                  </a:lnTo>
                  <a:lnTo>
                    <a:pt x="464" y="0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02" name="Freeform 254"/>
            <p:cNvSpPr>
              <a:spLocks/>
            </p:cNvSpPr>
            <p:nvPr/>
          </p:nvSpPr>
          <p:spPr bwMode="auto">
            <a:xfrm>
              <a:off x="1711" y="3575"/>
              <a:ext cx="46" cy="42"/>
            </a:xfrm>
            <a:custGeom>
              <a:avLst/>
              <a:gdLst/>
              <a:ahLst/>
              <a:cxnLst>
                <a:cxn ang="0">
                  <a:pos x="78" y="118"/>
                </a:cxn>
                <a:cxn ang="0">
                  <a:pos x="73" y="114"/>
                </a:cxn>
                <a:cxn ang="0">
                  <a:pos x="65" y="110"/>
                </a:cxn>
                <a:cxn ang="0">
                  <a:pos x="56" y="104"/>
                </a:cxn>
                <a:cxn ang="0">
                  <a:pos x="48" y="98"/>
                </a:cxn>
                <a:cxn ang="0">
                  <a:pos x="39" y="94"/>
                </a:cxn>
                <a:cxn ang="0">
                  <a:pos x="30" y="89"/>
                </a:cxn>
                <a:cxn ang="0">
                  <a:pos x="22" y="84"/>
                </a:cxn>
                <a:cxn ang="0">
                  <a:pos x="15" y="82"/>
                </a:cxn>
                <a:cxn ang="0">
                  <a:pos x="1" y="76"/>
                </a:cxn>
                <a:cxn ang="0">
                  <a:pos x="0" y="71"/>
                </a:cxn>
                <a:cxn ang="0">
                  <a:pos x="7" y="68"/>
                </a:cxn>
                <a:cxn ang="0">
                  <a:pos x="21" y="69"/>
                </a:cxn>
                <a:cxn ang="0">
                  <a:pos x="27" y="72"/>
                </a:cxn>
                <a:cxn ang="0">
                  <a:pos x="32" y="74"/>
                </a:cxn>
                <a:cxn ang="0">
                  <a:pos x="39" y="76"/>
                </a:cxn>
                <a:cxn ang="0">
                  <a:pos x="45" y="79"/>
                </a:cxn>
                <a:cxn ang="0">
                  <a:pos x="51" y="82"/>
                </a:cxn>
                <a:cxn ang="0">
                  <a:pos x="56" y="84"/>
                </a:cxn>
                <a:cxn ang="0">
                  <a:pos x="62" y="88"/>
                </a:cxn>
                <a:cxn ang="0">
                  <a:pos x="68" y="91"/>
                </a:cxn>
                <a:cxn ang="0">
                  <a:pos x="56" y="64"/>
                </a:cxn>
                <a:cxn ang="0">
                  <a:pos x="47" y="41"/>
                </a:cxn>
                <a:cxn ang="0">
                  <a:pos x="40" y="24"/>
                </a:cxn>
                <a:cxn ang="0">
                  <a:pos x="36" y="14"/>
                </a:cxn>
                <a:cxn ang="0">
                  <a:pos x="32" y="4"/>
                </a:cxn>
                <a:cxn ang="0">
                  <a:pos x="35" y="0"/>
                </a:cxn>
                <a:cxn ang="0">
                  <a:pos x="39" y="1"/>
                </a:cxn>
                <a:cxn ang="0">
                  <a:pos x="43" y="4"/>
                </a:cxn>
                <a:cxn ang="0">
                  <a:pos x="50" y="15"/>
                </a:cxn>
                <a:cxn ang="0">
                  <a:pos x="55" y="26"/>
                </a:cxn>
                <a:cxn ang="0">
                  <a:pos x="61" y="36"/>
                </a:cxn>
                <a:cxn ang="0">
                  <a:pos x="67" y="46"/>
                </a:cxn>
                <a:cxn ang="0">
                  <a:pos x="73" y="57"/>
                </a:cxn>
                <a:cxn ang="0">
                  <a:pos x="78" y="67"/>
                </a:cxn>
                <a:cxn ang="0">
                  <a:pos x="83" y="77"/>
                </a:cxn>
                <a:cxn ang="0">
                  <a:pos x="89" y="88"/>
                </a:cxn>
                <a:cxn ang="0">
                  <a:pos x="92" y="73"/>
                </a:cxn>
                <a:cxn ang="0">
                  <a:pos x="97" y="57"/>
                </a:cxn>
                <a:cxn ang="0">
                  <a:pos x="101" y="39"/>
                </a:cxn>
                <a:cxn ang="0">
                  <a:pos x="106" y="26"/>
                </a:cxn>
                <a:cxn ang="0">
                  <a:pos x="109" y="20"/>
                </a:cxn>
                <a:cxn ang="0">
                  <a:pos x="113" y="19"/>
                </a:cxn>
                <a:cxn ang="0">
                  <a:pos x="115" y="22"/>
                </a:cxn>
                <a:cxn ang="0">
                  <a:pos x="114" y="28"/>
                </a:cxn>
                <a:cxn ang="0">
                  <a:pos x="111" y="51"/>
                </a:cxn>
                <a:cxn ang="0">
                  <a:pos x="109" y="75"/>
                </a:cxn>
                <a:cxn ang="0">
                  <a:pos x="107" y="98"/>
                </a:cxn>
                <a:cxn ang="0">
                  <a:pos x="104" y="118"/>
                </a:cxn>
                <a:cxn ang="0">
                  <a:pos x="78" y="118"/>
                </a:cxn>
              </a:cxnLst>
              <a:rect l="0" t="0" r="r" b="b"/>
              <a:pathLst>
                <a:path w="115" h="118">
                  <a:moveTo>
                    <a:pt x="78" y="118"/>
                  </a:moveTo>
                  <a:lnTo>
                    <a:pt x="73" y="114"/>
                  </a:lnTo>
                  <a:lnTo>
                    <a:pt x="65" y="110"/>
                  </a:lnTo>
                  <a:lnTo>
                    <a:pt x="56" y="104"/>
                  </a:lnTo>
                  <a:lnTo>
                    <a:pt x="48" y="98"/>
                  </a:lnTo>
                  <a:lnTo>
                    <a:pt x="39" y="94"/>
                  </a:lnTo>
                  <a:lnTo>
                    <a:pt x="30" y="89"/>
                  </a:lnTo>
                  <a:lnTo>
                    <a:pt x="22" y="84"/>
                  </a:lnTo>
                  <a:lnTo>
                    <a:pt x="15" y="82"/>
                  </a:lnTo>
                  <a:lnTo>
                    <a:pt x="1" y="76"/>
                  </a:lnTo>
                  <a:lnTo>
                    <a:pt x="0" y="71"/>
                  </a:lnTo>
                  <a:lnTo>
                    <a:pt x="7" y="68"/>
                  </a:lnTo>
                  <a:lnTo>
                    <a:pt x="21" y="69"/>
                  </a:lnTo>
                  <a:lnTo>
                    <a:pt x="27" y="72"/>
                  </a:lnTo>
                  <a:lnTo>
                    <a:pt x="32" y="74"/>
                  </a:lnTo>
                  <a:lnTo>
                    <a:pt x="39" y="76"/>
                  </a:lnTo>
                  <a:lnTo>
                    <a:pt x="45" y="79"/>
                  </a:lnTo>
                  <a:lnTo>
                    <a:pt x="51" y="82"/>
                  </a:lnTo>
                  <a:lnTo>
                    <a:pt x="56" y="84"/>
                  </a:lnTo>
                  <a:lnTo>
                    <a:pt x="62" y="88"/>
                  </a:lnTo>
                  <a:lnTo>
                    <a:pt x="68" y="91"/>
                  </a:lnTo>
                  <a:lnTo>
                    <a:pt x="56" y="64"/>
                  </a:lnTo>
                  <a:lnTo>
                    <a:pt x="47" y="41"/>
                  </a:lnTo>
                  <a:lnTo>
                    <a:pt x="40" y="24"/>
                  </a:lnTo>
                  <a:lnTo>
                    <a:pt x="36" y="14"/>
                  </a:lnTo>
                  <a:lnTo>
                    <a:pt x="32" y="4"/>
                  </a:lnTo>
                  <a:lnTo>
                    <a:pt x="35" y="0"/>
                  </a:lnTo>
                  <a:lnTo>
                    <a:pt x="39" y="1"/>
                  </a:lnTo>
                  <a:lnTo>
                    <a:pt x="43" y="4"/>
                  </a:lnTo>
                  <a:lnTo>
                    <a:pt x="50" y="15"/>
                  </a:lnTo>
                  <a:lnTo>
                    <a:pt x="55" y="26"/>
                  </a:lnTo>
                  <a:lnTo>
                    <a:pt x="61" y="36"/>
                  </a:lnTo>
                  <a:lnTo>
                    <a:pt x="67" y="46"/>
                  </a:lnTo>
                  <a:lnTo>
                    <a:pt x="73" y="57"/>
                  </a:lnTo>
                  <a:lnTo>
                    <a:pt x="78" y="67"/>
                  </a:lnTo>
                  <a:lnTo>
                    <a:pt x="83" y="77"/>
                  </a:lnTo>
                  <a:lnTo>
                    <a:pt x="89" y="88"/>
                  </a:lnTo>
                  <a:lnTo>
                    <a:pt x="92" y="73"/>
                  </a:lnTo>
                  <a:lnTo>
                    <a:pt x="97" y="57"/>
                  </a:lnTo>
                  <a:lnTo>
                    <a:pt x="101" y="39"/>
                  </a:lnTo>
                  <a:lnTo>
                    <a:pt x="106" y="26"/>
                  </a:lnTo>
                  <a:lnTo>
                    <a:pt x="109" y="20"/>
                  </a:lnTo>
                  <a:lnTo>
                    <a:pt x="113" y="19"/>
                  </a:lnTo>
                  <a:lnTo>
                    <a:pt x="115" y="22"/>
                  </a:lnTo>
                  <a:lnTo>
                    <a:pt x="114" y="28"/>
                  </a:lnTo>
                  <a:lnTo>
                    <a:pt x="111" y="51"/>
                  </a:lnTo>
                  <a:lnTo>
                    <a:pt x="109" y="75"/>
                  </a:lnTo>
                  <a:lnTo>
                    <a:pt x="107" y="98"/>
                  </a:lnTo>
                  <a:lnTo>
                    <a:pt x="104" y="118"/>
                  </a:lnTo>
                  <a:lnTo>
                    <a:pt x="78" y="118"/>
                  </a:lnTo>
                  <a:close/>
                </a:path>
              </a:pathLst>
            </a:custGeom>
            <a:solidFill>
              <a:srgbClr val="0099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9" name="Group 255"/>
          <p:cNvGrpSpPr>
            <a:grpSpLocks/>
          </p:cNvGrpSpPr>
          <p:nvPr/>
        </p:nvGrpSpPr>
        <p:grpSpPr bwMode="auto">
          <a:xfrm>
            <a:off x="6011863" y="1052513"/>
            <a:ext cx="457200" cy="381000"/>
            <a:chOff x="1632" y="3552"/>
            <a:chExt cx="288" cy="240"/>
          </a:xfrm>
        </p:grpSpPr>
        <p:sp>
          <p:nvSpPr>
            <p:cNvPr id="2304" name="Freeform 256"/>
            <p:cNvSpPr>
              <a:spLocks/>
            </p:cNvSpPr>
            <p:nvPr/>
          </p:nvSpPr>
          <p:spPr bwMode="auto">
            <a:xfrm>
              <a:off x="1789" y="3561"/>
              <a:ext cx="94" cy="56"/>
            </a:xfrm>
            <a:custGeom>
              <a:avLst/>
              <a:gdLst/>
              <a:ahLst/>
              <a:cxnLst>
                <a:cxn ang="0">
                  <a:pos x="5" y="155"/>
                </a:cxn>
                <a:cxn ang="0">
                  <a:pos x="0" y="132"/>
                </a:cxn>
                <a:cxn ang="0">
                  <a:pos x="62" y="124"/>
                </a:cxn>
                <a:cxn ang="0">
                  <a:pos x="76" y="19"/>
                </a:cxn>
                <a:cxn ang="0">
                  <a:pos x="116" y="56"/>
                </a:cxn>
                <a:cxn ang="0">
                  <a:pos x="194" y="0"/>
                </a:cxn>
                <a:cxn ang="0">
                  <a:pos x="184" y="120"/>
                </a:cxn>
                <a:cxn ang="0">
                  <a:pos x="237" y="155"/>
                </a:cxn>
                <a:cxn ang="0">
                  <a:pos x="129" y="155"/>
                </a:cxn>
                <a:cxn ang="0">
                  <a:pos x="77" y="155"/>
                </a:cxn>
                <a:cxn ang="0">
                  <a:pos x="48" y="155"/>
                </a:cxn>
                <a:cxn ang="0">
                  <a:pos x="38" y="155"/>
                </a:cxn>
                <a:cxn ang="0">
                  <a:pos x="5" y="155"/>
                </a:cxn>
              </a:cxnLst>
              <a:rect l="0" t="0" r="r" b="b"/>
              <a:pathLst>
                <a:path w="237" h="155">
                  <a:moveTo>
                    <a:pt x="5" y="155"/>
                  </a:moveTo>
                  <a:lnTo>
                    <a:pt x="0" y="132"/>
                  </a:lnTo>
                  <a:lnTo>
                    <a:pt x="62" y="124"/>
                  </a:lnTo>
                  <a:lnTo>
                    <a:pt x="76" y="19"/>
                  </a:lnTo>
                  <a:lnTo>
                    <a:pt x="116" y="56"/>
                  </a:lnTo>
                  <a:lnTo>
                    <a:pt x="194" y="0"/>
                  </a:lnTo>
                  <a:lnTo>
                    <a:pt x="184" y="120"/>
                  </a:lnTo>
                  <a:lnTo>
                    <a:pt x="237" y="155"/>
                  </a:lnTo>
                  <a:lnTo>
                    <a:pt x="129" y="155"/>
                  </a:lnTo>
                  <a:lnTo>
                    <a:pt x="77" y="155"/>
                  </a:lnTo>
                  <a:lnTo>
                    <a:pt x="48" y="155"/>
                  </a:lnTo>
                  <a:lnTo>
                    <a:pt x="38" y="155"/>
                  </a:lnTo>
                  <a:lnTo>
                    <a:pt x="5" y="1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05" name="Freeform 257"/>
            <p:cNvSpPr>
              <a:spLocks/>
            </p:cNvSpPr>
            <p:nvPr/>
          </p:nvSpPr>
          <p:spPr bwMode="auto">
            <a:xfrm>
              <a:off x="1804" y="3617"/>
              <a:ext cx="4" cy="1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10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06" name="Freeform 258"/>
            <p:cNvSpPr>
              <a:spLocks/>
            </p:cNvSpPr>
            <p:nvPr/>
          </p:nvSpPr>
          <p:spPr bwMode="auto">
            <a:xfrm>
              <a:off x="1804" y="3617"/>
              <a:ext cx="4" cy="1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10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07" name="Freeform 259"/>
            <p:cNvSpPr>
              <a:spLocks/>
            </p:cNvSpPr>
            <p:nvPr/>
          </p:nvSpPr>
          <p:spPr bwMode="auto">
            <a:xfrm>
              <a:off x="1804" y="3617"/>
              <a:ext cx="4" cy="1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10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08" name="Freeform 260"/>
            <p:cNvSpPr>
              <a:spLocks/>
            </p:cNvSpPr>
            <p:nvPr/>
          </p:nvSpPr>
          <p:spPr bwMode="auto">
            <a:xfrm>
              <a:off x="1632" y="3617"/>
              <a:ext cx="288" cy="175"/>
            </a:xfrm>
            <a:custGeom>
              <a:avLst/>
              <a:gdLst/>
              <a:ahLst/>
              <a:cxnLst>
                <a:cxn ang="0">
                  <a:pos x="226" y="15"/>
                </a:cxn>
                <a:cxn ang="0">
                  <a:pos x="275" y="86"/>
                </a:cxn>
                <a:cxn ang="0">
                  <a:pos x="263" y="133"/>
                </a:cxn>
                <a:cxn ang="0">
                  <a:pos x="165" y="110"/>
                </a:cxn>
                <a:cxn ang="0">
                  <a:pos x="89" y="114"/>
                </a:cxn>
                <a:cxn ang="0">
                  <a:pos x="77" y="181"/>
                </a:cxn>
                <a:cxn ang="0">
                  <a:pos x="153" y="227"/>
                </a:cxn>
                <a:cxn ang="0">
                  <a:pos x="251" y="208"/>
                </a:cxn>
                <a:cxn ang="0">
                  <a:pos x="266" y="261"/>
                </a:cxn>
                <a:cxn ang="0">
                  <a:pos x="230" y="314"/>
                </a:cxn>
                <a:cxn ang="0">
                  <a:pos x="184" y="385"/>
                </a:cxn>
                <a:cxn ang="0">
                  <a:pos x="238" y="434"/>
                </a:cxn>
                <a:cxn ang="0">
                  <a:pos x="290" y="402"/>
                </a:cxn>
                <a:cxn ang="0">
                  <a:pos x="335" y="314"/>
                </a:cxn>
                <a:cxn ang="0">
                  <a:pos x="371" y="299"/>
                </a:cxn>
                <a:cxn ang="0">
                  <a:pos x="389" y="378"/>
                </a:cxn>
                <a:cxn ang="0">
                  <a:pos x="454" y="427"/>
                </a:cxn>
                <a:cxn ang="0">
                  <a:pos x="526" y="401"/>
                </a:cxn>
                <a:cxn ang="0">
                  <a:pos x="504" y="324"/>
                </a:cxn>
                <a:cxn ang="0">
                  <a:pos x="446" y="248"/>
                </a:cxn>
                <a:cxn ang="0">
                  <a:pos x="463" y="205"/>
                </a:cxn>
                <a:cxn ang="0">
                  <a:pos x="555" y="210"/>
                </a:cxn>
                <a:cxn ang="0">
                  <a:pos x="653" y="208"/>
                </a:cxn>
                <a:cxn ang="0">
                  <a:pos x="669" y="158"/>
                </a:cxn>
                <a:cxn ang="0">
                  <a:pos x="582" y="138"/>
                </a:cxn>
                <a:cxn ang="0">
                  <a:pos x="492" y="132"/>
                </a:cxn>
                <a:cxn ang="0">
                  <a:pos x="477" y="89"/>
                </a:cxn>
                <a:cxn ang="0">
                  <a:pos x="546" y="32"/>
                </a:cxn>
                <a:cxn ang="0">
                  <a:pos x="524" y="0"/>
                </a:cxn>
                <a:cxn ang="0">
                  <a:pos x="443" y="0"/>
                </a:cxn>
                <a:cxn ang="0">
                  <a:pos x="400" y="0"/>
                </a:cxn>
                <a:cxn ang="0">
                  <a:pos x="380" y="102"/>
                </a:cxn>
                <a:cxn ang="0">
                  <a:pos x="366" y="0"/>
                </a:cxn>
                <a:cxn ang="0">
                  <a:pos x="333" y="0"/>
                </a:cxn>
                <a:cxn ang="0">
                  <a:pos x="276" y="0"/>
                </a:cxn>
              </a:cxnLst>
              <a:rect l="0" t="0" r="r" b="b"/>
              <a:pathLst>
                <a:path w="726" h="479">
                  <a:moveTo>
                    <a:pt x="198" y="0"/>
                  </a:moveTo>
                  <a:lnTo>
                    <a:pt x="226" y="15"/>
                  </a:lnTo>
                  <a:lnTo>
                    <a:pt x="173" y="33"/>
                  </a:lnTo>
                  <a:lnTo>
                    <a:pt x="275" y="86"/>
                  </a:lnTo>
                  <a:lnTo>
                    <a:pt x="295" y="131"/>
                  </a:lnTo>
                  <a:lnTo>
                    <a:pt x="263" y="133"/>
                  </a:lnTo>
                  <a:lnTo>
                    <a:pt x="191" y="61"/>
                  </a:lnTo>
                  <a:lnTo>
                    <a:pt x="165" y="110"/>
                  </a:lnTo>
                  <a:lnTo>
                    <a:pt x="93" y="68"/>
                  </a:lnTo>
                  <a:lnTo>
                    <a:pt x="89" y="114"/>
                  </a:lnTo>
                  <a:lnTo>
                    <a:pt x="0" y="139"/>
                  </a:lnTo>
                  <a:lnTo>
                    <a:pt x="77" y="181"/>
                  </a:lnTo>
                  <a:lnTo>
                    <a:pt x="59" y="252"/>
                  </a:lnTo>
                  <a:lnTo>
                    <a:pt x="153" y="227"/>
                  </a:lnTo>
                  <a:lnTo>
                    <a:pt x="175" y="274"/>
                  </a:lnTo>
                  <a:lnTo>
                    <a:pt x="251" y="208"/>
                  </a:lnTo>
                  <a:lnTo>
                    <a:pt x="294" y="207"/>
                  </a:lnTo>
                  <a:lnTo>
                    <a:pt x="266" y="261"/>
                  </a:lnTo>
                  <a:lnTo>
                    <a:pt x="184" y="281"/>
                  </a:lnTo>
                  <a:lnTo>
                    <a:pt x="230" y="314"/>
                  </a:lnTo>
                  <a:lnTo>
                    <a:pt x="131" y="354"/>
                  </a:lnTo>
                  <a:lnTo>
                    <a:pt x="184" y="385"/>
                  </a:lnTo>
                  <a:lnTo>
                    <a:pt x="169" y="468"/>
                  </a:lnTo>
                  <a:lnTo>
                    <a:pt x="238" y="434"/>
                  </a:lnTo>
                  <a:lnTo>
                    <a:pt x="286" y="477"/>
                  </a:lnTo>
                  <a:lnTo>
                    <a:pt x="290" y="402"/>
                  </a:lnTo>
                  <a:lnTo>
                    <a:pt x="343" y="402"/>
                  </a:lnTo>
                  <a:lnTo>
                    <a:pt x="335" y="314"/>
                  </a:lnTo>
                  <a:lnTo>
                    <a:pt x="363" y="264"/>
                  </a:lnTo>
                  <a:lnTo>
                    <a:pt x="371" y="299"/>
                  </a:lnTo>
                  <a:lnTo>
                    <a:pt x="369" y="379"/>
                  </a:lnTo>
                  <a:lnTo>
                    <a:pt x="389" y="378"/>
                  </a:lnTo>
                  <a:lnTo>
                    <a:pt x="412" y="479"/>
                  </a:lnTo>
                  <a:lnTo>
                    <a:pt x="454" y="427"/>
                  </a:lnTo>
                  <a:lnTo>
                    <a:pt x="536" y="473"/>
                  </a:lnTo>
                  <a:lnTo>
                    <a:pt x="526" y="401"/>
                  </a:lnTo>
                  <a:lnTo>
                    <a:pt x="582" y="393"/>
                  </a:lnTo>
                  <a:lnTo>
                    <a:pt x="504" y="324"/>
                  </a:lnTo>
                  <a:lnTo>
                    <a:pt x="539" y="303"/>
                  </a:lnTo>
                  <a:lnTo>
                    <a:pt x="446" y="248"/>
                  </a:lnTo>
                  <a:lnTo>
                    <a:pt x="423" y="198"/>
                  </a:lnTo>
                  <a:lnTo>
                    <a:pt x="463" y="205"/>
                  </a:lnTo>
                  <a:lnTo>
                    <a:pt x="534" y="267"/>
                  </a:lnTo>
                  <a:lnTo>
                    <a:pt x="555" y="210"/>
                  </a:lnTo>
                  <a:lnTo>
                    <a:pt x="645" y="287"/>
                  </a:lnTo>
                  <a:lnTo>
                    <a:pt x="653" y="208"/>
                  </a:lnTo>
                  <a:lnTo>
                    <a:pt x="726" y="205"/>
                  </a:lnTo>
                  <a:lnTo>
                    <a:pt x="669" y="158"/>
                  </a:lnTo>
                  <a:lnTo>
                    <a:pt x="683" y="100"/>
                  </a:lnTo>
                  <a:lnTo>
                    <a:pt x="582" y="138"/>
                  </a:lnTo>
                  <a:lnTo>
                    <a:pt x="563" y="95"/>
                  </a:lnTo>
                  <a:lnTo>
                    <a:pt x="492" y="132"/>
                  </a:lnTo>
                  <a:lnTo>
                    <a:pt x="441" y="128"/>
                  </a:lnTo>
                  <a:lnTo>
                    <a:pt x="477" y="89"/>
                  </a:lnTo>
                  <a:lnTo>
                    <a:pt x="563" y="76"/>
                  </a:lnTo>
                  <a:lnTo>
                    <a:pt x="546" y="32"/>
                  </a:lnTo>
                  <a:lnTo>
                    <a:pt x="632" y="0"/>
                  </a:lnTo>
                  <a:lnTo>
                    <a:pt x="524" y="0"/>
                  </a:lnTo>
                  <a:lnTo>
                    <a:pt x="472" y="0"/>
                  </a:lnTo>
                  <a:lnTo>
                    <a:pt x="443" y="0"/>
                  </a:lnTo>
                  <a:lnTo>
                    <a:pt x="433" y="0"/>
                  </a:lnTo>
                  <a:lnTo>
                    <a:pt x="400" y="0"/>
                  </a:lnTo>
                  <a:lnTo>
                    <a:pt x="416" y="53"/>
                  </a:lnTo>
                  <a:lnTo>
                    <a:pt x="380" y="102"/>
                  </a:lnTo>
                  <a:lnTo>
                    <a:pt x="352" y="48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3" y="0"/>
                  </a:lnTo>
                  <a:lnTo>
                    <a:pt x="302" y="0"/>
                  </a:lnTo>
                  <a:lnTo>
                    <a:pt x="276" y="0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0099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09" name="Freeform 261"/>
            <p:cNvSpPr>
              <a:spLocks/>
            </p:cNvSpPr>
            <p:nvPr/>
          </p:nvSpPr>
          <p:spPr bwMode="auto">
            <a:xfrm>
              <a:off x="1683" y="3552"/>
              <a:ext cx="101" cy="65"/>
            </a:xfrm>
            <a:custGeom>
              <a:avLst/>
              <a:gdLst/>
              <a:ahLst/>
              <a:cxnLst>
                <a:cxn ang="0">
                  <a:pos x="70" y="180"/>
                </a:cxn>
                <a:cxn ang="0">
                  <a:pos x="0" y="141"/>
                </a:cxn>
                <a:cxn ang="0">
                  <a:pos x="56" y="107"/>
                </a:cxn>
                <a:cxn ang="0">
                  <a:pos x="67" y="0"/>
                </a:cxn>
                <a:cxn ang="0">
                  <a:pos x="139" y="67"/>
                </a:cxn>
                <a:cxn ang="0">
                  <a:pos x="204" y="40"/>
                </a:cxn>
                <a:cxn ang="0">
                  <a:pos x="201" y="126"/>
                </a:cxn>
                <a:cxn ang="0">
                  <a:pos x="255" y="115"/>
                </a:cxn>
                <a:cxn ang="0">
                  <a:pos x="238" y="180"/>
                </a:cxn>
                <a:cxn ang="0">
                  <a:pos x="220" y="180"/>
                </a:cxn>
                <a:cxn ang="0">
                  <a:pos x="205" y="180"/>
                </a:cxn>
                <a:cxn ang="0">
                  <a:pos x="174" y="180"/>
                </a:cxn>
                <a:cxn ang="0">
                  <a:pos x="148" y="180"/>
                </a:cxn>
                <a:cxn ang="0">
                  <a:pos x="70" y="180"/>
                </a:cxn>
              </a:cxnLst>
              <a:rect l="0" t="0" r="r" b="b"/>
              <a:pathLst>
                <a:path w="255" h="180">
                  <a:moveTo>
                    <a:pt x="70" y="180"/>
                  </a:moveTo>
                  <a:lnTo>
                    <a:pt x="0" y="141"/>
                  </a:lnTo>
                  <a:lnTo>
                    <a:pt x="56" y="107"/>
                  </a:lnTo>
                  <a:lnTo>
                    <a:pt x="67" y="0"/>
                  </a:lnTo>
                  <a:lnTo>
                    <a:pt x="139" y="67"/>
                  </a:lnTo>
                  <a:lnTo>
                    <a:pt x="204" y="40"/>
                  </a:lnTo>
                  <a:lnTo>
                    <a:pt x="201" y="126"/>
                  </a:lnTo>
                  <a:lnTo>
                    <a:pt x="255" y="115"/>
                  </a:lnTo>
                  <a:lnTo>
                    <a:pt x="238" y="180"/>
                  </a:lnTo>
                  <a:lnTo>
                    <a:pt x="220" y="180"/>
                  </a:lnTo>
                  <a:lnTo>
                    <a:pt x="205" y="180"/>
                  </a:lnTo>
                  <a:lnTo>
                    <a:pt x="174" y="180"/>
                  </a:lnTo>
                  <a:lnTo>
                    <a:pt x="148" y="180"/>
                  </a:lnTo>
                  <a:lnTo>
                    <a:pt x="70" y="18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10" name="Freeform 262"/>
            <p:cNvSpPr>
              <a:spLocks/>
            </p:cNvSpPr>
            <p:nvPr/>
          </p:nvSpPr>
          <p:spPr bwMode="auto">
            <a:xfrm>
              <a:off x="1819" y="3583"/>
              <a:ext cx="45" cy="34"/>
            </a:xfrm>
            <a:custGeom>
              <a:avLst/>
              <a:gdLst/>
              <a:ahLst/>
              <a:cxnLst>
                <a:cxn ang="0">
                  <a:pos x="52" y="96"/>
                </a:cxn>
                <a:cxn ang="0">
                  <a:pos x="58" y="93"/>
                </a:cxn>
                <a:cxn ang="0">
                  <a:pos x="64" y="92"/>
                </a:cxn>
                <a:cxn ang="0">
                  <a:pos x="69" y="90"/>
                </a:cxn>
                <a:cxn ang="0">
                  <a:pos x="75" y="89"/>
                </a:cxn>
                <a:cxn ang="0">
                  <a:pos x="80" y="88"/>
                </a:cxn>
                <a:cxn ang="0">
                  <a:pos x="85" y="85"/>
                </a:cxn>
                <a:cxn ang="0">
                  <a:pos x="91" y="85"/>
                </a:cxn>
                <a:cxn ang="0">
                  <a:pos x="97" y="84"/>
                </a:cxn>
                <a:cxn ang="0">
                  <a:pos x="110" y="82"/>
                </a:cxn>
                <a:cxn ang="0">
                  <a:pos x="114" y="79"/>
                </a:cxn>
                <a:cxn ang="0">
                  <a:pos x="108" y="75"/>
                </a:cxn>
                <a:cxn ang="0">
                  <a:pos x="92" y="74"/>
                </a:cxn>
                <a:cxn ang="0">
                  <a:pos x="85" y="75"/>
                </a:cxn>
                <a:cxn ang="0">
                  <a:pos x="76" y="76"/>
                </a:cxn>
                <a:cxn ang="0">
                  <a:pos x="67" y="77"/>
                </a:cxn>
                <a:cxn ang="0">
                  <a:pos x="58" y="79"/>
                </a:cxn>
                <a:cxn ang="0">
                  <a:pos x="49" y="80"/>
                </a:cxn>
                <a:cxn ang="0">
                  <a:pos x="41" y="81"/>
                </a:cxn>
                <a:cxn ang="0">
                  <a:pos x="34" y="81"/>
                </a:cxn>
                <a:cxn ang="0">
                  <a:pos x="28" y="82"/>
                </a:cxn>
                <a:cxn ang="0">
                  <a:pos x="34" y="73"/>
                </a:cxn>
                <a:cxn ang="0">
                  <a:pos x="39" y="64"/>
                </a:cxn>
                <a:cxn ang="0">
                  <a:pos x="45" y="54"/>
                </a:cxn>
                <a:cxn ang="0">
                  <a:pos x="51" y="45"/>
                </a:cxn>
                <a:cxn ang="0">
                  <a:pos x="58" y="36"/>
                </a:cxn>
                <a:cxn ang="0">
                  <a:pos x="64" y="25"/>
                </a:cxn>
                <a:cxn ang="0">
                  <a:pos x="69" y="16"/>
                </a:cxn>
                <a:cxn ang="0">
                  <a:pos x="76" y="7"/>
                </a:cxn>
                <a:cxn ang="0">
                  <a:pos x="80" y="1"/>
                </a:cxn>
                <a:cxn ang="0">
                  <a:pos x="77" y="0"/>
                </a:cxn>
                <a:cxn ang="0">
                  <a:pos x="73" y="1"/>
                </a:cxn>
                <a:cxn ang="0">
                  <a:pos x="70" y="2"/>
                </a:cxn>
                <a:cxn ang="0">
                  <a:pos x="67" y="7"/>
                </a:cxn>
                <a:cxn ang="0">
                  <a:pos x="62" y="12"/>
                </a:cxn>
                <a:cxn ang="0">
                  <a:pos x="57" y="19"/>
                </a:cxn>
                <a:cxn ang="0">
                  <a:pos x="51" y="25"/>
                </a:cxn>
                <a:cxn ang="0">
                  <a:pos x="45" y="34"/>
                </a:cxn>
                <a:cxn ang="0">
                  <a:pos x="38" y="43"/>
                </a:cxn>
                <a:cxn ang="0">
                  <a:pos x="31" y="52"/>
                </a:cxn>
                <a:cxn ang="0">
                  <a:pos x="23" y="62"/>
                </a:cxn>
                <a:cxn ang="0">
                  <a:pos x="26" y="51"/>
                </a:cxn>
                <a:cxn ang="0">
                  <a:pos x="27" y="40"/>
                </a:cxn>
                <a:cxn ang="0">
                  <a:pos x="26" y="29"/>
                </a:cxn>
                <a:cxn ang="0">
                  <a:pos x="23" y="19"/>
                </a:cxn>
                <a:cxn ang="0">
                  <a:pos x="20" y="13"/>
                </a:cxn>
                <a:cxn ang="0">
                  <a:pos x="16" y="13"/>
                </a:cxn>
                <a:cxn ang="0">
                  <a:pos x="14" y="17"/>
                </a:cxn>
                <a:cxn ang="0">
                  <a:pos x="14" y="25"/>
                </a:cxn>
                <a:cxn ang="0">
                  <a:pos x="13" y="42"/>
                </a:cxn>
                <a:cxn ang="0">
                  <a:pos x="11" y="57"/>
                </a:cxn>
                <a:cxn ang="0">
                  <a:pos x="7" y="72"/>
                </a:cxn>
                <a:cxn ang="0">
                  <a:pos x="4" y="85"/>
                </a:cxn>
                <a:cxn ang="0">
                  <a:pos x="4" y="88"/>
                </a:cxn>
                <a:cxn ang="0">
                  <a:pos x="2" y="90"/>
                </a:cxn>
                <a:cxn ang="0">
                  <a:pos x="0" y="93"/>
                </a:cxn>
                <a:cxn ang="0">
                  <a:pos x="0" y="96"/>
                </a:cxn>
                <a:cxn ang="0">
                  <a:pos x="52" y="96"/>
                </a:cxn>
              </a:cxnLst>
              <a:rect l="0" t="0" r="r" b="b"/>
              <a:pathLst>
                <a:path w="114" h="96">
                  <a:moveTo>
                    <a:pt x="52" y="96"/>
                  </a:moveTo>
                  <a:lnTo>
                    <a:pt x="58" y="93"/>
                  </a:lnTo>
                  <a:lnTo>
                    <a:pt x="64" y="92"/>
                  </a:lnTo>
                  <a:lnTo>
                    <a:pt x="69" y="90"/>
                  </a:lnTo>
                  <a:lnTo>
                    <a:pt x="75" y="89"/>
                  </a:lnTo>
                  <a:lnTo>
                    <a:pt x="80" y="88"/>
                  </a:lnTo>
                  <a:lnTo>
                    <a:pt x="85" y="85"/>
                  </a:lnTo>
                  <a:lnTo>
                    <a:pt x="91" y="85"/>
                  </a:lnTo>
                  <a:lnTo>
                    <a:pt x="97" y="84"/>
                  </a:lnTo>
                  <a:lnTo>
                    <a:pt x="110" y="82"/>
                  </a:lnTo>
                  <a:lnTo>
                    <a:pt x="114" y="79"/>
                  </a:lnTo>
                  <a:lnTo>
                    <a:pt x="108" y="75"/>
                  </a:lnTo>
                  <a:lnTo>
                    <a:pt x="92" y="74"/>
                  </a:lnTo>
                  <a:lnTo>
                    <a:pt x="85" y="75"/>
                  </a:lnTo>
                  <a:lnTo>
                    <a:pt x="76" y="76"/>
                  </a:lnTo>
                  <a:lnTo>
                    <a:pt x="67" y="77"/>
                  </a:lnTo>
                  <a:lnTo>
                    <a:pt x="58" y="79"/>
                  </a:lnTo>
                  <a:lnTo>
                    <a:pt x="49" y="80"/>
                  </a:lnTo>
                  <a:lnTo>
                    <a:pt x="41" y="81"/>
                  </a:lnTo>
                  <a:lnTo>
                    <a:pt x="34" y="81"/>
                  </a:lnTo>
                  <a:lnTo>
                    <a:pt x="28" y="82"/>
                  </a:lnTo>
                  <a:lnTo>
                    <a:pt x="34" y="73"/>
                  </a:lnTo>
                  <a:lnTo>
                    <a:pt x="39" y="64"/>
                  </a:lnTo>
                  <a:lnTo>
                    <a:pt x="45" y="54"/>
                  </a:lnTo>
                  <a:lnTo>
                    <a:pt x="51" y="45"/>
                  </a:lnTo>
                  <a:lnTo>
                    <a:pt x="58" y="36"/>
                  </a:lnTo>
                  <a:lnTo>
                    <a:pt x="64" y="25"/>
                  </a:lnTo>
                  <a:lnTo>
                    <a:pt x="69" y="16"/>
                  </a:lnTo>
                  <a:lnTo>
                    <a:pt x="76" y="7"/>
                  </a:lnTo>
                  <a:lnTo>
                    <a:pt x="80" y="1"/>
                  </a:lnTo>
                  <a:lnTo>
                    <a:pt x="77" y="0"/>
                  </a:lnTo>
                  <a:lnTo>
                    <a:pt x="73" y="1"/>
                  </a:lnTo>
                  <a:lnTo>
                    <a:pt x="70" y="2"/>
                  </a:lnTo>
                  <a:lnTo>
                    <a:pt x="67" y="7"/>
                  </a:lnTo>
                  <a:lnTo>
                    <a:pt x="62" y="12"/>
                  </a:lnTo>
                  <a:lnTo>
                    <a:pt x="57" y="19"/>
                  </a:lnTo>
                  <a:lnTo>
                    <a:pt x="51" y="25"/>
                  </a:lnTo>
                  <a:lnTo>
                    <a:pt x="45" y="34"/>
                  </a:lnTo>
                  <a:lnTo>
                    <a:pt x="38" y="43"/>
                  </a:lnTo>
                  <a:lnTo>
                    <a:pt x="31" y="52"/>
                  </a:lnTo>
                  <a:lnTo>
                    <a:pt x="23" y="62"/>
                  </a:lnTo>
                  <a:lnTo>
                    <a:pt x="26" y="51"/>
                  </a:lnTo>
                  <a:lnTo>
                    <a:pt x="27" y="40"/>
                  </a:lnTo>
                  <a:lnTo>
                    <a:pt x="26" y="29"/>
                  </a:lnTo>
                  <a:lnTo>
                    <a:pt x="23" y="19"/>
                  </a:lnTo>
                  <a:lnTo>
                    <a:pt x="20" y="13"/>
                  </a:lnTo>
                  <a:lnTo>
                    <a:pt x="16" y="13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3" y="42"/>
                  </a:lnTo>
                  <a:lnTo>
                    <a:pt x="11" y="57"/>
                  </a:lnTo>
                  <a:lnTo>
                    <a:pt x="7" y="72"/>
                  </a:lnTo>
                  <a:lnTo>
                    <a:pt x="4" y="85"/>
                  </a:lnTo>
                  <a:lnTo>
                    <a:pt x="4" y="88"/>
                  </a:lnTo>
                  <a:lnTo>
                    <a:pt x="2" y="90"/>
                  </a:lnTo>
                  <a:lnTo>
                    <a:pt x="0" y="93"/>
                  </a:lnTo>
                  <a:lnTo>
                    <a:pt x="0" y="96"/>
                  </a:lnTo>
                  <a:lnTo>
                    <a:pt x="52" y="96"/>
                  </a:lnTo>
                  <a:close/>
                </a:path>
              </a:pathLst>
            </a:custGeom>
            <a:solidFill>
              <a:srgbClr val="0099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11" name="Freeform 263"/>
            <p:cNvSpPr>
              <a:spLocks/>
            </p:cNvSpPr>
            <p:nvPr/>
          </p:nvSpPr>
          <p:spPr bwMode="auto">
            <a:xfrm>
              <a:off x="1803" y="3613"/>
              <a:ext cx="5" cy="4"/>
            </a:xfrm>
            <a:custGeom>
              <a:avLst/>
              <a:gdLst/>
              <a:ahLst/>
              <a:cxnLst>
                <a:cxn ang="0">
                  <a:pos x="11" y="13"/>
                </a:cxn>
                <a:cxn ang="0">
                  <a:pos x="11" y="10"/>
                </a:cxn>
                <a:cxn ang="0">
                  <a:pos x="10" y="7"/>
                </a:cxn>
                <a:cxn ang="0">
                  <a:pos x="9" y="4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4" y="0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8"/>
                </a:cxn>
                <a:cxn ang="0">
                  <a:pos x="1" y="10"/>
                </a:cxn>
                <a:cxn ang="0">
                  <a:pos x="1" y="13"/>
                </a:cxn>
                <a:cxn ang="0">
                  <a:pos x="11" y="13"/>
                </a:cxn>
              </a:cxnLst>
              <a:rect l="0" t="0" r="r" b="b"/>
              <a:pathLst>
                <a:path w="11" h="13">
                  <a:moveTo>
                    <a:pt x="11" y="13"/>
                  </a:moveTo>
                  <a:lnTo>
                    <a:pt x="11" y="10"/>
                  </a:lnTo>
                  <a:lnTo>
                    <a:pt x="10" y="7"/>
                  </a:lnTo>
                  <a:lnTo>
                    <a:pt x="9" y="4"/>
                  </a:lnTo>
                  <a:lnTo>
                    <a:pt x="8" y="1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8"/>
                  </a:lnTo>
                  <a:lnTo>
                    <a:pt x="1" y="10"/>
                  </a:lnTo>
                  <a:lnTo>
                    <a:pt x="1" y="13"/>
                  </a:lnTo>
                  <a:lnTo>
                    <a:pt x="11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12" name="Freeform 264"/>
            <p:cNvSpPr>
              <a:spLocks/>
            </p:cNvSpPr>
            <p:nvPr/>
          </p:nvSpPr>
          <p:spPr bwMode="auto">
            <a:xfrm>
              <a:off x="1764" y="3611"/>
              <a:ext cx="7" cy="6"/>
            </a:xfrm>
            <a:custGeom>
              <a:avLst/>
              <a:gdLst/>
              <a:ahLst/>
              <a:cxnLst>
                <a:cxn ang="0">
                  <a:pos x="15" y="19"/>
                </a:cxn>
                <a:cxn ang="0">
                  <a:pos x="16" y="15"/>
                </a:cxn>
                <a:cxn ang="0">
                  <a:pos x="16" y="12"/>
                </a:cxn>
                <a:cxn ang="0">
                  <a:pos x="16" y="8"/>
                </a:cxn>
                <a:cxn ang="0">
                  <a:pos x="17" y="5"/>
                </a:cxn>
                <a:cxn ang="0">
                  <a:pos x="17" y="3"/>
                </a:cxn>
                <a:cxn ang="0">
                  <a:pos x="15" y="0"/>
                </a:cxn>
                <a:cxn ang="0">
                  <a:pos x="12" y="0"/>
                </a:cxn>
                <a:cxn ang="0">
                  <a:pos x="9" y="3"/>
                </a:cxn>
                <a:cxn ang="0">
                  <a:pos x="7" y="6"/>
                </a:cxn>
                <a:cxn ang="0">
                  <a:pos x="4" y="11"/>
                </a:cxn>
                <a:cxn ang="0">
                  <a:pos x="2" y="14"/>
                </a:cxn>
                <a:cxn ang="0">
                  <a:pos x="0" y="19"/>
                </a:cxn>
                <a:cxn ang="0">
                  <a:pos x="15" y="19"/>
                </a:cxn>
              </a:cxnLst>
              <a:rect l="0" t="0" r="r" b="b"/>
              <a:pathLst>
                <a:path w="17" h="19">
                  <a:moveTo>
                    <a:pt x="15" y="19"/>
                  </a:moveTo>
                  <a:lnTo>
                    <a:pt x="16" y="15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7" y="5"/>
                  </a:lnTo>
                  <a:lnTo>
                    <a:pt x="17" y="3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3"/>
                  </a:lnTo>
                  <a:lnTo>
                    <a:pt x="7" y="6"/>
                  </a:lnTo>
                  <a:lnTo>
                    <a:pt x="4" y="11"/>
                  </a:lnTo>
                  <a:lnTo>
                    <a:pt x="2" y="14"/>
                  </a:lnTo>
                  <a:lnTo>
                    <a:pt x="0" y="19"/>
                  </a:lnTo>
                  <a:lnTo>
                    <a:pt x="15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13" name="Freeform 265"/>
            <p:cNvSpPr>
              <a:spLocks/>
            </p:cNvSpPr>
            <p:nvPr/>
          </p:nvSpPr>
          <p:spPr bwMode="auto">
            <a:xfrm>
              <a:off x="1656" y="3617"/>
              <a:ext cx="247" cy="164"/>
            </a:xfrm>
            <a:custGeom>
              <a:avLst/>
              <a:gdLst/>
              <a:ahLst/>
              <a:cxnLst>
                <a:cxn ang="0">
                  <a:pos x="373" y="0"/>
                </a:cxn>
                <a:cxn ang="0">
                  <a:pos x="352" y="87"/>
                </a:cxn>
                <a:cxn ang="0">
                  <a:pos x="314" y="137"/>
                </a:cxn>
                <a:cxn ang="0">
                  <a:pos x="281" y="30"/>
                </a:cxn>
                <a:cxn ang="0">
                  <a:pos x="244" y="3"/>
                </a:cxn>
                <a:cxn ang="0">
                  <a:pos x="216" y="41"/>
                </a:cxn>
                <a:cxn ang="0">
                  <a:pos x="196" y="48"/>
                </a:cxn>
                <a:cxn ang="0">
                  <a:pos x="275" y="116"/>
                </a:cxn>
                <a:cxn ang="0">
                  <a:pos x="215" y="148"/>
                </a:cxn>
                <a:cxn ang="0">
                  <a:pos x="162" y="124"/>
                </a:cxn>
                <a:cxn ang="0">
                  <a:pos x="144" y="127"/>
                </a:cxn>
                <a:cxn ang="0">
                  <a:pos x="109" y="144"/>
                </a:cxn>
                <a:cxn ang="0">
                  <a:pos x="53" y="110"/>
                </a:cxn>
                <a:cxn ang="0">
                  <a:pos x="40" y="140"/>
                </a:cxn>
                <a:cxn ang="0">
                  <a:pos x="25" y="153"/>
                </a:cxn>
                <a:cxn ang="0">
                  <a:pos x="99" y="161"/>
                </a:cxn>
                <a:cxn ang="0">
                  <a:pos x="45" y="218"/>
                </a:cxn>
                <a:cxn ang="0">
                  <a:pos x="117" y="168"/>
                </a:cxn>
                <a:cxn ang="0">
                  <a:pos x="156" y="165"/>
                </a:cxn>
                <a:cxn ang="0">
                  <a:pos x="131" y="221"/>
                </a:cxn>
                <a:cxn ang="0">
                  <a:pos x="181" y="180"/>
                </a:cxn>
                <a:cxn ang="0">
                  <a:pos x="292" y="174"/>
                </a:cxn>
                <a:cxn ang="0">
                  <a:pos x="219" y="272"/>
                </a:cxn>
                <a:cxn ang="0">
                  <a:pos x="171" y="293"/>
                </a:cxn>
                <a:cxn ang="0">
                  <a:pos x="205" y="312"/>
                </a:cxn>
                <a:cxn ang="0">
                  <a:pos x="123" y="349"/>
                </a:cxn>
                <a:cxn ang="0">
                  <a:pos x="163" y="357"/>
                </a:cxn>
                <a:cxn ang="0">
                  <a:pos x="139" y="423"/>
                </a:cxn>
                <a:cxn ang="0">
                  <a:pos x="173" y="392"/>
                </a:cxn>
                <a:cxn ang="0">
                  <a:pos x="207" y="418"/>
                </a:cxn>
                <a:cxn ang="0">
                  <a:pos x="221" y="325"/>
                </a:cxn>
                <a:cxn ang="0">
                  <a:pos x="259" y="352"/>
                </a:cxn>
                <a:cxn ang="0">
                  <a:pos x="303" y="206"/>
                </a:cxn>
                <a:cxn ang="0">
                  <a:pos x="349" y="265"/>
                </a:cxn>
                <a:cxn ang="0">
                  <a:pos x="352" y="319"/>
                </a:cxn>
                <a:cxn ang="0">
                  <a:pos x="383" y="342"/>
                </a:cxn>
                <a:cxn ang="0">
                  <a:pos x="390" y="389"/>
                </a:cxn>
                <a:cxn ang="0">
                  <a:pos x="446" y="447"/>
                </a:cxn>
                <a:cxn ang="0">
                  <a:pos x="433" y="367"/>
                </a:cxn>
                <a:cxn ang="0">
                  <a:pos x="473" y="380"/>
                </a:cxn>
                <a:cxn ang="0">
                  <a:pos x="398" y="312"/>
                </a:cxn>
                <a:cxn ang="0">
                  <a:pos x="421" y="302"/>
                </a:cxn>
                <a:cxn ang="0">
                  <a:pos x="387" y="268"/>
                </a:cxn>
                <a:cxn ang="0">
                  <a:pos x="340" y="180"/>
                </a:cxn>
                <a:cxn ang="0">
                  <a:pos x="383" y="181"/>
                </a:cxn>
                <a:cxn ang="0">
                  <a:pos x="451" y="229"/>
                </a:cxn>
                <a:cxn ang="0">
                  <a:pos x="450" y="185"/>
                </a:cxn>
                <a:cxn ang="0">
                  <a:pos x="497" y="188"/>
                </a:cxn>
                <a:cxn ang="0">
                  <a:pos x="575" y="250"/>
                </a:cxn>
                <a:cxn ang="0">
                  <a:pos x="532" y="190"/>
                </a:cxn>
                <a:cxn ang="0">
                  <a:pos x="622" y="188"/>
                </a:cxn>
                <a:cxn ang="0">
                  <a:pos x="545" y="173"/>
                </a:cxn>
                <a:cxn ang="0">
                  <a:pos x="593" y="144"/>
                </a:cxn>
                <a:cxn ang="0">
                  <a:pos x="510" y="169"/>
                </a:cxn>
                <a:cxn ang="0">
                  <a:pos x="456" y="158"/>
                </a:cxn>
                <a:cxn ang="0">
                  <a:pos x="484" y="130"/>
                </a:cxn>
                <a:cxn ang="0">
                  <a:pos x="388" y="159"/>
                </a:cxn>
                <a:cxn ang="0">
                  <a:pos x="337" y="154"/>
                </a:cxn>
                <a:cxn ang="0">
                  <a:pos x="408" y="70"/>
                </a:cxn>
                <a:cxn ang="0">
                  <a:pos x="457" y="46"/>
                </a:cxn>
                <a:cxn ang="0">
                  <a:pos x="413" y="29"/>
                </a:cxn>
                <a:cxn ang="0">
                  <a:pos x="464" y="0"/>
                </a:cxn>
              </a:cxnLst>
              <a:rect l="0" t="0" r="r" b="b"/>
              <a:pathLst>
                <a:path w="622" h="450">
                  <a:moveTo>
                    <a:pt x="412" y="0"/>
                  </a:moveTo>
                  <a:lnTo>
                    <a:pt x="405" y="10"/>
                  </a:lnTo>
                  <a:lnTo>
                    <a:pt x="398" y="19"/>
                  </a:lnTo>
                  <a:lnTo>
                    <a:pt x="393" y="29"/>
                  </a:lnTo>
                  <a:lnTo>
                    <a:pt x="386" y="39"/>
                  </a:lnTo>
                  <a:lnTo>
                    <a:pt x="385" y="29"/>
                  </a:lnTo>
                  <a:lnTo>
                    <a:pt x="385" y="19"/>
                  </a:lnTo>
                  <a:lnTo>
                    <a:pt x="385" y="10"/>
                  </a:lnTo>
                  <a:lnTo>
                    <a:pt x="383" y="0"/>
                  </a:lnTo>
                  <a:lnTo>
                    <a:pt x="373" y="0"/>
                  </a:lnTo>
                  <a:lnTo>
                    <a:pt x="372" y="11"/>
                  </a:lnTo>
                  <a:lnTo>
                    <a:pt x="371" y="22"/>
                  </a:lnTo>
                  <a:lnTo>
                    <a:pt x="371" y="33"/>
                  </a:lnTo>
                  <a:lnTo>
                    <a:pt x="371" y="47"/>
                  </a:lnTo>
                  <a:lnTo>
                    <a:pt x="371" y="48"/>
                  </a:lnTo>
                  <a:lnTo>
                    <a:pt x="370" y="52"/>
                  </a:lnTo>
                  <a:lnTo>
                    <a:pt x="368" y="56"/>
                  </a:lnTo>
                  <a:lnTo>
                    <a:pt x="370" y="62"/>
                  </a:lnTo>
                  <a:lnTo>
                    <a:pt x="362" y="75"/>
                  </a:lnTo>
                  <a:lnTo>
                    <a:pt x="352" y="87"/>
                  </a:lnTo>
                  <a:lnTo>
                    <a:pt x="345" y="99"/>
                  </a:lnTo>
                  <a:lnTo>
                    <a:pt x="337" y="109"/>
                  </a:lnTo>
                  <a:lnTo>
                    <a:pt x="332" y="118"/>
                  </a:lnTo>
                  <a:lnTo>
                    <a:pt x="325" y="128"/>
                  </a:lnTo>
                  <a:lnTo>
                    <a:pt x="320" y="135"/>
                  </a:lnTo>
                  <a:lnTo>
                    <a:pt x="315" y="140"/>
                  </a:lnTo>
                  <a:lnTo>
                    <a:pt x="315" y="139"/>
                  </a:lnTo>
                  <a:lnTo>
                    <a:pt x="315" y="138"/>
                  </a:lnTo>
                  <a:lnTo>
                    <a:pt x="315" y="138"/>
                  </a:lnTo>
                  <a:lnTo>
                    <a:pt x="314" y="137"/>
                  </a:lnTo>
                  <a:lnTo>
                    <a:pt x="310" y="127"/>
                  </a:lnTo>
                  <a:lnTo>
                    <a:pt x="304" y="116"/>
                  </a:lnTo>
                  <a:lnTo>
                    <a:pt x="299" y="107"/>
                  </a:lnTo>
                  <a:lnTo>
                    <a:pt x="294" y="97"/>
                  </a:lnTo>
                  <a:lnTo>
                    <a:pt x="289" y="87"/>
                  </a:lnTo>
                  <a:lnTo>
                    <a:pt x="283" y="78"/>
                  </a:lnTo>
                  <a:lnTo>
                    <a:pt x="279" y="69"/>
                  </a:lnTo>
                  <a:lnTo>
                    <a:pt x="274" y="60"/>
                  </a:lnTo>
                  <a:lnTo>
                    <a:pt x="277" y="45"/>
                  </a:lnTo>
                  <a:lnTo>
                    <a:pt x="281" y="30"/>
                  </a:lnTo>
                  <a:lnTo>
                    <a:pt x="284" y="15"/>
                  </a:lnTo>
                  <a:lnTo>
                    <a:pt x="288" y="0"/>
                  </a:lnTo>
                  <a:lnTo>
                    <a:pt x="273" y="0"/>
                  </a:lnTo>
                  <a:lnTo>
                    <a:pt x="269" y="8"/>
                  </a:lnTo>
                  <a:lnTo>
                    <a:pt x="266" y="15"/>
                  </a:lnTo>
                  <a:lnTo>
                    <a:pt x="262" y="22"/>
                  </a:lnTo>
                  <a:lnTo>
                    <a:pt x="259" y="30"/>
                  </a:lnTo>
                  <a:lnTo>
                    <a:pt x="254" y="21"/>
                  </a:lnTo>
                  <a:lnTo>
                    <a:pt x="249" y="11"/>
                  </a:lnTo>
                  <a:lnTo>
                    <a:pt x="244" y="3"/>
                  </a:lnTo>
                  <a:lnTo>
                    <a:pt x="242" y="0"/>
                  </a:lnTo>
                  <a:lnTo>
                    <a:pt x="216" y="0"/>
                  </a:lnTo>
                  <a:lnTo>
                    <a:pt x="219" y="6"/>
                  </a:lnTo>
                  <a:lnTo>
                    <a:pt x="226" y="18"/>
                  </a:lnTo>
                  <a:lnTo>
                    <a:pt x="234" y="34"/>
                  </a:lnTo>
                  <a:lnTo>
                    <a:pt x="241" y="49"/>
                  </a:lnTo>
                  <a:lnTo>
                    <a:pt x="235" y="47"/>
                  </a:lnTo>
                  <a:lnTo>
                    <a:pt x="228" y="46"/>
                  </a:lnTo>
                  <a:lnTo>
                    <a:pt x="222" y="44"/>
                  </a:lnTo>
                  <a:lnTo>
                    <a:pt x="216" y="41"/>
                  </a:lnTo>
                  <a:lnTo>
                    <a:pt x="209" y="40"/>
                  </a:lnTo>
                  <a:lnTo>
                    <a:pt x="204" y="38"/>
                  </a:lnTo>
                  <a:lnTo>
                    <a:pt x="197" y="37"/>
                  </a:lnTo>
                  <a:lnTo>
                    <a:pt x="191" y="34"/>
                  </a:lnTo>
                  <a:lnTo>
                    <a:pt x="180" y="32"/>
                  </a:lnTo>
                  <a:lnTo>
                    <a:pt x="174" y="34"/>
                  </a:lnTo>
                  <a:lnTo>
                    <a:pt x="171" y="38"/>
                  </a:lnTo>
                  <a:lnTo>
                    <a:pt x="173" y="40"/>
                  </a:lnTo>
                  <a:lnTo>
                    <a:pt x="184" y="44"/>
                  </a:lnTo>
                  <a:lnTo>
                    <a:pt x="196" y="48"/>
                  </a:lnTo>
                  <a:lnTo>
                    <a:pt x="208" y="54"/>
                  </a:lnTo>
                  <a:lnTo>
                    <a:pt x="220" y="60"/>
                  </a:lnTo>
                  <a:lnTo>
                    <a:pt x="231" y="65"/>
                  </a:lnTo>
                  <a:lnTo>
                    <a:pt x="242" y="71"/>
                  </a:lnTo>
                  <a:lnTo>
                    <a:pt x="250" y="76"/>
                  </a:lnTo>
                  <a:lnTo>
                    <a:pt x="256" y="79"/>
                  </a:lnTo>
                  <a:lnTo>
                    <a:pt x="260" y="89"/>
                  </a:lnTo>
                  <a:lnTo>
                    <a:pt x="265" y="98"/>
                  </a:lnTo>
                  <a:lnTo>
                    <a:pt x="271" y="107"/>
                  </a:lnTo>
                  <a:lnTo>
                    <a:pt x="275" y="116"/>
                  </a:lnTo>
                  <a:lnTo>
                    <a:pt x="280" y="125"/>
                  </a:lnTo>
                  <a:lnTo>
                    <a:pt x="285" y="135"/>
                  </a:lnTo>
                  <a:lnTo>
                    <a:pt x="290" y="143"/>
                  </a:lnTo>
                  <a:lnTo>
                    <a:pt x="295" y="152"/>
                  </a:lnTo>
                  <a:lnTo>
                    <a:pt x="282" y="151"/>
                  </a:lnTo>
                  <a:lnTo>
                    <a:pt x="269" y="151"/>
                  </a:lnTo>
                  <a:lnTo>
                    <a:pt x="256" y="150"/>
                  </a:lnTo>
                  <a:lnTo>
                    <a:pt x="242" y="150"/>
                  </a:lnTo>
                  <a:lnTo>
                    <a:pt x="228" y="148"/>
                  </a:lnTo>
                  <a:lnTo>
                    <a:pt x="215" y="148"/>
                  </a:lnTo>
                  <a:lnTo>
                    <a:pt x="201" y="147"/>
                  </a:lnTo>
                  <a:lnTo>
                    <a:pt x="188" y="147"/>
                  </a:lnTo>
                  <a:lnTo>
                    <a:pt x="186" y="146"/>
                  </a:lnTo>
                  <a:lnTo>
                    <a:pt x="185" y="145"/>
                  </a:lnTo>
                  <a:lnTo>
                    <a:pt x="183" y="144"/>
                  </a:lnTo>
                  <a:lnTo>
                    <a:pt x="182" y="143"/>
                  </a:lnTo>
                  <a:lnTo>
                    <a:pt x="177" y="139"/>
                  </a:lnTo>
                  <a:lnTo>
                    <a:pt x="173" y="135"/>
                  </a:lnTo>
                  <a:lnTo>
                    <a:pt x="168" y="130"/>
                  </a:lnTo>
                  <a:lnTo>
                    <a:pt x="162" y="124"/>
                  </a:lnTo>
                  <a:lnTo>
                    <a:pt x="156" y="118"/>
                  </a:lnTo>
                  <a:lnTo>
                    <a:pt x="151" y="113"/>
                  </a:lnTo>
                  <a:lnTo>
                    <a:pt x="145" y="107"/>
                  </a:lnTo>
                  <a:lnTo>
                    <a:pt x="139" y="101"/>
                  </a:lnTo>
                  <a:lnTo>
                    <a:pt x="137" y="101"/>
                  </a:lnTo>
                  <a:lnTo>
                    <a:pt x="135" y="102"/>
                  </a:lnTo>
                  <a:lnTo>
                    <a:pt x="132" y="105"/>
                  </a:lnTo>
                  <a:lnTo>
                    <a:pt x="132" y="106"/>
                  </a:lnTo>
                  <a:lnTo>
                    <a:pt x="138" y="116"/>
                  </a:lnTo>
                  <a:lnTo>
                    <a:pt x="144" y="127"/>
                  </a:lnTo>
                  <a:lnTo>
                    <a:pt x="148" y="136"/>
                  </a:lnTo>
                  <a:lnTo>
                    <a:pt x="154" y="145"/>
                  </a:lnTo>
                  <a:lnTo>
                    <a:pt x="148" y="145"/>
                  </a:lnTo>
                  <a:lnTo>
                    <a:pt x="143" y="145"/>
                  </a:lnTo>
                  <a:lnTo>
                    <a:pt x="137" y="145"/>
                  </a:lnTo>
                  <a:lnTo>
                    <a:pt x="131" y="144"/>
                  </a:lnTo>
                  <a:lnTo>
                    <a:pt x="125" y="144"/>
                  </a:lnTo>
                  <a:lnTo>
                    <a:pt x="120" y="144"/>
                  </a:lnTo>
                  <a:lnTo>
                    <a:pt x="115" y="144"/>
                  </a:lnTo>
                  <a:lnTo>
                    <a:pt x="109" y="144"/>
                  </a:lnTo>
                  <a:lnTo>
                    <a:pt x="103" y="140"/>
                  </a:lnTo>
                  <a:lnTo>
                    <a:pt x="98" y="137"/>
                  </a:lnTo>
                  <a:lnTo>
                    <a:pt x="92" y="132"/>
                  </a:lnTo>
                  <a:lnTo>
                    <a:pt x="85" y="128"/>
                  </a:lnTo>
                  <a:lnTo>
                    <a:pt x="79" y="124"/>
                  </a:lnTo>
                  <a:lnTo>
                    <a:pt x="72" y="120"/>
                  </a:lnTo>
                  <a:lnTo>
                    <a:pt x="67" y="116"/>
                  </a:lnTo>
                  <a:lnTo>
                    <a:pt x="61" y="113"/>
                  </a:lnTo>
                  <a:lnTo>
                    <a:pt x="55" y="110"/>
                  </a:lnTo>
                  <a:lnTo>
                    <a:pt x="53" y="110"/>
                  </a:lnTo>
                  <a:lnTo>
                    <a:pt x="53" y="114"/>
                  </a:lnTo>
                  <a:lnTo>
                    <a:pt x="55" y="118"/>
                  </a:lnTo>
                  <a:lnTo>
                    <a:pt x="59" y="122"/>
                  </a:lnTo>
                  <a:lnTo>
                    <a:pt x="64" y="128"/>
                  </a:lnTo>
                  <a:lnTo>
                    <a:pt x="71" y="135"/>
                  </a:lnTo>
                  <a:lnTo>
                    <a:pt x="79" y="143"/>
                  </a:lnTo>
                  <a:lnTo>
                    <a:pt x="68" y="142"/>
                  </a:lnTo>
                  <a:lnTo>
                    <a:pt x="57" y="142"/>
                  </a:lnTo>
                  <a:lnTo>
                    <a:pt x="48" y="140"/>
                  </a:lnTo>
                  <a:lnTo>
                    <a:pt x="40" y="140"/>
                  </a:lnTo>
                  <a:lnTo>
                    <a:pt x="33" y="139"/>
                  </a:lnTo>
                  <a:lnTo>
                    <a:pt x="26" y="139"/>
                  </a:lnTo>
                  <a:lnTo>
                    <a:pt x="22" y="139"/>
                  </a:lnTo>
                  <a:lnTo>
                    <a:pt x="18" y="139"/>
                  </a:lnTo>
                  <a:lnTo>
                    <a:pt x="4" y="138"/>
                  </a:lnTo>
                  <a:lnTo>
                    <a:pt x="0" y="140"/>
                  </a:lnTo>
                  <a:lnTo>
                    <a:pt x="3" y="145"/>
                  </a:lnTo>
                  <a:lnTo>
                    <a:pt x="16" y="151"/>
                  </a:lnTo>
                  <a:lnTo>
                    <a:pt x="19" y="152"/>
                  </a:lnTo>
                  <a:lnTo>
                    <a:pt x="25" y="153"/>
                  </a:lnTo>
                  <a:lnTo>
                    <a:pt x="33" y="154"/>
                  </a:lnTo>
                  <a:lnTo>
                    <a:pt x="44" y="155"/>
                  </a:lnTo>
                  <a:lnTo>
                    <a:pt x="55" y="157"/>
                  </a:lnTo>
                  <a:lnTo>
                    <a:pt x="68" y="158"/>
                  </a:lnTo>
                  <a:lnTo>
                    <a:pt x="83" y="159"/>
                  </a:lnTo>
                  <a:lnTo>
                    <a:pt x="98" y="160"/>
                  </a:lnTo>
                  <a:lnTo>
                    <a:pt x="99" y="161"/>
                  </a:lnTo>
                  <a:lnTo>
                    <a:pt x="99" y="161"/>
                  </a:lnTo>
                  <a:lnTo>
                    <a:pt x="99" y="161"/>
                  </a:lnTo>
                  <a:lnTo>
                    <a:pt x="99" y="161"/>
                  </a:lnTo>
                  <a:lnTo>
                    <a:pt x="97" y="162"/>
                  </a:lnTo>
                  <a:lnTo>
                    <a:pt x="92" y="167"/>
                  </a:lnTo>
                  <a:lnTo>
                    <a:pt x="84" y="173"/>
                  </a:lnTo>
                  <a:lnTo>
                    <a:pt x="75" y="181"/>
                  </a:lnTo>
                  <a:lnTo>
                    <a:pt x="65" y="189"/>
                  </a:lnTo>
                  <a:lnTo>
                    <a:pt x="57" y="196"/>
                  </a:lnTo>
                  <a:lnTo>
                    <a:pt x="50" y="201"/>
                  </a:lnTo>
                  <a:lnTo>
                    <a:pt x="46" y="206"/>
                  </a:lnTo>
                  <a:lnTo>
                    <a:pt x="42" y="213"/>
                  </a:lnTo>
                  <a:lnTo>
                    <a:pt x="45" y="218"/>
                  </a:lnTo>
                  <a:lnTo>
                    <a:pt x="49" y="219"/>
                  </a:lnTo>
                  <a:lnTo>
                    <a:pt x="56" y="215"/>
                  </a:lnTo>
                  <a:lnTo>
                    <a:pt x="62" y="211"/>
                  </a:lnTo>
                  <a:lnTo>
                    <a:pt x="68" y="206"/>
                  </a:lnTo>
                  <a:lnTo>
                    <a:pt x="76" y="199"/>
                  </a:lnTo>
                  <a:lnTo>
                    <a:pt x="84" y="192"/>
                  </a:lnTo>
                  <a:lnTo>
                    <a:pt x="92" y="185"/>
                  </a:lnTo>
                  <a:lnTo>
                    <a:pt x="100" y="178"/>
                  </a:lnTo>
                  <a:lnTo>
                    <a:pt x="109" y="173"/>
                  </a:lnTo>
                  <a:lnTo>
                    <a:pt x="117" y="168"/>
                  </a:lnTo>
                  <a:lnTo>
                    <a:pt x="121" y="167"/>
                  </a:lnTo>
                  <a:lnTo>
                    <a:pt x="123" y="165"/>
                  </a:lnTo>
                  <a:lnTo>
                    <a:pt x="124" y="163"/>
                  </a:lnTo>
                  <a:lnTo>
                    <a:pt x="125" y="162"/>
                  </a:lnTo>
                  <a:lnTo>
                    <a:pt x="131" y="162"/>
                  </a:lnTo>
                  <a:lnTo>
                    <a:pt x="136" y="163"/>
                  </a:lnTo>
                  <a:lnTo>
                    <a:pt x="141" y="163"/>
                  </a:lnTo>
                  <a:lnTo>
                    <a:pt x="146" y="163"/>
                  </a:lnTo>
                  <a:lnTo>
                    <a:pt x="152" y="165"/>
                  </a:lnTo>
                  <a:lnTo>
                    <a:pt x="156" y="165"/>
                  </a:lnTo>
                  <a:lnTo>
                    <a:pt x="162" y="166"/>
                  </a:lnTo>
                  <a:lnTo>
                    <a:pt x="168" y="166"/>
                  </a:lnTo>
                  <a:lnTo>
                    <a:pt x="162" y="174"/>
                  </a:lnTo>
                  <a:lnTo>
                    <a:pt x="158" y="182"/>
                  </a:lnTo>
                  <a:lnTo>
                    <a:pt x="152" y="190"/>
                  </a:lnTo>
                  <a:lnTo>
                    <a:pt x="146" y="197"/>
                  </a:lnTo>
                  <a:lnTo>
                    <a:pt x="141" y="205"/>
                  </a:lnTo>
                  <a:lnTo>
                    <a:pt x="137" y="212"/>
                  </a:lnTo>
                  <a:lnTo>
                    <a:pt x="133" y="216"/>
                  </a:lnTo>
                  <a:lnTo>
                    <a:pt x="131" y="221"/>
                  </a:lnTo>
                  <a:lnTo>
                    <a:pt x="130" y="228"/>
                  </a:lnTo>
                  <a:lnTo>
                    <a:pt x="132" y="231"/>
                  </a:lnTo>
                  <a:lnTo>
                    <a:pt x="137" y="231"/>
                  </a:lnTo>
                  <a:lnTo>
                    <a:pt x="143" y="226"/>
                  </a:lnTo>
                  <a:lnTo>
                    <a:pt x="146" y="220"/>
                  </a:lnTo>
                  <a:lnTo>
                    <a:pt x="152" y="213"/>
                  </a:lnTo>
                  <a:lnTo>
                    <a:pt x="159" y="205"/>
                  </a:lnTo>
                  <a:lnTo>
                    <a:pt x="167" y="196"/>
                  </a:lnTo>
                  <a:lnTo>
                    <a:pt x="174" y="188"/>
                  </a:lnTo>
                  <a:lnTo>
                    <a:pt x="181" y="180"/>
                  </a:lnTo>
                  <a:lnTo>
                    <a:pt x="186" y="173"/>
                  </a:lnTo>
                  <a:lnTo>
                    <a:pt x="191" y="167"/>
                  </a:lnTo>
                  <a:lnTo>
                    <a:pt x="207" y="168"/>
                  </a:lnTo>
                  <a:lnTo>
                    <a:pt x="223" y="169"/>
                  </a:lnTo>
                  <a:lnTo>
                    <a:pt x="237" y="170"/>
                  </a:lnTo>
                  <a:lnTo>
                    <a:pt x="251" y="172"/>
                  </a:lnTo>
                  <a:lnTo>
                    <a:pt x="264" y="172"/>
                  </a:lnTo>
                  <a:lnTo>
                    <a:pt x="275" y="173"/>
                  </a:lnTo>
                  <a:lnTo>
                    <a:pt x="284" y="174"/>
                  </a:lnTo>
                  <a:lnTo>
                    <a:pt x="292" y="174"/>
                  </a:lnTo>
                  <a:lnTo>
                    <a:pt x="285" y="184"/>
                  </a:lnTo>
                  <a:lnTo>
                    <a:pt x="279" y="195"/>
                  </a:lnTo>
                  <a:lnTo>
                    <a:pt x="271" y="205"/>
                  </a:lnTo>
                  <a:lnTo>
                    <a:pt x="264" y="216"/>
                  </a:lnTo>
                  <a:lnTo>
                    <a:pt x="256" y="229"/>
                  </a:lnTo>
                  <a:lnTo>
                    <a:pt x="247" y="241"/>
                  </a:lnTo>
                  <a:lnTo>
                    <a:pt x="241" y="253"/>
                  </a:lnTo>
                  <a:lnTo>
                    <a:pt x="232" y="266"/>
                  </a:lnTo>
                  <a:lnTo>
                    <a:pt x="226" y="268"/>
                  </a:lnTo>
                  <a:lnTo>
                    <a:pt x="219" y="272"/>
                  </a:lnTo>
                  <a:lnTo>
                    <a:pt x="212" y="274"/>
                  </a:lnTo>
                  <a:lnTo>
                    <a:pt x="205" y="278"/>
                  </a:lnTo>
                  <a:lnTo>
                    <a:pt x="198" y="280"/>
                  </a:lnTo>
                  <a:lnTo>
                    <a:pt x="191" y="282"/>
                  </a:lnTo>
                  <a:lnTo>
                    <a:pt x="184" y="282"/>
                  </a:lnTo>
                  <a:lnTo>
                    <a:pt x="177" y="282"/>
                  </a:lnTo>
                  <a:lnTo>
                    <a:pt x="168" y="282"/>
                  </a:lnTo>
                  <a:lnTo>
                    <a:pt x="165" y="284"/>
                  </a:lnTo>
                  <a:lnTo>
                    <a:pt x="165" y="289"/>
                  </a:lnTo>
                  <a:lnTo>
                    <a:pt x="171" y="293"/>
                  </a:lnTo>
                  <a:lnTo>
                    <a:pt x="176" y="294"/>
                  </a:lnTo>
                  <a:lnTo>
                    <a:pt x="181" y="295"/>
                  </a:lnTo>
                  <a:lnTo>
                    <a:pt x="186" y="295"/>
                  </a:lnTo>
                  <a:lnTo>
                    <a:pt x="192" y="295"/>
                  </a:lnTo>
                  <a:lnTo>
                    <a:pt x="199" y="294"/>
                  </a:lnTo>
                  <a:lnTo>
                    <a:pt x="205" y="293"/>
                  </a:lnTo>
                  <a:lnTo>
                    <a:pt x="212" y="291"/>
                  </a:lnTo>
                  <a:lnTo>
                    <a:pt x="218" y="290"/>
                  </a:lnTo>
                  <a:lnTo>
                    <a:pt x="211" y="302"/>
                  </a:lnTo>
                  <a:lnTo>
                    <a:pt x="205" y="312"/>
                  </a:lnTo>
                  <a:lnTo>
                    <a:pt x="198" y="324"/>
                  </a:lnTo>
                  <a:lnTo>
                    <a:pt x="191" y="334"/>
                  </a:lnTo>
                  <a:lnTo>
                    <a:pt x="185" y="335"/>
                  </a:lnTo>
                  <a:lnTo>
                    <a:pt x="177" y="337"/>
                  </a:lnTo>
                  <a:lnTo>
                    <a:pt x="167" y="340"/>
                  </a:lnTo>
                  <a:lnTo>
                    <a:pt x="156" y="343"/>
                  </a:lnTo>
                  <a:lnTo>
                    <a:pt x="146" y="346"/>
                  </a:lnTo>
                  <a:lnTo>
                    <a:pt x="136" y="347"/>
                  </a:lnTo>
                  <a:lnTo>
                    <a:pt x="128" y="349"/>
                  </a:lnTo>
                  <a:lnTo>
                    <a:pt x="123" y="349"/>
                  </a:lnTo>
                  <a:lnTo>
                    <a:pt x="118" y="350"/>
                  </a:lnTo>
                  <a:lnTo>
                    <a:pt x="118" y="352"/>
                  </a:lnTo>
                  <a:lnTo>
                    <a:pt x="123" y="355"/>
                  </a:lnTo>
                  <a:lnTo>
                    <a:pt x="128" y="356"/>
                  </a:lnTo>
                  <a:lnTo>
                    <a:pt x="130" y="356"/>
                  </a:lnTo>
                  <a:lnTo>
                    <a:pt x="135" y="356"/>
                  </a:lnTo>
                  <a:lnTo>
                    <a:pt x="140" y="356"/>
                  </a:lnTo>
                  <a:lnTo>
                    <a:pt x="147" y="356"/>
                  </a:lnTo>
                  <a:lnTo>
                    <a:pt x="155" y="357"/>
                  </a:lnTo>
                  <a:lnTo>
                    <a:pt x="163" y="357"/>
                  </a:lnTo>
                  <a:lnTo>
                    <a:pt x="171" y="357"/>
                  </a:lnTo>
                  <a:lnTo>
                    <a:pt x="180" y="356"/>
                  </a:lnTo>
                  <a:lnTo>
                    <a:pt x="171" y="369"/>
                  </a:lnTo>
                  <a:lnTo>
                    <a:pt x="166" y="380"/>
                  </a:lnTo>
                  <a:lnTo>
                    <a:pt x="159" y="390"/>
                  </a:lnTo>
                  <a:lnTo>
                    <a:pt x="153" y="400"/>
                  </a:lnTo>
                  <a:lnTo>
                    <a:pt x="148" y="408"/>
                  </a:lnTo>
                  <a:lnTo>
                    <a:pt x="145" y="415"/>
                  </a:lnTo>
                  <a:lnTo>
                    <a:pt x="141" y="419"/>
                  </a:lnTo>
                  <a:lnTo>
                    <a:pt x="139" y="423"/>
                  </a:lnTo>
                  <a:lnTo>
                    <a:pt x="137" y="430"/>
                  </a:lnTo>
                  <a:lnTo>
                    <a:pt x="138" y="431"/>
                  </a:lnTo>
                  <a:lnTo>
                    <a:pt x="141" y="430"/>
                  </a:lnTo>
                  <a:lnTo>
                    <a:pt x="145" y="429"/>
                  </a:lnTo>
                  <a:lnTo>
                    <a:pt x="146" y="426"/>
                  </a:lnTo>
                  <a:lnTo>
                    <a:pt x="148" y="423"/>
                  </a:lnTo>
                  <a:lnTo>
                    <a:pt x="153" y="417"/>
                  </a:lnTo>
                  <a:lnTo>
                    <a:pt x="159" y="410"/>
                  </a:lnTo>
                  <a:lnTo>
                    <a:pt x="165" y="401"/>
                  </a:lnTo>
                  <a:lnTo>
                    <a:pt x="173" y="392"/>
                  </a:lnTo>
                  <a:lnTo>
                    <a:pt x="181" y="380"/>
                  </a:lnTo>
                  <a:lnTo>
                    <a:pt x="190" y="367"/>
                  </a:lnTo>
                  <a:lnTo>
                    <a:pt x="189" y="382"/>
                  </a:lnTo>
                  <a:lnTo>
                    <a:pt x="188" y="395"/>
                  </a:lnTo>
                  <a:lnTo>
                    <a:pt x="188" y="407"/>
                  </a:lnTo>
                  <a:lnTo>
                    <a:pt x="189" y="416"/>
                  </a:lnTo>
                  <a:lnTo>
                    <a:pt x="196" y="427"/>
                  </a:lnTo>
                  <a:lnTo>
                    <a:pt x="203" y="431"/>
                  </a:lnTo>
                  <a:lnTo>
                    <a:pt x="206" y="427"/>
                  </a:lnTo>
                  <a:lnTo>
                    <a:pt x="207" y="418"/>
                  </a:lnTo>
                  <a:lnTo>
                    <a:pt x="206" y="402"/>
                  </a:lnTo>
                  <a:lnTo>
                    <a:pt x="206" y="381"/>
                  </a:lnTo>
                  <a:lnTo>
                    <a:pt x="207" y="359"/>
                  </a:lnTo>
                  <a:lnTo>
                    <a:pt x="211" y="342"/>
                  </a:lnTo>
                  <a:lnTo>
                    <a:pt x="212" y="341"/>
                  </a:lnTo>
                  <a:lnTo>
                    <a:pt x="212" y="340"/>
                  </a:lnTo>
                  <a:lnTo>
                    <a:pt x="212" y="339"/>
                  </a:lnTo>
                  <a:lnTo>
                    <a:pt x="212" y="337"/>
                  </a:lnTo>
                  <a:lnTo>
                    <a:pt x="216" y="332"/>
                  </a:lnTo>
                  <a:lnTo>
                    <a:pt x="221" y="325"/>
                  </a:lnTo>
                  <a:lnTo>
                    <a:pt x="226" y="318"/>
                  </a:lnTo>
                  <a:lnTo>
                    <a:pt x="230" y="312"/>
                  </a:lnTo>
                  <a:lnTo>
                    <a:pt x="230" y="327"/>
                  </a:lnTo>
                  <a:lnTo>
                    <a:pt x="232" y="341"/>
                  </a:lnTo>
                  <a:lnTo>
                    <a:pt x="235" y="352"/>
                  </a:lnTo>
                  <a:lnTo>
                    <a:pt x="238" y="361"/>
                  </a:lnTo>
                  <a:lnTo>
                    <a:pt x="245" y="366"/>
                  </a:lnTo>
                  <a:lnTo>
                    <a:pt x="253" y="367"/>
                  </a:lnTo>
                  <a:lnTo>
                    <a:pt x="258" y="363"/>
                  </a:lnTo>
                  <a:lnTo>
                    <a:pt x="259" y="352"/>
                  </a:lnTo>
                  <a:lnTo>
                    <a:pt x="257" y="337"/>
                  </a:lnTo>
                  <a:lnTo>
                    <a:pt x="254" y="319"/>
                  </a:lnTo>
                  <a:lnTo>
                    <a:pt x="252" y="299"/>
                  </a:lnTo>
                  <a:lnTo>
                    <a:pt x="252" y="281"/>
                  </a:lnTo>
                  <a:lnTo>
                    <a:pt x="261" y="268"/>
                  </a:lnTo>
                  <a:lnTo>
                    <a:pt x="271" y="256"/>
                  </a:lnTo>
                  <a:lnTo>
                    <a:pt x="279" y="243"/>
                  </a:lnTo>
                  <a:lnTo>
                    <a:pt x="288" y="230"/>
                  </a:lnTo>
                  <a:lnTo>
                    <a:pt x="296" y="218"/>
                  </a:lnTo>
                  <a:lnTo>
                    <a:pt x="303" y="206"/>
                  </a:lnTo>
                  <a:lnTo>
                    <a:pt x="310" y="196"/>
                  </a:lnTo>
                  <a:lnTo>
                    <a:pt x="317" y="185"/>
                  </a:lnTo>
                  <a:lnTo>
                    <a:pt x="320" y="197"/>
                  </a:lnTo>
                  <a:lnTo>
                    <a:pt x="328" y="215"/>
                  </a:lnTo>
                  <a:lnTo>
                    <a:pt x="337" y="238"/>
                  </a:lnTo>
                  <a:lnTo>
                    <a:pt x="349" y="265"/>
                  </a:lnTo>
                  <a:lnTo>
                    <a:pt x="349" y="265"/>
                  </a:lnTo>
                  <a:lnTo>
                    <a:pt x="349" y="265"/>
                  </a:lnTo>
                  <a:lnTo>
                    <a:pt x="349" y="265"/>
                  </a:lnTo>
                  <a:lnTo>
                    <a:pt x="349" y="265"/>
                  </a:lnTo>
                  <a:lnTo>
                    <a:pt x="344" y="281"/>
                  </a:lnTo>
                  <a:lnTo>
                    <a:pt x="338" y="303"/>
                  </a:lnTo>
                  <a:lnTo>
                    <a:pt x="334" y="326"/>
                  </a:lnTo>
                  <a:lnTo>
                    <a:pt x="330" y="342"/>
                  </a:lnTo>
                  <a:lnTo>
                    <a:pt x="332" y="350"/>
                  </a:lnTo>
                  <a:lnTo>
                    <a:pt x="337" y="352"/>
                  </a:lnTo>
                  <a:lnTo>
                    <a:pt x="343" y="350"/>
                  </a:lnTo>
                  <a:lnTo>
                    <a:pt x="347" y="341"/>
                  </a:lnTo>
                  <a:lnTo>
                    <a:pt x="349" y="332"/>
                  </a:lnTo>
                  <a:lnTo>
                    <a:pt x="352" y="319"/>
                  </a:lnTo>
                  <a:lnTo>
                    <a:pt x="357" y="305"/>
                  </a:lnTo>
                  <a:lnTo>
                    <a:pt x="363" y="293"/>
                  </a:lnTo>
                  <a:lnTo>
                    <a:pt x="368" y="304"/>
                  </a:lnTo>
                  <a:lnTo>
                    <a:pt x="374" y="316"/>
                  </a:lnTo>
                  <a:lnTo>
                    <a:pt x="379" y="327"/>
                  </a:lnTo>
                  <a:lnTo>
                    <a:pt x="385" y="339"/>
                  </a:lnTo>
                  <a:lnTo>
                    <a:pt x="385" y="340"/>
                  </a:lnTo>
                  <a:lnTo>
                    <a:pt x="385" y="340"/>
                  </a:lnTo>
                  <a:lnTo>
                    <a:pt x="385" y="341"/>
                  </a:lnTo>
                  <a:lnTo>
                    <a:pt x="383" y="342"/>
                  </a:lnTo>
                  <a:lnTo>
                    <a:pt x="381" y="352"/>
                  </a:lnTo>
                  <a:lnTo>
                    <a:pt x="378" y="371"/>
                  </a:lnTo>
                  <a:lnTo>
                    <a:pt x="372" y="394"/>
                  </a:lnTo>
                  <a:lnTo>
                    <a:pt x="360" y="420"/>
                  </a:lnTo>
                  <a:lnTo>
                    <a:pt x="360" y="424"/>
                  </a:lnTo>
                  <a:lnTo>
                    <a:pt x="364" y="426"/>
                  </a:lnTo>
                  <a:lnTo>
                    <a:pt x="370" y="423"/>
                  </a:lnTo>
                  <a:lnTo>
                    <a:pt x="376" y="415"/>
                  </a:lnTo>
                  <a:lnTo>
                    <a:pt x="385" y="401"/>
                  </a:lnTo>
                  <a:lnTo>
                    <a:pt x="390" y="389"/>
                  </a:lnTo>
                  <a:lnTo>
                    <a:pt x="395" y="379"/>
                  </a:lnTo>
                  <a:lnTo>
                    <a:pt x="400" y="369"/>
                  </a:lnTo>
                  <a:lnTo>
                    <a:pt x="406" y="381"/>
                  </a:lnTo>
                  <a:lnTo>
                    <a:pt x="413" y="394"/>
                  </a:lnTo>
                  <a:lnTo>
                    <a:pt x="420" y="407"/>
                  </a:lnTo>
                  <a:lnTo>
                    <a:pt x="426" y="417"/>
                  </a:lnTo>
                  <a:lnTo>
                    <a:pt x="432" y="426"/>
                  </a:lnTo>
                  <a:lnTo>
                    <a:pt x="438" y="435"/>
                  </a:lnTo>
                  <a:lnTo>
                    <a:pt x="442" y="441"/>
                  </a:lnTo>
                  <a:lnTo>
                    <a:pt x="446" y="447"/>
                  </a:lnTo>
                  <a:lnTo>
                    <a:pt x="451" y="450"/>
                  </a:lnTo>
                  <a:lnTo>
                    <a:pt x="455" y="449"/>
                  </a:lnTo>
                  <a:lnTo>
                    <a:pt x="456" y="445"/>
                  </a:lnTo>
                  <a:lnTo>
                    <a:pt x="455" y="437"/>
                  </a:lnTo>
                  <a:lnTo>
                    <a:pt x="447" y="418"/>
                  </a:lnTo>
                  <a:lnTo>
                    <a:pt x="439" y="400"/>
                  </a:lnTo>
                  <a:lnTo>
                    <a:pt x="429" y="381"/>
                  </a:lnTo>
                  <a:lnTo>
                    <a:pt x="421" y="362"/>
                  </a:lnTo>
                  <a:lnTo>
                    <a:pt x="427" y="364"/>
                  </a:lnTo>
                  <a:lnTo>
                    <a:pt x="433" y="367"/>
                  </a:lnTo>
                  <a:lnTo>
                    <a:pt x="439" y="370"/>
                  </a:lnTo>
                  <a:lnTo>
                    <a:pt x="444" y="372"/>
                  </a:lnTo>
                  <a:lnTo>
                    <a:pt x="449" y="374"/>
                  </a:lnTo>
                  <a:lnTo>
                    <a:pt x="454" y="377"/>
                  </a:lnTo>
                  <a:lnTo>
                    <a:pt x="458" y="379"/>
                  </a:lnTo>
                  <a:lnTo>
                    <a:pt x="462" y="380"/>
                  </a:lnTo>
                  <a:lnTo>
                    <a:pt x="469" y="382"/>
                  </a:lnTo>
                  <a:lnTo>
                    <a:pt x="472" y="382"/>
                  </a:lnTo>
                  <a:lnTo>
                    <a:pt x="473" y="381"/>
                  </a:lnTo>
                  <a:lnTo>
                    <a:pt x="473" y="380"/>
                  </a:lnTo>
                  <a:lnTo>
                    <a:pt x="465" y="372"/>
                  </a:lnTo>
                  <a:lnTo>
                    <a:pt x="457" y="365"/>
                  </a:lnTo>
                  <a:lnTo>
                    <a:pt x="448" y="359"/>
                  </a:lnTo>
                  <a:lnTo>
                    <a:pt x="439" y="354"/>
                  </a:lnTo>
                  <a:lnTo>
                    <a:pt x="431" y="349"/>
                  </a:lnTo>
                  <a:lnTo>
                    <a:pt x="423" y="344"/>
                  </a:lnTo>
                  <a:lnTo>
                    <a:pt x="416" y="341"/>
                  </a:lnTo>
                  <a:lnTo>
                    <a:pt x="410" y="337"/>
                  </a:lnTo>
                  <a:lnTo>
                    <a:pt x="404" y="325"/>
                  </a:lnTo>
                  <a:lnTo>
                    <a:pt x="398" y="312"/>
                  </a:lnTo>
                  <a:lnTo>
                    <a:pt x="393" y="299"/>
                  </a:lnTo>
                  <a:lnTo>
                    <a:pt x="387" y="287"/>
                  </a:lnTo>
                  <a:lnTo>
                    <a:pt x="393" y="289"/>
                  </a:lnTo>
                  <a:lnTo>
                    <a:pt x="397" y="291"/>
                  </a:lnTo>
                  <a:lnTo>
                    <a:pt x="402" y="294"/>
                  </a:lnTo>
                  <a:lnTo>
                    <a:pt x="408" y="296"/>
                  </a:lnTo>
                  <a:lnTo>
                    <a:pt x="411" y="298"/>
                  </a:lnTo>
                  <a:lnTo>
                    <a:pt x="416" y="299"/>
                  </a:lnTo>
                  <a:lnTo>
                    <a:pt x="419" y="301"/>
                  </a:lnTo>
                  <a:lnTo>
                    <a:pt x="421" y="302"/>
                  </a:lnTo>
                  <a:lnTo>
                    <a:pt x="427" y="303"/>
                  </a:lnTo>
                  <a:lnTo>
                    <a:pt x="431" y="302"/>
                  </a:lnTo>
                  <a:lnTo>
                    <a:pt x="431" y="299"/>
                  </a:lnTo>
                  <a:lnTo>
                    <a:pt x="425" y="295"/>
                  </a:lnTo>
                  <a:lnTo>
                    <a:pt x="420" y="293"/>
                  </a:lnTo>
                  <a:lnTo>
                    <a:pt x="414" y="288"/>
                  </a:lnTo>
                  <a:lnTo>
                    <a:pt x="409" y="283"/>
                  </a:lnTo>
                  <a:lnTo>
                    <a:pt x="402" y="279"/>
                  </a:lnTo>
                  <a:lnTo>
                    <a:pt x="394" y="273"/>
                  </a:lnTo>
                  <a:lnTo>
                    <a:pt x="387" y="268"/>
                  </a:lnTo>
                  <a:lnTo>
                    <a:pt x="380" y="263"/>
                  </a:lnTo>
                  <a:lnTo>
                    <a:pt x="374" y="259"/>
                  </a:lnTo>
                  <a:lnTo>
                    <a:pt x="368" y="245"/>
                  </a:lnTo>
                  <a:lnTo>
                    <a:pt x="363" y="233"/>
                  </a:lnTo>
                  <a:lnTo>
                    <a:pt x="357" y="220"/>
                  </a:lnTo>
                  <a:lnTo>
                    <a:pt x="352" y="210"/>
                  </a:lnTo>
                  <a:lnTo>
                    <a:pt x="348" y="200"/>
                  </a:lnTo>
                  <a:lnTo>
                    <a:pt x="344" y="191"/>
                  </a:lnTo>
                  <a:lnTo>
                    <a:pt x="342" y="184"/>
                  </a:lnTo>
                  <a:lnTo>
                    <a:pt x="340" y="180"/>
                  </a:lnTo>
                  <a:lnTo>
                    <a:pt x="338" y="178"/>
                  </a:lnTo>
                  <a:lnTo>
                    <a:pt x="338" y="178"/>
                  </a:lnTo>
                  <a:lnTo>
                    <a:pt x="338" y="177"/>
                  </a:lnTo>
                  <a:lnTo>
                    <a:pt x="338" y="177"/>
                  </a:lnTo>
                  <a:lnTo>
                    <a:pt x="343" y="177"/>
                  </a:lnTo>
                  <a:lnTo>
                    <a:pt x="349" y="178"/>
                  </a:lnTo>
                  <a:lnTo>
                    <a:pt x="356" y="178"/>
                  </a:lnTo>
                  <a:lnTo>
                    <a:pt x="364" y="180"/>
                  </a:lnTo>
                  <a:lnTo>
                    <a:pt x="373" y="180"/>
                  </a:lnTo>
                  <a:lnTo>
                    <a:pt x="383" y="181"/>
                  </a:lnTo>
                  <a:lnTo>
                    <a:pt x="395" y="181"/>
                  </a:lnTo>
                  <a:lnTo>
                    <a:pt x="406" y="182"/>
                  </a:lnTo>
                  <a:lnTo>
                    <a:pt x="413" y="188"/>
                  </a:lnTo>
                  <a:lnTo>
                    <a:pt x="419" y="193"/>
                  </a:lnTo>
                  <a:lnTo>
                    <a:pt x="423" y="199"/>
                  </a:lnTo>
                  <a:lnTo>
                    <a:pt x="427" y="204"/>
                  </a:lnTo>
                  <a:lnTo>
                    <a:pt x="432" y="210"/>
                  </a:lnTo>
                  <a:lnTo>
                    <a:pt x="436" y="215"/>
                  </a:lnTo>
                  <a:lnTo>
                    <a:pt x="443" y="222"/>
                  </a:lnTo>
                  <a:lnTo>
                    <a:pt x="451" y="229"/>
                  </a:lnTo>
                  <a:lnTo>
                    <a:pt x="459" y="235"/>
                  </a:lnTo>
                  <a:lnTo>
                    <a:pt x="466" y="237"/>
                  </a:lnTo>
                  <a:lnTo>
                    <a:pt x="467" y="235"/>
                  </a:lnTo>
                  <a:lnTo>
                    <a:pt x="463" y="227"/>
                  </a:lnTo>
                  <a:lnTo>
                    <a:pt x="456" y="216"/>
                  </a:lnTo>
                  <a:lnTo>
                    <a:pt x="449" y="205"/>
                  </a:lnTo>
                  <a:lnTo>
                    <a:pt x="442" y="195"/>
                  </a:lnTo>
                  <a:lnTo>
                    <a:pt x="434" y="184"/>
                  </a:lnTo>
                  <a:lnTo>
                    <a:pt x="442" y="184"/>
                  </a:lnTo>
                  <a:lnTo>
                    <a:pt x="450" y="185"/>
                  </a:lnTo>
                  <a:lnTo>
                    <a:pt x="458" y="185"/>
                  </a:lnTo>
                  <a:lnTo>
                    <a:pt x="466" y="185"/>
                  </a:lnTo>
                  <a:lnTo>
                    <a:pt x="473" y="186"/>
                  </a:lnTo>
                  <a:lnTo>
                    <a:pt x="481" y="186"/>
                  </a:lnTo>
                  <a:lnTo>
                    <a:pt x="489" y="188"/>
                  </a:lnTo>
                  <a:lnTo>
                    <a:pt x="497" y="188"/>
                  </a:lnTo>
                  <a:lnTo>
                    <a:pt x="497" y="188"/>
                  </a:lnTo>
                  <a:lnTo>
                    <a:pt x="497" y="188"/>
                  </a:lnTo>
                  <a:lnTo>
                    <a:pt x="497" y="188"/>
                  </a:lnTo>
                  <a:lnTo>
                    <a:pt x="497" y="188"/>
                  </a:lnTo>
                  <a:lnTo>
                    <a:pt x="503" y="192"/>
                  </a:lnTo>
                  <a:lnTo>
                    <a:pt x="510" y="198"/>
                  </a:lnTo>
                  <a:lnTo>
                    <a:pt x="517" y="204"/>
                  </a:lnTo>
                  <a:lnTo>
                    <a:pt x="526" y="211"/>
                  </a:lnTo>
                  <a:lnTo>
                    <a:pt x="534" y="218"/>
                  </a:lnTo>
                  <a:lnTo>
                    <a:pt x="542" y="226"/>
                  </a:lnTo>
                  <a:lnTo>
                    <a:pt x="550" y="234"/>
                  </a:lnTo>
                  <a:lnTo>
                    <a:pt x="557" y="242"/>
                  </a:lnTo>
                  <a:lnTo>
                    <a:pt x="568" y="251"/>
                  </a:lnTo>
                  <a:lnTo>
                    <a:pt x="575" y="250"/>
                  </a:lnTo>
                  <a:lnTo>
                    <a:pt x="576" y="242"/>
                  </a:lnTo>
                  <a:lnTo>
                    <a:pt x="569" y="229"/>
                  </a:lnTo>
                  <a:lnTo>
                    <a:pt x="564" y="225"/>
                  </a:lnTo>
                  <a:lnTo>
                    <a:pt x="560" y="220"/>
                  </a:lnTo>
                  <a:lnTo>
                    <a:pt x="555" y="214"/>
                  </a:lnTo>
                  <a:lnTo>
                    <a:pt x="550" y="210"/>
                  </a:lnTo>
                  <a:lnTo>
                    <a:pt x="545" y="204"/>
                  </a:lnTo>
                  <a:lnTo>
                    <a:pt x="540" y="199"/>
                  </a:lnTo>
                  <a:lnTo>
                    <a:pt x="535" y="195"/>
                  </a:lnTo>
                  <a:lnTo>
                    <a:pt x="532" y="190"/>
                  </a:lnTo>
                  <a:lnTo>
                    <a:pt x="547" y="191"/>
                  </a:lnTo>
                  <a:lnTo>
                    <a:pt x="561" y="191"/>
                  </a:lnTo>
                  <a:lnTo>
                    <a:pt x="573" y="192"/>
                  </a:lnTo>
                  <a:lnTo>
                    <a:pt x="584" y="192"/>
                  </a:lnTo>
                  <a:lnTo>
                    <a:pt x="594" y="193"/>
                  </a:lnTo>
                  <a:lnTo>
                    <a:pt x="601" y="193"/>
                  </a:lnTo>
                  <a:lnTo>
                    <a:pt x="607" y="193"/>
                  </a:lnTo>
                  <a:lnTo>
                    <a:pt x="610" y="193"/>
                  </a:lnTo>
                  <a:lnTo>
                    <a:pt x="618" y="191"/>
                  </a:lnTo>
                  <a:lnTo>
                    <a:pt x="622" y="188"/>
                  </a:lnTo>
                  <a:lnTo>
                    <a:pt x="617" y="183"/>
                  </a:lnTo>
                  <a:lnTo>
                    <a:pt x="607" y="180"/>
                  </a:lnTo>
                  <a:lnTo>
                    <a:pt x="603" y="180"/>
                  </a:lnTo>
                  <a:lnTo>
                    <a:pt x="599" y="178"/>
                  </a:lnTo>
                  <a:lnTo>
                    <a:pt x="593" y="177"/>
                  </a:lnTo>
                  <a:lnTo>
                    <a:pt x="586" y="177"/>
                  </a:lnTo>
                  <a:lnTo>
                    <a:pt x="577" y="176"/>
                  </a:lnTo>
                  <a:lnTo>
                    <a:pt x="568" y="175"/>
                  </a:lnTo>
                  <a:lnTo>
                    <a:pt x="556" y="174"/>
                  </a:lnTo>
                  <a:lnTo>
                    <a:pt x="545" y="173"/>
                  </a:lnTo>
                  <a:lnTo>
                    <a:pt x="550" y="170"/>
                  </a:lnTo>
                  <a:lnTo>
                    <a:pt x="557" y="168"/>
                  </a:lnTo>
                  <a:lnTo>
                    <a:pt x="563" y="167"/>
                  </a:lnTo>
                  <a:lnTo>
                    <a:pt x="569" y="165"/>
                  </a:lnTo>
                  <a:lnTo>
                    <a:pt x="575" y="161"/>
                  </a:lnTo>
                  <a:lnTo>
                    <a:pt x="580" y="158"/>
                  </a:lnTo>
                  <a:lnTo>
                    <a:pt x="586" y="154"/>
                  </a:lnTo>
                  <a:lnTo>
                    <a:pt x="591" y="150"/>
                  </a:lnTo>
                  <a:lnTo>
                    <a:pt x="592" y="147"/>
                  </a:lnTo>
                  <a:lnTo>
                    <a:pt x="593" y="144"/>
                  </a:lnTo>
                  <a:lnTo>
                    <a:pt x="592" y="143"/>
                  </a:lnTo>
                  <a:lnTo>
                    <a:pt x="586" y="143"/>
                  </a:lnTo>
                  <a:lnTo>
                    <a:pt x="577" y="147"/>
                  </a:lnTo>
                  <a:lnTo>
                    <a:pt x="568" y="152"/>
                  </a:lnTo>
                  <a:lnTo>
                    <a:pt x="558" y="155"/>
                  </a:lnTo>
                  <a:lnTo>
                    <a:pt x="548" y="159"/>
                  </a:lnTo>
                  <a:lnTo>
                    <a:pt x="539" y="162"/>
                  </a:lnTo>
                  <a:lnTo>
                    <a:pt x="529" y="165"/>
                  </a:lnTo>
                  <a:lnTo>
                    <a:pt x="519" y="167"/>
                  </a:lnTo>
                  <a:lnTo>
                    <a:pt x="510" y="169"/>
                  </a:lnTo>
                  <a:lnTo>
                    <a:pt x="502" y="169"/>
                  </a:lnTo>
                  <a:lnTo>
                    <a:pt x="494" y="168"/>
                  </a:lnTo>
                  <a:lnTo>
                    <a:pt x="486" y="168"/>
                  </a:lnTo>
                  <a:lnTo>
                    <a:pt x="478" y="167"/>
                  </a:lnTo>
                  <a:lnTo>
                    <a:pt x="470" y="166"/>
                  </a:lnTo>
                  <a:lnTo>
                    <a:pt x="462" y="165"/>
                  </a:lnTo>
                  <a:lnTo>
                    <a:pt x="454" y="165"/>
                  </a:lnTo>
                  <a:lnTo>
                    <a:pt x="446" y="163"/>
                  </a:lnTo>
                  <a:lnTo>
                    <a:pt x="450" y="160"/>
                  </a:lnTo>
                  <a:lnTo>
                    <a:pt x="456" y="158"/>
                  </a:lnTo>
                  <a:lnTo>
                    <a:pt x="462" y="154"/>
                  </a:lnTo>
                  <a:lnTo>
                    <a:pt x="467" y="151"/>
                  </a:lnTo>
                  <a:lnTo>
                    <a:pt x="473" y="147"/>
                  </a:lnTo>
                  <a:lnTo>
                    <a:pt x="479" y="144"/>
                  </a:lnTo>
                  <a:lnTo>
                    <a:pt x="484" y="140"/>
                  </a:lnTo>
                  <a:lnTo>
                    <a:pt x="488" y="137"/>
                  </a:lnTo>
                  <a:lnTo>
                    <a:pt x="493" y="132"/>
                  </a:lnTo>
                  <a:lnTo>
                    <a:pt x="492" y="130"/>
                  </a:lnTo>
                  <a:lnTo>
                    <a:pt x="487" y="130"/>
                  </a:lnTo>
                  <a:lnTo>
                    <a:pt x="484" y="130"/>
                  </a:lnTo>
                  <a:lnTo>
                    <a:pt x="476" y="133"/>
                  </a:lnTo>
                  <a:lnTo>
                    <a:pt x="467" y="137"/>
                  </a:lnTo>
                  <a:lnTo>
                    <a:pt x="457" y="140"/>
                  </a:lnTo>
                  <a:lnTo>
                    <a:pt x="447" y="144"/>
                  </a:lnTo>
                  <a:lnTo>
                    <a:pt x="438" y="148"/>
                  </a:lnTo>
                  <a:lnTo>
                    <a:pt x="428" y="152"/>
                  </a:lnTo>
                  <a:lnTo>
                    <a:pt x="420" y="157"/>
                  </a:lnTo>
                  <a:lnTo>
                    <a:pt x="413" y="161"/>
                  </a:lnTo>
                  <a:lnTo>
                    <a:pt x="401" y="160"/>
                  </a:lnTo>
                  <a:lnTo>
                    <a:pt x="388" y="159"/>
                  </a:lnTo>
                  <a:lnTo>
                    <a:pt x="376" y="158"/>
                  </a:lnTo>
                  <a:lnTo>
                    <a:pt x="366" y="157"/>
                  </a:lnTo>
                  <a:lnTo>
                    <a:pt x="358" y="157"/>
                  </a:lnTo>
                  <a:lnTo>
                    <a:pt x="350" y="155"/>
                  </a:lnTo>
                  <a:lnTo>
                    <a:pt x="344" y="154"/>
                  </a:lnTo>
                  <a:lnTo>
                    <a:pt x="340" y="154"/>
                  </a:lnTo>
                  <a:lnTo>
                    <a:pt x="338" y="154"/>
                  </a:lnTo>
                  <a:lnTo>
                    <a:pt x="338" y="154"/>
                  </a:lnTo>
                  <a:lnTo>
                    <a:pt x="338" y="154"/>
                  </a:lnTo>
                  <a:lnTo>
                    <a:pt x="337" y="154"/>
                  </a:lnTo>
                  <a:lnTo>
                    <a:pt x="343" y="145"/>
                  </a:lnTo>
                  <a:lnTo>
                    <a:pt x="350" y="136"/>
                  </a:lnTo>
                  <a:lnTo>
                    <a:pt x="356" y="125"/>
                  </a:lnTo>
                  <a:lnTo>
                    <a:pt x="363" y="115"/>
                  </a:lnTo>
                  <a:lnTo>
                    <a:pt x="368" y="105"/>
                  </a:lnTo>
                  <a:lnTo>
                    <a:pt x="375" y="93"/>
                  </a:lnTo>
                  <a:lnTo>
                    <a:pt x="381" y="83"/>
                  </a:lnTo>
                  <a:lnTo>
                    <a:pt x="388" y="71"/>
                  </a:lnTo>
                  <a:lnTo>
                    <a:pt x="397" y="71"/>
                  </a:lnTo>
                  <a:lnTo>
                    <a:pt x="408" y="70"/>
                  </a:lnTo>
                  <a:lnTo>
                    <a:pt x="416" y="69"/>
                  </a:lnTo>
                  <a:lnTo>
                    <a:pt x="425" y="69"/>
                  </a:lnTo>
                  <a:lnTo>
                    <a:pt x="434" y="68"/>
                  </a:lnTo>
                  <a:lnTo>
                    <a:pt x="442" y="67"/>
                  </a:lnTo>
                  <a:lnTo>
                    <a:pt x="451" y="64"/>
                  </a:lnTo>
                  <a:lnTo>
                    <a:pt x="459" y="63"/>
                  </a:lnTo>
                  <a:lnTo>
                    <a:pt x="472" y="57"/>
                  </a:lnTo>
                  <a:lnTo>
                    <a:pt x="476" y="51"/>
                  </a:lnTo>
                  <a:lnTo>
                    <a:pt x="470" y="46"/>
                  </a:lnTo>
                  <a:lnTo>
                    <a:pt x="457" y="46"/>
                  </a:lnTo>
                  <a:lnTo>
                    <a:pt x="448" y="47"/>
                  </a:lnTo>
                  <a:lnTo>
                    <a:pt x="439" y="48"/>
                  </a:lnTo>
                  <a:lnTo>
                    <a:pt x="431" y="49"/>
                  </a:lnTo>
                  <a:lnTo>
                    <a:pt x="424" y="49"/>
                  </a:lnTo>
                  <a:lnTo>
                    <a:pt x="417" y="51"/>
                  </a:lnTo>
                  <a:lnTo>
                    <a:pt x="411" y="51"/>
                  </a:lnTo>
                  <a:lnTo>
                    <a:pt x="405" y="49"/>
                  </a:lnTo>
                  <a:lnTo>
                    <a:pt x="401" y="49"/>
                  </a:lnTo>
                  <a:lnTo>
                    <a:pt x="406" y="39"/>
                  </a:lnTo>
                  <a:lnTo>
                    <a:pt x="413" y="29"/>
                  </a:lnTo>
                  <a:lnTo>
                    <a:pt x="419" y="19"/>
                  </a:lnTo>
                  <a:lnTo>
                    <a:pt x="426" y="9"/>
                  </a:lnTo>
                  <a:lnTo>
                    <a:pt x="428" y="8"/>
                  </a:lnTo>
                  <a:lnTo>
                    <a:pt x="429" y="8"/>
                  </a:lnTo>
                  <a:lnTo>
                    <a:pt x="432" y="8"/>
                  </a:lnTo>
                  <a:lnTo>
                    <a:pt x="435" y="7"/>
                  </a:lnTo>
                  <a:lnTo>
                    <a:pt x="441" y="6"/>
                  </a:lnTo>
                  <a:lnTo>
                    <a:pt x="449" y="3"/>
                  </a:lnTo>
                  <a:lnTo>
                    <a:pt x="457" y="2"/>
                  </a:lnTo>
                  <a:lnTo>
                    <a:pt x="464" y="0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14" name="Freeform 266"/>
            <p:cNvSpPr>
              <a:spLocks/>
            </p:cNvSpPr>
            <p:nvPr/>
          </p:nvSpPr>
          <p:spPr bwMode="auto">
            <a:xfrm>
              <a:off x="1711" y="3575"/>
              <a:ext cx="46" cy="42"/>
            </a:xfrm>
            <a:custGeom>
              <a:avLst/>
              <a:gdLst/>
              <a:ahLst/>
              <a:cxnLst>
                <a:cxn ang="0">
                  <a:pos x="78" y="118"/>
                </a:cxn>
                <a:cxn ang="0">
                  <a:pos x="73" y="114"/>
                </a:cxn>
                <a:cxn ang="0">
                  <a:pos x="65" y="110"/>
                </a:cxn>
                <a:cxn ang="0">
                  <a:pos x="56" y="104"/>
                </a:cxn>
                <a:cxn ang="0">
                  <a:pos x="48" y="98"/>
                </a:cxn>
                <a:cxn ang="0">
                  <a:pos x="39" y="94"/>
                </a:cxn>
                <a:cxn ang="0">
                  <a:pos x="30" y="89"/>
                </a:cxn>
                <a:cxn ang="0">
                  <a:pos x="22" y="84"/>
                </a:cxn>
                <a:cxn ang="0">
                  <a:pos x="15" y="82"/>
                </a:cxn>
                <a:cxn ang="0">
                  <a:pos x="1" y="76"/>
                </a:cxn>
                <a:cxn ang="0">
                  <a:pos x="0" y="71"/>
                </a:cxn>
                <a:cxn ang="0">
                  <a:pos x="7" y="68"/>
                </a:cxn>
                <a:cxn ang="0">
                  <a:pos x="21" y="69"/>
                </a:cxn>
                <a:cxn ang="0">
                  <a:pos x="27" y="72"/>
                </a:cxn>
                <a:cxn ang="0">
                  <a:pos x="32" y="74"/>
                </a:cxn>
                <a:cxn ang="0">
                  <a:pos x="39" y="76"/>
                </a:cxn>
                <a:cxn ang="0">
                  <a:pos x="45" y="79"/>
                </a:cxn>
                <a:cxn ang="0">
                  <a:pos x="51" y="82"/>
                </a:cxn>
                <a:cxn ang="0">
                  <a:pos x="56" y="84"/>
                </a:cxn>
                <a:cxn ang="0">
                  <a:pos x="62" y="88"/>
                </a:cxn>
                <a:cxn ang="0">
                  <a:pos x="68" y="91"/>
                </a:cxn>
                <a:cxn ang="0">
                  <a:pos x="56" y="64"/>
                </a:cxn>
                <a:cxn ang="0">
                  <a:pos x="47" y="41"/>
                </a:cxn>
                <a:cxn ang="0">
                  <a:pos x="40" y="24"/>
                </a:cxn>
                <a:cxn ang="0">
                  <a:pos x="36" y="14"/>
                </a:cxn>
                <a:cxn ang="0">
                  <a:pos x="32" y="4"/>
                </a:cxn>
                <a:cxn ang="0">
                  <a:pos x="35" y="0"/>
                </a:cxn>
                <a:cxn ang="0">
                  <a:pos x="39" y="1"/>
                </a:cxn>
                <a:cxn ang="0">
                  <a:pos x="43" y="4"/>
                </a:cxn>
                <a:cxn ang="0">
                  <a:pos x="50" y="15"/>
                </a:cxn>
                <a:cxn ang="0">
                  <a:pos x="55" y="26"/>
                </a:cxn>
                <a:cxn ang="0">
                  <a:pos x="61" y="36"/>
                </a:cxn>
                <a:cxn ang="0">
                  <a:pos x="67" y="46"/>
                </a:cxn>
                <a:cxn ang="0">
                  <a:pos x="73" y="57"/>
                </a:cxn>
                <a:cxn ang="0">
                  <a:pos x="78" y="67"/>
                </a:cxn>
                <a:cxn ang="0">
                  <a:pos x="83" y="77"/>
                </a:cxn>
                <a:cxn ang="0">
                  <a:pos x="89" y="88"/>
                </a:cxn>
                <a:cxn ang="0">
                  <a:pos x="92" y="73"/>
                </a:cxn>
                <a:cxn ang="0">
                  <a:pos x="97" y="57"/>
                </a:cxn>
                <a:cxn ang="0">
                  <a:pos x="101" y="39"/>
                </a:cxn>
                <a:cxn ang="0">
                  <a:pos x="106" y="26"/>
                </a:cxn>
                <a:cxn ang="0">
                  <a:pos x="109" y="20"/>
                </a:cxn>
                <a:cxn ang="0">
                  <a:pos x="113" y="19"/>
                </a:cxn>
                <a:cxn ang="0">
                  <a:pos x="115" y="22"/>
                </a:cxn>
                <a:cxn ang="0">
                  <a:pos x="114" y="28"/>
                </a:cxn>
                <a:cxn ang="0">
                  <a:pos x="111" y="51"/>
                </a:cxn>
                <a:cxn ang="0">
                  <a:pos x="109" y="75"/>
                </a:cxn>
                <a:cxn ang="0">
                  <a:pos x="107" y="98"/>
                </a:cxn>
                <a:cxn ang="0">
                  <a:pos x="104" y="118"/>
                </a:cxn>
                <a:cxn ang="0">
                  <a:pos x="78" y="118"/>
                </a:cxn>
              </a:cxnLst>
              <a:rect l="0" t="0" r="r" b="b"/>
              <a:pathLst>
                <a:path w="115" h="118">
                  <a:moveTo>
                    <a:pt x="78" y="118"/>
                  </a:moveTo>
                  <a:lnTo>
                    <a:pt x="73" y="114"/>
                  </a:lnTo>
                  <a:lnTo>
                    <a:pt x="65" y="110"/>
                  </a:lnTo>
                  <a:lnTo>
                    <a:pt x="56" y="104"/>
                  </a:lnTo>
                  <a:lnTo>
                    <a:pt x="48" y="98"/>
                  </a:lnTo>
                  <a:lnTo>
                    <a:pt x="39" y="94"/>
                  </a:lnTo>
                  <a:lnTo>
                    <a:pt x="30" y="89"/>
                  </a:lnTo>
                  <a:lnTo>
                    <a:pt x="22" y="84"/>
                  </a:lnTo>
                  <a:lnTo>
                    <a:pt x="15" y="82"/>
                  </a:lnTo>
                  <a:lnTo>
                    <a:pt x="1" y="76"/>
                  </a:lnTo>
                  <a:lnTo>
                    <a:pt x="0" y="71"/>
                  </a:lnTo>
                  <a:lnTo>
                    <a:pt x="7" y="68"/>
                  </a:lnTo>
                  <a:lnTo>
                    <a:pt x="21" y="69"/>
                  </a:lnTo>
                  <a:lnTo>
                    <a:pt x="27" y="72"/>
                  </a:lnTo>
                  <a:lnTo>
                    <a:pt x="32" y="74"/>
                  </a:lnTo>
                  <a:lnTo>
                    <a:pt x="39" y="76"/>
                  </a:lnTo>
                  <a:lnTo>
                    <a:pt x="45" y="79"/>
                  </a:lnTo>
                  <a:lnTo>
                    <a:pt x="51" y="82"/>
                  </a:lnTo>
                  <a:lnTo>
                    <a:pt x="56" y="84"/>
                  </a:lnTo>
                  <a:lnTo>
                    <a:pt x="62" y="88"/>
                  </a:lnTo>
                  <a:lnTo>
                    <a:pt x="68" y="91"/>
                  </a:lnTo>
                  <a:lnTo>
                    <a:pt x="56" y="64"/>
                  </a:lnTo>
                  <a:lnTo>
                    <a:pt x="47" y="41"/>
                  </a:lnTo>
                  <a:lnTo>
                    <a:pt x="40" y="24"/>
                  </a:lnTo>
                  <a:lnTo>
                    <a:pt x="36" y="14"/>
                  </a:lnTo>
                  <a:lnTo>
                    <a:pt x="32" y="4"/>
                  </a:lnTo>
                  <a:lnTo>
                    <a:pt x="35" y="0"/>
                  </a:lnTo>
                  <a:lnTo>
                    <a:pt x="39" y="1"/>
                  </a:lnTo>
                  <a:lnTo>
                    <a:pt x="43" y="4"/>
                  </a:lnTo>
                  <a:lnTo>
                    <a:pt x="50" y="15"/>
                  </a:lnTo>
                  <a:lnTo>
                    <a:pt x="55" y="26"/>
                  </a:lnTo>
                  <a:lnTo>
                    <a:pt x="61" y="36"/>
                  </a:lnTo>
                  <a:lnTo>
                    <a:pt x="67" y="46"/>
                  </a:lnTo>
                  <a:lnTo>
                    <a:pt x="73" y="57"/>
                  </a:lnTo>
                  <a:lnTo>
                    <a:pt x="78" y="67"/>
                  </a:lnTo>
                  <a:lnTo>
                    <a:pt x="83" y="77"/>
                  </a:lnTo>
                  <a:lnTo>
                    <a:pt x="89" y="88"/>
                  </a:lnTo>
                  <a:lnTo>
                    <a:pt x="92" y="73"/>
                  </a:lnTo>
                  <a:lnTo>
                    <a:pt x="97" y="57"/>
                  </a:lnTo>
                  <a:lnTo>
                    <a:pt x="101" y="39"/>
                  </a:lnTo>
                  <a:lnTo>
                    <a:pt x="106" y="26"/>
                  </a:lnTo>
                  <a:lnTo>
                    <a:pt x="109" y="20"/>
                  </a:lnTo>
                  <a:lnTo>
                    <a:pt x="113" y="19"/>
                  </a:lnTo>
                  <a:lnTo>
                    <a:pt x="115" y="22"/>
                  </a:lnTo>
                  <a:lnTo>
                    <a:pt x="114" y="28"/>
                  </a:lnTo>
                  <a:lnTo>
                    <a:pt x="111" y="51"/>
                  </a:lnTo>
                  <a:lnTo>
                    <a:pt x="109" y="75"/>
                  </a:lnTo>
                  <a:lnTo>
                    <a:pt x="107" y="98"/>
                  </a:lnTo>
                  <a:lnTo>
                    <a:pt x="104" y="118"/>
                  </a:lnTo>
                  <a:lnTo>
                    <a:pt x="78" y="118"/>
                  </a:lnTo>
                  <a:close/>
                </a:path>
              </a:pathLst>
            </a:custGeom>
            <a:solidFill>
              <a:srgbClr val="0099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10" name="Group 267"/>
          <p:cNvGrpSpPr>
            <a:grpSpLocks/>
          </p:cNvGrpSpPr>
          <p:nvPr/>
        </p:nvGrpSpPr>
        <p:grpSpPr bwMode="auto">
          <a:xfrm>
            <a:off x="6804025" y="1916113"/>
            <a:ext cx="457200" cy="381000"/>
            <a:chOff x="1632" y="3552"/>
            <a:chExt cx="288" cy="240"/>
          </a:xfrm>
        </p:grpSpPr>
        <p:sp>
          <p:nvSpPr>
            <p:cNvPr id="2316" name="Freeform 268"/>
            <p:cNvSpPr>
              <a:spLocks/>
            </p:cNvSpPr>
            <p:nvPr/>
          </p:nvSpPr>
          <p:spPr bwMode="auto">
            <a:xfrm>
              <a:off x="1789" y="3561"/>
              <a:ext cx="94" cy="56"/>
            </a:xfrm>
            <a:custGeom>
              <a:avLst/>
              <a:gdLst/>
              <a:ahLst/>
              <a:cxnLst>
                <a:cxn ang="0">
                  <a:pos x="5" y="155"/>
                </a:cxn>
                <a:cxn ang="0">
                  <a:pos x="0" y="132"/>
                </a:cxn>
                <a:cxn ang="0">
                  <a:pos x="62" y="124"/>
                </a:cxn>
                <a:cxn ang="0">
                  <a:pos x="76" y="19"/>
                </a:cxn>
                <a:cxn ang="0">
                  <a:pos x="116" y="56"/>
                </a:cxn>
                <a:cxn ang="0">
                  <a:pos x="194" y="0"/>
                </a:cxn>
                <a:cxn ang="0">
                  <a:pos x="184" y="120"/>
                </a:cxn>
                <a:cxn ang="0">
                  <a:pos x="237" y="155"/>
                </a:cxn>
                <a:cxn ang="0">
                  <a:pos x="129" y="155"/>
                </a:cxn>
                <a:cxn ang="0">
                  <a:pos x="77" y="155"/>
                </a:cxn>
                <a:cxn ang="0">
                  <a:pos x="48" y="155"/>
                </a:cxn>
                <a:cxn ang="0">
                  <a:pos x="38" y="155"/>
                </a:cxn>
                <a:cxn ang="0">
                  <a:pos x="5" y="155"/>
                </a:cxn>
              </a:cxnLst>
              <a:rect l="0" t="0" r="r" b="b"/>
              <a:pathLst>
                <a:path w="237" h="155">
                  <a:moveTo>
                    <a:pt x="5" y="155"/>
                  </a:moveTo>
                  <a:lnTo>
                    <a:pt x="0" y="132"/>
                  </a:lnTo>
                  <a:lnTo>
                    <a:pt x="62" y="124"/>
                  </a:lnTo>
                  <a:lnTo>
                    <a:pt x="76" y="19"/>
                  </a:lnTo>
                  <a:lnTo>
                    <a:pt x="116" y="56"/>
                  </a:lnTo>
                  <a:lnTo>
                    <a:pt x="194" y="0"/>
                  </a:lnTo>
                  <a:lnTo>
                    <a:pt x="184" y="120"/>
                  </a:lnTo>
                  <a:lnTo>
                    <a:pt x="237" y="155"/>
                  </a:lnTo>
                  <a:lnTo>
                    <a:pt x="129" y="155"/>
                  </a:lnTo>
                  <a:lnTo>
                    <a:pt x="77" y="155"/>
                  </a:lnTo>
                  <a:lnTo>
                    <a:pt x="48" y="155"/>
                  </a:lnTo>
                  <a:lnTo>
                    <a:pt x="38" y="155"/>
                  </a:lnTo>
                  <a:lnTo>
                    <a:pt x="5" y="1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17" name="Freeform 269"/>
            <p:cNvSpPr>
              <a:spLocks/>
            </p:cNvSpPr>
            <p:nvPr/>
          </p:nvSpPr>
          <p:spPr bwMode="auto">
            <a:xfrm>
              <a:off x="1804" y="3617"/>
              <a:ext cx="4" cy="1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10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18" name="Freeform 270"/>
            <p:cNvSpPr>
              <a:spLocks/>
            </p:cNvSpPr>
            <p:nvPr/>
          </p:nvSpPr>
          <p:spPr bwMode="auto">
            <a:xfrm>
              <a:off x="1804" y="3617"/>
              <a:ext cx="4" cy="1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10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19" name="Freeform 271"/>
            <p:cNvSpPr>
              <a:spLocks/>
            </p:cNvSpPr>
            <p:nvPr/>
          </p:nvSpPr>
          <p:spPr bwMode="auto">
            <a:xfrm>
              <a:off x="1804" y="3617"/>
              <a:ext cx="4" cy="1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10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20" name="Freeform 272"/>
            <p:cNvSpPr>
              <a:spLocks/>
            </p:cNvSpPr>
            <p:nvPr/>
          </p:nvSpPr>
          <p:spPr bwMode="auto">
            <a:xfrm>
              <a:off x="1632" y="3617"/>
              <a:ext cx="288" cy="175"/>
            </a:xfrm>
            <a:custGeom>
              <a:avLst/>
              <a:gdLst/>
              <a:ahLst/>
              <a:cxnLst>
                <a:cxn ang="0">
                  <a:pos x="226" y="15"/>
                </a:cxn>
                <a:cxn ang="0">
                  <a:pos x="275" y="86"/>
                </a:cxn>
                <a:cxn ang="0">
                  <a:pos x="263" y="133"/>
                </a:cxn>
                <a:cxn ang="0">
                  <a:pos x="165" y="110"/>
                </a:cxn>
                <a:cxn ang="0">
                  <a:pos x="89" y="114"/>
                </a:cxn>
                <a:cxn ang="0">
                  <a:pos x="77" y="181"/>
                </a:cxn>
                <a:cxn ang="0">
                  <a:pos x="153" y="227"/>
                </a:cxn>
                <a:cxn ang="0">
                  <a:pos x="251" y="208"/>
                </a:cxn>
                <a:cxn ang="0">
                  <a:pos x="266" y="261"/>
                </a:cxn>
                <a:cxn ang="0">
                  <a:pos x="230" y="314"/>
                </a:cxn>
                <a:cxn ang="0">
                  <a:pos x="184" y="385"/>
                </a:cxn>
                <a:cxn ang="0">
                  <a:pos x="238" y="434"/>
                </a:cxn>
                <a:cxn ang="0">
                  <a:pos x="290" y="402"/>
                </a:cxn>
                <a:cxn ang="0">
                  <a:pos x="335" y="314"/>
                </a:cxn>
                <a:cxn ang="0">
                  <a:pos x="371" y="299"/>
                </a:cxn>
                <a:cxn ang="0">
                  <a:pos x="389" y="378"/>
                </a:cxn>
                <a:cxn ang="0">
                  <a:pos x="454" y="427"/>
                </a:cxn>
                <a:cxn ang="0">
                  <a:pos x="526" y="401"/>
                </a:cxn>
                <a:cxn ang="0">
                  <a:pos x="504" y="324"/>
                </a:cxn>
                <a:cxn ang="0">
                  <a:pos x="446" y="248"/>
                </a:cxn>
                <a:cxn ang="0">
                  <a:pos x="463" y="205"/>
                </a:cxn>
                <a:cxn ang="0">
                  <a:pos x="555" y="210"/>
                </a:cxn>
                <a:cxn ang="0">
                  <a:pos x="653" y="208"/>
                </a:cxn>
                <a:cxn ang="0">
                  <a:pos x="669" y="158"/>
                </a:cxn>
                <a:cxn ang="0">
                  <a:pos x="582" y="138"/>
                </a:cxn>
                <a:cxn ang="0">
                  <a:pos x="492" y="132"/>
                </a:cxn>
                <a:cxn ang="0">
                  <a:pos x="477" y="89"/>
                </a:cxn>
                <a:cxn ang="0">
                  <a:pos x="546" y="32"/>
                </a:cxn>
                <a:cxn ang="0">
                  <a:pos x="524" y="0"/>
                </a:cxn>
                <a:cxn ang="0">
                  <a:pos x="443" y="0"/>
                </a:cxn>
                <a:cxn ang="0">
                  <a:pos x="400" y="0"/>
                </a:cxn>
                <a:cxn ang="0">
                  <a:pos x="380" y="102"/>
                </a:cxn>
                <a:cxn ang="0">
                  <a:pos x="366" y="0"/>
                </a:cxn>
                <a:cxn ang="0">
                  <a:pos x="333" y="0"/>
                </a:cxn>
                <a:cxn ang="0">
                  <a:pos x="276" y="0"/>
                </a:cxn>
              </a:cxnLst>
              <a:rect l="0" t="0" r="r" b="b"/>
              <a:pathLst>
                <a:path w="726" h="479">
                  <a:moveTo>
                    <a:pt x="198" y="0"/>
                  </a:moveTo>
                  <a:lnTo>
                    <a:pt x="226" y="15"/>
                  </a:lnTo>
                  <a:lnTo>
                    <a:pt x="173" y="33"/>
                  </a:lnTo>
                  <a:lnTo>
                    <a:pt x="275" y="86"/>
                  </a:lnTo>
                  <a:lnTo>
                    <a:pt x="295" y="131"/>
                  </a:lnTo>
                  <a:lnTo>
                    <a:pt x="263" y="133"/>
                  </a:lnTo>
                  <a:lnTo>
                    <a:pt x="191" y="61"/>
                  </a:lnTo>
                  <a:lnTo>
                    <a:pt x="165" y="110"/>
                  </a:lnTo>
                  <a:lnTo>
                    <a:pt x="93" y="68"/>
                  </a:lnTo>
                  <a:lnTo>
                    <a:pt x="89" y="114"/>
                  </a:lnTo>
                  <a:lnTo>
                    <a:pt x="0" y="139"/>
                  </a:lnTo>
                  <a:lnTo>
                    <a:pt x="77" y="181"/>
                  </a:lnTo>
                  <a:lnTo>
                    <a:pt x="59" y="252"/>
                  </a:lnTo>
                  <a:lnTo>
                    <a:pt x="153" y="227"/>
                  </a:lnTo>
                  <a:lnTo>
                    <a:pt x="175" y="274"/>
                  </a:lnTo>
                  <a:lnTo>
                    <a:pt x="251" y="208"/>
                  </a:lnTo>
                  <a:lnTo>
                    <a:pt x="294" y="207"/>
                  </a:lnTo>
                  <a:lnTo>
                    <a:pt x="266" y="261"/>
                  </a:lnTo>
                  <a:lnTo>
                    <a:pt x="184" y="281"/>
                  </a:lnTo>
                  <a:lnTo>
                    <a:pt x="230" y="314"/>
                  </a:lnTo>
                  <a:lnTo>
                    <a:pt x="131" y="354"/>
                  </a:lnTo>
                  <a:lnTo>
                    <a:pt x="184" y="385"/>
                  </a:lnTo>
                  <a:lnTo>
                    <a:pt x="169" y="468"/>
                  </a:lnTo>
                  <a:lnTo>
                    <a:pt x="238" y="434"/>
                  </a:lnTo>
                  <a:lnTo>
                    <a:pt x="286" y="477"/>
                  </a:lnTo>
                  <a:lnTo>
                    <a:pt x="290" y="402"/>
                  </a:lnTo>
                  <a:lnTo>
                    <a:pt x="343" y="402"/>
                  </a:lnTo>
                  <a:lnTo>
                    <a:pt x="335" y="314"/>
                  </a:lnTo>
                  <a:lnTo>
                    <a:pt x="363" y="264"/>
                  </a:lnTo>
                  <a:lnTo>
                    <a:pt x="371" y="299"/>
                  </a:lnTo>
                  <a:lnTo>
                    <a:pt x="369" y="379"/>
                  </a:lnTo>
                  <a:lnTo>
                    <a:pt x="389" y="378"/>
                  </a:lnTo>
                  <a:lnTo>
                    <a:pt x="412" y="479"/>
                  </a:lnTo>
                  <a:lnTo>
                    <a:pt x="454" y="427"/>
                  </a:lnTo>
                  <a:lnTo>
                    <a:pt x="536" y="473"/>
                  </a:lnTo>
                  <a:lnTo>
                    <a:pt x="526" y="401"/>
                  </a:lnTo>
                  <a:lnTo>
                    <a:pt x="582" y="393"/>
                  </a:lnTo>
                  <a:lnTo>
                    <a:pt x="504" y="324"/>
                  </a:lnTo>
                  <a:lnTo>
                    <a:pt x="539" y="303"/>
                  </a:lnTo>
                  <a:lnTo>
                    <a:pt x="446" y="248"/>
                  </a:lnTo>
                  <a:lnTo>
                    <a:pt x="423" y="198"/>
                  </a:lnTo>
                  <a:lnTo>
                    <a:pt x="463" y="205"/>
                  </a:lnTo>
                  <a:lnTo>
                    <a:pt x="534" y="267"/>
                  </a:lnTo>
                  <a:lnTo>
                    <a:pt x="555" y="210"/>
                  </a:lnTo>
                  <a:lnTo>
                    <a:pt x="645" y="287"/>
                  </a:lnTo>
                  <a:lnTo>
                    <a:pt x="653" y="208"/>
                  </a:lnTo>
                  <a:lnTo>
                    <a:pt x="726" y="205"/>
                  </a:lnTo>
                  <a:lnTo>
                    <a:pt x="669" y="158"/>
                  </a:lnTo>
                  <a:lnTo>
                    <a:pt x="683" y="100"/>
                  </a:lnTo>
                  <a:lnTo>
                    <a:pt x="582" y="138"/>
                  </a:lnTo>
                  <a:lnTo>
                    <a:pt x="563" y="95"/>
                  </a:lnTo>
                  <a:lnTo>
                    <a:pt x="492" y="132"/>
                  </a:lnTo>
                  <a:lnTo>
                    <a:pt x="441" y="128"/>
                  </a:lnTo>
                  <a:lnTo>
                    <a:pt x="477" y="89"/>
                  </a:lnTo>
                  <a:lnTo>
                    <a:pt x="563" y="76"/>
                  </a:lnTo>
                  <a:lnTo>
                    <a:pt x="546" y="32"/>
                  </a:lnTo>
                  <a:lnTo>
                    <a:pt x="632" y="0"/>
                  </a:lnTo>
                  <a:lnTo>
                    <a:pt x="524" y="0"/>
                  </a:lnTo>
                  <a:lnTo>
                    <a:pt x="472" y="0"/>
                  </a:lnTo>
                  <a:lnTo>
                    <a:pt x="443" y="0"/>
                  </a:lnTo>
                  <a:lnTo>
                    <a:pt x="433" y="0"/>
                  </a:lnTo>
                  <a:lnTo>
                    <a:pt x="400" y="0"/>
                  </a:lnTo>
                  <a:lnTo>
                    <a:pt x="416" y="53"/>
                  </a:lnTo>
                  <a:lnTo>
                    <a:pt x="380" y="102"/>
                  </a:lnTo>
                  <a:lnTo>
                    <a:pt x="352" y="48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3" y="0"/>
                  </a:lnTo>
                  <a:lnTo>
                    <a:pt x="302" y="0"/>
                  </a:lnTo>
                  <a:lnTo>
                    <a:pt x="276" y="0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0099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21" name="Freeform 273"/>
            <p:cNvSpPr>
              <a:spLocks/>
            </p:cNvSpPr>
            <p:nvPr/>
          </p:nvSpPr>
          <p:spPr bwMode="auto">
            <a:xfrm>
              <a:off x="1683" y="3552"/>
              <a:ext cx="101" cy="65"/>
            </a:xfrm>
            <a:custGeom>
              <a:avLst/>
              <a:gdLst/>
              <a:ahLst/>
              <a:cxnLst>
                <a:cxn ang="0">
                  <a:pos x="70" y="180"/>
                </a:cxn>
                <a:cxn ang="0">
                  <a:pos x="0" y="141"/>
                </a:cxn>
                <a:cxn ang="0">
                  <a:pos x="56" y="107"/>
                </a:cxn>
                <a:cxn ang="0">
                  <a:pos x="67" y="0"/>
                </a:cxn>
                <a:cxn ang="0">
                  <a:pos x="139" y="67"/>
                </a:cxn>
                <a:cxn ang="0">
                  <a:pos x="204" y="40"/>
                </a:cxn>
                <a:cxn ang="0">
                  <a:pos x="201" y="126"/>
                </a:cxn>
                <a:cxn ang="0">
                  <a:pos x="255" y="115"/>
                </a:cxn>
                <a:cxn ang="0">
                  <a:pos x="238" y="180"/>
                </a:cxn>
                <a:cxn ang="0">
                  <a:pos x="220" y="180"/>
                </a:cxn>
                <a:cxn ang="0">
                  <a:pos x="205" y="180"/>
                </a:cxn>
                <a:cxn ang="0">
                  <a:pos x="174" y="180"/>
                </a:cxn>
                <a:cxn ang="0">
                  <a:pos x="148" y="180"/>
                </a:cxn>
                <a:cxn ang="0">
                  <a:pos x="70" y="180"/>
                </a:cxn>
              </a:cxnLst>
              <a:rect l="0" t="0" r="r" b="b"/>
              <a:pathLst>
                <a:path w="255" h="180">
                  <a:moveTo>
                    <a:pt x="70" y="180"/>
                  </a:moveTo>
                  <a:lnTo>
                    <a:pt x="0" y="141"/>
                  </a:lnTo>
                  <a:lnTo>
                    <a:pt x="56" y="107"/>
                  </a:lnTo>
                  <a:lnTo>
                    <a:pt x="67" y="0"/>
                  </a:lnTo>
                  <a:lnTo>
                    <a:pt x="139" y="67"/>
                  </a:lnTo>
                  <a:lnTo>
                    <a:pt x="204" y="40"/>
                  </a:lnTo>
                  <a:lnTo>
                    <a:pt x="201" y="126"/>
                  </a:lnTo>
                  <a:lnTo>
                    <a:pt x="255" y="115"/>
                  </a:lnTo>
                  <a:lnTo>
                    <a:pt x="238" y="180"/>
                  </a:lnTo>
                  <a:lnTo>
                    <a:pt x="220" y="180"/>
                  </a:lnTo>
                  <a:lnTo>
                    <a:pt x="205" y="180"/>
                  </a:lnTo>
                  <a:lnTo>
                    <a:pt x="174" y="180"/>
                  </a:lnTo>
                  <a:lnTo>
                    <a:pt x="148" y="180"/>
                  </a:lnTo>
                  <a:lnTo>
                    <a:pt x="70" y="18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22" name="Freeform 274"/>
            <p:cNvSpPr>
              <a:spLocks/>
            </p:cNvSpPr>
            <p:nvPr/>
          </p:nvSpPr>
          <p:spPr bwMode="auto">
            <a:xfrm>
              <a:off x="1819" y="3583"/>
              <a:ext cx="45" cy="34"/>
            </a:xfrm>
            <a:custGeom>
              <a:avLst/>
              <a:gdLst/>
              <a:ahLst/>
              <a:cxnLst>
                <a:cxn ang="0">
                  <a:pos x="52" y="96"/>
                </a:cxn>
                <a:cxn ang="0">
                  <a:pos x="58" y="93"/>
                </a:cxn>
                <a:cxn ang="0">
                  <a:pos x="64" y="92"/>
                </a:cxn>
                <a:cxn ang="0">
                  <a:pos x="69" y="90"/>
                </a:cxn>
                <a:cxn ang="0">
                  <a:pos x="75" y="89"/>
                </a:cxn>
                <a:cxn ang="0">
                  <a:pos x="80" y="88"/>
                </a:cxn>
                <a:cxn ang="0">
                  <a:pos x="85" y="85"/>
                </a:cxn>
                <a:cxn ang="0">
                  <a:pos x="91" y="85"/>
                </a:cxn>
                <a:cxn ang="0">
                  <a:pos x="97" y="84"/>
                </a:cxn>
                <a:cxn ang="0">
                  <a:pos x="110" y="82"/>
                </a:cxn>
                <a:cxn ang="0">
                  <a:pos x="114" y="79"/>
                </a:cxn>
                <a:cxn ang="0">
                  <a:pos x="108" y="75"/>
                </a:cxn>
                <a:cxn ang="0">
                  <a:pos x="92" y="74"/>
                </a:cxn>
                <a:cxn ang="0">
                  <a:pos x="85" y="75"/>
                </a:cxn>
                <a:cxn ang="0">
                  <a:pos x="76" y="76"/>
                </a:cxn>
                <a:cxn ang="0">
                  <a:pos x="67" y="77"/>
                </a:cxn>
                <a:cxn ang="0">
                  <a:pos x="58" y="79"/>
                </a:cxn>
                <a:cxn ang="0">
                  <a:pos x="49" y="80"/>
                </a:cxn>
                <a:cxn ang="0">
                  <a:pos x="41" y="81"/>
                </a:cxn>
                <a:cxn ang="0">
                  <a:pos x="34" y="81"/>
                </a:cxn>
                <a:cxn ang="0">
                  <a:pos x="28" y="82"/>
                </a:cxn>
                <a:cxn ang="0">
                  <a:pos x="34" y="73"/>
                </a:cxn>
                <a:cxn ang="0">
                  <a:pos x="39" y="64"/>
                </a:cxn>
                <a:cxn ang="0">
                  <a:pos x="45" y="54"/>
                </a:cxn>
                <a:cxn ang="0">
                  <a:pos x="51" y="45"/>
                </a:cxn>
                <a:cxn ang="0">
                  <a:pos x="58" y="36"/>
                </a:cxn>
                <a:cxn ang="0">
                  <a:pos x="64" y="25"/>
                </a:cxn>
                <a:cxn ang="0">
                  <a:pos x="69" y="16"/>
                </a:cxn>
                <a:cxn ang="0">
                  <a:pos x="76" y="7"/>
                </a:cxn>
                <a:cxn ang="0">
                  <a:pos x="80" y="1"/>
                </a:cxn>
                <a:cxn ang="0">
                  <a:pos x="77" y="0"/>
                </a:cxn>
                <a:cxn ang="0">
                  <a:pos x="73" y="1"/>
                </a:cxn>
                <a:cxn ang="0">
                  <a:pos x="70" y="2"/>
                </a:cxn>
                <a:cxn ang="0">
                  <a:pos x="67" y="7"/>
                </a:cxn>
                <a:cxn ang="0">
                  <a:pos x="62" y="12"/>
                </a:cxn>
                <a:cxn ang="0">
                  <a:pos x="57" y="19"/>
                </a:cxn>
                <a:cxn ang="0">
                  <a:pos x="51" y="25"/>
                </a:cxn>
                <a:cxn ang="0">
                  <a:pos x="45" y="34"/>
                </a:cxn>
                <a:cxn ang="0">
                  <a:pos x="38" y="43"/>
                </a:cxn>
                <a:cxn ang="0">
                  <a:pos x="31" y="52"/>
                </a:cxn>
                <a:cxn ang="0">
                  <a:pos x="23" y="62"/>
                </a:cxn>
                <a:cxn ang="0">
                  <a:pos x="26" y="51"/>
                </a:cxn>
                <a:cxn ang="0">
                  <a:pos x="27" y="40"/>
                </a:cxn>
                <a:cxn ang="0">
                  <a:pos x="26" y="29"/>
                </a:cxn>
                <a:cxn ang="0">
                  <a:pos x="23" y="19"/>
                </a:cxn>
                <a:cxn ang="0">
                  <a:pos x="20" y="13"/>
                </a:cxn>
                <a:cxn ang="0">
                  <a:pos x="16" y="13"/>
                </a:cxn>
                <a:cxn ang="0">
                  <a:pos x="14" y="17"/>
                </a:cxn>
                <a:cxn ang="0">
                  <a:pos x="14" y="25"/>
                </a:cxn>
                <a:cxn ang="0">
                  <a:pos x="13" y="42"/>
                </a:cxn>
                <a:cxn ang="0">
                  <a:pos x="11" y="57"/>
                </a:cxn>
                <a:cxn ang="0">
                  <a:pos x="7" y="72"/>
                </a:cxn>
                <a:cxn ang="0">
                  <a:pos x="4" y="85"/>
                </a:cxn>
                <a:cxn ang="0">
                  <a:pos x="4" y="88"/>
                </a:cxn>
                <a:cxn ang="0">
                  <a:pos x="2" y="90"/>
                </a:cxn>
                <a:cxn ang="0">
                  <a:pos x="0" y="93"/>
                </a:cxn>
                <a:cxn ang="0">
                  <a:pos x="0" y="96"/>
                </a:cxn>
                <a:cxn ang="0">
                  <a:pos x="52" y="96"/>
                </a:cxn>
              </a:cxnLst>
              <a:rect l="0" t="0" r="r" b="b"/>
              <a:pathLst>
                <a:path w="114" h="96">
                  <a:moveTo>
                    <a:pt x="52" y="96"/>
                  </a:moveTo>
                  <a:lnTo>
                    <a:pt x="58" y="93"/>
                  </a:lnTo>
                  <a:lnTo>
                    <a:pt x="64" y="92"/>
                  </a:lnTo>
                  <a:lnTo>
                    <a:pt x="69" y="90"/>
                  </a:lnTo>
                  <a:lnTo>
                    <a:pt x="75" y="89"/>
                  </a:lnTo>
                  <a:lnTo>
                    <a:pt x="80" y="88"/>
                  </a:lnTo>
                  <a:lnTo>
                    <a:pt x="85" y="85"/>
                  </a:lnTo>
                  <a:lnTo>
                    <a:pt x="91" y="85"/>
                  </a:lnTo>
                  <a:lnTo>
                    <a:pt x="97" y="84"/>
                  </a:lnTo>
                  <a:lnTo>
                    <a:pt x="110" y="82"/>
                  </a:lnTo>
                  <a:lnTo>
                    <a:pt x="114" y="79"/>
                  </a:lnTo>
                  <a:lnTo>
                    <a:pt x="108" y="75"/>
                  </a:lnTo>
                  <a:lnTo>
                    <a:pt x="92" y="74"/>
                  </a:lnTo>
                  <a:lnTo>
                    <a:pt x="85" y="75"/>
                  </a:lnTo>
                  <a:lnTo>
                    <a:pt x="76" y="76"/>
                  </a:lnTo>
                  <a:lnTo>
                    <a:pt x="67" y="77"/>
                  </a:lnTo>
                  <a:lnTo>
                    <a:pt x="58" y="79"/>
                  </a:lnTo>
                  <a:lnTo>
                    <a:pt x="49" y="80"/>
                  </a:lnTo>
                  <a:lnTo>
                    <a:pt x="41" y="81"/>
                  </a:lnTo>
                  <a:lnTo>
                    <a:pt x="34" y="81"/>
                  </a:lnTo>
                  <a:lnTo>
                    <a:pt x="28" y="82"/>
                  </a:lnTo>
                  <a:lnTo>
                    <a:pt x="34" y="73"/>
                  </a:lnTo>
                  <a:lnTo>
                    <a:pt x="39" y="64"/>
                  </a:lnTo>
                  <a:lnTo>
                    <a:pt x="45" y="54"/>
                  </a:lnTo>
                  <a:lnTo>
                    <a:pt x="51" y="45"/>
                  </a:lnTo>
                  <a:lnTo>
                    <a:pt x="58" y="36"/>
                  </a:lnTo>
                  <a:lnTo>
                    <a:pt x="64" y="25"/>
                  </a:lnTo>
                  <a:lnTo>
                    <a:pt x="69" y="16"/>
                  </a:lnTo>
                  <a:lnTo>
                    <a:pt x="76" y="7"/>
                  </a:lnTo>
                  <a:lnTo>
                    <a:pt x="80" y="1"/>
                  </a:lnTo>
                  <a:lnTo>
                    <a:pt x="77" y="0"/>
                  </a:lnTo>
                  <a:lnTo>
                    <a:pt x="73" y="1"/>
                  </a:lnTo>
                  <a:lnTo>
                    <a:pt x="70" y="2"/>
                  </a:lnTo>
                  <a:lnTo>
                    <a:pt x="67" y="7"/>
                  </a:lnTo>
                  <a:lnTo>
                    <a:pt x="62" y="12"/>
                  </a:lnTo>
                  <a:lnTo>
                    <a:pt x="57" y="19"/>
                  </a:lnTo>
                  <a:lnTo>
                    <a:pt x="51" y="25"/>
                  </a:lnTo>
                  <a:lnTo>
                    <a:pt x="45" y="34"/>
                  </a:lnTo>
                  <a:lnTo>
                    <a:pt x="38" y="43"/>
                  </a:lnTo>
                  <a:lnTo>
                    <a:pt x="31" y="52"/>
                  </a:lnTo>
                  <a:lnTo>
                    <a:pt x="23" y="62"/>
                  </a:lnTo>
                  <a:lnTo>
                    <a:pt x="26" y="51"/>
                  </a:lnTo>
                  <a:lnTo>
                    <a:pt x="27" y="40"/>
                  </a:lnTo>
                  <a:lnTo>
                    <a:pt x="26" y="29"/>
                  </a:lnTo>
                  <a:lnTo>
                    <a:pt x="23" y="19"/>
                  </a:lnTo>
                  <a:lnTo>
                    <a:pt x="20" y="13"/>
                  </a:lnTo>
                  <a:lnTo>
                    <a:pt x="16" y="13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3" y="42"/>
                  </a:lnTo>
                  <a:lnTo>
                    <a:pt x="11" y="57"/>
                  </a:lnTo>
                  <a:lnTo>
                    <a:pt x="7" y="72"/>
                  </a:lnTo>
                  <a:lnTo>
                    <a:pt x="4" y="85"/>
                  </a:lnTo>
                  <a:lnTo>
                    <a:pt x="4" y="88"/>
                  </a:lnTo>
                  <a:lnTo>
                    <a:pt x="2" y="90"/>
                  </a:lnTo>
                  <a:lnTo>
                    <a:pt x="0" y="93"/>
                  </a:lnTo>
                  <a:lnTo>
                    <a:pt x="0" y="96"/>
                  </a:lnTo>
                  <a:lnTo>
                    <a:pt x="52" y="96"/>
                  </a:lnTo>
                  <a:close/>
                </a:path>
              </a:pathLst>
            </a:custGeom>
            <a:solidFill>
              <a:srgbClr val="0099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23" name="Freeform 275"/>
            <p:cNvSpPr>
              <a:spLocks/>
            </p:cNvSpPr>
            <p:nvPr/>
          </p:nvSpPr>
          <p:spPr bwMode="auto">
            <a:xfrm>
              <a:off x="1803" y="3613"/>
              <a:ext cx="5" cy="4"/>
            </a:xfrm>
            <a:custGeom>
              <a:avLst/>
              <a:gdLst/>
              <a:ahLst/>
              <a:cxnLst>
                <a:cxn ang="0">
                  <a:pos x="11" y="13"/>
                </a:cxn>
                <a:cxn ang="0">
                  <a:pos x="11" y="10"/>
                </a:cxn>
                <a:cxn ang="0">
                  <a:pos x="10" y="7"/>
                </a:cxn>
                <a:cxn ang="0">
                  <a:pos x="9" y="4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4" y="0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8"/>
                </a:cxn>
                <a:cxn ang="0">
                  <a:pos x="1" y="10"/>
                </a:cxn>
                <a:cxn ang="0">
                  <a:pos x="1" y="13"/>
                </a:cxn>
                <a:cxn ang="0">
                  <a:pos x="11" y="13"/>
                </a:cxn>
              </a:cxnLst>
              <a:rect l="0" t="0" r="r" b="b"/>
              <a:pathLst>
                <a:path w="11" h="13">
                  <a:moveTo>
                    <a:pt x="11" y="13"/>
                  </a:moveTo>
                  <a:lnTo>
                    <a:pt x="11" y="10"/>
                  </a:lnTo>
                  <a:lnTo>
                    <a:pt x="10" y="7"/>
                  </a:lnTo>
                  <a:lnTo>
                    <a:pt x="9" y="4"/>
                  </a:lnTo>
                  <a:lnTo>
                    <a:pt x="8" y="1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8"/>
                  </a:lnTo>
                  <a:lnTo>
                    <a:pt x="1" y="10"/>
                  </a:lnTo>
                  <a:lnTo>
                    <a:pt x="1" y="13"/>
                  </a:lnTo>
                  <a:lnTo>
                    <a:pt x="11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24" name="Freeform 276"/>
            <p:cNvSpPr>
              <a:spLocks/>
            </p:cNvSpPr>
            <p:nvPr/>
          </p:nvSpPr>
          <p:spPr bwMode="auto">
            <a:xfrm>
              <a:off x="1764" y="3611"/>
              <a:ext cx="7" cy="6"/>
            </a:xfrm>
            <a:custGeom>
              <a:avLst/>
              <a:gdLst/>
              <a:ahLst/>
              <a:cxnLst>
                <a:cxn ang="0">
                  <a:pos x="15" y="19"/>
                </a:cxn>
                <a:cxn ang="0">
                  <a:pos x="16" y="15"/>
                </a:cxn>
                <a:cxn ang="0">
                  <a:pos x="16" y="12"/>
                </a:cxn>
                <a:cxn ang="0">
                  <a:pos x="16" y="8"/>
                </a:cxn>
                <a:cxn ang="0">
                  <a:pos x="17" y="5"/>
                </a:cxn>
                <a:cxn ang="0">
                  <a:pos x="17" y="3"/>
                </a:cxn>
                <a:cxn ang="0">
                  <a:pos x="15" y="0"/>
                </a:cxn>
                <a:cxn ang="0">
                  <a:pos x="12" y="0"/>
                </a:cxn>
                <a:cxn ang="0">
                  <a:pos x="9" y="3"/>
                </a:cxn>
                <a:cxn ang="0">
                  <a:pos x="7" y="6"/>
                </a:cxn>
                <a:cxn ang="0">
                  <a:pos x="4" y="11"/>
                </a:cxn>
                <a:cxn ang="0">
                  <a:pos x="2" y="14"/>
                </a:cxn>
                <a:cxn ang="0">
                  <a:pos x="0" y="19"/>
                </a:cxn>
                <a:cxn ang="0">
                  <a:pos x="15" y="19"/>
                </a:cxn>
              </a:cxnLst>
              <a:rect l="0" t="0" r="r" b="b"/>
              <a:pathLst>
                <a:path w="17" h="19">
                  <a:moveTo>
                    <a:pt x="15" y="19"/>
                  </a:moveTo>
                  <a:lnTo>
                    <a:pt x="16" y="15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7" y="5"/>
                  </a:lnTo>
                  <a:lnTo>
                    <a:pt x="17" y="3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3"/>
                  </a:lnTo>
                  <a:lnTo>
                    <a:pt x="7" y="6"/>
                  </a:lnTo>
                  <a:lnTo>
                    <a:pt x="4" y="11"/>
                  </a:lnTo>
                  <a:lnTo>
                    <a:pt x="2" y="14"/>
                  </a:lnTo>
                  <a:lnTo>
                    <a:pt x="0" y="19"/>
                  </a:lnTo>
                  <a:lnTo>
                    <a:pt x="15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25" name="Freeform 277"/>
            <p:cNvSpPr>
              <a:spLocks/>
            </p:cNvSpPr>
            <p:nvPr/>
          </p:nvSpPr>
          <p:spPr bwMode="auto">
            <a:xfrm>
              <a:off x="1656" y="3617"/>
              <a:ext cx="247" cy="164"/>
            </a:xfrm>
            <a:custGeom>
              <a:avLst/>
              <a:gdLst/>
              <a:ahLst/>
              <a:cxnLst>
                <a:cxn ang="0">
                  <a:pos x="373" y="0"/>
                </a:cxn>
                <a:cxn ang="0">
                  <a:pos x="352" y="87"/>
                </a:cxn>
                <a:cxn ang="0">
                  <a:pos x="314" y="137"/>
                </a:cxn>
                <a:cxn ang="0">
                  <a:pos x="281" y="30"/>
                </a:cxn>
                <a:cxn ang="0">
                  <a:pos x="244" y="3"/>
                </a:cxn>
                <a:cxn ang="0">
                  <a:pos x="216" y="41"/>
                </a:cxn>
                <a:cxn ang="0">
                  <a:pos x="196" y="48"/>
                </a:cxn>
                <a:cxn ang="0">
                  <a:pos x="275" y="116"/>
                </a:cxn>
                <a:cxn ang="0">
                  <a:pos x="215" y="148"/>
                </a:cxn>
                <a:cxn ang="0">
                  <a:pos x="162" y="124"/>
                </a:cxn>
                <a:cxn ang="0">
                  <a:pos x="144" y="127"/>
                </a:cxn>
                <a:cxn ang="0">
                  <a:pos x="109" y="144"/>
                </a:cxn>
                <a:cxn ang="0">
                  <a:pos x="53" y="110"/>
                </a:cxn>
                <a:cxn ang="0">
                  <a:pos x="40" y="140"/>
                </a:cxn>
                <a:cxn ang="0">
                  <a:pos x="25" y="153"/>
                </a:cxn>
                <a:cxn ang="0">
                  <a:pos x="99" y="161"/>
                </a:cxn>
                <a:cxn ang="0">
                  <a:pos x="45" y="218"/>
                </a:cxn>
                <a:cxn ang="0">
                  <a:pos x="117" y="168"/>
                </a:cxn>
                <a:cxn ang="0">
                  <a:pos x="156" y="165"/>
                </a:cxn>
                <a:cxn ang="0">
                  <a:pos x="131" y="221"/>
                </a:cxn>
                <a:cxn ang="0">
                  <a:pos x="181" y="180"/>
                </a:cxn>
                <a:cxn ang="0">
                  <a:pos x="292" y="174"/>
                </a:cxn>
                <a:cxn ang="0">
                  <a:pos x="219" y="272"/>
                </a:cxn>
                <a:cxn ang="0">
                  <a:pos x="171" y="293"/>
                </a:cxn>
                <a:cxn ang="0">
                  <a:pos x="205" y="312"/>
                </a:cxn>
                <a:cxn ang="0">
                  <a:pos x="123" y="349"/>
                </a:cxn>
                <a:cxn ang="0">
                  <a:pos x="163" y="357"/>
                </a:cxn>
                <a:cxn ang="0">
                  <a:pos x="139" y="423"/>
                </a:cxn>
                <a:cxn ang="0">
                  <a:pos x="173" y="392"/>
                </a:cxn>
                <a:cxn ang="0">
                  <a:pos x="207" y="418"/>
                </a:cxn>
                <a:cxn ang="0">
                  <a:pos x="221" y="325"/>
                </a:cxn>
                <a:cxn ang="0">
                  <a:pos x="259" y="352"/>
                </a:cxn>
                <a:cxn ang="0">
                  <a:pos x="303" y="206"/>
                </a:cxn>
                <a:cxn ang="0">
                  <a:pos x="349" y="265"/>
                </a:cxn>
                <a:cxn ang="0">
                  <a:pos x="352" y="319"/>
                </a:cxn>
                <a:cxn ang="0">
                  <a:pos x="383" y="342"/>
                </a:cxn>
                <a:cxn ang="0">
                  <a:pos x="390" y="389"/>
                </a:cxn>
                <a:cxn ang="0">
                  <a:pos x="446" y="447"/>
                </a:cxn>
                <a:cxn ang="0">
                  <a:pos x="433" y="367"/>
                </a:cxn>
                <a:cxn ang="0">
                  <a:pos x="473" y="380"/>
                </a:cxn>
                <a:cxn ang="0">
                  <a:pos x="398" y="312"/>
                </a:cxn>
                <a:cxn ang="0">
                  <a:pos x="421" y="302"/>
                </a:cxn>
                <a:cxn ang="0">
                  <a:pos x="387" y="268"/>
                </a:cxn>
                <a:cxn ang="0">
                  <a:pos x="340" y="180"/>
                </a:cxn>
                <a:cxn ang="0">
                  <a:pos x="383" y="181"/>
                </a:cxn>
                <a:cxn ang="0">
                  <a:pos x="451" y="229"/>
                </a:cxn>
                <a:cxn ang="0">
                  <a:pos x="450" y="185"/>
                </a:cxn>
                <a:cxn ang="0">
                  <a:pos x="497" y="188"/>
                </a:cxn>
                <a:cxn ang="0">
                  <a:pos x="575" y="250"/>
                </a:cxn>
                <a:cxn ang="0">
                  <a:pos x="532" y="190"/>
                </a:cxn>
                <a:cxn ang="0">
                  <a:pos x="622" y="188"/>
                </a:cxn>
                <a:cxn ang="0">
                  <a:pos x="545" y="173"/>
                </a:cxn>
                <a:cxn ang="0">
                  <a:pos x="593" y="144"/>
                </a:cxn>
                <a:cxn ang="0">
                  <a:pos x="510" y="169"/>
                </a:cxn>
                <a:cxn ang="0">
                  <a:pos x="456" y="158"/>
                </a:cxn>
                <a:cxn ang="0">
                  <a:pos x="484" y="130"/>
                </a:cxn>
                <a:cxn ang="0">
                  <a:pos x="388" y="159"/>
                </a:cxn>
                <a:cxn ang="0">
                  <a:pos x="337" y="154"/>
                </a:cxn>
                <a:cxn ang="0">
                  <a:pos x="408" y="70"/>
                </a:cxn>
                <a:cxn ang="0">
                  <a:pos x="457" y="46"/>
                </a:cxn>
                <a:cxn ang="0">
                  <a:pos x="413" y="29"/>
                </a:cxn>
                <a:cxn ang="0">
                  <a:pos x="464" y="0"/>
                </a:cxn>
              </a:cxnLst>
              <a:rect l="0" t="0" r="r" b="b"/>
              <a:pathLst>
                <a:path w="622" h="450">
                  <a:moveTo>
                    <a:pt x="412" y="0"/>
                  </a:moveTo>
                  <a:lnTo>
                    <a:pt x="405" y="10"/>
                  </a:lnTo>
                  <a:lnTo>
                    <a:pt x="398" y="19"/>
                  </a:lnTo>
                  <a:lnTo>
                    <a:pt x="393" y="29"/>
                  </a:lnTo>
                  <a:lnTo>
                    <a:pt x="386" y="39"/>
                  </a:lnTo>
                  <a:lnTo>
                    <a:pt x="385" y="29"/>
                  </a:lnTo>
                  <a:lnTo>
                    <a:pt x="385" y="19"/>
                  </a:lnTo>
                  <a:lnTo>
                    <a:pt x="385" y="10"/>
                  </a:lnTo>
                  <a:lnTo>
                    <a:pt x="383" y="0"/>
                  </a:lnTo>
                  <a:lnTo>
                    <a:pt x="373" y="0"/>
                  </a:lnTo>
                  <a:lnTo>
                    <a:pt x="372" y="11"/>
                  </a:lnTo>
                  <a:lnTo>
                    <a:pt x="371" y="22"/>
                  </a:lnTo>
                  <a:lnTo>
                    <a:pt x="371" y="33"/>
                  </a:lnTo>
                  <a:lnTo>
                    <a:pt x="371" y="47"/>
                  </a:lnTo>
                  <a:lnTo>
                    <a:pt x="371" y="48"/>
                  </a:lnTo>
                  <a:lnTo>
                    <a:pt x="370" y="52"/>
                  </a:lnTo>
                  <a:lnTo>
                    <a:pt x="368" y="56"/>
                  </a:lnTo>
                  <a:lnTo>
                    <a:pt x="370" y="62"/>
                  </a:lnTo>
                  <a:lnTo>
                    <a:pt x="362" y="75"/>
                  </a:lnTo>
                  <a:lnTo>
                    <a:pt x="352" y="87"/>
                  </a:lnTo>
                  <a:lnTo>
                    <a:pt x="345" y="99"/>
                  </a:lnTo>
                  <a:lnTo>
                    <a:pt x="337" y="109"/>
                  </a:lnTo>
                  <a:lnTo>
                    <a:pt x="332" y="118"/>
                  </a:lnTo>
                  <a:lnTo>
                    <a:pt x="325" y="128"/>
                  </a:lnTo>
                  <a:lnTo>
                    <a:pt x="320" y="135"/>
                  </a:lnTo>
                  <a:lnTo>
                    <a:pt x="315" y="140"/>
                  </a:lnTo>
                  <a:lnTo>
                    <a:pt x="315" y="139"/>
                  </a:lnTo>
                  <a:lnTo>
                    <a:pt x="315" y="138"/>
                  </a:lnTo>
                  <a:lnTo>
                    <a:pt x="315" y="138"/>
                  </a:lnTo>
                  <a:lnTo>
                    <a:pt x="314" y="137"/>
                  </a:lnTo>
                  <a:lnTo>
                    <a:pt x="310" y="127"/>
                  </a:lnTo>
                  <a:lnTo>
                    <a:pt x="304" y="116"/>
                  </a:lnTo>
                  <a:lnTo>
                    <a:pt x="299" y="107"/>
                  </a:lnTo>
                  <a:lnTo>
                    <a:pt x="294" y="97"/>
                  </a:lnTo>
                  <a:lnTo>
                    <a:pt x="289" y="87"/>
                  </a:lnTo>
                  <a:lnTo>
                    <a:pt x="283" y="78"/>
                  </a:lnTo>
                  <a:lnTo>
                    <a:pt x="279" y="69"/>
                  </a:lnTo>
                  <a:lnTo>
                    <a:pt x="274" y="60"/>
                  </a:lnTo>
                  <a:lnTo>
                    <a:pt x="277" y="45"/>
                  </a:lnTo>
                  <a:lnTo>
                    <a:pt x="281" y="30"/>
                  </a:lnTo>
                  <a:lnTo>
                    <a:pt x="284" y="15"/>
                  </a:lnTo>
                  <a:lnTo>
                    <a:pt x="288" y="0"/>
                  </a:lnTo>
                  <a:lnTo>
                    <a:pt x="273" y="0"/>
                  </a:lnTo>
                  <a:lnTo>
                    <a:pt x="269" y="8"/>
                  </a:lnTo>
                  <a:lnTo>
                    <a:pt x="266" y="15"/>
                  </a:lnTo>
                  <a:lnTo>
                    <a:pt x="262" y="22"/>
                  </a:lnTo>
                  <a:lnTo>
                    <a:pt x="259" y="30"/>
                  </a:lnTo>
                  <a:lnTo>
                    <a:pt x="254" y="21"/>
                  </a:lnTo>
                  <a:lnTo>
                    <a:pt x="249" y="11"/>
                  </a:lnTo>
                  <a:lnTo>
                    <a:pt x="244" y="3"/>
                  </a:lnTo>
                  <a:lnTo>
                    <a:pt x="242" y="0"/>
                  </a:lnTo>
                  <a:lnTo>
                    <a:pt x="216" y="0"/>
                  </a:lnTo>
                  <a:lnTo>
                    <a:pt x="219" y="6"/>
                  </a:lnTo>
                  <a:lnTo>
                    <a:pt x="226" y="18"/>
                  </a:lnTo>
                  <a:lnTo>
                    <a:pt x="234" y="34"/>
                  </a:lnTo>
                  <a:lnTo>
                    <a:pt x="241" y="49"/>
                  </a:lnTo>
                  <a:lnTo>
                    <a:pt x="235" y="47"/>
                  </a:lnTo>
                  <a:lnTo>
                    <a:pt x="228" y="46"/>
                  </a:lnTo>
                  <a:lnTo>
                    <a:pt x="222" y="44"/>
                  </a:lnTo>
                  <a:lnTo>
                    <a:pt x="216" y="41"/>
                  </a:lnTo>
                  <a:lnTo>
                    <a:pt x="209" y="40"/>
                  </a:lnTo>
                  <a:lnTo>
                    <a:pt x="204" y="38"/>
                  </a:lnTo>
                  <a:lnTo>
                    <a:pt x="197" y="37"/>
                  </a:lnTo>
                  <a:lnTo>
                    <a:pt x="191" y="34"/>
                  </a:lnTo>
                  <a:lnTo>
                    <a:pt x="180" y="32"/>
                  </a:lnTo>
                  <a:lnTo>
                    <a:pt x="174" y="34"/>
                  </a:lnTo>
                  <a:lnTo>
                    <a:pt x="171" y="38"/>
                  </a:lnTo>
                  <a:lnTo>
                    <a:pt x="173" y="40"/>
                  </a:lnTo>
                  <a:lnTo>
                    <a:pt x="184" y="44"/>
                  </a:lnTo>
                  <a:lnTo>
                    <a:pt x="196" y="48"/>
                  </a:lnTo>
                  <a:lnTo>
                    <a:pt x="208" y="54"/>
                  </a:lnTo>
                  <a:lnTo>
                    <a:pt x="220" y="60"/>
                  </a:lnTo>
                  <a:lnTo>
                    <a:pt x="231" y="65"/>
                  </a:lnTo>
                  <a:lnTo>
                    <a:pt x="242" y="71"/>
                  </a:lnTo>
                  <a:lnTo>
                    <a:pt x="250" y="76"/>
                  </a:lnTo>
                  <a:lnTo>
                    <a:pt x="256" y="79"/>
                  </a:lnTo>
                  <a:lnTo>
                    <a:pt x="260" y="89"/>
                  </a:lnTo>
                  <a:lnTo>
                    <a:pt x="265" y="98"/>
                  </a:lnTo>
                  <a:lnTo>
                    <a:pt x="271" y="107"/>
                  </a:lnTo>
                  <a:lnTo>
                    <a:pt x="275" y="116"/>
                  </a:lnTo>
                  <a:lnTo>
                    <a:pt x="280" y="125"/>
                  </a:lnTo>
                  <a:lnTo>
                    <a:pt x="285" y="135"/>
                  </a:lnTo>
                  <a:lnTo>
                    <a:pt x="290" y="143"/>
                  </a:lnTo>
                  <a:lnTo>
                    <a:pt x="295" y="152"/>
                  </a:lnTo>
                  <a:lnTo>
                    <a:pt x="282" y="151"/>
                  </a:lnTo>
                  <a:lnTo>
                    <a:pt x="269" y="151"/>
                  </a:lnTo>
                  <a:lnTo>
                    <a:pt x="256" y="150"/>
                  </a:lnTo>
                  <a:lnTo>
                    <a:pt x="242" y="150"/>
                  </a:lnTo>
                  <a:lnTo>
                    <a:pt x="228" y="148"/>
                  </a:lnTo>
                  <a:lnTo>
                    <a:pt x="215" y="148"/>
                  </a:lnTo>
                  <a:lnTo>
                    <a:pt x="201" y="147"/>
                  </a:lnTo>
                  <a:lnTo>
                    <a:pt x="188" y="147"/>
                  </a:lnTo>
                  <a:lnTo>
                    <a:pt x="186" y="146"/>
                  </a:lnTo>
                  <a:lnTo>
                    <a:pt x="185" y="145"/>
                  </a:lnTo>
                  <a:lnTo>
                    <a:pt x="183" y="144"/>
                  </a:lnTo>
                  <a:lnTo>
                    <a:pt x="182" y="143"/>
                  </a:lnTo>
                  <a:lnTo>
                    <a:pt x="177" y="139"/>
                  </a:lnTo>
                  <a:lnTo>
                    <a:pt x="173" y="135"/>
                  </a:lnTo>
                  <a:lnTo>
                    <a:pt x="168" y="130"/>
                  </a:lnTo>
                  <a:lnTo>
                    <a:pt x="162" y="124"/>
                  </a:lnTo>
                  <a:lnTo>
                    <a:pt x="156" y="118"/>
                  </a:lnTo>
                  <a:lnTo>
                    <a:pt x="151" y="113"/>
                  </a:lnTo>
                  <a:lnTo>
                    <a:pt x="145" y="107"/>
                  </a:lnTo>
                  <a:lnTo>
                    <a:pt x="139" y="101"/>
                  </a:lnTo>
                  <a:lnTo>
                    <a:pt x="137" y="101"/>
                  </a:lnTo>
                  <a:lnTo>
                    <a:pt x="135" y="102"/>
                  </a:lnTo>
                  <a:lnTo>
                    <a:pt x="132" y="105"/>
                  </a:lnTo>
                  <a:lnTo>
                    <a:pt x="132" y="106"/>
                  </a:lnTo>
                  <a:lnTo>
                    <a:pt x="138" y="116"/>
                  </a:lnTo>
                  <a:lnTo>
                    <a:pt x="144" y="127"/>
                  </a:lnTo>
                  <a:lnTo>
                    <a:pt x="148" y="136"/>
                  </a:lnTo>
                  <a:lnTo>
                    <a:pt x="154" y="145"/>
                  </a:lnTo>
                  <a:lnTo>
                    <a:pt x="148" y="145"/>
                  </a:lnTo>
                  <a:lnTo>
                    <a:pt x="143" y="145"/>
                  </a:lnTo>
                  <a:lnTo>
                    <a:pt x="137" y="145"/>
                  </a:lnTo>
                  <a:lnTo>
                    <a:pt x="131" y="144"/>
                  </a:lnTo>
                  <a:lnTo>
                    <a:pt x="125" y="144"/>
                  </a:lnTo>
                  <a:lnTo>
                    <a:pt x="120" y="144"/>
                  </a:lnTo>
                  <a:lnTo>
                    <a:pt x="115" y="144"/>
                  </a:lnTo>
                  <a:lnTo>
                    <a:pt x="109" y="144"/>
                  </a:lnTo>
                  <a:lnTo>
                    <a:pt x="103" y="140"/>
                  </a:lnTo>
                  <a:lnTo>
                    <a:pt x="98" y="137"/>
                  </a:lnTo>
                  <a:lnTo>
                    <a:pt x="92" y="132"/>
                  </a:lnTo>
                  <a:lnTo>
                    <a:pt x="85" y="128"/>
                  </a:lnTo>
                  <a:lnTo>
                    <a:pt x="79" y="124"/>
                  </a:lnTo>
                  <a:lnTo>
                    <a:pt x="72" y="120"/>
                  </a:lnTo>
                  <a:lnTo>
                    <a:pt x="67" y="116"/>
                  </a:lnTo>
                  <a:lnTo>
                    <a:pt x="61" y="113"/>
                  </a:lnTo>
                  <a:lnTo>
                    <a:pt x="55" y="110"/>
                  </a:lnTo>
                  <a:lnTo>
                    <a:pt x="53" y="110"/>
                  </a:lnTo>
                  <a:lnTo>
                    <a:pt x="53" y="114"/>
                  </a:lnTo>
                  <a:lnTo>
                    <a:pt x="55" y="118"/>
                  </a:lnTo>
                  <a:lnTo>
                    <a:pt x="59" y="122"/>
                  </a:lnTo>
                  <a:lnTo>
                    <a:pt x="64" y="128"/>
                  </a:lnTo>
                  <a:lnTo>
                    <a:pt x="71" y="135"/>
                  </a:lnTo>
                  <a:lnTo>
                    <a:pt x="79" y="143"/>
                  </a:lnTo>
                  <a:lnTo>
                    <a:pt x="68" y="142"/>
                  </a:lnTo>
                  <a:lnTo>
                    <a:pt x="57" y="142"/>
                  </a:lnTo>
                  <a:lnTo>
                    <a:pt x="48" y="140"/>
                  </a:lnTo>
                  <a:lnTo>
                    <a:pt x="40" y="140"/>
                  </a:lnTo>
                  <a:lnTo>
                    <a:pt x="33" y="139"/>
                  </a:lnTo>
                  <a:lnTo>
                    <a:pt x="26" y="139"/>
                  </a:lnTo>
                  <a:lnTo>
                    <a:pt x="22" y="139"/>
                  </a:lnTo>
                  <a:lnTo>
                    <a:pt x="18" y="139"/>
                  </a:lnTo>
                  <a:lnTo>
                    <a:pt x="4" y="138"/>
                  </a:lnTo>
                  <a:lnTo>
                    <a:pt x="0" y="140"/>
                  </a:lnTo>
                  <a:lnTo>
                    <a:pt x="3" y="145"/>
                  </a:lnTo>
                  <a:lnTo>
                    <a:pt x="16" y="151"/>
                  </a:lnTo>
                  <a:lnTo>
                    <a:pt x="19" y="152"/>
                  </a:lnTo>
                  <a:lnTo>
                    <a:pt x="25" y="153"/>
                  </a:lnTo>
                  <a:lnTo>
                    <a:pt x="33" y="154"/>
                  </a:lnTo>
                  <a:lnTo>
                    <a:pt x="44" y="155"/>
                  </a:lnTo>
                  <a:lnTo>
                    <a:pt x="55" y="157"/>
                  </a:lnTo>
                  <a:lnTo>
                    <a:pt x="68" y="158"/>
                  </a:lnTo>
                  <a:lnTo>
                    <a:pt x="83" y="159"/>
                  </a:lnTo>
                  <a:lnTo>
                    <a:pt x="98" y="160"/>
                  </a:lnTo>
                  <a:lnTo>
                    <a:pt x="99" y="161"/>
                  </a:lnTo>
                  <a:lnTo>
                    <a:pt x="99" y="161"/>
                  </a:lnTo>
                  <a:lnTo>
                    <a:pt x="99" y="161"/>
                  </a:lnTo>
                  <a:lnTo>
                    <a:pt x="99" y="161"/>
                  </a:lnTo>
                  <a:lnTo>
                    <a:pt x="97" y="162"/>
                  </a:lnTo>
                  <a:lnTo>
                    <a:pt x="92" y="167"/>
                  </a:lnTo>
                  <a:lnTo>
                    <a:pt x="84" y="173"/>
                  </a:lnTo>
                  <a:lnTo>
                    <a:pt x="75" y="181"/>
                  </a:lnTo>
                  <a:lnTo>
                    <a:pt x="65" y="189"/>
                  </a:lnTo>
                  <a:lnTo>
                    <a:pt x="57" y="196"/>
                  </a:lnTo>
                  <a:lnTo>
                    <a:pt x="50" y="201"/>
                  </a:lnTo>
                  <a:lnTo>
                    <a:pt x="46" y="206"/>
                  </a:lnTo>
                  <a:lnTo>
                    <a:pt x="42" y="213"/>
                  </a:lnTo>
                  <a:lnTo>
                    <a:pt x="45" y="218"/>
                  </a:lnTo>
                  <a:lnTo>
                    <a:pt x="49" y="219"/>
                  </a:lnTo>
                  <a:lnTo>
                    <a:pt x="56" y="215"/>
                  </a:lnTo>
                  <a:lnTo>
                    <a:pt x="62" y="211"/>
                  </a:lnTo>
                  <a:lnTo>
                    <a:pt x="68" y="206"/>
                  </a:lnTo>
                  <a:lnTo>
                    <a:pt x="76" y="199"/>
                  </a:lnTo>
                  <a:lnTo>
                    <a:pt x="84" y="192"/>
                  </a:lnTo>
                  <a:lnTo>
                    <a:pt x="92" y="185"/>
                  </a:lnTo>
                  <a:lnTo>
                    <a:pt x="100" y="178"/>
                  </a:lnTo>
                  <a:lnTo>
                    <a:pt x="109" y="173"/>
                  </a:lnTo>
                  <a:lnTo>
                    <a:pt x="117" y="168"/>
                  </a:lnTo>
                  <a:lnTo>
                    <a:pt x="121" y="167"/>
                  </a:lnTo>
                  <a:lnTo>
                    <a:pt x="123" y="165"/>
                  </a:lnTo>
                  <a:lnTo>
                    <a:pt x="124" y="163"/>
                  </a:lnTo>
                  <a:lnTo>
                    <a:pt x="125" y="162"/>
                  </a:lnTo>
                  <a:lnTo>
                    <a:pt x="131" y="162"/>
                  </a:lnTo>
                  <a:lnTo>
                    <a:pt x="136" y="163"/>
                  </a:lnTo>
                  <a:lnTo>
                    <a:pt x="141" y="163"/>
                  </a:lnTo>
                  <a:lnTo>
                    <a:pt x="146" y="163"/>
                  </a:lnTo>
                  <a:lnTo>
                    <a:pt x="152" y="165"/>
                  </a:lnTo>
                  <a:lnTo>
                    <a:pt x="156" y="165"/>
                  </a:lnTo>
                  <a:lnTo>
                    <a:pt x="162" y="166"/>
                  </a:lnTo>
                  <a:lnTo>
                    <a:pt x="168" y="166"/>
                  </a:lnTo>
                  <a:lnTo>
                    <a:pt x="162" y="174"/>
                  </a:lnTo>
                  <a:lnTo>
                    <a:pt x="158" y="182"/>
                  </a:lnTo>
                  <a:lnTo>
                    <a:pt x="152" y="190"/>
                  </a:lnTo>
                  <a:lnTo>
                    <a:pt x="146" y="197"/>
                  </a:lnTo>
                  <a:lnTo>
                    <a:pt x="141" y="205"/>
                  </a:lnTo>
                  <a:lnTo>
                    <a:pt x="137" y="212"/>
                  </a:lnTo>
                  <a:lnTo>
                    <a:pt x="133" y="216"/>
                  </a:lnTo>
                  <a:lnTo>
                    <a:pt x="131" y="221"/>
                  </a:lnTo>
                  <a:lnTo>
                    <a:pt x="130" y="228"/>
                  </a:lnTo>
                  <a:lnTo>
                    <a:pt x="132" y="231"/>
                  </a:lnTo>
                  <a:lnTo>
                    <a:pt x="137" y="231"/>
                  </a:lnTo>
                  <a:lnTo>
                    <a:pt x="143" y="226"/>
                  </a:lnTo>
                  <a:lnTo>
                    <a:pt x="146" y="220"/>
                  </a:lnTo>
                  <a:lnTo>
                    <a:pt x="152" y="213"/>
                  </a:lnTo>
                  <a:lnTo>
                    <a:pt x="159" y="205"/>
                  </a:lnTo>
                  <a:lnTo>
                    <a:pt x="167" y="196"/>
                  </a:lnTo>
                  <a:lnTo>
                    <a:pt x="174" y="188"/>
                  </a:lnTo>
                  <a:lnTo>
                    <a:pt x="181" y="180"/>
                  </a:lnTo>
                  <a:lnTo>
                    <a:pt x="186" y="173"/>
                  </a:lnTo>
                  <a:lnTo>
                    <a:pt x="191" y="167"/>
                  </a:lnTo>
                  <a:lnTo>
                    <a:pt x="207" y="168"/>
                  </a:lnTo>
                  <a:lnTo>
                    <a:pt x="223" y="169"/>
                  </a:lnTo>
                  <a:lnTo>
                    <a:pt x="237" y="170"/>
                  </a:lnTo>
                  <a:lnTo>
                    <a:pt x="251" y="172"/>
                  </a:lnTo>
                  <a:lnTo>
                    <a:pt x="264" y="172"/>
                  </a:lnTo>
                  <a:lnTo>
                    <a:pt x="275" y="173"/>
                  </a:lnTo>
                  <a:lnTo>
                    <a:pt x="284" y="174"/>
                  </a:lnTo>
                  <a:lnTo>
                    <a:pt x="292" y="174"/>
                  </a:lnTo>
                  <a:lnTo>
                    <a:pt x="285" y="184"/>
                  </a:lnTo>
                  <a:lnTo>
                    <a:pt x="279" y="195"/>
                  </a:lnTo>
                  <a:lnTo>
                    <a:pt x="271" y="205"/>
                  </a:lnTo>
                  <a:lnTo>
                    <a:pt x="264" y="216"/>
                  </a:lnTo>
                  <a:lnTo>
                    <a:pt x="256" y="229"/>
                  </a:lnTo>
                  <a:lnTo>
                    <a:pt x="247" y="241"/>
                  </a:lnTo>
                  <a:lnTo>
                    <a:pt x="241" y="253"/>
                  </a:lnTo>
                  <a:lnTo>
                    <a:pt x="232" y="266"/>
                  </a:lnTo>
                  <a:lnTo>
                    <a:pt x="226" y="268"/>
                  </a:lnTo>
                  <a:lnTo>
                    <a:pt x="219" y="272"/>
                  </a:lnTo>
                  <a:lnTo>
                    <a:pt x="212" y="274"/>
                  </a:lnTo>
                  <a:lnTo>
                    <a:pt x="205" y="278"/>
                  </a:lnTo>
                  <a:lnTo>
                    <a:pt x="198" y="280"/>
                  </a:lnTo>
                  <a:lnTo>
                    <a:pt x="191" y="282"/>
                  </a:lnTo>
                  <a:lnTo>
                    <a:pt x="184" y="282"/>
                  </a:lnTo>
                  <a:lnTo>
                    <a:pt x="177" y="282"/>
                  </a:lnTo>
                  <a:lnTo>
                    <a:pt x="168" y="282"/>
                  </a:lnTo>
                  <a:lnTo>
                    <a:pt x="165" y="284"/>
                  </a:lnTo>
                  <a:lnTo>
                    <a:pt x="165" y="289"/>
                  </a:lnTo>
                  <a:lnTo>
                    <a:pt x="171" y="293"/>
                  </a:lnTo>
                  <a:lnTo>
                    <a:pt x="176" y="294"/>
                  </a:lnTo>
                  <a:lnTo>
                    <a:pt x="181" y="295"/>
                  </a:lnTo>
                  <a:lnTo>
                    <a:pt x="186" y="295"/>
                  </a:lnTo>
                  <a:lnTo>
                    <a:pt x="192" y="295"/>
                  </a:lnTo>
                  <a:lnTo>
                    <a:pt x="199" y="294"/>
                  </a:lnTo>
                  <a:lnTo>
                    <a:pt x="205" y="293"/>
                  </a:lnTo>
                  <a:lnTo>
                    <a:pt x="212" y="291"/>
                  </a:lnTo>
                  <a:lnTo>
                    <a:pt x="218" y="290"/>
                  </a:lnTo>
                  <a:lnTo>
                    <a:pt x="211" y="302"/>
                  </a:lnTo>
                  <a:lnTo>
                    <a:pt x="205" y="312"/>
                  </a:lnTo>
                  <a:lnTo>
                    <a:pt x="198" y="324"/>
                  </a:lnTo>
                  <a:lnTo>
                    <a:pt x="191" y="334"/>
                  </a:lnTo>
                  <a:lnTo>
                    <a:pt x="185" y="335"/>
                  </a:lnTo>
                  <a:lnTo>
                    <a:pt x="177" y="337"/>
                  </a:lnTo>
                  <a:lnTo>
                    <a:pt x="167" y="340"/>
                  </a:lnTo>
                  <a:lnTo>
                    <a:pt x="156" y="343"/>
                  </a:lnTo>
                  <a:lnTo>
                    <a:pt x="146" y="346"/>
                  </a:lnTo>
                  <a:lnTo>
                    <a:pt x="136" y="347"/>
                  </a:lnTo>
                  <a:lnTo>
                    <a:pt x="128" y="349"/>
                  </a:lnTo>
                  <a:lnTo>
                    <a:pt x="123" y="349"/>
                  </a:lnTo>
                  <a:lnTo>
                    <a:pt x="118" y="350"/>
                  </a:lnTo>
                  <a:lnTo>
                    <a:pt x="118" y="352"/>
                  </a:lnTo>
                  <a:lnTo>
                    <a:pt x="123" y="355"/>
                  </a:lnTo>
                  <a:lnTo>
                    <a:pt x="128" y="356"/>
                  </a:lnTo>
                  <a:lnTo>
                    <a:pt x="130" y="356"/>
                  </a:lnTo>
                  <a:lnTo>
                    <a:pt x="135" y="356"/>
                  </a:lnTo>
                  <a:lnTo>
                    <a:pt x="140" y="356"/>
                  </a:lnTo>
                  <a:lnTo>
                    <a:pt x="147" y="356"/>
                  </a:lnTo>
                  <a:lnTo>
                    <a:pt x="155" y="357"/>
                  </a:lnTo>
                  <a:lnTo>
                    <a:pt x="163" y="357"/>
                  </a:lnTo>
                  <a:lnTo>
                    <a:pt x="171" y="357"/>
                  </a:lnTo>
                  <a:lnTo>
                    <a:pt x="180" y="356"/>
                  </a:lnTo>
                  <a:lnTo>
                    <a:pt x="171" y="369"/>
                  </a:lnTo>
                  <a:lnTo>
                    <a:pt x="166" y="380"/>
                  </a:lnTo>
                  <a:lnTo>
                    <a:pt x="159" y="390"/>
                  </a:lnTo>
                  <a:lnTo>
                    <a:pt x="153" y="400"/>
                  </a:lnTo>
                  <a:lnTo>
                    <a:pt x="148" y="408"/>
                  </a:lnTo>
                  <a:lnTo>
                    <a:pt x="145" y="415"/>
                  </a:lnTo>
                  <a:lnTo>
                    <a:pt x="141" y="419"/>
                  </a:lnTo>
                  <a:lnTo>
                    <a:pt x="139" y="423"/>
                  </a:lnTo>
                  <a:lnTo>
                    <a:pt x="137" y="430"/>
                  </a:lnTo>
                  <a:lnTo>
                    <a:pt x="138" y="431"/>
                  </a:lnTo>
                  <a:lnTo>
                    <a:pt x="141" y="430"/>
                  </a:lnTo>
                  <a:lnTo>
                    <a:pt x="145" y="429"/>
                  </a:lnTo>
                  <a:lnTo>
                    <a:pt x="146" y="426"/>
                  </a:lnTo>
                  <a:lnTo>
                    <a:pt x="148" y="423"/>
                  </a:lnTo>
                  <a:lnTo>
                    <a:pt x="153" y="417"/>
                  </a:lnTo>
                  <a:lnTo>
                    <a:pt x="159" y="410"/>
                  </a:lnTo>
                  <a:lnTo>
                    <a:pt x="165" y="401"/>
                  </a:lnTo>
                  <a:lnTo>
                    <a:pt x="173" y="392"/>
                  </a:lnTo>
                  <a:lnTo>
                    <a:pt x="181" y="380"/>
                  </a:lnTo>
                  <a:lnTo>
                    <a:pt x="190" y="367"/>
                  </a:lnTo>
                  <a:lnTo>
                    <a:pt x="189" y="382"/>
                  </a:lnTo>
                  <a:lnTo>
                    <a:pt x="188" y="395"/>
                  </a:lnTo>
                  <a:lnTo>
                    <a:pt x="188" y="407"/>
                  </a:lnTo>
                  <a:lnTo>
                    <a:pt x="189" y="416"/>
                  </a:lnTo>
                  <a:lnTo>
                    <a:pt x="196" y="427"/>
                  </a:lnTo>
                  <a:lnTo>
                    <a:pt x="203" y="431"/>
                  </a:lnTo>
                  <a:lnTo>
                    <a:pt x="206" y="427"/>
                  </a:lnTo>
                  <a:lnTo>
                    <a:pt x="207" y="418"/>
                  </a:lnTo>
                  <a:lnTo>
                    <a:pt x="206" y="402"/>
                  </a:lnTo>
                  <a:lnTo>
                    <a:pt x="206" y="381"/>
                  </a:lnTo>
                  <a:lnTo>
                    <a:pt x="207" y="359"/>
                  </a:lnTo>
                  <a:lnTo>
                    <a:pt x="211" y="342"/>
                  </a:lnTo>
                  <a:lnTo>
                    <a:pt x="212" y="341"/>
                  </a:lnTo>
                  <a:lnTo>
                    <a:pt x="212" y="340"/>
                  </a:lnTo>
                  <a:lnTo>
                    <a:pt x="212" y="339"/>
                  </a:lnTo>
                  <a:lnTo>
                    <a:pt x="212" y="337"/>
                  </a:lnTo>
                  <a:lnTo>
                    <a:pt x="216" y="332"/>
                  </a:lnTo>
                  <a:lnTo>
                    <a:pt x="221" y="325"/>
                  </a:lnTo>
                  <a:lnTo>
                    <a:pt x="226" y="318"/>
                  </a:lnTo>
                  <a:lnTo>
                    <a:pt x="230" y="312"/>
                  </a:lnTo>
                  <a:lnTo>
                    <a:pt x="230" y="327"/>
                  </a:lnTo>
                  <a:lnTo>
                    <a:pt x="232" y="341"/>
                  </a:lnTo>
                  <a:lnTo>
                    <a:pt x="235" y="352"/>
                  </a:lnTo>
                  <a:lnTo>
                    <a:pt x="238" y="361"/>
                  </a:lnTo>
                  <a:lnTo>
                    <a:pt x="245" y="366"/>
                  </a:lnTo>
                  <a:lnTo>
                    <a:pt x="253" y="367"/>
                  </a:lnTo>
                  <a:lnTo>
                    <a:pt x="258" y="363"/>
                  </a:lnTo>
                  <a:lnTo>
                    <a:pt x="259" y="352"/>
                  </a:lnTo>
                  <a:lnTo>
                    <a:pt x="257" y="337"/>
                  </a:lnTo>
                  <a:lnTo>
                    <a:pt x="254" y="319"/>
                  </a:lnTo>
                  <a:lnTo>
                    <a:pt x="252" y="299"/>
                  </a:lnTo>
                  <a:lnTo>
                    <a:pt x="252" y="281"/>
                  </a:lnTo>
                  <a:lnTo>
                    <a:pt x="261" y="268"/>
                  </a:lnTo>
                  <a:lnTo>
                    <a:pt x="271" y="256"/>
                  </a:lnTo>
                  <a:lnTo>
                    <a:pt x="279" y="243"/>
                  </a:lnTo>
                  <a:lnTo>
                    <a:pt x="288" y="230"/>
                  </a:lnTo>
                  <a:lnTo>
                    <a:pt x="296" y="218"/>
                  </a:lnTo>
                  <a:lnTo>
                    <a:pt x="303" y="206"/>
                  </a:lnTo>
                  <a:lnTo>
                    <a:pt x="310" y="196"/>
                  </a:lnTo>
                  <a:lnTo>
                    <a:pt x="317" y="185"/>
                  </a:lnTo>
                  <a:lnTo>
                    <a:pt x="320" y="197"/>
                  </a:lnTo>
                  <a:lnTo>
                    <a:pt x="328" y="215"/>
                  </a:lnTo>
                  <a:lnTo>
                    <a:pt x="337" y="238"/>
                  </a:lnTo>
                  <a:lnTo>
                    <a:pt x="349" y="265"/>
                  </a:lnTo>
                  <a:lnTo>
                    <a:pt x="349" y="265"/>
                  </a:lnTo>
                  <a:lnTo>
                    <a:pt x="349" y="265"/>
                  </a:lnTo>
                  <a:lnTo>
                    <a:pt x="349" y="265"/>
                  </a:lnTo>
                  <a:lnTo>
                    <a:pt x="349" y="265"/>
                  </a:lnTo>
                  <a:lnTo>
                    <a:pt x="344" y="281"/>
                  </a:lnTo>
                  <a:lnTo>
                    <a:pt x="338" y="303"/>
                  </a:lnTo>
                  <a:lnTo>
                    <a:pt x="334" y="326"/>
                  </a:lnTo>
                  <a:lnTo>
                    <a:pt x="330" y="342"/>
                  </a:lnTo>
                  <a:lnTo>
                    <a:pt x="332" y="350"/>
                  </a:lnTo>
                  <a:lnTo>
                    <a:pt x="337" y="352"/>
                  </a:lnTo>
                  <a:lnTo>
                    <a:pt x="343" y="350"/>
                  </a:lnTo>
                  <a:lnTo>
                    <a:pt x="347" y="341"/>
                  </a:lnTo>
                  <a:lnTo>
                    <a:pt x="349" y="332"/>
                  </a:lnTo>
                  <a:lnTo>
                    <a:pt x="352" y="319"/>
                  </a:lnTo>
                  <a:lnTo>
                    <a:pt x="357" y="305"/>
                  </a:lnTo>
                  <a:lnTo>
                    <a:pt x="363" y="293"/>
                  </a:lnTo>
                  <a:lnTo>
                    <a:pt x="368" y="304"/>
                  </a:lnTo>
                  <a:lnTo>
                    <a:pt x="374" y="316"/>
                  </a:lnTo>
                  <a:lnTo>
                    <a:pt x="379" y="327"/>
                  </a:lnTo>
                  <a:lnTo>
                    <a:pt x="385" y="339"/>
                  </a:lnTo>
                  <a:lnTo>
                    <a:pt x="385" y="340"/>
                  </a:lnTo>
                  <a:lnTo>
                    <a:pt x="385" y="340"/>
                  </a:lnTo>
                  <a:lnTo>
                    <a:pt x="385" y="341"/>
                  </a:lnTo>
                  <a:lnTo>
                    <a:pt x="383" y="342"/>
                  </a:lnTo>
                  <a:lnTo>
                    <a:pt x="381" y="352"/>
                  </a:lnTo>
                  <a:lnTo>
                    <a:pt x="378" y="371"/>
                  </a:lnTo>
                  <a:lnTo>
                    <a:pt x="372" y="394"/>
                  </a:lnTo>
                  <a:lnTo>
                    <a:pt x="360" y="420"/>
                  </a:lnTo>
                  <a:lnTo>
                    <a:pt x="360" y="424"/>
                  </a:lnTo>
                  <a:lnTo>
                    <a:pt x="364" y="426"/>
                  </a:lnTo>
                  <a:lnTo>
                    <a:pt x="370" y="423"/>
                  </a:lnTo>
                  <a:lnTo>
                    <a:pt x="376" y="415"/>
                  </a:lnTo>
                  <a:lnTo>
                    <a:pt x="385" y="401"/>
                  </a:lnTo>
                  <a:lnTo>
                    <a:pt x="390" y="389"/>
                  </a:lnTo>
                  <a:lnTo>
                    <a:pt x="395" y="379"/>
                  </a:lnTo>
                  <a:lnTo>
                    <a:pt x="400" y="369"/>
                  </a:lnTo>
                  <a:lnTo>
                    <a:pt x="406" y="381"/>
                  </a:lnTo>
                  <a:lnTo>
                    <a:pt x="413" y="394"/>
                  </a:lnTo>
                  <a:lnTo>
                    <a:pt x="420" y="407"/>
                  </a:lnTo>
                  <a:lnTo>
                    <a:pt x="426" y="417"/>
                  </a:lnTo>
                  <a:lnTo>
                    <a:pt x="432" y="426"/>
                  </a:lnTo>
                  <a:lnTo>
                    <a:pt x="438" y="435"/>
                  </a:lnTo>
                  <a:lnTo>
                    <a:pt x="442" y="441"/>
                  </a:lnTo>
                  <a:lnTo>
                    <a:pt x="446" y="447"/>
                  </a:lnTo>
                  <a:lnTo>
                    <a:pt x="451" y="450"/>
                  </a:lnTo>
                  <a:lnTo>
                    <a:pt x="455" y="449"/>
                  </a:lnTo>
                  <a:lnTo>
                    <a:pt x="456" y="445"/>
                  </a:lnTo>
                  <a:lnTo>
                    <a:pt x="455" y="437"/>
                  </a:lnTo>
                  <a:lnTo>
                    <a:pt x="447" y="418"/>
                  </a:lnTo>
                  <a:lnTo>
                    <a:pt x="439" y="400"/>
                  </a:lnTo>
                  <a:lnTo>
                    <a:pt x="429" y="381"/>
                  </a:lnTo>
                  <a:lnTo>
                    <a:pt x="421" y="362"/>
                  </a:lnTo>
                  <a:lnTo>
                    <a:pt x="427" y="364"/>
                  </a:lnTo>
                  <a:lnTo>
                    <a:pt x="433" y="367"/>
                  </a:lnTo>
                  <a:lnTo>
                    <a:pt x="439" y="370"/>
                  </a:lnTo>
                  <a:lnTo>
                    <a:pt x="444" y="372"/>
                  </a:lnTo>
                  <a:lnTo>
                    <a:pt x="449" y="374"/>
                  </a:lnTo>
                  <a:lnTo>
                    <a:pt x="454" y="377"/>
                  </a:lnTo>
                  <a:lnTo>
                    <a:pt x="458" y="379"/>
                  </a:lnTo>
                  <a:lnTo>
                    <a:pt x="462" y="380"/>
                  </a:lnTo>
                  <a:lnTo>
                    <a:pt x="469" y="382"/>
                  </a:lnTo>
                  <a:lnTo>
                    <a:pt x="472" y="382"/>
                  </a:lnTo>
                  <a:lnTo>
                    <a:pt x="473" y="381"/>
                  </a:lnTo>
                  <a:lnTo>
                    <a:pt x="473" y="380"/>
                  </a:lnTo>
                  <a:lnTo>
                    <a:pt x="465" y="372"/>
                  </a:lnTo>
                  <a:lnTo>
                    <a:pt x="457" y="365"/>
                  </a:lnTo>
                  <a:lnTo>
                    <a:pt x="448" y="359"/>
                  </a:lnTo>
                  <a:lnTo>
                    <a:pt x="439" y="354"/>
                  </a:lnTo>
                  <a:lnTo>
                    <a:pt x="431" y="349"/>
                  </a:lnTo>
                  <a:lnTo>
                    <a:pt x="423" y="344"/>
                  </a:lnTo>
                  <a:lnTo>
                    <a:pt x="416" y="341"/>
                  </a:lnTo>
                  <a:lnTo>
                    <a:pt x="410" y="337"/>
                  </a:lnTo>
                  <a:lnTo>
                    <a:pt x="404" y="325"/>
                  </a:lnTo>
                  <a:lnTo>
                    <a:pt x="398" y="312"/>
                  </a:lnTo>
                  <a:lnTo>
                    <a:pt x="393" y="299"/>
                  </a:lnTo>
                  <a:lnTo>
                    <a:pt x="387" y="287"/>
                  </a:lnTo>
                  <a:lnTo>
                    <a:pt x="393" y="289"/>
                  </a:lnTo>
                  <a:lnTo>
                    <a:pt x="397" y="291"/>
                  </a:lnTo>
                  <a:lnTo>
                    <a:pt x="402" y="294"/>
                  </a:lnTo>
                  <a:lnTo>
                    <a:pt x="408" y="296"/>
                  </a:lnTo>
                  <a:lnTo>
                    <a:pt x="411" y="298"/>
                  </a:lnTo>
                  <a:lnTo>
                    <a:pt x="416" y="299"/>
                  </a:lnTo>
                  <a:lnTo>
                    <a:pt x="419" y="301"/>
                  </a:lnTo>
                  <a:lnTo>
                    <a:pt x="421" y="302"/>
                  </a:lnTo>
                  <a:lnTo>
                    <a:pt x="427" y="303"/>
                  </a:lnTo>
                  <a:lnTo>
                    <a:pt x="431" y="302"/>
                  </a:lnTo>
                  <a:lnTo>
                    <a:pt x="431" y="299"/>
                  </a:lnTo>
                  <a:lnTo>
                    <a:pt x="425" y="295"/>
                  </a:lnTo>
                  <a:lnTo>
                    <a:pt x="420" y="293"/>
                  </a:lnTo>
                  <a:lnTo>
                    <a:pt x="414" y="288"/>
                  </a:lnTo>
                  <a:lnTo>
                    <a:pt x="409" y="283"/>
                  </a:lnTo>
                  <a:lnTo>
                    <a:pt x="402" y="279"/>
                  </a:lnTo>
                  <a:lnTo>
                    <a:pt x="394" y="273"/>
                  </a:lnTo>
                  <a:lnTo>
                    <a:pt x="387" y="268"/>
                  </a:lnTo>
                  <a:lnTo>
                    <a:pt x="380" y="263"/>
                  </a:lnTo>
                  <a:lnTo>
                    <a:pt x="374" y="259"/>
                  </a:lnTo>
                  <a:lnTo>
                    <a:pt x="368" y="245"/>
                  </a:lnTo>
                  <a:lnTo>
                    <a:pt x="363" y="233"/>
                  </a:lnTo>
                  <a:lnTo>
                    <a:pt x="357" y="220"/>
                  </a:lnTo>
                  <a:lnTo>
                    <a:pt x="352" y="210"/>
                  </a:lnTo>
                  <a:lnTo>
                    <a:pt x="348" y="200"/>
                  </a:lnTo>
                  <a:lnTo>
                    <a:pt x="344" y="191"/>
                  </a:lnTo>
                  <a:lnTo>
                    <a:pt x="342" y="184"/>
                  </a:lnTo>
                  <a:lnTo>
                    <a:pt x="340" y="180"/>
                  </a:lnTo>
                  <a:lnTo>
                    <a:pt x="338" y="178"/>
                  </a:lnTo>
                  <a:lnTo>
                    <a:pt x="338" y="178"/>
                  </a:lnTo>
                  <a:lnTo>
                    <a:pt x="338" y="177"/>
                  </a:lnTo>
                  <a:lnTo>
                    <a:pt x="338" y="177"/>
                  </a:lnTo>
                  <a:lnTo>
                    <a:pt x="343" y="177"/>
                  </a:lnTo>
                  <a:lnTo>
                    <a:pt x="349" y="178"/>
                  </a:lnTo>
                  <a:lnTo>
                    <a:pt x="356" y="178"/>
                  </a:lnTo>
                  <a:lnTo>
                    <a:pt x="364" y="180"/>
                  </a:lnTo>
                  <a:lnTo>
                    <a:pt x="373" y="180"/>
                  </a:lnTo>
                  <a:lnTo>
                    <a:pt x="383" y="181"/>
                  </a:lnTo>
                  <a:lnTo>
                    <a:pt x="395" y="181"/>
                  </a:lnTo>
                  <a:lnTo>
                    <a:pt x="406" y="182"/>
                  </a:lnTo>
                  <a:lnTo>
                    <a:pt x="413" y="188"/>
                  </a:lnTo>
                  <a:lnTo>
                    <a:pt x="419" y="193"/>
                  </a:lnTo>
                  <a:lnTo>
                    <a:pt x="423" y="199"/>
                  </a:lnTo>
                  <a:lnTo>
                    <a:pt x="427" y="204"/>
                  </a:lnTo>
                  <a:lnTo>
                    <a:pt x="432" y="210"/>
                  </a:lnTo>
                  <a:lnTo>
                    <a:pt x="436" y="215"/>
                  </a:lnTo>
                  <a:lnTo>
                    <a:pt x="443" y="222"/>
                  </a:lnTo>
                  <a:lnTo>
                    <a:pt x="451" y="229"/>
                  </a:lnTo>
                  <a:lnTo>
                    <a:pt x="459" y="235"/>
                  </a:lnTo>
                  <a:lnTo>
                    <a:pt x="466" y="237"/>
                  </a:lnTo>
                  <a:lnTo>
                    <a:pt x="467" y="235"/>
                  </a:lnTo>
                  <a:lnTo>
                    <a:pt x="463" y="227"/>
                  </a:lnTo>
                  <a:lnTo>
                    <a:pt x="456" y="216"/>
                  </a:lnTo>
                  <a:lnTo>
                    <a:pt x="449" y="205"/>
                  </a:lnTo>
                  <a:lnTo>
                    <a:pt x="442" y="195"/>
                  </a:lnTo>
                  <a:lnTo>
                    <a:pt x="434" y="184"/>
                  </a:lnTo>
                  <a:lnTo>
                    <a:pt x="442" y="184"/>
                  </a:lnTo>
                  <a:lnTo>
                    <a:pt x="450" y="185"/>
                  </a:lnTo>
                  <a:lnTo>
                    <a:pt x="458" y="185"/>
                  </a:lnTo>
                  <a:lnTo>
                    <a:pt x="466" y="185"/>
                  </a:lnTo>
                  <a:lnTo>
                    <a:pt x="473" y="186"/>
                  </a:lnTo>
                  <a:lnTo>
                    <a:pt x="481" y="186"/>
                  </a:lnTo>
                  <a:lnTo>
                    <a:pt x="489" y="188"/>
                  </a:lnTo>
                  <a:lnTo>
                    <a:pt x="497" y="188"/>
                  </a:lnTo>
                  <a:lnTo>
                    <a:pt x="497" y="188"/>
                  </a:lnTo>
                  <a:lnTo>
                    <a:pt x="497" y="188"/>
                  </a:lnTo>
                  <a:lnTo>
                    <a:pt x="497" y="188"/>
                  </a:lnTo>
                  <a:lnTo>
                    <a:pt x="497" y="188"/>
                  </a:lnTo>
                  <a:lnTo>
                    <a:pt x="503" y="192"/>
                  </a:lnTo>
                  <a:lnTo>
                    <a:pt x="510" y="198"/>
                  </a:lnTo>
                  <a:lnTo>
                    <a:pt x="517" y="204"/>
                  </a:lnTo>
                  <a:lnTo>
                    <a:pt x="526" y="211"/>
                  </a:lnTo>
                  <a:lnTo>
                    <a:pt x="534" y="218"/>
                  </a:lnTo>
                  <a:lnTo>
                    <a:pt x="542" y="226"/>
                  </a:lnTo>
                  <a:lnTo>
                    <a:pt x="550" y="234"/>
                  </a:lnTo>
                  <a:lnTo>
                    <a:pt x="557" y="242"/>
                  </a:lnTo>
                  <a:lnTo>
                    <a:pt x="568" y="251"/>
                  </a:lnTo>
                  <a:lnTo>
                    <a:pt x="575" y="250"/>
                  </a:lnTo>
                  <a:lnTo>
                    <a:pt x="576" y="242"/>
                  </a:lnTo>
                  <a:lnTo>
                    <a:pt x="569" y="229"/>
                  </a:lnTo>
                  <a:lnTo>
                    <a:pt x="564" y="225"/>
                  </a:lnTo>
                  <a:lnTo>
                    <a:pt x="560" y="220"/>
                  </a:lnTo>
                  <a:lnTo>
                    <a:pt x="555" y="214"/>
                  </a:lnTo>
                  <a:lnTo>
                    <a:pt x="550" y="210"/>
                  </a:lnTo>
                  <a:lnTo>
                    <a:pt x="545" y="204"/>
                  </a:lnTo>
                  <a:lnTo>
                    <a:pt x="540" y="199"/>
                  </a:lnTo>
                  <a:lnTo>
                    <a:pt x="535" y="195"/>
                  </a:lnTo>
                  <a:lnTo>
                    <a:pt x="532" y="190"/>
                  </a:lnTo>
                  <a:lnTo>
                    <a:pt x="547" y="191"/>
                  </a:lnTo>
                  <a:lnTo>
                    <a:pt x="561" y="191"/>
                  </a:lnTo>
                  <a:lnTo>
                    <a:pt x="573" y="192"/>
                  </a:lnTo>
                  <a:lnTo>
                    <a:pt x="584" y="192"/>
                  </a:lnTo>
                  <a:lnTo>
                    <a:pt x="594" y="193"/>
                  </a:lnTo>
                  <a:lnTo>
                    <a:pt x="601" y="193"/>
                  </a:lnTo>
                  <a:lnTo>
                    <a:pt x="607" y="193"/>
                  </a:lnTo>
                  <a:lnTo>
                    <a:pt x="610" y="193"/>
                  </a:lnTo>
                  <a:lnTo>
                    <a:pt x="618" y="191"/>
                  </a:lnTo>
                  <a:lnTo>
                    <a:pt x="622" y="188"/>
                  </a:lnTo>
                  <a:lnTo>
                    <a:pt x="617" y="183"/>
                  </a:lnTo>
                  <a:lnTo>
                    <a:pt x="607" y="180"/>
                  </a:lnTo>
                  <a:lnTo>
                    <a:pt x="603" y="180"/>
                  </a:lnTo>
                  <a:lnTo>
                    <a:pt x="599" y="178"/>
                  </a:lnTo>
                  <a:lnTo>
                    <a:pt x="593" y="177"/>
                  </a:lnTo>
                  <a:lnTo>
                    <a:pt x="586" y="177"/>
                  </a:lnTo>
                  <a:lnTo>
                    <a:pt x="577" y="176"/>
                  </a:lnTo>
                  <a:lnTo>
                    <a:pt x="568" y="175"/>
                  </a:lnTo>
                  <a:lnTo>
                    <a:pt x="556" y="174"/>
                  </a:lnTo>
                  <a:lnTo>
                    <a:pt x="545" y="173"/>
                  </a:lnTo>
                  <a:lnTo>
                    <a:pt x="550" y="170"/>
                  </a:lnTo>
                  <a:lnTo>
                    <a:pt x="557" y="168"/>
                  </a:lnTo>
                  <a:lnTo>
                    <a:pt x="563" y="167"/>
                  </a:lnTo>
                  <a:lnTo>
                    <a:pt x="569" y="165"/>
                  </a:lnTo>
                  <a:lnTo>
                    <a:pt x="575" y="161"/>
                  </a:lnTo>
                  <a:lnTo>
                    <a:pt x="580" y="158"/>
                  </a:lnTo>
                  <a:lnTo>
                    <a:pt x="586" y="154"/>
                  </a:lnTo>
                  <a:lnTo>
                    <a:pt x="591" y="150"/>
                  </a:lnTo>
                  <a:lnTo>
                    <a:pt x="592" y="147"/>
                  </a:lnTo>
                  <a:lnTo>
                    <a:pt x="593" y="144"/>
                  </a:lnTo>
                  <a:lnTo>
                    <a:pt x="592" y="143"/>
                  </a:lnTo>
                  <a:lnTo>
                    <a:pt x="586" y="143"/>
                  </a:lnTo>
                  <a:lnTo>
                    <a:pt x="577" y="147"/>
                  </a:lnTo>
                  <a:lnTo>
                    <a:pt x="568" y="152"/>
                  </a:lnTo>
                  <a:lnTo>
                    <a:pt x="558" y="155"/>
                  </a:lnTo>
                  <a:lnTo>
                    <a:pt x="548" y="159"/>
                  </a:lnTo>
                  <a:lnTo>
                    <a:pt x="539" y="162"/>
                  </a:lnTo>
                  <a:lnTo>
                    <a:pt x="529" y="165"/>
                  </a:lnTo>
                  <a:lnTo>
                    <a:pt x="519" y="167"/>
                  </a:lnTo>
                  <a:lnTo>
                    <a:pt x="510" y="169"/>
                  </a:lnTo>
                  <a:lnTo>
                    <a:pt x="502" y="169"/>
                  </a:lnTo>
                  <a:lnTo>
                    <a:pt x="494" y="168"/>
                  </a:lnTo>
                  <a:lnTo>
                    <a:pt x="486" y="168"/>
                  </a:lnTo>
                  <a:lnTo>
                    <a:pt x="478" y="167"/>
                  </a:lnTo>
                  <a:lnTo>
                    <a:pt x="470" y="166"/>
                  </a:lnTo>
                  <a:lnTo>
                    <a:pt x="462" y="165"/>
                  </a:lnTo>
                  <a:lnTo>
                    <a:pt x="454" y="165"/>
                  </a:lnTo>
                  <a:lnTo>
                    <a:pt x="446" y="163"/>
                  </a:lnTo>
                  <a:lnTo>
                    <a:pt x="450" y="160"/>
                  </a:lnTo>
                  <a:lnTo>
                    <a:pt x="456" y="158"/>
                  </a:lnTo>
                  <a:lnTo>
                    <a:pt x="462" y="154"/>
                  </a:lnTo>
                  <a:lnTo>
                    <a:pt x="467" y="151"/>
                  </a:lnTo>
                  <a:lnTo>
                    <a:pt x="473" y="147"/>
                  </a:lnTo>
                  <a:lnTo>
                    <a:pt x="479" y="144"/>
                  </a:lnTo>
                  <a:lnTo>
                    <a:pt x="484" y="140"/>
                  </a:lnTo>
                  <a:lnTo>
                    <a:pt x="488" y="137"/>
                  </a:lnTo>
                  <a:lnTo>
                    <a:pt x="493" y="132"/>
                  </a:lnTo>
                  <a:lnTo>
                    <a:pt x="492" y="130"/>
                  </a:lnTo>
                  <a:lnTo>
                    <a:pt x="487" y="130"/>
                  </a:lnTo>
                  <a:lnTo>
                    <a:pt x="484" y="130"/>
                  </a:lnTo>
                  <a:lnTo>
                    <a:pt x="476" y="133"/>
                  </a:lnTo>
                  <a:lnTo>
                    <a:pt x="467" y="137"/>
                  </a:lnTo>
                  <a:lnTo>
                    <a:pt x="457" y="140"/>
                  </a:lnTo>
                  <a:lnTo>
                    <a:pt x="447" y="144"/>
                  </a:lnTo>
                  <a:lnTo>
                    <a:pt x="438" y="148"/>
                  </a:lnTo>
                  <a:lnTo>
                    <a:pt x="428" y="152"/>
                  </a:lnTo>
                  <a:lnTo>
                    <a:pt x="420" y="157"/>
                  </a:lnTo>
                  <a:lnTo>
                    <a:pt x="413" y="161"/>
                  </a:lnTo>
                  <a:lnTo>
                    <a:pt x="401" y="160"/>
                  </a:lnTo>
                  <a:lnTo>
                    <a:pt x="388" y="159"/>
                  </a:lnTo>
                  <a:lnTo>
                    <a:pt x="376" y="158"/>
                  </a:lnTo>
                  <a:lnTo>
                    <a:pt x="366" y="157"/>
                  </a:lnTo>
                  <a:lnTo>
                    <a:pt x="358" y="157"/>
                  </a:lnTo>
                  <a:lnTo>
                    <a:pt x="350" y="155"/>
                  </a:lnTo>
                  <a:lnTo>
                    <a:pt x="344" y="154"/>
                  </a:lnTo>
                  <a:lnTo>
                    <a:pt x="340" y="154"/>
                  </a:lnTo>
                  <a:lnTo>
                    <a:pt x="338" y="154"/>
                  </a:lnTo>
                  <a:lnTo>
                    <a:pt x="338" y="154"/>
                  </a:lnTo>
                  <a:lnTo>
                    <a:pt x="338" y="154"/>
                  </a:lnTo>
                  <a:lnTo>
                    <a:pt x="337" y="154"/>
                  </a:lnTo>
                  <a:lnTo>
                    <a:pt x="343" y="145"/>
                  </a:lnTo>
                  <a:lnTo>
                    <a:pt x="350" y="136"/>
                  </a:lnTo>
                  <a:lnTo>
                    <a:pt x="356" y="125"/>
                  </a:lnTo>
                  <a:lnTo>
                    <a:pt x="363" y="115"/>
                  </a:lnTo>
                  <a:lnTo>
                    <a:pt x="368" y="105"/>
                  </a:lnTo>
                  <a:lnTo>
                    <a:pt x="375" y="93"/>
                  </a:lnTo>
                  <a:lnTo>
                    <a:pt x="381" y="83"/>
                  </a:lnTo>
                  <a:lnTo>
                    <a:pt x="388" y="71"/>
                  </a:lnTo>
                  <a:lnTo>
                    <a:pt x="397" y="71"/>
                  </a:lnTo>
                  <a:lnTo>
                    <a:pt x="408" y="70"/>
                  </a:lnTo>
                  <a:lnTo>
                    <a:pt x="416" y="69"/>
                  </a:lnTo>
                  <a:lnTo>
                    <a:pt x="425" y="69"/>
                  </a:lnTo>
                  <a:lnTo>
                    <a:pt x="434" y="68"/>
                  </a:lnTo>
                  <a:lnTo>
                    <a:pt x="442" y="67"/>
                  </a:lnTo>
                  <a:lnTo>
                    <a:pt x="451" y="64"/>
                  </a:lnTo>
                  <a:lnTo>
                    <a:pt x="459" y="63"/>
                  </a:lnTo>
                  <a:lnTo>
                    <a:pt x="472" y="57"/>
                  </a:lnTo>
                  <a:lnTo>
                    <a:pt x="476" y="51"/>
                  </a:lnTo>
                  <a:lnTo>
                    <a:pt x="470" y="46"/>
                  </a:lnTo>
                  <a:lnTo>
                    <a:pt x="457" y="46"/>
                  </a:lnTo>
                  <a:lnTo>
                    <a:pt x="448" y="47"/>
                  </a:lnTo>
                  <a:lnTo>
                    <a:pt x="439" y="48"/>
                  </a:lnTo>
                  <a:lnTo>
                    <a:pt x="431" y="49"/>
                  </a:lnTo>
                  <a:lnTo>
                    <a:pt x="424" y="49"/>
                  </a:lnTo>
                  <a:lnTo>
                    <a:pt x="417" y="51"/>
                  </a:lnTo>
                  <a:lnTo>
                    <a:pt x="411" y="51"/>
                  </a:lnTo>
                  <a:lnTo>
                    <a:pt x="405" y="49"/>
                  </a:lnTo>
                  <a:lnTo>
                    <a:pt x="401" y="49"/>
                  </a:lnTo>
                  <a:lnTo>
                    <a:pt x="406" y="39"/>
                  </a:lnTo>
                  <a:lnTo>
                    <a:pt x="413" y="29"/>
                  </a:lnTo>
                  <a:lnTo>
                    <a:pt x="419" y="19"/>
                  </a:lnTo>
                  <a:lnTo>
                    <a:pt x="426" y="9"/>
                  </a:lnTo>
                  <a:lnTo>
                    <a:pt x="428" y="8"/>
                  </a:lnTo>
                  <a:lnTo>
                    <a:pt x="429" y="8"/>
                  </a:lnTo>
                  <a:lnTo>
                    <a:pt x="432" y="8"/>
                  </a:lnTo>
                  <a:lnTo>
                    <a:pt x="435" y="7"/>
                  </a:lnTo>
                  <a:lnTo>
                    <a:pt x="441" y="6"/>
                  </a:lnTo>
                  <a:lnTo>
                    <a:pt x="449" y="3"/>
                  </a:lnTo>
                  <a:lnTo>
                    <a:pt x="457" y="2"/>
                  </a:lnTo>
                  <a:lnTo>
                    <a:pt x="464" y="0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26" name="Freeform 278"/>
            <p:cNvSpPr>
              <a:spLocks/>
            </p:cNvSpPr>
            <p:nvPr/>
          </p:nvSpPr>
          <p:spPr bwMode="auto">
            <a:xfrm>
              <a:off x="1711" y="3575"/>
              <a:ext cx="46" cy="42"/>
            </a:xfrm>
            <a:custGeom>
              <a:avLst/>
              <a:gdLst/>
              <a:ahLst/>
              <a:cxnLst>
                <a:cxn ang="0">
                  <a:pos x="78" y="118"/>
                </a:cxn>
                <a:cxn ang="0">
                  <a:pos x="73" y="114"/>
                </a:cxn>
                <a:cxn ang="0">
                  <a:pos x="65" y="110"/>
                </a:cxn>
                <a:cxn ang="0">
                  <a:pos x="56" y="104"/>
                </a:cxn>
                <a:cxn ang="0">
                  <a:pos x="48" y="98"/>
                </a:cxn>
                <a:cxn ang="0">
                  <a:pos x="39" y="94"/>
                </a:cxn>
                <a:cxn ang="0">
                  <a:pos x="30" y="89"/>
                </a:cxn>
                <a:cxn ang="0">
                  <a:pos x="22" y="84"/>
                </a:cxn>
                <a:cxn ang="0">
                  <a:pos x="15" y="82"/>
                </a:cxn>
                <a:cxn ang="0">
                  <a:pos x="1" y="76"/>
                </a:cxn>
                <a:cxn ang="0">
                  <a:pos x="0" y="71"/>
                </a:cxn>
                <a:cxn ang="0">
                  <a:pos x="7" y="68"/>
                </a:cxn>
                <a:cxn ang="0">
                  <a:pos x="21" y="69"/>
                </a:cxn>
                <a:cxn ang="0">
                  <a:pos x="27" y="72"/>
                </a:cxn>
                <a:cxn ang="0">
                  <a:pos x="32" y="74"/>
                </a:cxn>
                <a:cxn ang="0">
                  <a:pos x="39" y="76"/>
                </a:cxn>
                <a:cxn ang="0">
                  <a:pos x="45" y="79"/>
                </a:cxn>
                <a:cxn ang="0">
                  <a:pos x="51" y="82"/>
                </a:cxn>
                <a:cxn ang="0">
                  <a:pos x="56" y="84"/>
                </a:cxn>
                <a:cxn ang="0">
                  <a:pos x="62" y="88"/>
                </a:cxn>
                <a:cxn ang="0">
                  <a:pos x="68" y="91"/>
                </a:cxn>
                <a:cxn ang="0">
                  <a:pos x="56" y="64"/>
                </a:cxn>
                <a:cxn ang="0">
                  <a:pos x="47" y="41"/>
                </a:cxn>
                <a:cxn ang="0">
                  <a:pos x="40" y="24"/>
                </a:cxn>
                <a:cxn ang="0">
                  <a:pos x="36" y="14"/>
                </a:cxn>
                <a:cxn ang="0">
                  <a:pos x="32" y="4"/>
                </a:cxn>
                <a:cxn ang="0">
                  <a:pos x="35" y="0"/>
                </a:cxn>
                <a:cxn ang="0">
                  <a:pos x="39" y="1"/>
                </a:cxn>
                <a:cxn ang="0">
                  <a:pos x="43" y="4"/>
                </a:cxn>
                <a:cxn ang="0">
                  <a:pos x="50" y="15"/>
                </a:cxn>
                <a:cxn ang="0">
                  <a:pos x="55" y="26"/>
                </a:cxn>
                <a:cxn ang="0">
                  <a:pos x="61" y="36"/>
                </a:cxn>
                <a:cxn ang="0">
                  <a:pos x="67" y="46"/>
                </a:cxn>
                <a:cxn ang="0">
                  <a:pos x="73" y="57"/>
                </a:cxn>
                <a:cxn ang="0">
                  <a:pos x="78" y="67"/>
                </a:cxn>
                <a:cxn ang="0">
                  <a:pos x="83" y="77"/>
                </a:cxn>
                <a:cxn ang="0">
                  <a:pos x="89" y="88"/>
                </a:cxn>
                <a:cxn ang="0">
                  <a:pos x="92" y="73"/>
                </a:cxn>
                <a:cxn ang="0">
                  <a:pos x="97" y="57"/>
                </a:cxn>
                <a:cxn ang="0">
                  <a:pos x="101" y="39"/>
                </a:cxn>
                <a:cxn ang="0">
                  <a:pos x="106" y="26"/>
                </a:cxn>
                <a:cxn ang="0">
                  <a:pos x="109" y="20"/>
                </a:cxn>
                <a:cxn ang="0">
                  <a:pos x="113" y="19"/>
                </a:cxn>
                <a:cxn ang="0">
                  <a:pos x="115" y="22"/>
                </a:cxn>
                <a:cxn ang="0">
                  <a:pos x="114" y="28"/>
                </a:cxn>
                <a:cxn ang="0">
                  <a:pos x="111" y="51"/>
                </a:cxn>
                <a:cxn ang="0">
                  <a:pos x="109" y="75"/>
                </a:cxn>
                <a:cxn ang="0">
                  <a:pos x="107" y="98"/>
                </a:cxn>
                <a:cxn ang="0">
                  <a:pos x="104" y="118"/>
                </a:cxn>
                <a:cxn ang="0">
                  <a:pos x="78" y="118"/>
                </a:cxn>
              </a:cxnLst>
              <a:rect l="0" t="0" r="r" b="b"/>
              <a:pathLst>
                <a:path w="115" h="118">
                  <a:moveTo>
                    <a:pt x="78" y="118"/>
                  </a:moveTo>
                  <a:lnTo>
                    <a:pt x="73" y="114"/>
                  </a:lnTo>
                  <a:lnTo>
                    <a:pt x="65" y="110"/>
                  </a:lnTo>
                  <a:lnTo>
                    <a:pt x="56" y="104"/>
                  </a:lnTo>
                  <a:lnTo>
                    <a:pt x="48" y="98"/>
                  </a:lnTo>
                  <a:lnTo>
                    <a:pt x="39" y="94"/>
                  </a:lnTo>
                  <a:lnTo>
                    <a:pt x="30" y="89"/>
                  </a:lnTo>
                  <a:lnTo>
                    <a:pt x="22" y="84"/>
                  </a:lnTo>
                  <a:lnTo>
                    <a:pt x="15" y="82"/>
                  </a:lnTo>
                  <a:lnTo>
                    <a:pt x="1" y="76"/>
                  </a:lnTo>
                  <a:lnTo>
                    <a:pt x="0" y="71"/>
                  </a:lnTo>
                  <a:lnTo>
                    <a:pt x="7" y="68"/>
                  </a:lnTo>
                  <a:lnTo>
                    <a:pt x="21" y="69"/>
                  </a:lnTo>
                  <a:lnTo>
                    <a:pt x="27" y="72"/>
                  </a:lnTo>
                  <a:lnTo>
                    <a:pt x="32" y="74"/>
                  </a:lnTo>
                  <a:lnTo>
                    <a:pt x="39" y="76"/>
                  </a:lnTo>
                  <a:lnTo>
                    <a:pt x="45" y="79"/>
                  </a:lnTo>
                  <a:lnTo>
                    <a:pt x="51" y="82"/>
                  </a:lnTo>
                  <a:lnTo>
                    <a:pt x="56" y="84"/>
                  </a:lnTo>
                  <a:lnTo>
                    <a:pt x="62" y="88"/>
                  </a:lnTo>
                  <a:lnTo>
                    <a:pt x="68" y="91"/>
                  </a:lnTo>
                  <a:lnTo>
                    <a:pt x="56" y="64"/>
                  </a:lnTo>
                  <a:lnTo>
                    <a:pt x="47" y="41"/>
                  </a:lnTo>
                  <a:lnTo>
                    <a:pt x="40" y="24"/>
                  </a:lnTo>
                  <a:lnTo>
                    <a:pt x="36" y="14"/>
                  </a:lnTo>
                  <a:lnTo>
                    <a:pt x="32" y="4"/>
                  </a:lnTo>
                  <a:lnTo>
                    <a:pt x="35" y="0"/>
                  </a:lnTo>
                  <a:lnTo>
                    <a:pt x="39" y="1"/>
                  </a:lnTo>
                  <a:lnTo>
                    <a:pt x="43" y="4"/>
                  </a:lnTo>
                  <a:lnTo>
                    <a:pt x="50" y="15"/>
                  </a:lnTo>
                  <a:lnTo>
                    <a:pt x="55" y="26"/>
                  </a:lnTo>
                  <a:lnTo>
                    <a:pt x="61" y="36"/>
                  </a:lnTo>
                  <a:lnTo>
                    <a:pt x="67" y="46"/>
                  </a:lnTo>
                  <a:lnTo>
                    <a:pt x="73" y="57"/>
                  </a:lnTo>
                  <a:lnTo>
                    <a:pt x="78" y="67"/>
                  </a:lnTo>
                  <a:lnTo>
                    <a:pt x="83" y="77"/>
                  </a:lnTo>
                  <a:lnTo>
                    <a:pt x="89" y="88"/>
                  </a:lnTo>
                  <a:lnTo>
                    <a:pt x="92" y="73"/>
                  </a:lnTo>
                  <a:lnTo>
                    <a:pt x="97" y="57"/>
                  </a:lnTo>
                  <a:lnTo>
                    <a:pt x="101" y="39"/>
                  </a:lnTo>
                  <a:lnTo>
                    <a:pt x="106" y="26"/>
                  </a:lnTo>
                  <a:lnTo>
                    <a:pt x="109" y="20"/>
                  </a:lnTo>
                  <a:lnTo>
                    <a:pt x="113" y="19"/>
                  </a:lnTo>
                  <a:lnTo>
                    <a:pt x="115" y="22"/>
                  </a:lnTo>
                  <a:lnTo>
                    <a:pt x="114" y="28"/>
                  </a:lnTo>
                  <a:lnTo>
                    <a:pt x="111" y="51"/>
                  </a:lnTo>
                  <a:lnTo>
                    <a:pt x="109" y="75"/>
                  </a:lnTo>
                  <a:lnTo>
                    <a:pt x="107" y="98"/>
                  </a:lnTo>
                  <a:lnTo>
                    <a:pt x="104" y="118"/>
                  </a:lnTo>
                  <a:lnTo>
                    <a:pt x="78" y="118"/>
                  </a:lnTo>
                  <a:close/>
                </a:path>
              </a:pathLst>
            </a:custGeom>
            <a:solidFill>
              <a:srgbClr val="0099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pic>
        <p:nvPicPr>
          <p:cNvPr id="120" name="Picture 1" descr="C:\Documents and Settings\User\Рабочий стол\Північа Америка\зх.png"/>
          <p:cNvPicPr>
            <a:picLocks noChangeAspect="1" noChangeArrowheads="1"/>
          </p:cNvPicPr>
          <p:nvPr/>
        </p:nvPicPr>
        <p:blipFill>
          <a:blip r:embed="rId4">
            <a:lum bright="-10000" contrast="10000"/>
          </a:blip>
          <a:srcRect l="83757" t="26582" r="648" b="3711"/>
          <a:stretch>
            <a:fillRect/>
          </a:stretch>
        </p:blipFill>
        <p:spPr bwMode="auto">
          <a:xfrm>
            <a:off x="3405352" y="3279228"/>
            <a:ext cx="879366" cy="3578772"/>
          </a:xfrm>
          <a:prstGeom prst="rect">
            <a:avLst/>
          </a:prstGeom>
          <a:noFill/>
        </p:spPr>
      </p:pic>
      <p:pic>
        <p:nvPicPr>
          <p:cNvPr id="54" name="Picture 25" descr="Safari (7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55724" y="6006662"/>
            <a:ext cx="788276" cy="8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Text Box 96"/>
          <p:cNvSpPr txBox="1">
            <a:spLocks noChangeArrowheads="1"/>
          </p:cNvSpPr>
          <p:nvPr/>
        </p:nvSpPr>
        <p:spPr bwMode="auto">
          <a:xfrm>
            <a:off x="453916" y="189186"/>
            <a:ext cx="2286000" cy="83099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1.СОНЯЧНА </a:t>
            </a:r>
            <a:r>
              <a:rPr lang="uk-U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uk-U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РАДІАЦІЯ</a:t>
            </a:r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Выноска со стрелкой вправо 55"/>
          <p:cNvSpPr/>
          <p:nvPr/>
        </p:nvSpPr>
        <p:spPr>
          <a:xfrm>
            <a:off x="425670" y="1403131"/>
            <a:ext cx="5234151" cy="1655379"/>
          </a:xfrm>
          <a:prstGeom prst="rightArrowCallout">
            <a:avLst>
              <a:gd name="adj1" fmla="val 25000"/>
              <a:gd name="adj2" fmla="val 25000"/>
              <a:gd name="adj3" fmla="val 21639"/>
              <a:gd name="adj4" fmla="val 85462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Взимку</a:t>
            </a:r>
            <a:r>
              <a:rPr lang="uk-UA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на півночі континенту температура повітря  </a:t>
            </a:r>
            <a:r>
              <a:rPr lang="uk-UA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північніше полярного кола вона знижується до </a:t>
            </a:r>
            <a:r>
              <a:rPr lang="uk-UA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-34 </a:t>
            </a:r>
            <a:r>
              <a:rPr lang="uk-UA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°С. 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Выноска со стрелкой вправо 56"/>
          <p:cNvSpPr/>
          <p:nvPr/>
        </p:nvSpPr>
        <p:spPr>
          <a:xfrm>
            <a:off x="1200150" y="5202621"/>
            <a:ext cx="4759216" cy="1003736"/>
          </a:xfrm>
          <a:prstGeom prst="rightArrowCallout">
            <a:avLst>
              <a:gd name="adj1" fmla="val 28352"/>
              <a:gd name="adj2" fmla="val 30028"/>
              <a:gd name="adj3" fmla="val 21639"/>
              <a:gd name="adj4" fmla="val 93137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Взимку </a:t>
            </a:r>
            <a:r>
              <a:rPr lang="uk-UA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на півдні </a:t>
            </a:r>
            <a:r>
              <a:rPr lang="uk-UA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материка </a:t>
            </a:r>
            <a:r>
              <a:rPr lang="uk-UA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температура  </a:t>
            </a:r>
            <a:r>
              <a:rPr lang="uk-UA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близько +20 °С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 autoUpdateAnimBg="0"/>
      <p:bldP spid="56" grpId="0" animBg="1"/>
      <p:bldP spid="5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36" descr="C:\Documents and Settings\User\Рабочий стол\Північа Америка\Image 5а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68450" y="0"/>
            <a:ext cx="8275550" cy="6858000"/>
          </a:xfrm>
          <a:prstGeom prst="rect">
            <a:avLst/>
          </a:prstGeom>
          <a:noFill/>
        </p:spPr>
      </p:pic>
      <p:sp>
        <p:nvSpPr>
          <p:cNvPr id="15382" name="Freeform 22"/>
          <p:cNvSpPr>
            <a:spLocks/>
          </p:cNvSpPr>
          <p:nvPr/>
        </p:nvSpPr>
        <p:spPr bwMode="auto">
          <a:xfrm rot="20946601">
            <a:off x="5120727" y="5398505"/>
            <a:ext cx="3644900" cy="468313"/>
          </a:xfrm>
          <a:custGeom>
            <a:avLst/>
            <a:gdLst/>
            <a:ahLst/>
            <a:cxnLst>
              <a:cxn ang="0">
                <a:pos x="2296" y="0"/>
              </a:cxn>
              <a:cxn ang="0">
                <a:pos x="1697" y="179"/>
              </a:cxn>
              <a:cxn ang="0">
                <a:pos x="1128" y="280"/>
              </a:cxn>
              <a:cxn ang="0">
                <a:pos x="360" y="272"/>
              </a:cxn>
              <a:cxn ang="0">
                <a:pos x="0" y="216"/>
              </a:cxn>
            </a:cxnLst>
            <a:rect l="0" t="0" r="r" b="b"/>
            <a:pathLst>
              <a:path w="2296" h="295">
                <a:moveTo>
                  <a:pt x="2296" y="0"/>
                </a:moveTo>
                <a:cubicBezTo>
                  <a:pt x="2196" y="30"/>
                  <a:pt x="1892" y="132"/>
                  <a:pt x="1697" y="179"/>
                </a:cubicBezTo>
                <a:cubicBezTo>
                  <a:pt x="1502" y="226"/>
                  <a:pt x="1351" y="265"/>
                  <a:pt x="1128" y="280"/>
                </a:cubicBezTo>
                <a:cubicBezTo>
                  <a:pt x="905" y="295"/>
                  <a:pt x="548" y="283"/>
                  <a:pt x="360" y="272"/>
                </a:cubicBezTo>
                <a:cubicBezTo>
                  <a:pt x="172" y="261"/>
                  <a:pt x="75" y="228"/>
                  <a:pt x="0" y="216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5384" name="Freeform 24"/>
          <p:cNvSpPr>
            <a:spLocks/>
          </p:cNvSpPr>
          <p:nvPr/>
        </p:nvSpPr>
        <p:spPr bwMode="auto">
          <a:xfrm>
            <a:off x="3909849" y="0"/>
            <a:ext cx="4162096" cy="1947863"/>
          </a:xfrm>
          <a:custGeom>
            <a:avLst/>
            <a:gdLst/>
            <a:ahLst/>
            <a:cxnLst>
              <a:cxn ang="0">
                <a:pos x="2394" y="0"/>
              </a:cxn>
              <a:cxn ang="0">
                <a:pos x="2360" y="455"/>
              </a:cxn>
              <a:cxn ang="0">
                <a:pos x="2113" y="874"/>
              </a:cxn>
              <a:cxn ang="0">
                <a:pos x="1445" y="1175"/>
              </a:cxn>
              <a:cxn ang="0">
                <a:pos x="974" y="1187"/>
              </a:cxn>
              <a:cxn ang="0">
                <a:pos x="719" y="1116"/>
              </a:cxn>
              <a:cxn ang="0">
                <a:pos x="377" y="933"/>
              </a:cxn>
              <a:cxn ang="0">
                <a:pos x="203" y="761"/>
              </a:cxn>
              <a:cxn ang="0">
                <a:pos x="92" y="606"/>
              </a:cxn>
              <a:cxn ang="0">
                <a:pos x="0" y="302"/>
              </a:cxn>
            </a:cxnLst>
            <a:rect l="0" t="0" r="r" b="b"/>
            <a:pathLst>
              <a:path w="2407" h="1227">
                <a:moveTo>
                  <a:pt x="2394" y="0"/>
                </a:moveTo>
                <a:cubicBezTo>
                  <a:pt x="2388" y="76"/>
                  <a:pt x="2407" y="309"/>
                  <a:pt x="2360" y="455"/>
                </a:cubicBezTo>
                <a:cubicBezTo>
                  <a:pt x="2313" y="601"/>
                  <a:pt x="2265" y="754"/>
                  <a:pt x="2113" y="874"/>
                </a:cubicBezTo>
                <a:cubicBezTo>
                  <a:pt x="1961" y="994"/>
                  <a:pt x="1635" y="1123"/>
                  <a:pt x="1445" y="1175"/>
                </a:cubicBezTo>
                <a:cubicBezTo>
                  <a:pt x="1255" y="1227"/>
                  <a:pt x="1095" y="1197"/>
                  <a:pt x="974" y="1187"/>
                </a:cubicBezTo>
                <a:lnTo>
                  <a:pt x="719" y="1116"/>
                </a:lnTo>
                <a:lnTo>
                  <a:pt x="377" y="933"/>
                </a:lnTo>
                <a:lnTo>
                  <a:pt x="203" y="761"/>
                </a:lnTo>
                <a:lnTo>
                  <a:pt x="92" y="606"/>
                </a:lnTo>
                <a:lnTo>
                  <a:pt x="0" y="302"/>
                </a:lnTo>
              </a:path>
            </a:pathLst>
          </a:custGeom>
          <a:noFill/>
          <a:ln w="38100" cmpd="sng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5500" name="Text Box 140"/>
          <p:cNvSpPr txBox="1">
            <a:spLocks noChangeArrowheads="1"/>
          </p:cNvSpPr>
          <p:nvPr/>
        </p:nvSpPr>
        <p:spPr bwMode="auto">
          <a:xfrm>
            <a:off x="288203" y="217984"/>
            <a:ext cx="5150900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2. АТМОСФЕРНА ЦИРКУЛЯЦІЯ</a:t>
            </a:r>
            <a:endParaRPr lang="ru-RU" b="1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514" name="Object 154"/>
          <p:cNvGraphicFramePr>
            <a:graphicFrameLocks noChangeAspect="1"/>
          </p:cNvGraphicFramePr>
          <p:nvPr/>
        </p:nvGraphicFramePr>
        <p:xfrm>
          <a:off x="4439880" y="2554014"/>
          <a:ext cx="677862" cy="1087820"/>
        </p:xfrm>
        <a:graphic>
          <a:graphicData uri="http://schemas.openxmlformats.org/presentationml/2006/ole">
            <p:oleObj spid="_x0000_s81922" name="CorelDRAW" r:id="rId9" imgW="1894320" imgH="2112480" progId="">
              <p:embed/>
            </p:oleObj>
          </a:graphicData>
        </a:graphic>
      </p:graphicFrame>
      <p:graphicFrame>
        <p:nvGraphicFramePr>
          <p:cNvPr id="15515" name="Object 155"/>
          <p:cNvGraphicFramePr>
            <a:graphicFrameLocks noChangeAspect="1"/>
          </p:cNvGraphicFramePr>
          <p:nvPr/>
        </p:nvGraphicFramePr>
        <p:xfrm>
          <a:off x="4379168" y="2230821"/>
          <a:ext cx="695414" cy="354725"/>
        </p:xfrm>
        <a:graphic>
          <a:graphicData uri="http://schemas.openxmlformats.org/presentationml/2006/ole">
            <p:oleObj spid="_x0000_s81923" name="CorelDRAW" r:id="rId10" imgW="1875240" imgH="903240" progId="">
              <p:embed/>
            </p:oleObj>
          </a:graphicData>
        </a:graphic>
      </p:graphicFrame>
      <p:sp>
        <p:nvSpPr>
          <p:cNvPr id="15516" name="Arc 156"/>
          <p:cNvSpPr>
            <a:spLocks/>
          </p:cNvSpPr>
          <p:nvPr/>
        </p:nvSpPr>
        <p:spPr bwMode="auto">
          <a:xfrm rot="4170917">
            <a:off x="7005485" y="3619395"/>
            <a:ext cx="1396896" cy="1928535"/>
          </a:xfrm>
          <a:custGeom>
            <a:avLst/>
            <a:gdLst>
              <a:gd name="G0" fmla="+- 0 0 0"/>
              <a:gd name="G1" fmla="+- 19034 0 0"/>
              <a:gd name="G2" fmla="+- 21600 0 0"/>
              <a:gd name="T0" fmla="*/ 10211 w 21600"/>
              <a:gd name="T1" fmla="*/ 0 h 19034"/>
              <a:gd name="T2" fmla="*/ 21600 w 21600"/>
              <a:gd name="T3" fmla="*/ 19034 h 19034"/>
              <a:gd name="T4" fmla="*/ 0 w 21600"/>
              <a:gd name="T5" fmla="*/ 19034 h 19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19034" fill="none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</a:path>
              <a:path w="21600" h="19034" stroke="0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  <a:lnTo>
                  <a:pt x="0" y="19034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5517" name="Arc 157"/>
          <p:cNvSpPr>
            <a:spLocks/>
          </p:cNvSpPr>
          <p:nvPr/>
        </p:nvSpPr>
        <p:spPr bwMode="auto">
          <a:xfrm rot="4383340">
            <a:off x="7309619" y="4151756"/>
            <a:ext cx="1369446" cy="1986435"/>
          </a:xfrm>
          <a:custGeom>
            <a:avLst/>
            <a:gdLst>
              <a:gd name="G0" fmla="+- 0 0 0"/>
              <a:gd name="G1" fmla="+- 20107 0 0"/>
              <a:gd name="G2" fmla="+- 21600 0 0"/>
              <a:gd name="T0" fmla="*/ 7892 w 21600"/>
              <a:gd name="T1" fmla="*/ 0 h 20107"/>
              <a:gd name="T2" fmla="*/ 21600 w 21600"/>
              <a:gd name="T3" fmla="*/ 20107 h 20107"/>
              <a:gd name="T4" fmla="*/ 0 w 21600"/>
              <a:gd name="T5" fmla="*/ 20107 h 20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0107" fill="none" extrusionOk="0">
                <a:moveTo>
                  <a:pt x="7891" y="0"/>
                </a:moveTo>
                <a:cubicBezTo>
                  <a:pt x="16161" y="3246"/>
                  <a:pt x="21600" y="11223"/>
                  <a:pt x="21600" y="20107"/>
                </a:cubicBezTo>
              </a:path>
              <a:path w="21600" h="20107" stroke="0" extrusionOk="0">
                <a:moveTo>
                  <a:pt x="7891" y="0"/>
                </a:moveTo>
                <a:cubicBezTo>
                  <a:pt x="16161" y="3246"/>
                  <a:pt x="21600" y="11223"/>
                  <a:pt x="21600" y="20107"/>
                </a:cubicBezTo>
                <a:lnTo>
                  <a:pt x="0" y="20107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graphicFrame>
        <p:nvGraphicFramePr>
          <p:cNvPr id="15519" name="Object 159"/>
          <p:cNvGraphicFramePr>
            <a:graphicFrameLocks noChangeAspect="1"/>
          </p:cNvGraphicFramePr>
          <p:nvPr/>
        </p:nvGraphicFramePr>
        <p:xfrm>
          <a:off x="6385360" y="5623694"/>
          <a:ext cx="677862" cy="731837"/>
        </p:xfrm>
        <a:graphic>
          <a:graphicData uri="http://schemas.openxmlformats.org/presentationml/2006/ole">
            <p:oleObj spid="_x0000_s81924" name="CorelDRAW" r:id="rId11" imgW="1894320" imgH="2112480" progId="">
              <p:embed/>
            </p:oleObj>
          </a:graphicData>
        </a:graphic>
      </p:graphicFrame>
      <p:graphicFrame>
        <p:nvGraphicFramePr>
          <p:cNvPr id="15520" name="Object 160"/>
          <p:cNvGraphicFramePr>
            <a:graphicFrameLocks noChangeAspect="1"/>
          </p:cNvGraphicFramePr>
          <p:nvPr/>
        </p:nvGraphicFramePr>
        <p:xfrm>
          <a:off x="6243145" y="5249917"/>
          <a:ext cx="749016" cy="361870"/>
        </p:xfrm>
        <a:graphic>
          <a:graphicData uri="http://schemas.openxmlformats.org/presentationml/2006/ole">
            <p:oleObj spid="_x0000_s81925" name="CorelDRAW" r:id="rId12" imgW="1875240" imgH="903240" progId="">
              <p:embed/>
            </p:oleObj>
          </a:graphicData>
        </a:graphic>
      </p:graphicFrame>
      <p:sp>
        <p:nvSpPr>
          <p:cNvPr id="83" name="TextBox 82"/>
          <p:cNvSpPr txBox="1"/>
          <p:nvPr/>
        </p:nvSpPr>
        <p:spPr>
          <a:xfrm>
            <a:off x="342900" y="1595601"/>
            <a:ext cx="3799490" cy="267765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більшій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частині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материка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панує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західне</a:t>
            </a: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перенесення</a:t>
            </a: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—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постійні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вітри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помірних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широт. Вони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несуть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насичене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вологою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повітря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Тихого океану. 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Text Box 226"/>
          <p:cNvSpPr txBox="1">
            <a:spLocks noChangeArrowheads="1"/>
          </p:cNvSpPr>
          <p:nvPr/>
        </p:nvSpPr>
        <p:spPr bwMode="auto">
          <a:xfrm>
            <a:off x="492879" y="827876"/>
            <a:ext cx="3148955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uk-UA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Зах</a:t>
            </a:r>
            <a:r>
              <a:rPr lang="uk-UA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перенесення</a:t>
            </a:r>
            <a:endParaRPr lang="ru-RU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510" name="Arc 150"/>
          <p:cNvSpPr>
            <a:spLocks/>
          </p:cNvSpPr>
          <p:nvPr/>
        </p:nvSpPr>
        <p:spPr bwMode="auto">
          <a:xfrm rot="16391628">
            <a:off x="2983418" y="2081281"/>
            <a:ext cx="1493505" cy="2364165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5513" name="Arc 153"/>
          <p:cNvSpPr>
            <a:spLocks/>
          </p:cNvSpPr>
          <p:nvPr/>
        </p:nvSpPr>
        <p:spPr bwMode="auto">
          <a:xfrm rot="16028198">
            <a:off x="3043400" y="2965066"/>
            <a:ext cx="1462087" cy="1900238"/>
          </a:xfrm>
          <a:custGeom>
            <a:avLst/>
            <a:gdLst>
              <a:gd name="G0" fmla="+- 0 0 0"/>
              <a:gd name="G1" fmla="+- 16941 0 0"/>
              <a:gd name="G2" fmla="+- 21600 0 0"/>
              <a:gd name="T0" fmla="*/ 13400 w 21257"/>
              <a:gd name="T1" fmla="*/ 0 h 16941"/>
              <a:gd name="T2" fmla="*/ 21257 w 21257"/>
              <a:gd name="T3" fmla="*/ 13105 h 16941"/>
              <a:gd name="T4" fmla="*/ 0 w 21257"/>
              <a:gd name="T5" fmla="*/ 16941 h 16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57" h="16941" fill="none" extrusionOk="0">
                <a:moveTo>
                  <a:pt x="13400" y="-1"/>
                </a:moveTo>
                <a:cubicBezTo>
                  <a:pt x="17528" y="3265"/>
                  <a:pt x="20321" y="7925"/>
                  <a:pt x="21256" y="13105"/>
                </a:cubicBezTo>
              </a:path>
              <a:path w="21257" h="16941" stroke="0" extrusionOk="0">
                <a:moveTo>
                  <a:pt x="13400" y="-1"/>
                </a:moveTo>
                <a:cubicBezTo>
                  <a:pt x="17528" y="3265"/>
                  <a:pt x="20321" y="7925"/>
                  <a:pt x="21256" y="13105"/>
                </a:cubicBezTo>
                <a:lnTo>
                  <a:pt x="0" y="16941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84" name="Arc 153"/>
          <p:cNvSpPr>
            <a:spLocks/>
          </p:cNvSpPr>
          <p:nvPr/>
        </p:nvSpPr>
        <p:spPr bwMode="auto">
          <a:xfrm rot="16028198">
            <a:off x="3180037" y="3669260"/>
            <a:ext cx="1462087" cy="1900238"/>
          </a:xfrm>
          <a:custGeom>
            <a:avLst/>
            <a:gdLst>
              <a:gd name="G0" fmla="+- 0 0 0"/>
              <a:gd name="G1" fmla="+- 16941 0 0"/>
              <a:gd name="G2" fmla="+- 21600 0 0"/>
              <a:gd name="T0" fmla="*/ 13400 w 21257"/>
              <a:gd name="T1" fmla="*/ 0 h 16941"/>
              <a:gd name="T2" fmla="*/ 21257 w 21257"/>
              <a:gd name="T3" fmla="*/ 13105 h 16941"/>
              <a:gd name="T4" fmla="*/ 0 w 21257"/>
              <a:gd name="T5" fmla="*/ 16941 h 16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57" h="16941" fill="none" extrusionOk="0">
                <a:moveTo>
                  <a:pt x="13400" y="-1"/>
                </a:moveTo>
                <a:cubicBezTo>
                  <a:pt x="17528" y="3265"/>
                  <a:pt x="20321" y="7925"/>
                  <a:pt x="21256" y="13105"/>
                </a:cubicBezTo>
              </a:path>
              <a:path w="21257" h="16941" stroke="0" extrusionOk="0">
                <a:moveTo>
                  <a:pt x="13400" y="-1"/>
                </a:moveTo>
                <a:cubicBezTo>
                  <a:pt x="17528" y="3265"/>
                  <a:pt x="20321" y="7925"/>
                  <a:pt x="21256" y="13105"/>
                </a:cubicBezTo>
                <a:lnTo>
                  <a:pt x="0" y="16941"/>
                </a:lnTo>
                <a:close/>
              </a:path>
            </a:pathLst>
          </a:custGeom>
          <a:noFill/>
          <a:ln w="76200">
            <a:solidFill>
              <a:srgbClr val="0038EA">
                <a:alpha val="69804"/>
              </a:srgbClr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pic>
        <p:nvPicPr>
          <p:cNvPr id="81928" name="Picture 8" descr="C:\Documents and Settings\User\Рабочий стол\Північа Америка\Image 5.png"/>
          <p:cNvPicPr>
            <a:picLocks noChangeAspect="1" noChangeArrowheads="1"/>
          </p:cNvPicPr>
          <p:nvPr/>
        </p:nvPicPr>
        <p:blipFill>
          <a:blip r:embed="rId13"/>
          <a:srcRect l="7306" t="52767" r="53650" b="2280"/>
          <a:stretch>
            <a:fillRect/>
          </a:stretch>
        </p:blipFill>
        <p:spPr bwMode="auto">
          <a:xfrm>
            <a:off x="0" y="4666593"/>
            <a:ext cx="2067235" cy="2191407"/>
          </a:xfrm>
          <a:prstGeom prst="rect">
            <a:avLst/>
          </a:prstGeom>
          <a:noFill/>
        </p:spPr>
      </p:pic>
      <p:sp>
        <p:nvSpPr>
          <p:cNvPr id="86" name="TextBox 85"/>
          <p:cNvSpPr txBox="1"/>
          <p:nvPr/>
        </p:nvSpPr>
        <p:spPr>
          <a:xfrm>
            <a:off x="1970689" y="5162212"/>
            <a:ext cx="3720662" cy="156966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Південна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частина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материка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зазнає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впливу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північносхідного</a:t>
            </a: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пасату</a:t>
            </a: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Атлантичного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океану. 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Text Box 227"/>
          <p:cNvSpPr txBox="1">
            <a:spLocks noChangeArrowheads="1"/>
          </p:cNvSpPr>
          <p:nvPr/>
        </p:nvSpPr>
        <p:spPr bwMode="auto">
          <a:xfrm>
            <a:off x="1108012" y="4480863"/>
            <a:ext cx="2362200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uk-UA" b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Пн-Сх пасат</a:t>
            </a:r>
            <a:endParaRPr lang="ru-RU" b="1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25" descr="Safari (7)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135007" y="5785944"/>
            <a:ext cx="1008992" cy="1072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5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Горн1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FTCO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55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15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2" presetClass="entr" presetSubtype="1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9" dur="500"/>
                                        <p:tgtEl>
                                          <p:spTgt spid="155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RAIN_W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FTCO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1000"/>
                                        <p:tgtEl>
                                          <p:spTgt spid="155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15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2" presetClass="entr" presetSubtype="1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1" dur="500"/>
                                        <p:tgtEl>
                                          <p:spTgt spid="155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RAIN_W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00" grpId="0" animBg="1" autoUpdateAnimBg="0"/>
      <p:bldP spid="15516" grpId="0" animBg="1"/>
      <p:bldP spid="15517" grpId="0" animBg="1"/>
      <p:bldP spid="83" grpId="0" animBg="1"/>
      <p:bldP spid="85" grpId="0" animBg="1"/>
      <p:bldP spid="15510" grpId="0" animBg="1"/>
      <p:bldP spid="15513" grpId="0" animBg="1"/>
      <p:bldP spid="84" grpId="0" animBg="1"/>
      <p:bldP spid="86" grpId="0" animBg="1"/>
      <p:bldP spid="8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8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36" descr="C:\Documents and Settings\User\Рабочий стол\Північа Америка\Image 5а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68450" y="0"/>
            <a:ext cx="8275550" cy="6858000"/>
          </a:xfrm>
          <a:prstGeom prst="rect">
            <a:avLst/>
          </a:prstGeom>
          <a:noFill/>
        </p:spPr>
      </p:pic>
      <p:sp>
        <p:nvSpPr>
          <p:cNvPr id="15382" name="Freeform 22"/>
          <p:cNvSpPr>
            <a:spLocks/>
          </p:cNvSpPr>
          <p:nvPr/>
        </p:nvSpPr>
        <p:spPr bwMode="auto">
          <a:xfrm rot="21167481">
            <a:off x="5499100" y="5240850"/>
            <a:ext cx="3644900" cy="468313"/>
          </a:xfrm>
          <a:custGeom>
            <a:avLst/>
            <a:gdLst/>
            <a:ahLst/>
            <a:cxnLst>
              <a:cxn ang="0">
                <a:pos x="2296" y="0"/>
              </a:cxn>
              <a:cxn ang="0">
                <a:pos x="1697" y="179"/>
              </a:cxn>
              <a:cxn ang="0">
                <a:pos x="1128" y="280"/>
              </a:cxn>
              <a:cxn ang="0">
                <a:pos x="360" y="272"/>
              </a:cxn>
              <a:cxn ang="0">
                <a:pos x="0" y="216"/>
              </a:cxn>
            </a:cxnLst>
            <a:rect l="0" t="0" r="r" b="b"/>
            <a:pathLst>
              <a:path w="2296" h="295">
                <a:moveTo>
                  <a:pt x="2296" y="0"/>
                </a:moveTo>
                <a:cubicBezTo>
                  <a:pt x="2196" y="30"/>
                  <a:pt x="1892" y="132"/>
                  <a:pt x="1697" y="179"/>
                </a:cubicBezTo>
                <a:cubicBezTo>
                  <a:pt x="1502" y="226"/>
                  <a:pt x="1351" y="265"/>
                  <a:pt x="1128" y="280"/>
                </a:cubicBezTo>
                <a:cubicBezTo>
                  <a:pt x="905" y="295"/>
                  <a:pt x="548" y="283"/>
                  <a:pt x="360" y="272"/>
                </a:cubicBezTo>
                <a:cubicBezTo>
                  <a:pt x="172" y="261"/>
                  <a:pt x="75" y="228"/>
                  <a:pt x="0" y="216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5384" name="Freeform 24"/>
          <p:cNvSpPr>
            <a:spLocks/>
          </p:cNvSpPr>
          <p:nvPr/>
        </p:nvSpPr>
        <p:spPr bwMode="auto">
          <a:xfrm>
            <a:off x="3878317" y="9525"/>
            <a:ext cx="4225159" cy="1961165"/>
          </a:xfrm>
          <a:custGeom>
            <a:avLst/>
            <a:gdLst/>
            <a:ahLst/>
            <a:cxnLst>
              <a:cxn ang="0">
                <a:pos x="2394" y="0"/>
              </a:cxn>
              <a:cxn ang="0">
                <a:pos x="2360" y="455"/>
              </a:cxn>
              <a:cxn ang="0">
                <a:pos x="2113" y="874"/>
              </a:cxn>
              <a:cxn ang="0">
                <a:pos x="1445" y="1175"/>
              </a:cxn>
              <a:cxn ang="0">
                <a:pos x="974" y="1187"/>
              </a:cxn>
              <a:cxn ang="0">
                <a:pos x="719" y="1116"/>
              </a:cxn>
              <a:cxn ang="0">
                <a:pos x="377" y="933"/>
              </a:cxn>
              <a:cxn ang="0">
                <a:pos x="203" y="761"/>
              </a:cxn>
              <a:cxn ang="0">
                <a:pos x="92" y="606"/>
              </a:cxn>
              <a:cxn ang="0">
                <a:pos x="0" y="302"/>
              </a:cxn>
            </a:cxnLst>
            <a:rect l="0" t="0" r="r" b="b"/>
            <a:pathLst>
              <a:path w="2407" h="1227">
                <a:moveTo>
                  <a:pt x="2394" y="0"/>
                </a:moveTo>
                <a:cubicBezTo>
                  <a:pt x="2388" y="76"/>
                  <a:pt x="2407" y="309"/>
                  <a:pt x="2360" y="455"/>
                </a:cubicBezTo>
                <a:cubicBezTo>
                  <a:pt x="2313" y="601"/>
                  <a:pt x="2265" y="754"/>
                  <a:pt x="2113" y="874"/>
                </a:cubicBezTo>
                <a:cubicBezTo>
                  <a:pt x="1961" y="994"/>
                  <a:pt x="1635" y="1123"/>
                  <a:pt x="1445" y="1175"/>
                </a:cubicBezTo>
                <a:cubicBezTo>
                  <a:pt x="1255" y="1227"/>
                  <a:pt x="1095" y="1197"/>
                  <a:pt x="974" y="1187"/>
                </a:cubicBezTo>
                <a:lnTo>
                  <a:pt x="719" y="1116"/>
                </a:lnTo>
                <a:lnTo>
                  <a:pt x="377" y="933"/>
                </a:lnTo>
                <a:lnTo>
                  <a:pt x="203" y="761"/>
                </a:lnTo>
                <a:lnTo>
                  <a:pt x="92" y="606"/>
                </a:lnTo>
                <a:lnTo>
                  <a:pt x="0" y="302"/>
                </a:lnTo>
              </a:path>
            </a:pathLst>
          </a:custGeom>
          <a:noFill/>
          <a:ln w="38100" cmpd="sng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5500" name="Text Box 140"/>
          <p:cNvSpPr txBox="1">
            <a:spLocks noChangeArrowheads="1"/>
          </p:cNvSpPr>
          <p:nvPr/>
        </p:nvSpPr>
        <p:spPr bwMode="auto">
          <a:xfrm>
            <a:off x="288203" y="217984"/>
            <a:ext cx="5150900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2. АТМОСФЕРНА ЦИРКУЛЯЦІЯ</a:t>
            </a:r>
            <a:endParaRPr lang="ru-RU" b="1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508" name="Oval 148"/>
          <p:cNvSpPr>
            <a:spLocks noChangeArrowheads="1"/>
          </p:cNvSpPr>
          <p:nvPr/>
        </p:nvSpPr>
        <p:spPr bwMode="auto">
          <a:xfrm>
            <a:off x="6284891" y="0"/>
            <a:ext cx="824247" cy="463997"/>
          </a:xfrm>
          <a:prstGeom prst="ellipse">
            <a:avLst/>
          </a:prstGeom>
          <a:solidFill>
            <a:srgbClr val="FF6600">
              <a:alpha val="70000"/>
            </a:srgbClr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5509" name="Text Box 149"/>
          <p:cNvSpPr txBox="1">
            <a:spLocks noChangeArrowheads="1"/>
          </p:cNvSpPr>
          <p:nvPr/>
        </p:nvSpPr>
        <p:spPr bwMode="auto">
          <a:xfrm>
            <a:off x="5659821" y="-1"/>
            <a:ext cx="2460242" cy="409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uk-UA" sz="1800" b="1" dirty="0">
                <a:latin typeface="Arial" pitchFamily="34" charset="0"/>
                <a:ea typeface="MS Mincho" pitchFamily="49" charset="-128"/>
                <a:cs typeface="Arial" pitchFamily="34" charset="0"/>
              </a:rPr>
              <a:t>Високий  тиск</a:t>
            </a:r>
            <a:endParaRPr lang="ru-RU" dirty="0">
              <a:latin typeface="Arial" pitchFamily="34" charset="0"/>
              <a:ea typeface="MS Mincho" pitchFamily="49" charset="-128"/>
              <a:cs typeface="Arial" pitchFamily="34" charset="0"/>
            </a:endParaRPr>
          </a:p>
        </p:txBody>
      </p:sp>
      <p:sp>
        <p:nvSpPr>
          <p:cNvPr id="15521" name="Arc 161"/>
          <p:cNvSpPr>
            <a:spLocks/>
          </p:cNvSpPr>
          <p:nvPr/>
        </p:nvSpPr>
        <p:spPr bwMode="auto">
          <a:xfrm rot="4938523">
            <a:off x="4391080" y="-500393"/>
            <a:ext cx="1550988" cy="2214563"/>
          </a:xfrm>
          <a:custGeom>
            <a:avLst/>
            <a:gdLst>
              <a:gd name="G0" fmla="+- 0 0 0"/>
              <a:gd name="G1" fmla="+- 19034 0 0"/>
              <a:gd name="G2" fmla="+- 21600 0 0"/>
              <a:gd name="T0" fmla="*/ 10211 w 20552"/>
              <a:gd name="T1" fmla="*/ 0 h 19034"/>
              <a:gd name="T2" fmla="*/ 20552 w 20552"/>
              <a:gd name="T3" fmla="*/ 12388 h 19034"/>
              <a:gd name="T4" fmla="*/ 0 w 20552"/>
              <a:gd name="T5" fmla="*/ 19034 h 19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552" h="19034" fill="none" extrusionOk="0">
                <a:moveTo>
                  <a:pt x="10211" y="-1"/>
                </a:moveTo>
                <a:cubicBezTo>
                  <a:pt x="15129" y="2638"/>
                  <a:pt x="18834" y="7077"/>
                  <a:pt x="20552" y="12387"/>
                </a:cubicBezTo>
              </a:path>
              <a:path w="20552" h="19034" stroke="0" extrusionOk="0">
                <a:moveTo>
                  <a:pt x="10211" y="-1"/>
                </a:moveTo>
                <a:cubicBezTo>
                  <a:pt x="15129" y="2638"/>
                  <a:pt x="18834" y="7077"/>
                  <a:pt x="20552" y="12387"/>
                </a:cubicBezTo>
                <a:lnTo>
                  <a:pt x="0" y="19034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5522" name="Arc 162"/>
          <p:cNvSpPr>
            <a:spLocks/>
          </p:cNvSpPr>
          <p:nvPr/>
        </p:nvSpPr>
        <p:spPr bwMode="auto">
          <a:xfrm rot="1921125">
            <a:off x="5067135" y="325424"/>
            <a:ext cx="1773237" cy="1901825"/>
          </a:xfrm>
          <a:custGeom>
            <a:avLst/>
            <a:gdLst>
              <a:gd name="G0" fmla="+- 0 0 0"/>
              <a:gd name="G1" fmla="+- 16952 0 0"/>
              <a:gd name="G2" fmla="+- 21600 0 0"/>
              <a:gd name="T0" fmla="*/ 13387 w 21407"/>
              <a:gd name="T1" fmla="*/ 0 h 16952"/>
              <a:gd name="T2" fmla="*/ 21407 w 21407"/>
              <a:gd name="T3" fmla="*/ 14073 h 16952"/>
              <a:gd name="T4" fmla="*/ 0 w 21407"/>
              <a:gd name="T5" fmla="*/ 16952 h 16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407" h="16952" fill="none" extrusionOk="0">
                <a:moveTo>
                  <a:pt x="13386" y="0"/>
                </a:moveTo>
                <a:cubicBezTo>
                  <a:pt x="17784" y="3473"/>
                  <a:pt x="20660" y="8519"/>
                  <a:pt x="21407" y="14072"/>
                </a:cubicBezTo>
              </a:path>
              <a:path w="21407" h="16952" stroke="0" extrusionOk="0">
                <a:moveTo>
                  <a:pt x="13386" y="0"/>
                </a:moveTo>
                <a:cubicBezTo>
                  <a:pt x="17784" y="3473"/>
                  <a:pt x="20660" y="8519"/>
                  <a:pt x="21407" y="14072"/>
                </a:cubicBezTo>
                <a:lnTo>
                  <a:pt x="0" y="16952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5523" name="Arc 163"/>
          <p:cNvSpPr>
            <a:spLocks/>
          </p:cNvSpPr>
          <p:nvPr/>
        </p:nvSpPr>
        <p:spPr bwMode="auto">
          <a:xfrm rot="20639941">
            <a:off x="6289073" y="548891"/>
            <a:ext cx="1773237" cy="1901825"/>
          </a:xfrm>
          <a:custGeom>
            <a:avLst/>
            <a:gdLst>
              <a:gd name="G0" fmla="+- 0 0 0"/>
              <a:gd name="G1" fmla="+- 16952 0 0"/>
              <a:gd name="G2" fmla="+- 21600 0 0"/>
              <a:gd name="T0" fmla="*/ 13387 w 21407"/>
              <a:gd name="T1" fmla="*/ 0 h 16952"/>
              <a:gd name="T2" fmla="*/ 21407 w 21407"/>
              <a:gd name="T3" fmla="*/ 14073 h 16952"/>
              <a:gd name="T4" fmla="*/ 0 w 21407"/>
              <a:gd name="T5" fmla="*/ 16952 h 16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407" h="16952" fill="none" extrusionOk="0">
                <a:moveTo>
                  <a:pt x="13386" y="0"/>
                </a:moveTo>
                <a:cubicBezTo>
                  <a:pt x="17784" y="3473"/>
                  <a:pt x="20660" y="8519"/>
                  <a:pt x="21407" y="14072"/>
                </a:cubicBezTo>
              </a:path>
              <a:path w="21407" h="16952" stroke="0" extrusionOk="0">
                <a:moveTo>
                  <a:pt x="13386" y="0"/>
                </a:moveTo>
                <a:cubicBezTo>
                  <a:pt x="17784" y="3473"/>
                  <a:pt x="20660" y="8519"/>
                  <a:pt x="21407" y="14072"/>
                </a:cubicBezTo>
                <a:lnTo>
                  <a:pt x="0" y="16952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5525" name="Freeform 165"/>
          <p:cNvSpPr>
            <a:spLocks/>
          </p:cNvSpPr>
          <p:nvPr/>
        </p:nvSpPr>
        <p:spPr bwMode="auto">
          <a:xfrm>
            <a:off x="7235825" y="981075"/>
            <a:ext cx="287338" cy="287338"/>
          </a:xfrm>
          <a:custGeom>
            <a:avLst/>
            <a:gdLst/>
            <a:ahLst/>
            <a:cxnLst>
              <a:cxn ang="0">
                <a:pos x="543" y="0"/>
              </a:cxn>
              <a:cxn ang="0">
                <a:pos x="457" y="11"/>
              </a:cxn>
              <a:cxn ang="0">
                <a:pos x="350" y="44"/>
              </a:cxn>
              <a:cxn ang="0">
                <a:pos x="255" y="96"/>
              </a:cxn>
              <a:cxn ang="0">
                <a:pos x="168" y="169"/>
              </a:cxn>
              <a:cxn ang="0">
                <a:pos x="100" y="255"/>
              </a:cxn>
              <a:cxn ang="0">
                <a:pos x="47" y="352"/>
              </a:cxn>
              <a:cxn ang="0">
                <a:pos x="14" y="461"/>
              </a:cxn>
              <a:cxn ang="0">
                <a:pos x="0" y="576"/>
              </a:cxn>
              <a:cxn ang="0">
                <a:pos x="3" y="632"/>
              </a:cxn>
              <a:cxn ang="0">
                <a:pos x="26" y="749"/>
              </a:cxn>
              <a:cxn ang="0">
                <a:pos x="70" y="851"/>
              </a:cxn>
              <a:cxn ang="0">
                <a:pos x="132" y="943"/>
              </a:cxn>
              <a:cxn ang="0">
                <a:pos x="209" y="1020"/>
              </a:cxn>
              <a:cxn ang="0">
                <a:pos x="302" y="1082"/>
              </a:cxn>
              <a:cxn ang="0">
                <a:pos x="404" y="1125"/>
              </a:cxn>
              <a:cxn ang="0">
                <a:pos x="513" y="1149"/>
              </a:cxn>
              <a:cxn ang="0">
                <a:pos x="602" y="1152"/>
              </a:cxn>
              <a:cxn ang="0">
                <a:pos x="689" y="1138"/>
              </a:cxn>
              <a:cxn ang="0">
                <a:pos x="795" y="1105"/>
              </a:cxn>
              <a:cxn ang="0">
                <a:pos x="890" y="1052"/>
              </a:cxn>
              <a:cxn ang="0">
                <a:pos x="977" y="984"/>
              </a:cxn>
              <a:cxn ang="0">
                <a:pos x="1046" y="897"/>
              </a:cxn>
              <a:cxn ang="0">
                <a:pos x="1099" y="801"/>
              </a:cxn>
              <a:cxn ang="0">
                <a:pos x="1132" y="692"/>
              </a:cxn>
              <a:cxn ang="0">
                <a:pos x="1145" y="576"/>
              </a:cxn>
              <a:cxn ang="0">
                <a:pos x="1142" y="517"/>
              </a:cxn>
              <a:cxn ang="0">
                <a:pos x="1119" y="405"/>
              </a:cxn>
              <a:cxn ang="0">
                <a:pos x="1075" y="302"/>
              </a:cxn>
              <a:cxn ang="0">
                <a:pos x="1013" y="209"/>
              </a:cxn>
              <a:cxn ang="0">
                <a:pos x="937" y="132"/>
              </a:cxn>
              <a:cxn ang="0">
                <a:pos x="844" y="70"/>
              </a:cxn>
              <a:cxn ang="0">
                <a:pos x="742" y="23"/>
              </a:cxn>
              <a:cxn ang="0">
                <a:pos x="632" y="3"/>
              </a:cxn>
            </a:cxnLst>
            <a:rect l="0" t="0" r="r" b="b"/>
            <a:pathLst>
              <a:path w="1145" h="1152">
                <a:moveTo>
                  <a:pt x="573" y="0"/>
                </a:moveTo>
                <a:lnTo>
                  <a:pt x="543" y="0"/>
                </a:lnTo>
                <a:lnTo>
                  <a:pt x="513" y="3"/>
                </a:lnTo>
                <a:lnTo>
                  <a:pt x="457" y="11"/>
                </a:lnTo>
                <a:lnTo>
                  <a:pt x="404" y="23"/>
                </a:lnTo>
                <a:lnTo>
                  <a:pt x="350" y="44"/>
                </a:lnTo>
                <a:lnTo>
                  <a:pt x="302" y="70"/>
                </a:lnTo>
                <a:lnTo>
                  <a:pt x="255" y="96"/>
                </a:lnTo>
                <a:lnTo>
                  <a:pt x="209" y="132"/>
                </a:lnTo>
                <a:lnTo>
                  <a:pt x="168" y="169"/>
                </a:lnTo>
                <a:lnTo>
                  <a:pt x="132" y="209"/>
                </a:lnTo>
                <a:lnTo>
                  <a:pt x="100" y="255"/>
                </a:lnTo>
                <a:lnTo>
                  <a:pt x="70" y="302"/>
                </a:lnTo>
                <a:lnTo>
                  <a:pt x="47" y="352"/>
                </a:lnTo>
                <a:lnTo>
                  <a:pt x="26" y="405"/>
                </a:lnTo>
                <a:lnTo>
                  <a:pt x="14" y="461"/>
                </a:lnTo>
                <a:lnTo>
                  <a:pt x="3" y="517"/>
                </a:lnTo>
                <a:lnTo>
                  <a:pt x="0" y="576"/>
                </a:lnTo>
                <a:lnTo>
                  <a:pt x="3" y="606"/>
                </a:lnTo>
                <a:lnTo>
                  <a:pt x="3" y="632"/>
                </a:lnTo>
                <a:lnTo>
                  <a:pt x="14" y="692"/>
                </a:lnTo>
                <a:lnTo>
                  <a:pt x="26" y="749"/>
                </a:lnTo>
                <a:lnTo>
                  <a:pt x="47" y="801"/>
                </a:lnTo>
                <a:lnTo>
                  <a:pt x="70" y="851"/>
                </a:lnTo>
                <a:lnTo>
                  <a:pt x="100" y="897"/>
                </a:lnTo>
                <a:lnTo>
                  <a:pt x="132" y="943"/>
                </a:lnTo>
                <a:lnTo>
                  <a:pt x="168" y="984"/>
                </a:lnTo>
                <a:lnTo>
                  <a:pt x="209" y="1020"/>
                </a:lnTo>
                <a:lnTo>
                  <a:pt x="255" y="1052"/>
                </a:lnTo>
                <a:lnTo>
                  <a:pt x="302" y="1082"/>
                </a:lnTo>
                <a:lnTo>
                  <a:pt x="350" y="1105"/>
                </a:lnTo>
                <a:lnTo>
                  <a:pt x="404" y="1125"/>
                </a:lnTo>
                <a:lnTo>
                  <a:pt x="457" y="1138"/>
                </a:lnTo>
                <a:lnTo>
                  <a:pt x="513" y="1149"/>
                </a:lnTo>
                <a:lnTo>
                  <a:pt x="573" y="1152"/>
                </a:lnTo>
                <a:lnTo>
                  <a:pt x="602" y="1152"/>
                </a:lnTo>
                <a:lnTo>
                  <a:pt x="632" y="1149"/>
                </a:lnTo>
                <a:lnTo>
                  <a:pt x="689" y="1138"/>
                </a:lnTo>
                <a:lnTo>
                  <a:pt x="742" y="1125"/>
                </a:lnTo>
                <a:lnTo>
                  <a:pt x="795" y="1105"/>
                </a:lnTo>
                <a:lnTo>
                  <a:pt x="844" y="1082"/>
                </a:lnTo>
                <a:lnTo>
                  <a:pt x="890" y="1052"/>
                </a:lnTo>
                <a:lnTo>
                  <a:pt x="937" y="1020"/>
                </a:lnTo>
                <a:lnTo>
                  <a:pt x="977" y="984"/>
                </a:lnTo>
                <a:lnTo>
                  <a:pt x="1013" y="943"/>
                </a:lnTo>
                <a:lnTo>
                  <a:pt x="1046" y="897"/>
                </a:lnTo>
                <a:lnTo>
                  <a:pt x="1075" y="851"/>
                </a:lnTo>
                <a:lnTo>
                  <a:pt x="1099" y="801"/>
                </a:lnTo>
                <a:lnTo>
                  <a:pt x="1119" y="749"/>
                </a:lnTo>
                <a:lnTo>
                  <a:pt x="1132" y="692"/>
                </a:lnTo>
                <a:lnTo>
                  <a:pt x="1142" y="632"/>
                </a:lnTo>
                <a:lnTo>
                  <a:pt x="1145" y="576"/>
                </a:lnTo>
                <a:lnTo>
                  <a:pt x="1145" y="546"/>
                </a:lnTo>
                <a:lnTo>
                  <a:pt x="1142" y="517"/>
                </a:lnTo>
                <a:lnTo>
                  <a:pt x="1132" y="461"/>
                </a:lnTo>
                <a:lnTo>
                  <a:pt x="1119" y="405"/>
                </a:lnTo>
                <a:lnTo>
                  <a:pt x="1099" y="352"/>
                </a:lnTo>
                <a:lnTo>
                  <a:pt x="1075" y="302"/>
                </a:lnTo>
                <a:lnTo>
                  <a:pt x="1046" y="255"/>
                </a:lnTo>
                <a:lnTo>
                  <a:pt x="1013" y="209"/>
                </a:lnTo>
                <a:lnTo>
                  <a:pt x="977" y="169"/>
                </a:lnTo>
                <a:lnTo>
                  <a:pt x="937" y="132"/>
                </a:lnTo>
                <a:lnTo>
                  <a:pt x="890" y="96"/>
                </a:lnTo>
                <a:lnTo>
                  <a:pt x="844" y="70"/>
                </a:lnTo>
                <a:lnTo>
                  <a:pt x="795" y="44"/>
                </a:lnTo>
                <a:lnTo>
                  <a:pt x="742" y="23"/>
                </a:lnTo>
                <a:lnTo>
                  <a:pt x="689" y="11"/>
                </a:lnTo>
                <a:lnTo>
                  <a:pt x="632" y="3"/>
                </a:lnTo>
                <a:lnTo>
                  <a:pt x="573" y="0"/>
                </a:lnTo>
              </a:path>
            </a:pathLst>
          </a:custGeom>
          <a:solidFill>
            <a:srgbClr val="FFFF00"/>
          </a:solidFill>
          <a:ln w="3175" cmpd="sng">
            <a:solidFill>
              <a:srgbClr val="CC3300"/>
            </a:solidFill>
            <a:prstDash val="solid"/>
            <a:round/>
            <a:headEnd/>
            <a:tailEnd/>
          </a:ln>
          <a:effectLst>
            <a:outerShdw dist="17961" dir="2700000" algn="ctr" rotWithShape="0">
              <a:srgbClr val="FF3300"/>
            </a:outerShdw>
          </a:effectLst>
        </p:spPr>
        <p:txBody>
          <a:bodyPr/>
          <a:lstStyle/>
          <a:p>
            <a:endParaRPr lang="uk-UA"/>
          </a:p>
        </p:txBody>
      </p:sp>
      <p:grpSp>
        <p:nvGrpSpPr>
          <p:cNvPr id="15526" name="Group 166"/>
          <p:cNvGrpSpPr>
            <a:grpSpLocks/>
          </p:cNvGrpSpPr>
          <p:nvPr/>
        </p:nvGrpSpPr>
        <p:grpSpPr bwMode="auto">
          <a:xfrm>
            <a:off x="7127875" y="890588"/>
            <a:ext cx="503238" cy="476250"/>
            <a:chOff x="976" y="2660"/>
            <a:chExt cx="350" cy="352"/>
          </a:xfrm>
        </p:grpSpPr>
        <p:sp>
          <p:nvSpPr>
            <p:cNvPr id="15527" name="Freeform 167"/>
            <p:cNvSpPr>
              <a:spLocks/>
            </p:cNvSpPr>
            <p:nvPr/>
          </p:nvSpPr>
          <p:spPr bwMode="auto">
            <a:xfrm>
              <a:off x="1184" y="2674"/>
              <a:ext cx="35" cy="55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139" y="275"/>
                </a:cxn>
                <a:cxn ang="0">
                  <a:pos x="0" y="212"/>
                </a:cxn>
                <a:cxn ang="0">
                  <a:pos x="172" y="0"/>
                </a:cxn>
              </a:cxnLst>
              <a:rect l="0" t="0" r="r" b="b"/>
              <a:pathLst>
                <a:path w="172" h="275">
                  <a:moveTo>
                    <a:pt x="172" y="0"/>
                  </a:moveTo>
                  <a:lnTo>
                    <a:pt x="139" y="275"/>
                  </a:lnTo>
                  <a:lnTo>
                    <a:pt x="0" y="212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5528" name="Freeform 168"/>
            <p:cNvSpPr>
              <a:spLocks/>
            </p:cNvSpPr>
            <p:nvPr/>
          </p:nvSpPr>
          <p:spPr bwMode="auto">
            <a:xfrm>
              <a:off x="990" y="2767"/>
              <a:ext cx="54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173"/>
                </a:cxn>
                <a:cxn ang="0">
                  <a:pos x="272" y="33"/>
                </a:cxn>
                <a:cxn ang="0">
                  <a:pos x="0" y="0"/>
                </a:cxn>
              </a:cxnLst>
              <a:rect l="0" t="0" r="r" b="b"/>
              <a:pathLst>
                <a:path w="272" h="173">
                  <a:moveTo>
                    <a:pt x="0" y="0"/>
                  </a:moveTo>
                  <a:lnTo>
                    <a:pt x="212" y="173"/>
                  </a:lnTo>
                  <a:lnTo>
                    <a:pt x="272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5529" name="Freeform 169"/>
            <p:cNvSpPr>
              <a:spLocks/>
            </p:cNvSpPr>
            <p:nvPr/>
          </p:nvSpPr>
          <p:spPr bwMode="auto">
            <a:xfrm>
              <a:off x="1274" y="2820"/>
              <a:ext cx="52" cy="31"/>
            </a:xfrm>
            <a:custGeom>
              <a:avLst/>
              <a:gdLst/>
              <a:ahLst/>
              <a:cxnLst>
                <a:cxn ang="0">
                  <a:pos x="262" y="73"/>
                </a:cxn>
                <a:cxn ang="0">
                  <a:pos x="0" y="152"/>
                </a:cxn>
                <a:cxn ang="0">
                  <a:pos x="0" y="0"/>
                </a:cxn>
                <a:cxn ang="0">
                  <a:pos x="262" y="73"/>
                </a:cxn>
              </a:cxnLst>
              <a:rect l="0" t="0" r="r" b="b"/>
              <a:pathLst>
                <a:path w="262" h="152">
                  <a:moveTo>
                    <a:pt x="262" y="73"/>
                  </a:moveTo>
                  <a:lnTo>
                    <a:pt x="0" y="152"/>
                  </a:lnTo>
                  <a:lnTo>
                    <a:pt x="0" y="0"/>
                  </a:lnTo>
                  <a:lnTo>
                    <a:pt x="262" y="73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5530" name="Freeform 170"/>
            <p:cNvSpPr>
              <a:spLocks/>
            </p:cNvSpPr>
            <p:nvPr/>
          </p:nvSpPr>
          <p:spPr bwMode="auto">
            <a:xfrm>
              <a:off x="976" y="2820"/>
              <a:ext cx="52" cy="31"/>
            </a:xfrm>
            <a:custGeom>
              <a:avLst/>
              <a:gdLst/>
              <a:ahLst/>
              <a:cxnLst>
                <a:cxn ang="0">
                  <a:pos x="0" y="76"/>
                </a:cxn>
                <a:cxn ang="0">
                  <a:pos x="262" y="155"/>
                </a:cxn>
                <a:cxn ang="0">
                  <a:pos x="262" y="0"/>
                </a:cxn>
                <a:cxn ang="0">
                  <a:pos x="0" y="76"/>
                </a:cxn>
              </a:cxnLst>
              <a:rect l="0" t="0" r="r" b="b"/>
              <a:pathLst>
                <a:path w="262" h="155">
                  <a:moveTo>
                    <a:pt x="0" y="76"/>
                  </a:moveTo>
                  <a:lnTo>
                    <a:pt x="262" y="155"/>
                  </a:lnTo>
                  <a:lnTo>
                    <a:pt x="262" y="0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5531" name="Freeform 171"/>
            <p:cNvSpPr>
              <a:spLocks/>
            </p:cNvSpPr>
            <p:nvPr/>
          </p:nvSpPr>
          <p:spPr bwMode="auto">
            <a:xfrm>
              <a:off x="1257" y="2871"/>
              <a:ext cx="54" cy="34"/>
            </a:xfrm>
            <a:custGeom>
              <a:avLst/>
              <a:gdLst/>
              <a:ahLst/>
              <a:cxnLst>
                <a:cxn ang="0">
                  <a:pos x="269" y="174"/>
                </a:cxn>
                <a:cxn ang="0">
                  <a:pos x="0" y="138"/>
                </a:cxn>
                <a:cxn ang="0">
                  <a:pos x="60" y="0"/>
                </a:cxn>
                <a:cxn ang="0">
                  <a:pos x="269" y="174"/>
                </a:cxn>
              </a:cxnLst>
              <a:rect l="0" t="0" r="r" b="b"/>
              <a:pathLst>
                <a:path w="269" h="174">
                  <a:moveTo>
                    <a:pt x="269" y="174"/>
                  </a:moveTo>
                  <a:lnTo>
                    <a:pt x="0" y="138"/>
                  </a:lnTo>
                  <a:lnTo>
                    <a:pt x="60" y="0"/>
                  </a:lnTo>
                  <a:lnTo>
                    <a:pt x="269" y="174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grpSp>
          <p:nvGrpSpPr>
            <p:cNvPr id="15532" name="Group 172"/>
            <p:cNvGrpSpPr>
              <a:grpSpLocks/>
            </p:cNvGrpSpPr>
            <p:nvPr/>
          </p:nvGrpSpPr>
          <p:grpSpPr bwMode="auto">
            <a:xfrm>
              <a:off x="976" y="2660"/>
              <a:ext cx="350" cy="352"/>
              <a:chOff x="976" y="2660"/>
              <a:chExt cx="350" cy="352"/>
            </a:xfrm>
          </p:grpSpPr>
          <p:sp>
            <p:nvSpPr>
              <p:cNvPr id="15533" name="Freeform 173"/>
              <p:cNvSpPr>
                <a:spLocks/>
              </p:cNvSpPr>
              <p:nvPr/>
            </p:nvSpPr>
            <p:spPr bwMode="auto">
              <a:xfrm>
                <a:off x="1135" y="2660"/>
                <a:ext cx="32" cy="53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156" y="265"/>
                  </a:cxn>
                  <a:cxn ang="0">
                    <a:pos x="0" y="265"/>
                  </a:cxn>
                  <a:cxn ang="0">
                    <a:pos x="76" y="0"/>
                  </a:cxn>
                </a:cxnLst>
                <a:rect l="0" t="0" r="r" b="b"/>
                <a:pathLst>
                  <a:path w="156" h="265">
                    <a:moveTo>
                      <a:pt x="76" y="0"/>
                    </a:moveTo>
                    <a:lnTo>
                      <a:pt x="156" y="265"/>
                    </a:lnTo>
                    <a:lnTo>
                      <a:pt x="0" y="265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34" name="Freeform 174"/>
              <p:cNvSpPr>
                <a:spLocks/>
              </p:cNvSpPr>
              <p:nvPr/>
            </p:nvSpPr>
            <p:spPr bwMode="auto">
              <a:xfrm>
                <a:off x="1135" y="2960"/>
                <a:ext cx="32" cy="52"/>
              </a:xfrm>
              <a:custGeom>
                <a:avLst/>
                <a:gdLst/>
                <a:ahLst/>
                <a:cxnLst>
                  <a:cxn ang="0">
                    <a:pos x="76" y="261"/>
                  </a:cxn>
                  <a:cxn ang="0">
                    <a:pos x="156" y="0"/>
                  </a:cxn>
                  <a:cxn ang="0">
                    <a:pos x="0" y="0"/>
                  </a:cxn>
                  <a:cxn ang="0">
                    <a:pos x="76" y="261"/>
                  </a:cxn>
                </a:cxnLst>
                <a:rect l="0" t="0" r="r" b="b"/>
                <a:pathLst>
                  <a:path w="156" h="261">
                    <a:moveTo>
                      <a:pt x="76" y="261"/>
                    </a:moveTo>
                    <a:lnTo>
                      <a:pt x="156" y="0"/>
                    </a:lnTo>
                    <a:lnTo>
                      <a:pt x="0" y="0"/>
                    </a:lnTo>
                    <a:lnTo>
                      <a:pt x="76" y="26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35" name="Freeform 175"/>
              <p:cNvSpPr>
                <a:spLocks/>
              </p:cNvSpPr>
              <p:nvPr/>
            </p:nvSpPr>
            <p:spPr bwMode="auto">
              <a:xfrm>
                <a:off x="1184" y="2674"/>
                <a:ext cx="35" cy="55"/>
              </a:xfrm>
              <a:custGeom>
                <a:avLst/>
                <a:gdLst/>
                <a:ahLst/>
                <a:cxnLst>
                  <a:cxn ang="0">
                    <a:pos x="172" y="0"/>
                  </a:cxn>
                  <a:cxn ang="0">
                    <a:pos x="139" y="275"/>
                  </a:cxn>
                  <a:cxn ang="0">
                    <a:pos x="0" y="212"/>
                  </a:cxn>
                  <a:cxn ang="0">
                    <a:pos x="172" y="0"/>
                  </a:cxn>
                </a:cxnLst>
                <a:rect l="0" t="0" r="r" b="b"/>
                <a:pathLst>
                  <a:path w="172" h="275">
                    <a:moveTo>
                      <a:pt x="172" y="0"/>
                    </a:moveTo>
                    <a:lnTo>
                      <a:pt x="139" y="275"/>
                    </a:lnTo>
                    <a:lnTo>
                      <a:pt x="0" y="212"/>
                    </a:lnTo>
                    <a:lnTo>
                      <a:pt x="172" y="0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36" name="Freeform 176"/>
              <p:cNvSpPr>
                <a:spLocks/>
              </p:cNvSpPr>
              <p:nvPr/>
            </p:nvSpPr>
            <p:spPr bwMode="auto">
              <a:xfrm>
                <a:off x="1083" y="2673"/>
                <a:ext cx="35" cy="5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" y="274"/>
                  </a:cxn>
                  <a:cxn ang="0">
                    <a:pos x="175" y="212"/>
                  </a:cxn>
                  <a:cxn ang="0">
                    <a:pos x="0" y="0"/>
                  </a:cxn>
                </a:cxnLst>
                <a:rect l="0" t="0" r="r" b="b"/>
                <a:pathLst>
                  <a:path w="175" h="274">
                    <a:moveTo>
                      <a:pt x="0" y="0"/>
                    </a:moveTo>
                    <a:lnTo>
                      <a:pt x="36" y="274"/>
                    </a:lnTo>
                    <a:lnTo>
                      <a:pt x="175" y="2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37" name="Freeform 177"/>
              <p:cNvSpPr>
                <a:spLocks/>
              </p:cNvSpPr>
              <p:nvPr/>
            </p:nvSpPr>
            <p:spPr bwMode="auto">
              <a:xfrm>
                <a:off x="1228" y="2711"/>
                <a:ext cx="47" cy="48"/>
              </a:xfrm>
              <a:custGeom>
                <a:avLst/>
                <a:gdLst/>
                <a:ahLst/>
                <a:cxnLst>
                  <a:cxn ang="0">
                    <a:pos x="238" y="0"/>
                  </a:cxn>
                  <a:cxn ang="0">
                    <a:pos x="105" y="243"/>
                  </a:cxn>
                  <a:cxn ang="0">
                    <a:pos x="0" y="130"/>
                  </a:cxn>
                  <a:cxn ang="0">
                    <a:pos x="238" y="0"/>
                  </a:cxn>
                </a:cxnLst>
                <a:rect l="0" t="0" r="r" b="b"/>
                <a:pathLst>
                  <a:path w="238" h="243">
                    <a:moveTo>
                      <a:pt x="238" y="0"/>
                    </a:moveTo>
                    <a:lnTo>
                      <a:pt x="105" y="243"/>
                    </a:lnTo>
                    <a:lnTo>
                      <a:pt x="0" y="130"/>
                    </a:lnTo>
                    <a:lnTo>
                      <a:pt x="238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38" name="Freeform 178"/>
              <p:cNvSpPr>
                <a:spLocks/>
              </p:cNvSpPr>
              <p:nvPr/>
            </p:nvSpPr>
            <p:spPr bwMode="auto">
              <a:xfrm>
                <a:off x="1026" y="2712"/>
                <a:ext cx="48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2" y="242"/>
                  </a:cxn>
                  <a:cxn ang="0">
                    <a:pos x="238" y="129"/>
                  </a:cxn>
                  <a:cxn ang="0">
                    <a:pos x="0" y="0"/>
                  </a:cxn>
                </a:cxnLst>
                <a:rect l="0" t="0" r="r" b="b"/>
                <a:pathLst>
                  <a:path w="238" h="242">
                    <a:moveTo>
                      <a:pt x="0" y="0"/>
                    </a:moveTo>
                    <a:lnTo>
                      <a:pt x="132" y="242"/>
                    </a:lnTo>
                    <a:lnTo>
                      <a:pt x="238" y="1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39" name="Freeform 179"/>
              <p:cNvSpPr>
                <a:spLocks/>
              </p:cNvSpPr>
              <p:nvPr/>
            </p:nvSpPr>
            <p:spPr bwMode="auto">
              <a:xfrm>
                <a:off x="1259" y="2768"/>
                <a:ext cx="53" cy="34"/>
              </a:xfrm>
              <a:custGeom>
                <a:avLst/>
                <a:gdLst/>
                <a:ahLst/>
                <a:cxnLst>
                  <a:cxn ang="0">
                    <a:pos x="268" y="0"/>
                  </a:cxn>
                  <a:cxn ang="0">
                    <a:pos x="56" y="173"/>
                  </a:cxn>
                  <a:cxn ang="0">
                    <a:pos x="0" y="30"/>
                  </a:cxn>
                  <a:cxn ang="0">
                    <a:pos x="268" y="0"/>
                  </a:cxn>
                </a:cxnLst>
                <a:rect l="0" t="0" r="r" b="b"/>
                <a:pathLst>
                  <a:path w="268" h="173">
                    <a:moveTo>
                      <a:pt x="268" y="0"/>
                    </a:moveTo>
                    <a:lnTo>
                      <a:pt x="56" y="173"/>
                    </a:lnTo>
                    <a:lnTo>
                      <a:pt x="0" y="30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40" name="Freeform 180"/>
              <p:cNvSpPr>
                <a:spLocks/>
              </p:cNvSpPr>
              <p:nvPr/>
            </p:nvSpPr>
            <p:spPr bwMode="auto">
              <a:xfrm>
                <a:off x="990" y="2767"/>
                <a:ext cx="54" cy="3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2" y="173"/>
                  </a:cxn>
                  <a:cxn ang="0">
                    <a:pos x="272" y="33"/>
                  </a:cxn>
                  <a:cxn ang="0">
                    <a:pos x="0" y="0"/>
                  </a:cxn>
                </a:cxnLst>
                <a:rect l="0" t="0" r="r" b="b"/>
                <a:pathLst>
                  <a:path w="272" h="173">
                    <a:moveTo>
                      <a:pt x="0" y="0"/>
                    </a:moveTo>
                    <a:lnTo>
                      <a:pt x="212" y="173"/>
                    </a:lnTo>
                    <a:lnTo>
                      <a:pt x="272" y="33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41" name="Freeform 181"/>
              <p:cNvSpPr>
                <a:spLocks/>
              </p:cNvSpPr>
              <p:nvPr/>
            </p:nvSpPr>
            <p:spPr bwMode="auto">
              <a:xfrm>
                <a:off x="1274" y="2820"/>
                <a:ext cx="52" cy="31"/>
              </a:xfrm>
              <a:custGeom>
                <a:avLst/>
                <a:gdLst/>
                <a:ahLst/>
                <a:cxnLst>
                  <a:cxn ang="0">
                    <a:pos x="262" y="73"/>
                  </a:cxn>
                  <a:cxn ang="0">
                    <a:pos x="0" y="152"/>
                  </a:cxn>
                  <a:cxn ang="0">
                    <a:pos x="0" y="0"/>
                  </a:cxn>
                  <a:cxn ang="0">
                    <a:pos x="262" y="73"/>
                  </a:cxn>
                </a:cxnLst>
                <a:rect l="0" t="0" r="r" b="b"/>
                <a:pathLst>
                  <a:path w="262" h="152">
                    <a:moveTo>
                      <a:pt x="262" y="73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262" y="73"/>
                    </a:lnTo>
                  </a:path>
                </a:pathLst>
              </a:custGeom>
              <a:noFill/>
              <a:ln w="3175" cmpd="sng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42" name="Freeform 182"/>
              <p:cNvSpPr>
                <a:spLocks/>
              </p:cNvSpPr>
              <p:nvPr/>
            </p:nvSpPr>
            <p:spPr bwMode="auto">
              <a:xfrm>
                <a:off x="976" y="2820"/>
                <a:ext cx="52" cy="31"/>
              </a:xfrm>
              <a:custGeom>
                <a:avLst/>
                <a:gdLst/>
                <a:ahLst/>
                <a:cxnLst>
                  <a:cxn ang="0">
                    <a:pos x="0" y="76"/>
                  </a:cxn>
                  <a:cxn ang="0">
                    <a:pos x="262" y="155"/>
                  </a:cxn>
                  <a:cxn ang="0">
                    <a:pos x="262" y="0"/>
                  </a:cxn>
                  <a:cxn ang="0">
                    <a:pos x="0" y="76"/>
                  </a:cxn>
                </a:cxnLst>
                <a:rect l="0" t="0" r="r" b="b"/>
                <a:pathLst>
                  <a:path w="262" h="155">
                    <a:moveTo>
                      <a:pt x="0" y="76"/>
                    </a:moveTo>
                    <a:lnTo>
                      <a:pt x="262" y="155"/>
                    </a:lnTo>
                    <a:lnTo>
                      <a:pt x="262" y="0"/>
                    </a:lnTo>
                    <a:lnTo>
                      <a:pt x="0" y="76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43" name="Freeform 183"/>
              <p:cNvSpPr>
                <a:spLocks/>
              </p:cNvSpPr>
              <p:nvPr/>
            </p:nvSpPr>
            <p:spPr bwMode="auto">
              <a:xfrm>
                <a:off x="1257" y="2871"/>
                <a:ext cx="54" cy="34"/>
              </a:xfrm>
              <a:custGeom>
                <a:avLst/>
                <a:gdLst/>
                <a:ahLst/>
                <a:cxnLst>
                  <a:cxn ang="0">
                    <a:pos x="269" y="174"/>
                  </a:cxn>
                  <a:cxn ang="0">
                    <a:pos x="0" y="138"/>
                  </a:cxn>
                  <a:cxn ang="0">
                    <a:pos x="60" y="0"/>
                  </a:cxn>
                  <a:cxn ang="0">
                    <a:pos x="269" y="174"/>
                  </a:cxn>
                </a:cxnLst>
                <a:rect l="0" t="0" r="r" b="b"/>
                <a:pathLst>
                  <a:path w="269" h="174">
                    <a:moveTo>
                      <a:pt x="269" y="174"/>
                    </a:moveTo>
                    <a:lnTo>
                      <a:pt x="0" y="138"/>
                    </a:lnTo>
                    <a:lnTo>
                      <a:pt x="60" y="0"/>
                    </a:lnTo>
                    <a:lnTo>
                      <a:pt x="269" y="174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44" name="Freeform 184"/>
              <p:cNvSpPr>
                <a:spLocks/>
              </p:cNvSpPr>
              <p:nvPr/>
            </p:nvSpPr>
            <p:spPr bwMode="auto">
              <a:xfrm>
                <a:off x="990" y="2870"/>
                <a:ext cx="54" cy="34"/>
              </a:xfrm>
              <a:custGeom>
                <a:avLst/>
                <a:gdLst/>
                <a:ahLst/>
                <a:cxnLst>
                  <a:cxn ang="0">
                    <a:pos x="0" y="172"/>
                  </a:cxn>
                  <a:cxn ang="0">
                    <a:pos x="272" y="142"/>
                  </a:cxn>
                  <a:cxn ang="0">
                    <a:pos x="212" y="0"/>
                  </a:cxn>
                  <a:cxn ang="0">
                    <a:pos x="0" y="172"/>
                  </a:cxn>
                </a:cxnLst>
                <a:rect l="0" t="0" r="r" b="b"/>
                <a:pathLst>
                  <a:path w="272" h="172">
                    <a:moveTo>
                      <a:pt x="0" y="172"/>
                    </a:moveTo>
                    <a:lnTo>
                      <a:pt x="272" y="142"/>
                    </a:lnTo>
                    <a:lnTo>
                      <a:pt x="212" y="0"/>
                    </a:lnTo>
                    <a:lnTo>
                      <a:pt x="0" y="172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45" name="Freeform 185"/>
              <p:cNvSpPr>
                <a:spLocks/>
              </p:cNvSpPr>
              <p:nvPr/>
            </p:nvSpPr>
            <p:spPr bwMode="auto">
              <a:xfrm>
                <a:off x="1227" y="2911"/>
                <a:ext cx="48" cy="49"/>
              </a:xfrm>
              <a:custGeom>
                <a:avLst/>
                <a:gdLst/>
                <a:ahLst/>
                <a:cxnLst>
                  <a:cxn ang="0">
                    <a:pos x="239" y="242"/>
                  </a:cxn>
                  <a:cxn ang="0">
                    <a:pos x="0" y="106"/>
                  </a:cxn>
                  <a:cxn ang="0">
                    <a:pos x="109" y="0"/>
                  </a:cxn>
                  <a:cxn ang="0">
                    <a:pos x="239" y="242"/>
                  </a:cxn>
                </a:cxnLst>
                <a:rect l="0" t="0" r="r" b="b"/>
                <a:pathLst>
                  <a:path w="239" h="242">
                    <a:moveTo>
                      <a:pt x="239" y="242"/>
                    </a:moveTo>
                    <a:lnTo>
                      <a:pt x="0" y="106"/>
                    </a:lnTo>
                    <a:lnTo>
                      <a:pt x="109" y="0"/>
                    </a:lnTo>
                    <a:lnTo>
                      <a:pt x="239" y="242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46" name="Freeform 186"/>
              <p:cNvSpPr>
                <a:spLocks/>
              </p:cNvSpPr>
              <p:nvPr/>
            </p:nvSpPr>
            <p:spPr bwMode="auto">
              <a:xfrm>
                <a:off x="1027" y="2911"/>
                <a:ext cx="47" cy="48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238" y="110"/>
                  </a:cxn>
                  <a:cxn ang="0">
                    <a:pos x="133" y="0"/>
                  </a:cxn>
                  <a:cxn ang="0">
                    <a:pos x="0" y="239"/>
                  </a:cxn>
                </a:cxnLst>
                <a:rect l="0" t="0" r="r" b="b"/>
                <a:pathLst>
                  <a:path w="238" h="239">
                    <a:moveTo>
                      <a:pt x="0" y="239"/>
                    </a:moveTo>
                    <a:lnTo>
                      <a:pt x="238" y="110"/>
                    </a:lnTo>
                    <a:lnTo>
                      <a:pt x="133" y="0"/>
                    </a:lnTo>
                    <a:lnTo>
                      <a:pt x="0" y="239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47" name="Freeform 187"/>
              <p:cNvSpPr>
                <a:spLocks/>
              </p:cNvSpPr>
              <p:nvPr/>
            </p:nvSpPr>
            <p:spPr bwMode="auto">
              <a:xfrm>
                <a:off x="1184" y="2943"/>
                <a:ext cx="35" cy="55"/>
              </a:xfrm>
              <a:custGeom>
                <a:avLst/>
                <a:gdLst/>
                <a:ahLst/>
                <a:cxnLst>
                  <a:cxn ang="0">
                    <a:pos x="178" y="271"/>
                  </a:cxn>
                  <a:cxn ang="0">
                    <a:pos x="0" y="62"/>
                  </a:cxn>
                  <a:cxn ang="0">
                    <a:pos x="142" y="0"/>
                  </a:cxn>
                  <a:cxn ang="0">
                    <a:pos x="178" y="271"/>
                  </a:cxn>
                </a:cxnLst>
                <a:rect l="0" t="0" r="r" b="b"/>
                <a:pathLst>
                  <a:path w="178" h="271">
                    <a:moveTo>
                      <a:pt x="178" y="271"/>
                    </a:moveTo>
                    <a:lnTo>
                      <a:pt x="0" y="62"/>
                    </a:lnTo>
                    <a:lnTo>
                      <a:pt x="142" y="0"/>
                    </a:lnTo>
                    <a:lnTo>
                      <a:pt x="178" y="27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48" name="Freeform 188"/>
              <p:cNvSpPr>
                <a:spLocks/>
              </p:cNvSpPr>
              <p:nvPr/>
            </p:nvSpPr>
            <p:spPr bwMode="auto">
              <a:xfrm>
                <a:off x="1083" y="2943"/>
                <a:ext cx="34" cy="55"/>
              </a:xfrm>
              <a:custGeom>
                <a:avLst/>
                <a:gdLst/>
                <a:ahLst/>
                <a:cxnLst>
                  <a:cxn ang="0">
                    <a:pos x="0" y="271"/>
                  </a:cxn>
                  <a:cxn ang="0">
                    <a:pos x="172" y="59"/>
                  </a:cxn>
                  <a:cxn ang="0">
                    <a:pos x="32" y="0"/>
                  </a:cxn>
                  <a:cxn ang="0">
                    <a:pos x="0" y="271"/>
                  </a:cxn>
                </a:cxnLst>
                <a:rect l="0" t="0" r="r" b="b"/>
                <a:pathLst>
                  <a:path w="172" h="271">
                    <a:moveTo>
                      <a:pt x="0" y="271"/>
                    </a:moveTo>
                    <a:lnTo>
                      <a:pt x="172" y="59"/>
                    </a:lnTo>
                    <a:lnTo>
                      <a:pt x="32" y="0"/>
                    </a:lnTo>
                    <a:lnTo>
                      <a:pt x="0" y="27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</p:grpSp>
      </p:grpSp>
      <p:sp>
        <p:nvSpPr>
          <p:cNvPr id="15549" name="Text Box 189"/>
          <p:cNvSpPr txBox="1">
            <a:spLocks noChangeArrowheads="1"/>
          </p:cNvSpPr>
          <p:nvPr/>
        </p:nvSpPr>
        <p:spPr bwMode="auto">
          <a:xfrm>
            <a:off x="7458733" y="397860"/>
            <a:ext cx="833930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b="1" dirty="0" err="1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tºC</a:t>
            </a:r>
            <a:endParaRPr lang="ru-RU" b="1" dirty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555" name="Object 195"/>
          <p:cNvGraphicFramePr>
            <a:graphicFrameLocks noChangeAspect="1"/>
          </p:cNvGraphicFramePr>
          <p:nvPr/>
        </p:nvGraphicFramePr>
        <p:xfrm>
          <a:off x="7295986" y="3005959"/>
          <a:ext cx="561975" cy="592138"/>
        </p:xfrm>
        <a:graphic>
          <a:graphicData uri="http://schemas.openxmlformats.org/presentationml/2006/ole">
            <p:oleObj spid="_x0000_s15555" name="CorelDRAW" r:id="rId10" imgW="1894320" imgH="2112480" progId="">
              <p:embed/>
            </p:oleObj>
          </a:graphicData>
        </a:graphic>
      </p:graphicFrame>
      <p:graphicFrame>
        <p:nvGraphicFramePr>
          <p:cNvPr id="15556" name="Object 196"/>
          <p:cNvGraphicFramePr>
            <a:graphicFrameLocks noChangeAspect="1"/>
          </p:cNvGraphicFramePr>
          <p:nvPr/>
        </p:nvGraphicFramePr>
        <p:xfrm>
          <a:off x="7190992" y="2626765"/>
          <a:ext cx="757237" cy="385762"/>
        </p:xfrm>
        <a:graphic>
          <a:graphicData uri="http://schemas.openxmlformats.org/presentationml/2006/ole">
            <p:oleObj spid="_x0000_s15556" name="CorelDRAW" r:id="rId11" imgW="1875240" imgH="903240" progId="">
              <p:embed/>
            </p:oleObj>
          </a:graphicData>
        </a:graphic>
      </p:graphicFrame>
      <p:sp>
        <p:nvSpPr>
          <p:cNvPr id="15557" name="Text Box 197"/>
          <p:cNvSpPr txBox="1">
            <a:spLocks noChangeArrowheads="1"/>
          </p:cNvSpPr>
          <p:nvPr/>
        </p:nvSpPr>
        <p:spPr bwMode="auto">
          <a:xfrm>
            <a:off x="7961586" y="2123637"/>
            <a:ext cx="882869" cy="400110"/>
          </a:xfrm>
          <a:prstGeom prst="rect">
            <a:avLst/>
          </a:prstGeom>
          <a:solidFill>
            <a:srgbClr val="FFC9C9"/>
          </a:solidFill>
          <a:ln>
            <a:solidFill>
              <a:srgbClr val="FF0000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літо</a:t>
            </a:r>
            <a:endParaRPr lang="ru-RU" sz="20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559" name="Freeform 199"/>
          <p:cNvSpPr>
            <a:spLocks/>
          </p:cNvSpPr>
          <p:nvPr/>
        </p:nvSpPr>
        <p:spPr bwMode="auto">
          <a:xfrm>
            <a:off x="6892118" y="3397359"/>
            <a:ext cx="333152" cy="304442"/>
          </a:xfrm>
          <a:custGeom>
            <a:avLst/>
            <a:gdLst/>
            <a:ahLst/>
            <a:cxnLst>
              <a:cxn ang="0">
                <a:pos x="543" y="0"/>
              </a:cxn>
              <a:cxn ang="0">
                <a:pos x="457" y="11"/>
              </a:cxn>
              <a:cxn ang="0">
                <a:pos x="350" y="44"/>
              </a:cxn>
              <a:cxn ang="0">
                <a:pos x="255" y="96"/>
              </a:cxn>
              <a:cxn ang="0">
                <a:pos x="168" y="169"/>
              </a:cxn>
              <a:cxn ang="0">
                <a:pos x="100" y="255"/>
              </a:cxn>
              <a:cxn ang="0">
                <a:pos x="47" y="352"/>
              </a:cxn>
              <a:cxn ang="0">
                <a:pos x="14" y="461"/>
              </a:cxn>
              <a:cxn ang="0">
                <a:pos x="0" y="576"/>
              </a:cxn>
              <a:cxn ang="0">
                <a:pos x="3" y="632"/>
              </a:cxn>
              <a:cxn ang="0">
                <a:pos x="26" y="749"/>
              </a:cxn>
              <a:cxn ang="0">
                <a:pos x="70" y="851"/>
              </a:cxn>
              <a:cxn ang="0">
                <a:pos x="132" y="943"/>
              </a:cxn>
              <a:cxn ang="0">
                <a:pos x="209" y="1020"/>
              </a:cxn>
              <a:cxn ang="0">
                <a:pos x="302" y="1082"/>
              </a:cxn>
              <a:cxn ang="0">
                <a:pos x="404" y="1125"/>
              </a:cxn>
              <a:cxn ang="0">
                <a:pos x="513" y="1149"/>
              </a:cxn>
              <a:cxn ang="0">
                <a:pos x="602" y="1152"/>
              </a:cxn>
              <a:cxn ang="0">
                <a:pos x="689" y="1138"/>
              </a:cxn>
              <a:cxn ang="0">
                <a:pos x="795" y="1105"/>
              </a:cxn>
              <a:cxn ang="0">
                <a:pos x="890" y="1052"/>
              </a:cxn>
              <a:cxn ang="0">
                <a:pos x="977" y="984"/>
              </a:cxn>
              <a:cxn ang="0">
                <a:pos x="1046" y="897"/>
              </a:cxn>
              <a:cxn ang="0">
                <a:pos x="1099" y="801"/>
              </a:cxn>
              <a:cxn ang="0">
                <a:pos x="1132" y="692"/>
              </a:cxn>
              <a:cxn ang="0">
                <a:pos x="1145" y="576"/>
              </a:cxn>
              <a:cxn ang="0">
                <a:pos x="1142" y="517"/>
              </a:cxn>
              <a:cxn ang="0">
                <a:pos x="1119" y="405"/>
              </a:cxn>
              <a:cxn ang="0">
                <a:pos x="1075" y="302"/>
              </a:cxn>
              <a:cxn ang="0">
                <a:pos x="1013" y="209"/>
              </a:cxn>
              <a:cxn ang="0">
                <a:pos x="937" y="132"/>
              </a:cxn>
              <a:cxn ang="0">
                <a:pos x="844" y="70"/>
              </a:cxn>
              <a:cxn ang="0">
                <a:pos x="742" y="23"/>
              </a:cxn>
              <a:cxn ang="0">
                <a:pos x="632" y="3"/>
              </a:cxn>
            </a:cxnLst>
            <a:rect l="0" t="0" r="r" b="b"/>
            <a:pathLst>
              <a:path w="1145" h="1152">
                <a:moveTo>
                  <a:pt x="573" y="0"/>
                </a:moveTo>
                <a:lnTo>
                  <a:pt x="543" y="0"/>
                </a:lnTo>
                <a:lnTo>
                  <a:pt x="513" y="3"/>
                </a:lnTo>
                <a:lnTo>
                  <a:pt x="457" y="11"/>
                </a:lnTo>
                <a:lnTo>
                  <a:pt x="404" y="23"/>
                </a:lnTo>
                <a:lnTo>
                  <a:pt x="350" y="44"/>
                </a:lnTo>
                <a:lnTo>
                  <a:pt x="302" y="70"/>
                </a:lnTo>
                <a:lnTo>
                  <a:pt x="255" y="96"/>
                </a:lnTo>
                <a:lnTo>
                  <a:pt x="209" y="132"/>
                </a:lnTo>
                <a:lnTo>
                  <a:pt x="168" y="169"/>
                </a:lnTo>
                <a:lnTo>
                  <a:pt x="132" y="209"/>
                </a:lnTo>
                <a:lnTo>
                  <a:pt x="100" y="255"/>
                </a:lnTo>
                <a:lnTo>
                  <a:pt x="70" y="302"/>
                </a:lnTo>
                <a:lnTo>
                  <a:pt x="47" y="352"/>
                </a:lnTo>
                <a:lnTo>
                  <a:pt x="26" y="405"/>
                </a:lnTo>
                <a:lnTo>
                  <a:pt x="14" y="461"/>
                </a:lnTo>
                <a:lnTo>
                  <a:pt x="3" y="517"/>
                </a:lnTo>
                <a:lnTo>
                  <a:pt x="0" y="576"/>
                </a:lnTo>
                <a:lnTo>
                  <a:pt x="3" y="606"/>
                </a:lnTo>
                <a:lnTo>
                  <a:pt x="3" y="632"/>
                </a:lnTo>
                <a:lnTo>
                  <a:pt x="14" y="692"/>
                </a:lnTo>
                <a:lnTo>
                  <a:pt x="26" y="749"/>
                </a:lnTo>
                <a:lnTo>
                  <a:pt x="47" y="801"/>
                </a:lnTo>
                <a:lnTo>
                  <a:pt x="70" y="851"/>
                </a:lnTo>
                <a:lnTo>
                  <a:pt x="100" y="897"/>
                </a:lnTo>
                <a:lnTo>
                  <a:pt x="132" y="943"/>
                </a:lnTo>
                <a:lnTo>
                  <a:pt x="168" y="984"/>
                </a:lnTo>
                <a:lnTo>
                  <a:pt x="209" y="1020"/>
                </a:lnTo>
                <a:lnTo>
                  <a:pt x="255" y="1052"/>
                </a:lnTo>
                <a:lnTo>
                  <a:pt x="302" y="1082"/>
                </a:lnTo>
                <a:lnTo>
                  <a:pt x="350" y="1105"/>
                </a:lnTo>
                <a:lnTo>
                  <a:pt x="404" y="1125"/>
                </a:lnTo>
                <a:lnTo>
                  <a:pt x="457" y="1138"/>
                </a:lnTo>
                <a:lnTo>
                  <a:pt x="513" y="1149"/>
                </a:lnTo>
                <a:lnTo>
                  <a:pt x="573" y="1152"/>
                </a:lnTo>
                <a:lnTo>
                  <a:pt x="602" y="1152"/>
                </a:lnTo>
                <a:lnTo>
                  <a:pt x="632" y="1149"/>
                </a:lnTo>
                <a:lnTo>
                  <a:pt x="689" y="1138"/>
                </a:lnTo>
                <a:lnTo>
                  <a:pt x="742" y="1125"/>
                </a:lnTo>
                <a:lnTo>
                  <a:pt x="795" y="1105"/>
                </a:lnTo>
                <a:lnTo>
                  <a:pt x="844" y="1082"/>
                </a:lnTo>
                <a:lnTo>
                  <a:pt x="890" y="1052"/>
                </a:lnTo>
                <a:lnTo>
                  <a:pt x="937" y="1020"/>
                </a:lnTo>
                <a:lnTo>
                  <a:pt x="977" y="984"/>
                </a:lnTo>
                <a:lnTo>
                  <a:pt x="1013" y="943"/>
                </a:lnTo>
                <a:lnTo>
                  <a:pt x="1046" y="897"/>
                </a:lnTo>
                <a:lnTo>
                  <a:pt x="1075" y="851"/>
                </a:lnTo>
                <a:lnTo>
                  <a:pt x="1099" y="801"/>
                </a:lnTo>
                <a:lnTo>
                  <a:pt x="1119" y="749"/>
                </a:lnTo>
                <a:lnTo>
                  <a:pt x="1132" y="692"/>
                </a:lnTo>
                <a:lnTo>
                  <a:pt x="1142" y="632"/>
                </a:lnTo>
                <a:lnTo>
                  <a:pt x="1145" y="576"/>
                </a:lnTo>
                <a:lnTo>
                  <a:pt x="1145" y="546"/>
                </a:lnTo>
                <a:lnTo>
                  <a:pt x="1142" y="517"/>
                </a:lnTo>
                <a:lnTo>
                  <a:pt x="1132" y="461"/>
                </a:lnTo>
                <a:lnTo>
                  <a:pt x="1119" y="405"/>
                </a:lnTo>
                <a:lnTo>
                  <a:pt x="1099" y="352"/>
                </a:lnTo>
                <a:lnTo>
                  <a:pt x="1075" y="302"/>
                </a:lnTo>
                <a:lnTo>
                  <a:pt x="1046" y="255"/>
                </a:lnTo>
                <a:lnTo>
                  <a:pt x="1013" y="209"/>
                </a:lnTo>
                <a:lnTo>
                  <a:pt x="977" y="169"/>
                </a:lnTo>
                <a:lnTo>
                  <a:pt x="937" y="132"/>
                </a:lnTo>
                <a:lnTo>
                  <a:pt x="890" y="96"/>
                </a:lnTo>
                <a:lnTo>
                  <a:pt x="844" y="70"/>
                </a:lnTo>
                <a:lnTo>
                  <a:pt x="795" y="44"/>
                </a:lnTo>
                <a:lnTo>
                  <a:pt x="742" y="23"/>
                </a:lnTo>
                <a:lnTo>
                  <a:pt x="689" y="11"/>
                </a:lnTo>
                <a:lnTo>
                  <a:pt x="632" y="3"/>
                </a:lnTo>
                <a:lnTo>
                  <a:pt x="573" y="0"/>
                </a:lnTo>
              </a:path>
            </a:pathLst>
          </a:custGeom>
          <a:solidFill>
            <a:srgbClr val="FFFF00"/>
          </a:solidFill>
          <a:ln w="3175" cmpd="sng">
            <a:solidFill>
              <a:srgbClr val="CC3300"/>
            </a:solidFill>
            <a:prstDash val="solid"/>
            <a:round/>
            <a:headEnd/>
            <a:tailEnd/>
          </a:ln>
          <a:effectLst>
            <a:outerShdw dist="17961" dir="2700000" algn="ctr" rotWithShape="0">
              <a:srgbClr val="FF3300"/>
            </a:outerShdw>
          </a:effectLst>
        </p:spPr>
        <p:txBody>
          <a:bodyPr/>
          <a:lstStyle/>
          <a:p>
            <a:endParaRPr lang="uk-UA"/>
          </a:p>
        </p:txBody>
      </p:sp>
      <p:grpSp>
        <p:nvGrpSpPr>
          <p:cNvPr id="15560" name="Group 200"/>
          <p:cNvGrpSpPr>
            <a:grpSpLocks/>
          </p:cNvGrpSpPr>
          <p:nvPr/>
        </p:nvGrpSpPr>
        <p:grpSpPr bwMode="auto">
          <a:xfrm>
            <a:off x="6784169" y="3330076"/>
            <a:ext cx="503238" cy="428625"/>
            <a:chOff x="976" y="2660"/>
            <a:chExt cx="350" cy="352"/>
          </a:xfrm>
        </p:grpSpPr>
        <p:sp>
          <p:nvSpPr>
            <p:cNvPr id="15561" name="Freeform 201"/>
            <p:cNvSpPr>
              <a:spLocks/>
            </p:cNvSpPr>
            <p:nvPr/>
          </p:nvSpPr>
          <p:spPr bwMode="auto">
            <a:xfrm>
              <a:off x="1184" y="2674"/>
              <a:ext cx="35" cy="55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139" y="275"/>
                </a:cxn>
                <a:cxn ang="0">
                  <a:pos x="0" y="212"/>
                </a:cxn>
                <a:cxn ang="0">
                  <a:pos x="172" y="0"/>
                </a:cxn>
              </a:cxnLst>
              <a:rect l="0" t="0" r="r" b="b"/>
              <a:pathLst>
                <a:path w="172" h="275">
                  <a:moveTo>
                    <a:pt x="172" y="0"/>
                  </a:moveTo>
                  <a:lnTo>
                    <a:pt x="139" y="275"/>
                  </a:lnTo>
                  <a:lnTo>
                    <a:pt x="0" y="212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5562" name="Freeform 202"/>
            <p:cNvSpPr>
              <a:spLocks/>
            </p:cNvSpPr>
            <p:nvPr/>
          </p:nvSpPr>
          <p:spPr bwMode="auto">
            <a:xfrm>
              <a:off x="990" y="2767"/>
              <a:ext cx="54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173"/>
                </a:cxn>
                <a:cxn ang="0">
                  <a:pos x="272" y="33"/>
                </a:cxn>
                <a:cxn ang="0">
                  <a:pos x="0" y="0"/>
                </a:cxn>
              </a:cxnLst>
              <a:rect l="0" t="0" r="r" b="b"/>
              <a:pathLst>
                <a:path w="272" h="173">
                  <a:moveTo>
                    <a:pt x="0" y="0"/>
                  </a:moveTo>
                  <a:lnTo>
                    <a:pt x="212" y="173"/>
                  </a:lnTo>
                  <a:lnTo>
                    <a:pt x="272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5563" name="Freeform 203"/>
            <p:cNvSpPr>
              <a:spLocks/>
            </p:cNvSpPr>
            <p:nvPr/>
          </p:nvSpPr>
          <p:spPr bwMode="auto">
            <a:xfrm>
              <a:off x="1274" y="2820"/>
              <a:ext cx="52" cy="31"/>
            </a:xfrm>
            <a:custGeom>
              <a:avLst/>
              <a:gdLst/>
              <a:ahLst/>
              <a:cxnLst>
                <a:cxn ang="0">
                  <a:pos x="262" y="73"/>
                </a:cxn>
                <a:cxn ang="0">
                  <a:pos x="0" y="152"/>
                </a:cxn>
                <a:cxn ang="0">
                  <a:pos x="0" y="0"/>
                </a:cxn>
                <a:cxn ang="0">
                  <a:pos x="262" y="73"/>
                </a:cxn>
              </a:cxnLst>
              <a:rect l="0" t="0" r="r" b="b"/>
              <a:pathLst>
                <a:path w="262" h="152">
                  <a:moveTo>
                    <a:pt x="262" y="73"/>
                  </a:moveTo>
                  <a:lnTo>
                    <a:pt x="0" y="152"/>
                  </a:lnTo>
                  <a:lnTo>
                    <a:pt x="0" y="0"/>
                  </a:lnTo>
                  <a:lnTo>
                    <a:pt x="262" y="73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5564" name="Freeform 204"/>
            <p:cNvSpPr>
              <a:spLocks/>
            </p:cNvSpPr>
            <p:nvPr/>
          </p:nvSpPr>
          <p:spPr bwMode="auto">
            <a:xfrm>
              <a:off x="976" y="2820"/>
              <a:ext cx="52" cy="31"/>
            </a:xfrm>
            <a:custGeom>
              <a:avLst/>
              <a:gdLst/>
              <a:ahLst/>
              <a:cxnLst>
                <a:cxn ang="0">
                  <a:pos x="0" y="76"/>
                </a:cxn>
                <a:cxn ang="0">
                  <a:pos x="262" y="155"/>
                </a:cxn>
                <a:cxn ang="0">
                  <a:pos x="262" y="0"/>
                </a:cxn>
                <a:cxn ang="0">
                  <a:pos x="0" y="76"/>
                </a:cxn>
              </a:cxnLst>
              <a:rect l="0" t="0" r="r" b="b"/>
              <a:pathLst>
                <a:path w="262" h="155">
                  <a:moveTo>
                    <a:pt x="0" y="76"/>
                  </a:moveTo>
                  <a:lnTo>
                    <a:pt x="262" y="155"/>
                  </a:lnTo>
                  <a:lnTo>
                    <a:pt x="262" y="0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5565" name="Freeform 205"/>
            <p:cNvSpPr>
              <a:spLocks/>
            </p:cNvSpPr>
            <p:nvPr/>
          </p:nvSpPr>
          <p:spPr bwMode="auto">
            <a:xfrm>
              <a:off x="1257" y="2871"/>
              <a:ext cx="54" cy="34"/>
            </a:xfrm>
            <a:custGeom>
              <a:avLst/>
              <a:gdLst/>
              <a:ahLst/>
              <a:cxnLst>
                <a:cxn ang="0">
                  <a:pos x="269" y="174"/>
                </a:cxn>
                <a:cxn ang="0">
                  <a:pos x="0" y="138"/>
                </a:cxn>
                <a:cxn ang="0">
                  <a:pos x="60" y="0"/>
                </a:cxn>
                <a:cxn ang="0">
                  <a:pos x="269" y="174"/>
                </a:cxn>
              </a:cxnLst>
              <a:rect l="0" t="0" r="r" b="b"/>
              <a:pathLst>
                <a:path w="269" h="174">
                  <a:moveTo>
                    <a:pt x="269" y="174"/>
                  </a:moveTo>
                  <a:lnTo>
                    <a:pt x="0" y="138"/>
                  </a:lnTo>
                  <a:lnTo>
                    <a:pt x="60" y="0"/>
                  </a:lnTo>
                  <a:lnTo>
                    <a:pt x="269" y="174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grpSp>
          <p:nvGrpSpPr>
            <p:cNvPr id="15566" name="Group 206"/>
            <p:cNvGrpSpPr>
              <a:grpSpLocks/>
            </p:cNvGrpSpPr>
            <p:nvPr/>
          </p:nvGrpSpPr>
          <p:grpSpPr bwMode="auto">
            <a:xfrm>
              <a:off x="976" y="2660"/>
              <a:ext cx="350" cy="352"/>
              <a:chOff x="976" y="2660"/>
              <a:chExt cx="350" cy="352"/>
            </a:xfrm>
          </p:grpSpPr>
          <p:sp>
            <p:nvSpPr>
              <p:cNvPr id="15567" name="Freeform 207"/>
              <p:cNvSpPr>
                <a:spLocks/>
              </p:cNvSpPr>
              <p:nvPr/>
            </p:nvSpPr>
            <p:spPr bwMode="auto">
              <a:xfrm>
                <a:off x="1135" y="2660"/>
                <a:ext cx="32" cy="53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156" y="265"/>
                  </a:cxn>
                  <a:cxn ang="0">
                    <a:pos x="0" y="265"/>
                  </a:cxn>
                  <a:cxn ang="0">
                    <a:pos x="76" y="0"/>
                  </a:cxn>
                </a:cxnLst>
                <a:rect l="0" t="0" r="r" b="b"/>
                <a:pathLst>
                  <a:path w="156" h="265">
                    <a:moveTo>
                      <a:pt x="76" y="0"/>
                    </a:moveTo>
                    <a:lnTo>
                      <a:pt x="156" y="265"/>
                    </a:lnTo>
                    <a:lnTo>
                      <a:pt x="0" y="265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68" name="Freeform 208"/>
              <p:cNvSpPr>
                <a:spLocks/>
              </p:cNvSpPr>
              <p:nvPr/>
            </p:nvSpPr>
            <p:spPr bwMode="auto">
              <a:xfrm>
                <a:off x="1135" y="2960"/>
                <a:ext cx="32" cy="52"/>
              </a:xfrm>
              <a:custGeom>
                <a:avLst/>
                <a:gdLst/>
                <a:ahLst/>
                <a:cxnLst>
                  <a:cxn ang="0">
                    <a:pos x="76" y="261"/>
                  </a:cxn>
                  <a:cxn ang="0">
                    <a:pos x="156" y="0"/>
                  </a:cxn>
                  <a:cxn ang="0">
                    <a:pos x="0" y="0"/>
                  </a:cxn>
                  <a:cxn ang="0">
                    <a:pos x="76" y="261"/>
                  </a:cxn>
                </a:cxnLst>
                <a:rect l="0" t="0" r="r" b="b"/>
                <a:pathLst>
                  <a:path w="156" h="261">
                    <a:moveTo>
                      <a:pt x="76" y="261"/>
                    </a:moveTo>
                    <a:lnTo>
                      <a:pt x="156" y="0"/>
                    </a:lnTo>
                    <a:lnTo>
                      <a:pt x="0" y="0"/>
                    </a:lnTo>
                    <a:lnTo>
                      <a:pt x="76" y="26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69" name="Freeform 209"/>
              <p:cNvSpPr>
                <a:spLocks/>
              </p:cNvSpPr>
              <p:nvPr/>
            </p:nvSpPr>
            <p:spPr bwMode="auto">
              <a:xfrm>
                <a:off x="1184" y="2674"/>
                <a:ext cx="35" cy="55"/>
              </a:xfrm>
              <a:custGeom>
                <a:avLst/>
                <a:gdLst/>
                <a:ahLst/>
                <a:cxnLst>
                  <a:cxn ang="0">
                    <a:pos x="172" y="0"/>
                  </a:cxn>
                  <a:cxn ang="0">
                    <a:pos x="139" y="275"/>
                  </a:cxn>
                  <a:cxn ang="0">
                    <a:pos x="0" y="212"/>
                  </a:cxn>
                  <a:cxn ang="0">
                    <a:pos x="172" y="0"/>
                  </a:cxn>
                </a:cxnLst>
                <a:rect l="0" t="0" r="r" b="b"/>
                <a:pathLst>
                  <a:path w="172" h="275">
                    <a:moveTo>
                      <a:pt x="172" y="0"/>
                    </a:moveTo>
                    <a:lnTo>
                      <a:pt x="139" y="275"/>
                    </a:lnTo>
                    <a:lnTo>
                      <a:pt x="0" y="212"/>
                    </a:lnTo>
                    <a:lnTo>
                      <a:pt x="172" y="0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70" name="Freeform 210"/>
              <p:cNvSpPr>
                <a:spLocks/>
              </p:cNvSpPr>
              <p:nvPr/>
            </p:nvSpPr>
            <p:spPr bwMode="auto">
              <a:xfrm>
                <a:off x="1083" y="2673"/>
                <a:ext cx="35" cy="5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" y="274"/>
                  </a:cxn>
                  <a:cxn ang="0">
                    <a:pos x="175" y="212"/>
                  </a:cxn>
                  <a:cxn ang="0">
                    <a:pos x="0" y="0"/>
                  </a:cxn>
                </a:cxnLst>
                <a:rect l="0" t="0" r="r" b="b"/>
                <a:pathLst>
                  <a:path w="175" h="274">
                    <a:moveTo>
                      <a:pt x="0" y="0"/>
                    </a:moveTo>
                    <a:lnTo>
                      <a:pt x="36" y="274"/>
                    </a:lnTo>
                    <a:lnTo>
                      <a:pt x="175" y="2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71" name="Freeform 211"/>
              <p:cNvSpPr>
                <a:spLocks/>
              </p:cNvSpPr>
              <p:nvPr/>
            </p:nvSpPr>
            <p:spPr bwMode="auto">
              <a:xfrm>
                <a:off x="1228" y="2711"/>
                <a:ext cx="47" cy="48"/>
              </a:xfrm>
              <a:custGeom>
                <a:avLst/>
                <a:gdLst/>
                <a:ahLst/>
                <a:cxnLst>
                  <a:cxn ang="0">
                    <a:pos x="238" y="0"/>
                  </a:cxn>
                  <a:cxn ang="0">
                    <a:pos x="105" y="243"/>
                  </a:cxn>
                  <a:cxn ang="0">
                    <a:pos x="0" y="130"/>
                  </a:cxn>
                  <a:cxn ang="0">
                    <a:pos x="238" y="0"/>
                  </a:cxn>
                </a:cxnLst>
                <a:rect l="0" t="0" r="r" b="b"/>
                <a:pathLst>
                  <a:path w="238" h="243">
                    <a:moveTo>
                      <a:pt x="238" y="0"/>
                    </a:moveTo>
                    <a:lnTo>
                      <a:pt x="105" y="243"/>
                    </a:lnTo>
                    <a:lnTo>
                      <a:pt x="0" y="130"/>
                    </a:lnTo>
                    <a:lnTo>
                      <a:pt x="238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72" name="Freeform 212"/>
              <p:cNvSpPr>
                <a:spLocks/>
              </p:cNvSpPr>
              <p:nvPr/>
            </p:nvSpPr>
            <p:spPr bwMode="auto">
              <a:xfrm>
                <a:off x="1026" y="2712"/>
                <a:ext cx="48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2" y="242"/>
                  </a:cxn>
                  <a:cxn ang="0">
                    <a:pos x="238" y="129"/>
                  </a:cxn>
                  <a:cxn ang="0">
                    <a:pos x="0" y="0"/>
                  </a:cxn>
                </a:cxnLst>
                <a:rect l="0" t="0" r="r" b="b"/>
                <a:pathLst>
                  <a:path w="238" h="242">
                    <a:moveTo>
                      <a:pt x="0" y="0"/>
                    </a:moveTo>
                    <a:lnTo>
                      <a:pt x="132" y="242"/>
                    </a:lnTo>
                    <a:lnTo>
                      <a:pt x="238" y="1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73" name="Freeform 213"/>
              <p:cNvSpPr>
                <a:spLocks/>
              </p:cNvSpPr>
              <p:nvPr/>
            </p:nvSpPr>
            <p:spPr bwMode="auto">
              <a:xfrm>
                <a:off x="1259" y="2768"/>
                <a:ext cx="53" cy="34"/>
              </a:xfrm>
              <a:custGeom>
                <a:avLst/>
                <a:gdLst/>
                <a:ahLst/>
                <a:cxnLst>
                  <a:cxn ang="0">
                    <a:pos x="268" y="0"/>
                  </a:cxn>
                  <a:cxn ang="0">
                    <a:pos x="56" y="173"/>
                  </a:cxn>
                  <a:cxn ang="0">
                    <a:pos x="0" y="30"/>
                  </a:cxn>
                  <a:cxn ang="0">
                    <a:pos x="268" y="0"/>
                  </a:cxn>
                </a:cxnLst>
                <a:rect l="0" t="0" r="r" b="b"/>
                <a:pathLst>
                  <a:path w="268" h="173">
                    <a:moveTo>
                      <a:pt x="268" y="0"/>
                    </a:moveTo>
                    <a:lnTo>
                      <a:pt x="56" y="173"/>
                    </a:lnTo>
                    <a:lnTo>
                      <a:pt x="0" y="30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74" name="Freeform 214"/>
              <p:cNvSpPr>
                <a:spLocks/>
              </p:cNvSpPr>
              <p:nvPr/>
            </p:nvSpPr>
            <p:spPr bwMode="auto">
              <a:xfrm>
                <a:off x="990" y="2767"/>
                <a:ext cx="54" cy="3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2" y="173"/>
                  </a:cxn>
                  <a:cxn ang="0">
                    <a:pos x="272" y="33"/>
                  </a:cxn>
                  <a:cxn ang="0">
                    <a:pos x="0" y="0"/>
                  </a:cxn>
                </a:cxnLst>
                <a:rect l="0" t="0" r="r" b="b"/>
                <a:pathLst>
                  <a:path w="272" h="173">
                    <a:moveTo>
                      <a:pt x="0" y="0"/>
                    </a:moveTo>
                    <a:lnTo>
                      <a:pt x="212" y="173"/>
                    </a:lnTo>
                    <a:lnTo>
                      <a:pt x="272" y="33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75" name="Freeform 215"/>
              <p:cNvSpPr>
                <a:spLocks/>
              </p:cNvSpPr>
              <p:nvPr/>
            </p:nvSpPr>
            <p:spPr bwMode="auto">
              <a:xfrm>
                <a:off x="1274" y="2820"/>
                <a:ext cx="52" cy="31"/>
              </a:xfrm>
              <a:custGeom>
                <a:avLst/>
                <a:gdLst/>
                <a:ahLst/>
                <a:cxnLst>
                  <a:cxn ang="0">
                    <a:pos x="262" y="73"/>
                  </a:cxn>
                  <a:cxn ang="0">
                    <a:pos x="0" y="152"/>
                  </a:cxn>
                  <a:cxn ang="0">
                    <a:pos x="0" y="0"/>
                  </a:cxn>
                  <a:cxn ang="0">
                    <a:pos x="262" y="73"/>
                  </a:cxn>
                </a:cxnLst>
                <a:rect l="0" t="0" r="r" b="b"/>
                <a:pathLst>
                  <a:path w="262" h="152">
                    <a:moveTo>
                      <a:pt x="262" y="73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262" y="73"/>
                    </a:lnTo>
                  </a:path>
                </a:pathLst>
              </a:custGeom>
              <a:noFill/>
              <a:ln w="3175" cmpd="sng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76" name="Freeform 216"/>
              <p:cNvSpPr>
                <a:spLocks/>
              </p:cNvSpPr>
              <p:nvPr/>
            </p:nvSpPr>
            <p:spPr bwMode="auto">
              <a:xfrm>
                <a:off x="976" y="2820"/>
                <a:ext cx="52" cy="31"/>
              </a:xfrm>
              <a:custGeom>
                <a:avLst/>
                <a:gdLst/>
                <a:ahLst/>
                <a:cxnLst>
                  <a:cxn ang="0">
                    <a:pos x="0" y="76"/>
                  </a:cxn>
                  <a:cxn ang="0">
                    <a:pos x="262" y="155"/>
                  </a:cxn>
                  <a:cxn ang="0">
                    <a:pos x="262" y="0"/>
                  </a:cxn>
                  <a:cxn ang="0">
                    <a:pos x="0" y="76"/>
                  </a:cxn>
                </a:cxnLst>
                <a:rect l="0" t="0" r="r" b="b"/>
                <a:pathLst>
                  <a:path w="262" h="155">
                    <a:moveTo>
                      <a:pt x="0" y="76"/>
                    </a:moveTo>
                    <a:lnTo>
                      <a:pt x="262" y="155"/>
                    </a:lnTo>
                    <a:lnTo>
                      <a:pt x="262" y="0"/>
                    </a:lnTo>
                    <a:lnTo>
                      <a:pt x="0" y="76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77" name="Freeform 217"/>
              <p:cNvSpPr>
                <a:spLocks/>
              </p:cNvSpPr>
              <p:nvPr/>
            </p:nvSpPr>
            <p:spPr bwMode="auto">
              <a:xfrm>
                <a:off x="1257" y="2871"/>
                <a:ext cx="54" cy="34"/>
              </a:xfrm>
              <a:custGeom>
                <a:avLst/>
                <a:gdLst/>
                <a:ahLst/>
                <a:cxnLst>
                  <a:cxn ang="0">
                    <a:pos x="269" y="174"/>
                  </a:cxn>
                  <a:cxn ang="0">
                    <a:pos x="0" y="138"/>
                  </a:cxn>
                  <a:cxn ang="0">
                    <a:pos x="60" y="0"/>
                  </a:cxn>
                  <a:cxn ang="0">
                    <a:pos x="269" y="174"/>
                  </a:cxn>
                </a:cxnLst>
                <a:rect l="0" t="0" r="r" b="b"/>
                <a:pathLst>
                  <a:path w="269" h="174">
                    <a:moveTo>
                      <a:pt x="269" y="174"/>
                    </a:moveTo>
                    <a:lnTo>
                      <a:pt x="0" y="138"/>
                    </a:lnTo>
                    <a:lnTo>
                      <a:pt x="60" y="0"/>
                    </a:lnTo>
                    <a:lnTo>
                      <a:pt x="269" y="174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78" name="Freeform 218"/>
              <p:cNvSpPr>
                <a:spLocks/>
              </p:cNvSpPr>
              <p:nvPr/>
            </p:nvSpPr>
            <p:spPr bwMode="auto">
              <a:xfrm>
                <a:off x="990" y="2870"/>
                <a:ext cx="54" cy="34"/>
              </a:xfrm>
              <a:custGeom>
                <a:avLst/>
                <a:gdLst/>
                <a:ahLst/>
                <a:cxnLst>
                  <a:cxn ang="0">
                    <a:pos x="0" y="172"/>
                  </a:cxn>
                  <a:cxn ang="0">
                    <a:pos x="272" y="142"/>
                  </a:cxn>
                  <a:cxn ang="0">
                    <a:pos x="212" y="0"/>
                  </a:cxn>
                  <a:cxn ang="0">
                    <a:pos x="0" y="172"/>
                  </a:cxn>
                </a:cxnLst>
                <a:rect l="0" t="0" r="r" b="b"/>
                <a:pathLst>
                  <a:path w="272" h="172">
                    <a:moveTo>
                      <a:pt x="0" y="172"/>
                    </a:moveTo>
                    <a:lnTo>
                      <a:pt x="272" y="142"/>
                    </a:lnTo>
                    <a:lnTo>
                      <a:pt x="212" y="0"/>
                    </a:lnTo>
                    <a:lnTo>
                      <a:pt x="0" y="172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79" name="Freeform 219"/>
              <p:cNvSpPr>
                <a:spLocks/>
              </p:cNvSpPr>
              <p:nvPr/>
            </p:nvSpPr>
            <p:spPr bwMode="auto">
              <a:xfrm>
                <a:off x="1227" y="2911"/>
                <a:ext cx="48" cy="49"/>
              </a:xfrm>
              <a:custGeom>
                <a:avLst/>
                <a:gdLst/>
                <a:ahLst/>
                <a:cxnLst>
                  <a:cxn ang="0">
                    <a:pos x="239" y="242"/>
                  </a:cxn>
                  <a:cxn ang="0">
                    <a:pos x="0" y="106"/>
                  </a:cxn>
                  <a:cxn ang="0">
                    <a:pos x="109" y="0"/>
                  </a:cxn>
                  <a:cxn ang="0">
                    <a:pos x="239" y="242"/>
                  </a:cxn>
                </a:cxnLst>
                <a:rect l="0" t="0" r="r" b="b"/>
                <a:pathLst>
                  <a:path w="239" h="242">
                    <a:moveTo>
                      <a:pt x="239" y="242"/>
                    </a:moveTo>
                    <a:lnTo>
                      <a:pt x="0" y="106"/>
                    </a:lnTo>
                    <a:lnTo>
                      <a:pt x="109" y="0"/>
                    </a:lnTo>
                    <a:lnTo>
                      <a:pt x="239" y="242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80" name="Freeform 220"/>
              <p:cNvSpPr>
                <a:spLocks/>
              </p:cNvSpPr>
              <p:nvPr/>
            </p:nvSpPr>
            <p:spPr bwMode="auto">
              <a:xfrm>
                <a:off x="1027" y="2911"/>
                <a:ext cx="47" cy="48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238" y="110"/>
                  </a:cxn>
                  <a:cxn ang="0">
                    <a:pos x="133" y="0"/>
                  </a:cxn>
                  <a:cxn ang="0">
                    <a:pos x="0" y="239"/>
                  </a:cxn>
                </a:cxnLst>
                <a:rect l="0" t="0" r="r" b="b"/>
                <a:pathLst>
                  <a:path w="238" h="239">
                    <a:moveTo>
                      <a:pt x="0" y="239"/>
                    </a:moveTo>
                    <a:lnTo>
                      <a:pt x="238" y="110"/>
                    </a:lnTo>
                    <a:lnTo>
                      <a:pt x="133" y="0"/>
                    </a:lnTo>
                    <a:lnTo>
                      <a:pt x="0" y="239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81" name="Freeform 221"/>
              <p:cNvSpPr>
                <a:spLocks/>
              </p:cNvSpPr>
              <p:nvPr/>
            </p:nvSpPr>
            <p:spPr bwMode="auto">
              <a:xfrm>
                <a:off x="1184" y="2943"/>
                <a:ext cx="35" cy="55"/>
              </a:xfrm>
              <a:custGeom>
                <a:avLst/>
                <a:gdLst/>
                <a:ahLst/>
                <a:cxnLst>
                  <a:cxn ang="0">
                    <a:pos x="178" y="271"/>
                  </a:cxn>
                  <a:cxn ang="0">
                    <a:pos x="0" y="62"/>
                  </a:cxn>
                  <a:cxn ang="0">
                    <a:pos x="142" y="0"/>
                  </a:cxn>
                  <a:cxn ang="0">
                    <a:pos x="178" y="271"/>
                  </a:cxn>
                </a:cxnLst>
                <a:rect l="0" t="0" r="r" b="b"/>
                <a:pathLst>
                  <a:path w="178" h="271">
                    <a:moveTo>
                      <a:pt x="178" y="271"/>
                    </a:moveTo>
                    <a:lnTo>
                      <a:pt x="0" y="62"/>
                    </a:lnTo>
                    <a:lnTo>
                      <a:pt x="142" y="0"/>
                    </a:lnTo>
                    <a:lnTo>
                      <a:pt x="178" y="27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582" name="Freeform 222"/>
              <p:cNvSpPr>
                <a:spLocks/>
              </p:cNvSpPr>
              <p:nvPr/>
            </p:nvSpPr>
            <p:spPr bwMode="auto">
              <a:xfrm>
                <a:off x="1083" y="2943"/>
                <a:ext cx="34" cy="55"/>
              </a:xfrm>
              <a:custGeom>
                <a:avLst/>
                <a:gdLst/>
                <a:ahLst/>
                <a:cxnLst>
                  <a:cxn ang="0">
                    <a:pos x="0" y="271"/>
                  </a:cxn>
                  <a:cxn ang="0">
                    <a:pos x="172" y="59"/>
                  </a:cxn>
                  <a:cxn ang="0">
                    <a:pos x="32" y="0"/>
                  </a:cxn>
                  <a:cxn ang="0">
                    <a:pos x="0" y="271"/>
                  </a:cxn>
                </a:cxnLst>
                <a:rect l="0" t="0" r="r" b="b"/>
                <a:pathLst>
                  <a:path w="172" h="271">
                    <a:moveTo>
                      <a:pt x="0" y="271"/>
                    </a:moveTo>
                    <a:lnTo>
                      <a:pt x="172" y="59"/>
                    </a:lnTo>
                    <a:lnTo>
                      <a:pt x="32" y="0"/>
                    </a:lnTo>
                    <a:lnTo>
                      <a:pt x="0" y="27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</p:grpSp>
      </p:grpSp>
      <p:sp>
        <p:nvSpPr>
          <p:cNvPr id="15583" name="Text Box 223"/>
          <p:cNvSpPr txBox="1">
            <a:spLocks noChangeArrowheads="1"/>
          </p:cNvSpPr>
          <p:nvPr/>
        </p:nvSpPr>
        <p:spPr bwMode="auto">
          <a:xfrm>
            <a:off x="5574150" y="2344245"/>
            <a:ext cx="984304" cy="400110"/>
          </a:xfrm>
          <a:prstGeom prst="rect">
            <a:avLst/>
          </a:prstGeom>
          <a:solidFill>
            <a:srgbClr val="C1EFFF"/>
          </a:solidFill>
          <a:ln w="9525">
            <a:solidFill>
              <a:srgbClr val="0038EA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b="1" i="1" dirty="0">
                <a:solidFill>
                  <a:srgbClr val="0038EA"/>
                </a:solidFill>
                <a:latin typeface="Arial" pitchFamily="34" charset="0"/>
                <a:cs typeface="Arial" pitchFamily="34" charset="0"/>
              </a:rPr>
              <a:t>зима</a:t>
            </a:r>
            <a:endParaRPr lang="ru-RU" sz="2000" b="1" i="1" dirty="0">
              <a:solidFill>
                <a:srgbClr val="0038E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0" y="1497723"/>
            <a:ext cx="4177862" cy="224676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З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півночі</a:t>
            </a:r>
            <a:r>
              <a:rPr lang="ru-RU" sz="2800" dirty="0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протягом</a:t>
            </a:r>
            <a:r>
              <a:rPr lang="ru-RU" sz="2800" dirty="0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 року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проникають</a:t>
            </a:r>
            <a:r>
              <a:rPr lang="ru-RU" sz="2800" dirty="0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  </a:t>
            </a:r>
            <a:r>
              <a:rPr lang="ru-RU" sz="2800" dirty="0" err="1" smtClean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північно-східні</a:t>
            </a:r>
            <a:r>
              <a:rPr lang="ru-RU" sz="2800" dirty="0" smtClean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вітри</a:t>
            </a:r>
            <a:r>
              <a:rPr lang="ru-RU" sz="2800" dirty="0" smtClean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,</a:t>
            </a:r>
            <a:r>
              <a:rPr lang="ru-RU" sz="2800" dirty="0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які</a:t>
            </a:r>
            <a:r>
              <a:rPr lang="ru-RU" sz="2800" dirty="0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приносять</a:t>
            </a:r>
            <a:r>
              <a:rPr lang="ru-RU" sz="2800" dirty="0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холодне</a:t>
            </a:r>
            <a:r>
              <a:rPr lang="ru-RU" sz="2800" dirty="0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й</a:t>
            </a:r>
            <a:r>
              <a:rPr lang="ru-RU" sz="2800" dirty="0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сухе</a:t>
            </a:r>
            <a:r>
              <a:rPr lang="ru-RU" sz="2800" dirty="0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повітря</a:t>
            </a:r>
            <a:r>
              <a:rPr lang="ru-RU" sz="2800" dirty="0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з</a:t>
            </a:r>
            <a:r>
              <a:rPr lang="ru-RU" sz="2800" dirty="0" smtClean="0">
                <a:solidFill>
                  <a:sysClr val="windowText" lastClr="000000"/>
                </a:solidFill>
                <a:latin typeface="Calibri"/>
                <a:ea typeface="Times New Roman"/>
                <a:cs typeface="Times New Roman"/>
              </a:rPr>
              <a:t> Арктики.</a:t>
            </a:r>
            <a:endParaRPr lang="ru-RU" sz="28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Text Box 242"/>
          <p:cNvSpPr txBox="1">
            <a:spLocks noChangeArrowheads="1"/>
          </p:cNvSpPr>
          <p:nvPr/>
        </p:nvSpPr>
        <p:spPr bwMode="auto">
          <a:xfrm>
            <a:off x="1060436" y="887430"/>
            <a:ext cx="2387613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uk-UA" b="1">
                <a:solidFill>
                  <a:srgbClr val="0070C0"/>
                </a:solidFill>
              </a:rPr>
              <a:t>Пн-Сх вітри</a:t>
            </a:r>
            <a:endParaRPr lang="ru-RU" b="1">
              <a:solidFill>
                <a:srgbClr val="0070C0"/>
              </a:solidFill>
            </a:endParaRPr>
          </a:p>
        </p:txBody>
      </p:sp>
      <p:sp>
        <p:nvSpPr>
          <p:cNvPr id="89" name="Text Box 228"/>
          <p:cNvSpPr txBox="1">
            <a:spLocks noChangeArrowheads="1"/>
          </p:cNvSpPr>
          <p:nvPr/>
        </p:nvSpPr>
        <p:spPr bwMode="auto">
          <a:xfrm>
            <a:off x="1218092" y="3954168"/>
            <a:ext cx="2013837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uk-UA" b="1" dirty="0">
                <a:solidFill>
                  <a:srgbClr val="0070C0"/>
                </a:solidFill>
              </a:rPr>
              <a:t>Мусони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256690" y="4067501"/>
            <a:ext cx="3673365" cy="156966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0038EA"/>
                </a:solidFill>
                <a:latin typeface="Arial" pitchFamily="34" charset="0"/>
                <a:cs typeface="Arial" pitchFamily="34" charset="0"/>
              </a:rPr>
              <a:t>Улітку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вони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дмуть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Атлантичного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океану та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приносять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прохолодну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вологу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погоду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Arc 161"/>
          <p:cNvSpPr>
            <a:spLocks/>
          </p:cNvSpPr>
          <p:nvPr/>
        </p:nvSpPr>
        <p:spPr bwMode="auto">
          <a:xfrm rot="6162609">
            <a:off x="7451516" y="1908875"/>
            <a:ext cx="1233698" cy="1927053"/>
          </a:xfrm>
          <a:custGeom>
            <a:avLst/>
            <a:gdLst>
              <a:gd name="G0" fmla="+- 0 0 0"/>
              <a:gd name="G1" fmla="+- 19034 0 0"/>
              <a:gd name="G2" fmla="+- 21600 0 0"/>
              <a:gd name="T0" fmla="*/ 10211 w 20552"/>
              <a:gd name="T1" fmla="*/ 0 h 19034"/>
              <a:gd name="T2" fmla="*/ 20552 w 20552"/>
              <a:gd name="T3" fmla="*/ 12388 h 19034"/>
              <a:gd name="T4" fmla="*/ 0 w 20552"/>
              <a:gd name="T5" fmla="*/ 19034 h 19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552" h="19034" fill="none" extrusionOk="0">
                <a:moveTo>
                  <a:pt x="10211" y="-1"/>
                </a:moveTo>
                <a:cubicBezTo>
                  <a:pt x="15129" y="2638"/>
                  <a:pt x="18834" y="7077"/>
                  <a:pt x="20552" y="12387"/>
                </a:cubicBezTo>
              </a:path>
              <a:path w="20552" h="19034" stroke="0" extrusionOk="0">
                <a:moveTo>
                  <a:pt x="10211" y="-1"/>
                </a:moveTo>
                <a:cubicBezTo>
                  <a:pt x="15129" y="2638"/>
                  <a:pt x="18834" y="7077"/>
                  <a:pt x="20552" y="12387"/>
                </a:cubicBezTo>
                <a:lnTo>
                  <a:pt x="0" y="19034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92" name="Arc 161"/>
          <p:cNvSpPr>
            <a:spLocks/>
          </p:cNvSpPr>
          <p:nvPr/>
        </p:nvSpPr>
        <p:spPr bwMode="auto">
          <a:xfrm rot="6162609">
            <a:off x="7546898" y="2412130"/>
            <a:ext cx="1128919" cy="1862540"/>
          </a:xfrm>
          <a:custGeom>
            <a:avLst/>
            <a:gdLst>
              <a:gd name="G0" fmla="+- 0 0 0"/>
              <a:gd name="G1" fmla="+- 19034 0 0"/>
              <a:gd name="G2" fmla="+- 21600 0 0"/>
              <a:gd name="T0" fmla="*/ 10211 w 20552"/>
              <a:gd name="T1" fmla="*/ 0 h 19034"/>
              <a:gd name="T2" fmla="*/ 20552 w 20552"/>
              <a:gd name="T3" fmla="*/ 12388 h 19034"/>
              <a:gd name="T4" fmla="*/ 0 w 20552"/>
              <a:gd name="T5" fmla="*/ 19034 h 19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552" h="19034" fill="none" extrusionOk="0">
                <a:moveTo>
                  <a:pt x="10211" y="-1"/>
                </a:moveTo>
                <a:cubicBezTo>
                  <a:pt x="15129" y="2638"/>
                  <a:pt x="18834" y="7077"/>
                  <a:pt x="20552" y="12387"/>
                </a:cubicBezTo>
              </a:path>
              <a:path w="20552" h="19034" stroke="0" extrusionOk="0">
                <a:moveTo>
                  <a:pt x="10211" y="-1"/>
                </a:moveTo>
                <a:cubicBezTo>
                  <a:pt x="15129" y="2638"/>
                  <a:pt x="18834" y="7077"/>
                  <a:pt x="20552" y="12387"/>
                </a:cubicBezTo>
                <a:lnTo>
                  <a:pt x="0" y="19034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93" name="TextBox 92"/>
          <p:cNvSpPr txBox="1"/>
          <p:nvPr/>
        </p:nvSpPr>
        <p:spPr>
          <a:xfrm>
            <a:off x="4288222" y="5657671"/>
            <a:ext cx="3641833" cy="120032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Узимку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—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центру материка,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спричинюючи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холодну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суху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погоду.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Arc 161"/>
          <p:cNvSpPr>
            <a:spLocks/>
          </p:cNvSpPr>
          <p:nvPr/>
        </p:nvSpPr>
        <p:spPr bwMode="auto">
          <a:xfrm rot="4029274" flipV="1">
            <a:off x="5570827" y="1664794"/>
            <a:ext cx="1303987" cy="2185418"/>
          </a:xfrm>
          <a:custGeom>
            <a:avLst/>
            <a:gdLst>
              <a:gd name="G0" fmla="+- 0 0 0"/>
              <a:gd name="G1" fmla="+- 19034 0 0"/>
              <a:gd name="G2" fmla="+- 21600 0 0"/>
              <a:gd name="T0" fmla="*/ 10211 w 20552"/>
              <a:gd name="T1" fmla="*/ 0 h 19034"/>
              <a:gd name="T2" fmla="*/ 20552 w 20552"/>
              <a:gd name="T3" fmla="*/ 12388 h 19034"/>
              <a:gd name="T4" fmla="*/ 0 w 20552"/>
              <a:gd name="T5" fmla="*/ 19034 h 19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552" h="19034" fill="none" extrusionOk="0">
                <a:moveTo>
                  <a:pt x="10211" y="-1"/>
                </a:moveTo>
                <a:cubicBezTo>
                  <a:pt x="15129" y="2638"/>
                  <a:pt x="18834" y="7077"/>
                  <a:pt x="20552" y="12387"/>
                </a:cubicBezTo>
              </a:path>
              <a:path w="20552" h="19034" stroke="0" extrusionOk="0">
                <a:moveTo>
                  <a:pt x="10211" y="-1"/>
                </a:moveTo>
                <a:cubicBezTo>
                  <a:pt x="15129" y="2638"/>
                  <a:pt x="18834" y="7077"/>
                  <a:pt x="20552" y="12387"/>
                </a:cubicBezTo>
                <a:lnTo>
                  <a:pt x="0" y="19034"/>
                </a:lnTo>
                <a:close/>
              </a:path>
            </a:pathLst>
          </a:custGeom>
          <a:noFill/>
          <a:ln w="76200">
            <a:solidFill>
              <a:srgbClr val="FF0000">
                <a:alpha val="70000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96" name="Arc 161"/>
          <p:cNvSpPr>
            <a:spLocks/>
          </p:cNvSpPr>
          <p:nvPr/>
        </p:nvSpPr>
        <p:spPr bwMode="auto">
          <a:xfrm rot="4062298" flipV="1">
            <a:off x="5675883" y="2233017"/>
            <a:ext cx="1218125" cy="2185418"/>
          </a:xfrm>
          <a:custGeom>
            <a:avLst/>
            <a:gdLst>
              <a:gd name="G0" fmla="+- 0 0 0"/>
              <a:gd name="G1" fmla="+- 19034 0 0"/>
              <a:gd name="G2" fmla="+- 21600 0 0"/>
              <a:gd name="T0" fmla="*/ 10211 w 20552"/>
              <a:gd name="T1" fmla="*/ 0 h 19034"/>
              <a:gd name="T2" fmla="*/ 20552 w 20552"/>
              <a:gd name="T3" fmla="*/ 12388 h 19034"/>
              <a:gd name="T4" fmla="*/ 0 w 20552"/>
              <a:gd name="T5" fmla="*/ 19034 h 19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552" h="19034" fill="none" extrusionOk="0">
                <a:moveTo>
                  <a:pt x="10211" y="-1"/>
                </a:moveTo>
                <a:cubicBezTo>
                  <a:pt x="15129" y="2638"/>
                  <a:pt x="18834" y="7077"/>
                  <a:pt x="20552" y="12387"/>
                </a:cubicBezTo>
              </a:path>
              <a:path w="20552" h="19034" stroke="0" extrusionOk="0">
                <a:moveTo>
                  <a:pt x="10211" y="-1"/>
                </a:moveTo>
                <a:cubicBezTo>
                  <a:pt x="15129" y="2638"/>
                  <a:pt x="18834" y="7077"/>
                  <a:pt x="20552" y="12387"/>
                </a:cubicBezTo>
                <a:lnTo>
                  <a:pt x="0" y="19034"/>
                </a:lnTo>
                <a:close/>
              </a:path>
            </a:pathLst>
          </a:custGeom>
          <a:noFill/>
          <a:ln w="76200">
            <a:solidFill>
              <a:srgbClr val="FF0000">
                <a:alpha val="70000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pic>
        <p:nvPicPr>
          <p:cNvPr id="97" name="Picture 8" descr="C:\Documents and Settings\User\Рабочий стол\Північа Америка\Image 5.png"/>
          <p:cNvPicPr>
            <a:picLocks noChangeAspect="1" noChangeArrowheads="1"/>
          </p:cNvPicPr>
          <p:nvPr/>
        </p:nvPicPr>
        <p:blipFill>
          <a:blip r:embed="rId12"/>
          <a:srcRect l="7306" t="52767" r="53650" b="2280"/>
          <a:stretch>
            <a:fillRect/>
          </a:stretch>
        </p:blipFill>
        <p:spPr bwMode="auto">
          <a:xfrm>
            <a:off x="0" y="4666593"/>
            <a:ext cx="2067235" cy="2191407"/>
          </a:xfrm>
          <a:prstGeom prst="rect">
            <a:avLst/>
          </a:prstGeom>
          <a:noFill/>
        </p:spPr>
      </p:pic>
      <p:sp>
        <p:nvSpPr>
          <p:cNvPr id="86" name="TextBox 85"/>
          <p:cNvSpPr txBox="1"/>
          <p:nvPr/>
        </p:nvSpPr>
        <p:spPr>
          <a:xfrm>
            <a:off x="299546" y="4540470"/>
            <a:ext cx="3641834" cy="156966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сході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материка, на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межі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суходолу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океану,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формуються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сезонні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вітри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— </a:t>
            </a:r>
            <a:r>
              <a:rPr lang="ru-RU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мусони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5" name="Picture 25" descr="Safari (7)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119240" y="5778150"/>
            <a:ext cx="1024759" cy="107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FTCO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ult_ef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155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5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5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3" presetClass="entr" presetSubtype="28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3" presetClass="entr" presetSubtype="3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44" dur="500"/>
                                        <p:tgtEl>
                                          <p:spTgt spid="15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5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FTCO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22" presetClass="entr" presetSubtype="2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2" presetClass="entr" presetSubtype="1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5" dur="500"/>
                                        <p:tgtEl>
                                          <p:spTgt spid="155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RAIN_W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5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5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5" presetID="22" presetClass="entr" presetSubtype="8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5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55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4" presetID="13" presetClass="entr" presetSubtype="3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26" dur="500"/>
                                        <p:tgtEl>
                                          <p:spTgt spid="15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08" grpId="0" animBg="1"/>
      <p:bldP spid="15509" grpId="0"/>
      <p:bldP spid="15521" grpId="0" animBg="1"/>
      <p:bldP spid="15522" grpId="0" animBg="1"/>
      <p:bldP spid="15523" grpId="0" animBg="1"/>
      <p:bldP spid="15525" grpId="0" animBg="1"/>
      <p:bldP spid="15549" grpId="0" animBg="1"/>
      <p:bldP spid="15557" grpId="0" animBg="1"/>
      <p:bldP spid="15559" grpId="0" animBg="1"/>
      <p:bldP spid="15583" grpId="0" animBg="1"/>
      <p:bldP spid="83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6" grpId="0" animBg="1"/>
      <p:bldP spid="8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1" descr="C:\Users\Олександр\Pictures\Image 47u.png"/>
          <p:cNvPicPr>
            <a:picLocks noChangeAspect="1" noChangeArrowheads="1"/>
          </p:cNvPicPr>
          <p:nvPr/>
        </p:nvPicPr>
        <p:blipFill>
          <a:blip r:embed="rId3"/>
          <a:srcRect r="24911" b="3696"/>
          <a:stretch>
            <a:fillRect/>
          </a:stretch>
        </p:blipFill>
        <p:spPr bwMode="auto">
          <a:xfrm>
            <a:off x="0" y="-13730"/>
            <a:ext cx="5811520" cy="6871730"/>
          </a:xfrm>
          <a:prstGeom prst="rect">
            <a:avLst/>
          </a:prstGeom>
          <a:noFill/>
        </p:spPr>
      </p:pic>
      <p:pic>
        <p:nvPicPr>
          <p:cNvPr id="2" name="Picture 4" descr="C:\Users\Олександр\Pictures\Image 47u.png"/>
          <p:cNvPicPr>
            <a:picLocks noChangeAspect="1" noChangeArrowheads="1"/>
          </p:cNvPicPr>
          <p:nvPr/>
        </p:nvPicPr>
        <p:blipFill>
          <a:blip r:embed="rId4"/>
          <a:srcRect l="79966" t="21896" r="8128" b="6316"/>
          <a:stretch>
            <a:fillRect/>
          </a:stretch>
        </p:blipFill>
        <p:spPr bwMode="auto">
          <a:xfrm>
            <a:off x="0" y="2316480"/>
            <a:ext cx="833120" cy="454152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423338" y="441434"/>
            <a:ext cx="3720662" cy="378565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Узимку на Центральних рівнинах нерідко стикаються арктичні, помірні й тропічні повітряні маси. </a:t>
            </a:r>
            <a:br>
              <a:rPr lang="uk-UA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</a:br>
            <a:r>
              <a:rPr lang="uk-UA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     Під час їхнього проходження погода тут часто змінюється, спостерігаються різкі коливання температур.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Arc 162"/>
          <p:cNvSpPr>
            <a:spLocks/>
          </p:cNvSpPr>
          <p:nvPr/>
        </p:nvSpPr>
        <p:spPr bwMode="auto">
          <a:xfrm>
            <a:off x="3909847" y="2002220"/>
            <a:ext cx="141891" cy="3452649"/>
          </a:xfrm>
          <a:custGeom>
            <a:avLst/>
            <a:gdLst>
              <a:gd name="G0" fmla="+- 0 0 0"/>
              <a:gd name="G1" fmla="+- 16952 0 0"/>
              <a:gd name="G2" fmla="+- 21600 0 0"/>
              <a:gd name="T0" fmla="*/ 13387 w 21407"/>
              <a:gd name="T1" fmla="*/ 0 h 16952"/>
              <a:gd name="T2" fmla="*/ 21407 w 21407"/>
              <a:gd name="T3" fmla="*/ 14073 h 16952"/>
              <a:gd name="T4" fmla="*/ 0 w 21407"/>
              <a:gd name="T5" fmla="*/ 16952 h 16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407" h="16952" fill="none" extrusionOk="0">
                <a:moveTo>
                  <a:pt x="13386" y="0"/>
                </a:moveTo>
                <a:cubicBezTo>
                  <a:pt x="17784" y="3473"/>
                  <a:pt x="20660" y="8519"/>
                  <a:pt x="21407" y="14072"/>
                </a:cubicBezTo>
              </a:path>
              <a:path w="21407" h="16952" stroke="0" extrusionOk="0">
                <a:moveTo>
                  <a:pt x="13386" y="0"/>
                </a:moveTo>
                <a:cubicBezTo>
                  <a:pt x="17784" y="3473"/>
                  <a:pt x="20660" y="8519"/>
                  <a:pt x="21407" y="14072"/>
                </a:cubicBezTo>
                <a:lnTo>
                  <a:pt x="0" y="16952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6" name="Arc 161"/>
          <p:cNvSpPr>
            <a:spLocks/>
          </p:cNvSpPr>
          <p:nvPr/>
        </p:nvSpPr>
        <p:spPr bwMode="auto">
          <a:xfrm>
            <a:off x="3310759" y="1986455"/>
            <a:ext cx="45762" cy="4398580"/>
          </a:xfrm>
          <a:custGeom>
            <a:avLst/>
            <a:gdLst>
              <a:gd name="G0" fmla="+- 0 0 0"/>
              <a:gd name="G1" fmla="+- 19034 0 0"/>
              <a:gd name="G2" fmla="+- 21600 0 0"/>
              <a:gd name="T0" fmla="*/ 10211 w 20552"/>
              <a:gd name="T1" fmla="*/ 0 h 19034"/>
              <a:gd name="T2" fmla="*/ 20552 w 20552"/>
              <a:gd name="T3" fmla="*/ 12388 h 19034"/>
              <a:gd name="T4" fmla="*/ 0 w 20552"/>
              <a:gd name="T5" fmla="*/ 19034 h 19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552" h="19034" fill="none" extrusionOk="0">
                <a:moveTo>
                  <a:pt x="10211" y="-1"/>
                </a:moveTo>
                <a:cubicBezTo>
                  <a:pt x="15129" y="2638"/>
                  <a:pt x="18834" y="7077"/>
                  <a:pt x="20552" y="12387"/>
                </a:cubicBezTo>
              </a:path>
              <a:path w="20552" h="19034" stroke="0" extrusionOk="0">
                <a:moveTo>
                  <a:pt x="10211" y="-1"/>
                </a:moveTo>
                <a:cubicBezTo>
                  <a:pt x="15129" y="2638"/>
                  <a:pt x="18834" y="7077"/>
                  <a:pt x="20552" y="12387"/>
                </a:cubicBezTo>
                <a:lnTo>
                  <a:pt x="0" y="19034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5502166" y="4682359"/>
            <a:ext cx="3641834" cy="156966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ysClr val="windowText" lastClr="000000"/>
                </a:solidFill>
              </a:rPr>
              <a:t> Північні хвилі холоду іноді доходять навіть до узбережжя</a:t>
            </a:r>
            <a:endParaRPr lang="ru-RU" dirty="0" smtClean="0">
              <a:solidFill>
                <a:sysClr val="windowText" lastClr="000000"/>
              </a:solidFill>
            </a:endParaRPr>
          </a:p>
          <a:p>
            <a:r>
              <a:rPr lang="uk-UA" dirty="0" smtClean="0">
                <a:solidFill>
                  <a:sysClr val="windowText" lastClr="000000"/>
                </a:solidFill>
              </a:rPr>
              <a:t>Мексиканської затоки.</a:t>
            </a:r>
            <a:endParaRPr lang="ru-RU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9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8" name="Picture 10" descr="C:\Documents and Settings\User\Рабочий стол\Північа Америка\Image 5а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93787" y="0"/>
            <a:ext cx="8050213" cy="6858000"/>
          </a:xfrm>
          <a:prstGeom prst="rect">
            <a:avLst/>
          </a:prstGeom>
          <a:noFill/>
        </p:spPr>
      </p:pic>
      <p:sp>
        <p:nvSpPr>
          <p:cNvPr id="17412" name="Freeform 4"/>
          <p:cNvSpPr>
            <a:spLocks/>
          </p:cNvSpPr>
          <p:nvPr/>
        </p:nvSpPr>
        <p:spPr bwMode="auto">
          <a:xfrm rot="21018130">
            <a:off x="5486149" y="5156319"/>
            <a:ext cx="3644900" cy="468313"/>
          </a:xfrm>
          <a:custGeom>
            <a:avLst/>
            <a:gdLst/>
            <a:ahLst/>
            <a:cxnLst>
              <a:cxn ang="0">
                <a:pos x="2296" y="0"/>
              </a:cxn>
              <a:cxn ang="0">
                <a:pos x="1697" y="179"/>
              </a:cxn>
              <a:cxn ang="0">
                <a:pos x="1128" y="280"/>
              </a:cxn>
              <a:cxn ang="0">
                <a:pos x="360" y="272"/>
              </a:cxn>
              <a:cxn ang="0">
                <a:pos x="0" y="216"/>
              </a:cxn>
            </a:cxnLst>
            <a:rect l="0" t="0" r="r" b="b"/>
            <a:pathLst>
              <a:path w="2296" h="295">
                <a:moveTo>
                  <a:pt x="2296" y="0"/>
                </a:moveTo>
                <a:cubicBezTo>
                  <a:pt x="2196" y="30"/>
                  <a:pt x="1892" y="132"/>
                  <a:pt x="1697" y="179"/>
                </a:cubicBezTo>
                <a:cubicBezTo>
                  <a:pt x="1502" y="226"/>
                  <a:pt x="1351" y="265"/>
                  <a:pt x="1128" y="280"/>
                </a:cubicBezTo>
                <a:cubicBezTo>
                  <a:pt x="905" y="295"/>
                  <a:pt x="548" y="283"/>
                  <a:pt x="360" y="272"/>
                </a:cubicBezTo>
                <a:cubicBezTo>
                  <a:pt x="172" y="261"/>
                  <a:pt x="75" y="228"/>
                  <a:pt x="0" y="216"/>
                </a:cubicBezTo>
              </a:path>
            </a:pathLst>
          </a:custGeom>
          <a:noFill/>
          <a:ln w="12700" cmpd="sng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7413" name="Freeform 5"/>
          <p:cNvSpPr>
            <a:spLocks/>
          </p:cNvSpPr>
          <p:nvPr/>
        </p:nvSpPr>
        <p:spPr bwMode="auto">
          <a:xfrm>
            <a:off x="4051739" y="9525"/>
            <a:ext cx="4051738" cy="1947863"/>
          </a:xfrm>
          <a:custGeom>
            <a:avLst/>
            <a:gdLst/>
            <a:ahLst/>
            <a:cxnLst>
              <a:cxn ang="0">
                <a:pos x="2394" y="0"/>
              </a:cxn>
              <a:cxn ang="0">
                <a:pos x="2360" y="455"/>
              </a:cxn>
              <a:cxn ang="0">
                <a:pos x="2113" y="874"/>
              </a:cxn>
              <a:cxn ang="0">
                <a:pos x="1445" y="1175"/>
              </a:cxn>
              <a:cxn ang="0">
                <a:pos x="974" y="1187"/>
              </a:cxn>
              <a:cxn ang="0">
                <a:pos x="719" y="1116"/>
              </a:cxn>
              <a:cxn ang="0">
                <a:pos x="377" y="933"/>
              </a:cxn>
              <a:cxn ang="0">
                <a:pos x="203" y="761"/>
              </a:cxn>
              <a:cxn ang="0">
                <a:pos x="92" y="606"/>
              </a:cxn>
              <a:cxn ang="0">
                <a:pos x="0" y="302"/>
              </a:cxn>
            </a:cxnLst>
            <a:rect l="0" t="0" r="r" b="b"/>
            <a:pathLst>
              <a:path w="2407" h="1227">
                <a:moveTo>
                  <a:pt x="2394" y="0"/>
                </a:moveTo>
                <a:cubicBezTo>
                  <a:pt x="2388" y="76"/>
                  <a:pt x="2407" y="309"/>
                  <a:pt x="2360" y="455"/>
                </a:cubicBezTo>
                <a:cubicBezTo>
                  <a:pt x="2313" y="601"/>
                  <a:pt x="2265" y="754"/>
                  <a:pt x="2113" y="874"/>
                </a:cubicBezTo>
                <a:cubicBezTo>
                  <a:pt x="1961" y="994"/>
                  <a:pt x="1635" y="1123"/>
                  <a:pt x="1445" y="1175"/>
                </a:cubicBezTo>
                <a:cubicBezTo>
                  <a:pt x="1255" y="1227"/>
                  <a:pt x="1095" y="1197"/>
                  <a:pt x="974" y="1187"/>
                </a:cubicBezTo>
                <a:lnTo>
                  <a:pt x="719" y="1116"/>
                </a:lnTo>
                <a:lnTo>
                  <a:pt x="377" y="933"/>
                </a:lnTo>
                <a:lnTo>
                  <a:pt x="203" y="761"/>
                </a:lnTo>
                <a:lnTo>
                  <a:pt x="92" y="606"/>
                </a:lnTo>
                <a:lnTo>
                  <a:pt x="0" y="302"/>
                </a:lnTo>
              </a:path>
            </a:pathLst>
          </a:custGeom>
          <a:noFill/>
          <a:ln w="12700" cmpd="sng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7546" name="Text Box 138"/>
          <p:cNvSpPr txBox="1">
            <a:spLocks noChangeArrowheads="1"/>
          </p:cNvSpPr>
          <p:nvPr/>
        </p:nvSpPr>
        <p:spPr bwMode="auto">
          <a:xfrm>
            <a:off x="344441" y="225537"/>
            <a:ext cx="4684759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 smtClean="0">
                <a:solidFill>
                  <a:srgbClr val="005426"/>
                </a:solidFill>
                <a:latin typeface="Arial" pitchFamily="34" charset="0"/>
                <a:cs typeface="Arial" pitchFamily="34" charset="0"/>
              </a:rPr>
              <a:t>3.ПІДСТИЛАЮЧА  </a:t>
            </a:r>
            <a:r>
              <a:rPr lang="uk-UA" b="1" dirty="0">
                <a:solidFill>
                  <a:srgbClr val="005426"/>
                </a:solidFill>
                <a:latin typeface="Arial" pitchFamily="34" charset="0"/>
                <a:cs typeface="Arial" pitchFamily="34" charset="0"/>
              </a:rPr>
              <a:t>ПОВЕРХНЯ</a:t>
            </a:r>
            <a:endParaRPr lang="ru-RU" b="1" dirty="0">
              <a:solidFill>
                <a:srgbClr val="00542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547" name="Text Box 139"/>
          <p:cNvSpPr txBox="1">
            <a:spLocks noChangeArrowheads="1"/>
          </p:cNvSpPr>
          <p:nvPr/>
        </p:nvSpPr>
        <p:spPr bwMode="auto">
          <a:xfrm>
            <a:off x="415266" y="876965"/>
            <a:ext cx="2137434" cy="147040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а) </a:t>
            </a:r>
            <a:r>
              <a:rPr lang="uk-UA" u="sng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рельєф</a:t>
            </a:r>
            <a:r>
              <a:rPr lang="uk-UA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95000"/>
              </a:lnSpc>
              <a:buFontTx/>
              <a:buChar char="•"/>
            </a:pPr>
            <a:r>
              <a:rPr lang="uk-UA" sz="2300" i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Кордильєри та Аппалачі;</a:t>
            </a:r>
          </a:p>
          <a:p>
            <a:pPr>
              <a:lnSpc>
                <a:spcPct val="95000"/>
              </a:lnSpc>
              <a:buFontTx/>
              <a:buChar char="•"/>
            </a:pPr>
            <a:r>
              <a:rPr lang="uk-UA" sz="2300" i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рівнини</a:t>
            </a:r>
            <a:endParaRPr lang="ru-RU" sz="2300" i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40"/>
          <p:cNvGrpSpPr>
            <a:grpSpLocks/>
          </p:cNvGrpSpPr>
          <p:nvPr/>
        </p:nvGrpSpPr>
        <p:grpSpPr bwMode="auto">
          <a:xfrm>
            <a:off x="4209339" y="1781502"/>
            <a:ext cx="804095" cy="2617077"/>
            <a:chOff x="3019" y="1012"/>
            <a:chExt cx="568" cy="1611"/>
          </a:xfrm>
        </p:grpSpPr>
        <p:sp>
          <p:nvSpPr>
            <p:cNvPr id="17549" name="Freeform 141"/>
            <p:cNvSpPr>
              <a:spLocks/>
            </p:cNvSpPr>
            <p:nvPr/>
          </p:nvSpPr>
          <p:spPr bwMode="auto">
            <a:xfrm>
              <a:off x="3019" y="1012"/>
              <a:ext cx="381" cy="241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109" y="31"/>
                </a:cxn>
                <a:cxn ang="0">
                  <a:pos x="195" y="0"/>
                </a:cxn>
                <a:cxn ang="0">
                  <a:pos x="303" y="78"/>
                </a:cxn>
                <a:cxn ang="0">
                  <a:pos x="335" y="171"/>
                </a:cxn>
                <a:cxn ang="0">
                  <a:pos x="366" y="218"/>
                </a:cxn>
                <a:cxn ang="0">
                  <a:pos x="381" y="241"/>
                </a:cxn>
              </a:cxnLst>
              <a:rect l="0" t="0" r="r" b="b"/>
              <a:pathLst>
                <a:path w="381" h="241">
                  <a:moveTo>
                    <a:pt x="0" y="39"/>
                  </a:moveTo>
                  <a:cubicBezTo>
                    <a:pt x="36" y="36"/>
                    <a:pt x="73" y="35"/>
                    <a:pt x="109" y="31"/>
                  </a:cubicBezTo>
                  <a:cubicBezTo>
                    <a:pt x="138" y="27"/>
                    <a:pt x="165" y="6"/>
                    <a:pt x="195" y="0"/>
                  </a:cubicBezTo>
                  <a:cubicBezTo>
                    <a:pt x="257" y="17"/>
                    <a:pt x="271" y="26"/>
                    <a:pt x="303" y="78"/>
                  </a:cubicBezTo>
                  <a:cubicBezTo>
                    <a:pt x="310" y="114"/>
                    <a:pt x="314" y="141"/>
                    <a:pt x="335" y="171"/>
                  </a:cubicBezTo>
                  <a:cubicBezTo>
                    <a:pt x="347" y="212"/>
                    <a:pt x="333" y="179"/>
                    <a:pt x="366" y="218"/>
                  </a:cubicBezTo>
                  <a:cubicBezTo>
                    <a:pt x="372" y="225"/>
                    <a:pt x="381" y="241"/>
                    <a:pt x="381" y="241"/>
                  </a:cubicBezTo>
                </a:path>
              </a:pathLst>
            </a:custGeom>
            <a:noFill/>
            <a:ln w="76200" cmpd="sng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grpSp>
          <p:nvGrpSpPr>
            <p:cNvPr id="3" name="Group 142"/>
            <p:cNvGrpSpPr>
              <a:grpSpLocks/>
            </p:cNvGrpSpPr>
            <p:nvPr/>
          </p:nvGrpSpPr>
          <p:grpSpPr bwMode="auto">
            <a:xfrm>
              <a:off x="3416" y="1300"/>
              <a:ext cx="171" cy="1323"/>
              <a:chOff x="3416" y="1300"/>
              <a:chExt cx="171" cy="1323"/>
            </a:xfrm>
          </p:grpSpPr>
          <p:sp>
            <p:nvSpPr>
              <p:cNvPr id="17551" name="Freeform 143"/>
              <p:cNvSpPr>
                <a:spLocks/>
              </p:cNvSpPr>
              <p:nvPr/>
            </p:nvSpPr>
            <p:spPr bwMode="auto">
              <a:xfrm>
                <a:off x="3416" y="1300"/>
                <a:ext cx="132" cy="54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9" y="140"/>
                  </a:cxn>
                  <a:cxn ang="0">
                    <a:pos x="70" y="187"/>
                  </a:cxn>
                  <a:cxn ang="0">
                    <a:pos x="86" y="210"/>
                  </a:cxn>
                  <a:cxn ang="0">
                    <a:pos x="109" y="288"/>
                  </a:cxn>
                  <a:cxn ang="0">
                    <a:pos x="132" y="545"/>
                  </a:cxn>
                </a:cxnLst>
                <a:rect l="0" t="0" r="r" b="b"/>
                <a:pathLst>
                  <a:path w="132" h="545">
                    <a:moveTo>
                      <a:pt x="0" y="0"/>
                    </a:moveTo>
                    <a:cubicBezTo>
                      <a:pt x="28" y="43"/>
                      <a:pt x="14" y="95"/>
                      <a:pt x="39" y="140"/>
                    </a:cubicBezTo>
                    <a:cubicBezTo>
                      <a:pt x="48" y="156"/>
                      <a:pt x="60" y="171"/>
                      <a:pt x="70" y="187"/>
                    </a:cubicBezTo>
                    <a:cubicBezTo>
                      <a:pt x="75" y="195"/>
                      <a:pt x="86" y="210"/>
                      <a:pt x="86" y="210"/>
                    </a:cubicBezTo>
                    <a:cubicBezTo>
                      <a:pt x="104" y="267"/>
                      <a:pt x="97" y="241"/>
                      <a:pt x="109" y="288"/>
                    </a:cubicBezTo>
                    <a:cubicBezTo>
                      <a:pt x="115" y="373"/>
                      <a:pt x="132" y="460"/>
                      <a:pt x="132" y="545"/>
                    </a:cubicBezTo>
                  </a:path>
                </a:pathLst>
              </a:custGeom>
              <a:noFill/>
              <a:ln w="76200" cmpd="sng">
                <a:solidFill>
                  <a:srgbClr val="FF66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552" name="Freeform 144"/>
              <p:cNvSpPr>
                <a:spLocks/>
              </p:cNvSpPr>
              <p:nvPr/>
            </p:nvSpPr>
            <p:spPr bwMode="auto">
              <a:xfrm>
                <a:off x="3456" y="2000"/>
                <a:ext cx="131" cy="623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38" y="109"/>
                  </a:cxn>
                  <a:cxn ang="0">
                    <a:pos x="14" y="257"/>
                  </a:cxn>
                  <a:cxn ang="0">
                    <a:pos x="14" y="475"/>
                  </a:cxn>
                  <a:cxn ang="0">
                    <a:pos x="30" y="522"/>
                  </a:cxn>
                  <a:cxn ang="0">
                    <a:pos x="131" y="623"/>
                  </a:cxn>
                </a:cxnLst>
                <a:rect l="0" t="0" r="r" b="b"/>
                <a:pathLst>
                  <a:path w="131" h="623">
                    <a:moveTo>
                      <a:pt x="61" y="0"/>
                    </a:moveTo>
                    <a:cubicBezTo>
                      <a:pt x="54" y="36"/>
                      <a:pt x="47" y="73"/>
                      <a:pt x="38" y="109"/>
                    </a:cubicBezTo>
                    <a:cubicBezTo>
                      <a:pt x="33" y="159"/>
                      <a:pt x="31" y="209"/>
                      <a:pt x="14" y="257"/>
                    </a:cubicBezTo>
                    <a:cubicBezTo>
                      <a:pt x="10" y="333"/>
                      <a:pt x="0" y="401"/>
                      <a:pt x="14" y="475"/>
                    </a:cubicBezTo>
                    <a:cubicBezTo>
                      <a:pt x="17" y="491"/>
                      <a:pt x="18" y="510"/>
                      <a:pt x="30" y="522"/>
                    </a:cubicBezTo>
                    <a:cubicBezTo>
                      <a:pt x="54" y="546"/>
                      <a:pt x="114" y="590"/>
                      <a:pt x="131" y="623"/>
                    </a:cubicBezTo>
                  </a:path>
                </a:pathLst>
              </a:custGeom>
              <a:noFill/>
              <a:ln w="76200" cmpd="sng">
                <a:solidFill>
                  <a:srgbClr val="FF66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uk-UA"/>
              </a:p>
            </p:txBody>
          </p:sp>
        </p:grpSp>
      </p:grpSp>
      <p:sp>
        <p:nvSpPr>
          <p:cNvPr id="17553" name="Rectangle 145"/>
          <p:cNvSpPr>
            <a:spLocks noChangeArrowheads="1"/>
          </p:cNvSpPr>
          <p:nvPr/>
        </p:nvSpPr>
        <p:spPr bwMode="auto">
          <a:xfrm rot="3549705">
            <a:off x="4226821" y="1677697"/>
            <a:ext cx="1433085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1600" b="1" dirty="0">
                <a:latin typeface="Arial" pitchFamily="34" charset="0"/>
                <a:cs typeface="Arial" pitchFamily="34" charset="0"/>
              </a:rPr>
              <a:t>Кордильєри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554" name="Arc 146"/>
          <p:cNvSpPr>
            <a:spLocks/>
          </p:cNvSpPr>
          <p:nvPr/>
        </p:nvSpPr>
        <p:spPr bwMode="auto">
          <a:xfrm rot="16862201">
            <a:off x="3167254" y="2133396"/>
            <a:ext cx="1303574" cy="2088511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1091"/>
              <a:gd name="T1" fmla="*/ 0 h 19658"/>
              <a:gd name="T2" fmla="*/ 21091 w 21091"/>
              <a:gd name="T3" fmla="*/ 14996 h 19658"/>
              <a:gd name="T4" fmla="*/ 0 w 21091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091" h="19658" fill="none" extrusionOk="0">
                <a:moveTo>
                  <a:pt x="8950" y="-1"/>
                </a:moveTo>
                <a:cubicBezTo>
                  <a:pt x="15128" y="2812"/>
                  <a:pt x="19625" y="8367"/>
                  <a:pt x="21090" y="14996"/>
                </a:cubicBezTo>
              </a:path>
              <a:path w="21091" h="19658" stroke="0" extrusionOk="0">
                <a:moveTo>
                  <a:pt x="8950" y="-1"/>
                </a:moveTo>
                <a:cubicBezTo>
                  <a:pt x="15128" y="2812"/>
                  <a:pt x="19625" y="8367"/>
                  <a:pt x="21090" y="14996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7555" name="WordArt 147"/>
          <p:cNvSpPr>
            <a:spLocks noChangeArrowheads="1" noChangeShapeType="1" noTextEdit="1"/>
          </p:cNvSpPr>
          <p:nvPr/>
        </p:nvSpPr>
        <p:spPr bwMode="auto">
          <a:xfrm rot="20224355">
            <a:off x="2836147" y="1988111"/>
            <a:ext cx="1241235" cy="4851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3366FF"/>
                </a:solidFill>
                <a:latin typeface="Arial"/>
                <a:cs typeface="Arial"/>
              </a:rPr>
              <a:t>Західне</a:t>
            </a:r>
          </a:p>
          <a:p>
            <a:pPr algn="ctr"/>
            <a:r>
              <a:rPr lang="uk-UA" sz="3600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3366FF"/>
                </a:solidFill>
                <a:latin typeface="Arial"/>
                <a:cs typeface="Arial"/>
              </a:rPr>
              <a:t>перенесення</a:t>
            </a:r>
          </a:p>
        </p:txBody>
      </p:sp>
      <p:sp>
        <p:nvSpPr>
          <p:cNvPr id="17556" name="Arc 148"/>
          <p:cNvSpPr>
            <a:spLocks/>
          </p:cNvSpPr>
          <p:nvPr/>
        </p:nvSpPr>
        <p:spPr bwMode="auto">
          <a:xfrm rot="16688782">
            <a:off x="3192865" y="2753422"/>
            <a:ext cx="1765253" cy="2250336"/>
          </a:xfrm>
          <a:custGeom>
            <a:avLst/>
            <a:gdLst>
              <a:gd name="G0" fmla="+- 0 0 0"/>
              <a:gd name="G1" fmla="+- 16941 0 0"/>
              <a:gd name="G2" fmla="+- 21600 0 0"/>
              <a:gd name="T0" fmla="*/ 13400 w 20670"/>
              <a:gd name="T1" fmla="*/ 0 h 16941"/>
              <a:gd name="T2" fmla="*/ 20670 w 20670"/>
              <a:gd name="T3" fmla="*/ 10672 h 16941"/>
              <a:gd name="T4" fmla="*/ 0 w 20670"/>
              <a:gd name="T5" fmla="*/ 16941 h 16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0" h="16941" fill="none" extrusionOk="0">
                <a:moveTo>
                  <a:pt x="13400" y="-1"/>
                </a:moveTo>
                <a:cubicBezTo>
                  <a:pt x="16854" y="2732"/>
                  <a:pt x="19391" y="6456"/>
                  <a:pt x="20670" y="10671"/>
                </a:cubicBezTo>
              </a:path>
              <a:path w="20670" h="16941" stroke="0" extrusionOk="0">
                <a:moveTo>
                  <a:pt x="13400" y="-1"/>
                </a:moveTo>
                <a:cubicBezTo>
                  <a:pt x="16854" y="2732"/>
                  <a:pt x="19391" y="6456"/>
                  <a:pt x="20670" y="10671"/>
                </a:cubicBezTo>
                <a:lnTo>
                  <a:pt x="0" y="16941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graphicFrame>
        <p:nvGraphicFramePr>
          <p:cNvPr id="17557" name="Object 149"/>
          <p:cNvGraphicFramePr>
            <a:graphicFrameLocks noChangeAspect="1"/>
          </p:cNvGraphicFramePr>
          <p:nvPr/>
        </p:nvGraphicFramePr>
        <p:xfrm>
          <a:off x="4272454" y="2328863"/>
          <a:ext cx="594163" cy="731837"/>
        </p:xfrm>
        <a:graphic>
          <a:graphicData uri="http://schemas.openxmlformats.org/presentationml/2006/ole">
            <p:oleObj spid="_x0000_s140290" name="CorelDRAW" r:id="rId11" imgW="1894320" imgH="2112480" progId="">
              <p:embed/>
            </p:oleObj>
          </a:graphicData>
        </a:graphic>
      </p:graphicFrame>
      <p:graphicFrame>
        <p:nvGraphicFramePr>
          <p:cNvPr id="17558" name="Object 150"/>
          <p:cNvGraphicFramePr>
            <a:graphicFrameLocks noChangeAspect="1"/>
          </p:cNvGraphicFramePr>
          <p:nvPr/>
        </p:nvGraphicFramePr>
        <p:xfrm>
          <a:off x="4114800" y="2081048"/>
          <a:ext cx="768022" cy="352043"/>
        </p:xfrm>
        <a:graphic>
          <a:graphicData uri="http://schemas.openxmlformats.org/presentationml/2006/ole">
            <p:oleObj spid="_x0000_s140291" name="CorelDRAW" r:id="rId12" imgW="1875240" imgH="903240" progId="">
              <p:embed/>
            </p:oleObj>
          </a:graphicData>
        </a:graphic>
      </p:graphicFrame>
      <p:sp>
        <p:nvSpPr>
          <p:cNvPr id="17559" name="Freeform 151"/>
          <p:cNvSpPr>
            <a:spLocks/>
          </p:cNvSpPr>
          <p:nvPr/>
        </p:nvSpPr>
        <p:spPr bwMode="auto">
          <a:xfrm>
            <a:off x="5162769" y="2564470"/>
            <a:ext cx="403225" cy="396875"/>
          </a:xfrm>
          <a:custGeom>
            <a:avLst/>
            <a:gdLst/>
            <a:ahLst/>
            <a:cxnLst>
              <a:cxn ang="0">
                <a:pos x="543" y="0"/>
              </a:cxn>
              <a:cxn ang="0">
                <a:pos x="457" y="11"/>
              </a:cxn>
              <a:cxn ang="0">
                <a:pos x="350" y="44"/>
              </a:cxn>
              <a:cxn ang="0">
                <a:pos x="255" y="96"/>
              </a:cxn>
              <a:cxn ang="0">
                <a:pos x="168" y="169"/>
              </a:cxn>
              <a:cxn ang="0">
                <a:pos x="100" y="255"/>
              </a:cxn>
              <a:cxn ang="0">
                <a:pos x="47" y="352"/>
              </a:cxn>
              <a:cxn ang="0">
                <a:pos x="14" y="461"/>
              </a:cxn>
              <a:cxn ang="0">
                <a:pos x="0" y="576"/>
              </a:cxn>
              <a:cxn ang="0">
                <a:pos x="3" y="632"/>
              </a:cxn>
              <a:cxn ang="0">
                <a:pos x="26" y="749"/>
              </a:cxn>
              <a:cxn ang="0">
                <a:pos x="70" y="851"/>
              </a:cxn>
              <a:cxn ang="0">
                <a:pos x="132" y="943"/>
              </a:cxn>
              <a:cxn ang="0">
                <a:pos x="209" y="1020"/>
              </a:cxn>
              <a:cxn ang="0">
                <a:pos x="302" y="1082"/>
              </a:cxn>
              <a:cxn ang="0">
                <a:pos x="404" y="1125"/>
              </a:cxn>
              <a:cxn ang="0">
                <a:pos x="513" y="1149"/>
              </a:cxn>
              <a:cxn ang="0">
                <a:pos x="602" y="1152"/>
              </a:cxn>
              <a:cxn ang="0">
                <a:pos x="689" y="1138"/>
              </a:cxn>
              <a:cxn ang="0">
                <a:pos x="795" y="1105"/>
              </a:cxn>
              <a:cxn ang="0">
                <a:pos x="890" y="1052"/>
              </a:cxn>
              <a:cxn ang="0">
                <a:pos x="977" y="984"/>
              </a:cxn>
              <a:cxn ang="0">
                <a:pos x="1046" y="897"/>
              </a:cxn>
              <a:cxn ang="0">
                <a:pos x="1099" y="801"/>
              </a:cxn>
              <a:cxn ang="0">
                <a:pos x="1132" y="692"/>
              </a:cxn>
              <a:cxn ang="0">
                <a:pos x="1145" y="576"/>
              </a:cxn>
              <a:cxn ang="0">
                <a:pos x="1142" y="517"/>
              </a:cxn>
              <a:cxn ang="0">
                <a:pos x="1119" y="405"/>
              </a:cxn>
              <a:cxn ang="0">
                <a:pos x="1075" y="302"/>
              </a:cxn>
              <a:cxn ang="0">
                <a:pos x="1013" y="209"/>
              </a:cxn>
              <a:cxn ang="0">
                <a:pos x="937" y="132"/>
              </a:cxn>
              <a:cxn ang="0">
                <a:pos x="844" y="70"/>
              </a:cxn>
              <a:cxn ang="0">
                <a:pos x="742" y="23"/>
              </a:cxn>
              <a:cxn ang="0">
                <a:pos x="632" y="3"/>
              </a:cxn>
            </a:cxnLst>
            <a:rect l="0" t="0" r="r" b="b"/>
            <a:pathLst>
              <a:path w="1145" h="1152">
                <a:moveTo>
                  <a:pt x="573" y="0"/>
                </a:moveTo>
                <a:lnTo>
                  <a:pt x="543" y="0"/>
                </a:lnTo>
                <a:lnTo>
                  <a:pt x="513" y="3"/>
                </a:lnTo>
                <a:lnTo>
                  <a:pt x="457" y="11"/>
                </a:lnTo>
                <a:lnTo>
                  <a:pt x="404" y="23"/>
                </a:lnTo>
                <a:lnTo>
                  <a:pt x="350" y="44"/>
                </a:lnTo>
                <a:lnTo>
                  <a:pt x="302" y="70"/>
                </a:lnTo>
                <a:lnTo>
                  <a:pt x="255" y="96"/>
                </a:lnTo>
                <a:lnTo>
                  <a:pt x="209" y="132"/>
                </a:lnTo>
                <a:lnTo>
                  <a:pt x="168" y="169"/>
                </a:lnTo>
                <a:lnTo>
                  <a:pt x="132" y="209"/>
                </a:lnTo>
                <a:lnTo>
                  <a:pt x="100" y="255"/>
                </a:lnTo>
                <a:lnTo>
                  <a:pt x="70" y="302"/>
                </a:lnTo>
                <a:lnTo>
                  <a:pt x="47" y="352"/>
                </a:lnTo>
                <a:lnTo>
                  <a:pt x="26" y="405"/>
                </a:lnTo>
                <a:lnTo>
                  <a:pt x="14" y="461"/>
                </a:lnTo>
                <a:lnTo>
                  <a:pt x="3" y="517"/>
                </a:lnTo>
                <a:lnTo>
                  <a:pt x="0" y="576"/>
                </a:lnTo>
                <a:lnTo>
                  <a:pt x="3" y="606"/>
                </a:lnTo>
                <a:lnTo>
                  <a:pt x="3" y="632"/>
                </a:lnTo>
                <a:lnTo>
                  <a:pt x="14" y="692"/>
                </a:lnTo>
                <a:lnTo>
                  <a:pt x="26" y="749"/>
                </a:lnTo>
                <a:lnTo>
                  <a:pt x="47" y="801"/>
                </a:lnTo>
                <a:lnTo>
                  <a:pt x="70" y="851"/>
                </a:lnTo>
                <a:lnTo>
                  <a:pt x="100" y="897"/>
                </a:lnTo>
                <a:lnTo>
                  <a:pt x="132" y="943"/>
                </a:lnTo>
                <a:lnTo>
                  <a:pt x="168" y="984"/>
                </a:lnTo>
                <a:lnTo>
                  <a:pt x="209" y="1020"/>
                </a:lnTo>
                <a:lnTo>
                  <a:pt x="255" y="1052"/>
                </a:lnTo>
                <a:lnTo>
                  <a:pt x="302" y="1082"/>
                </a:lnTo>
                <a:lnTo>
                  <a:pt x="350" y="1105"/>
                </a:lnTo>
                <a:lnTo>
                  <a:pt x="404" y="1125"/>
                </a:lnTo>
                <a:lnTo>
                  <a:pt x="457" y="1138"/>
                </a:lnTo>
                <a:lnTo>
                  <a:pt x="513" y="1149"/>
                </a:lnTo>
                <a:lnTo>
                  <a:pt x="573" y="1152"/>
                </a:lnTo>
                <a:lnTo>
                  <a:pt x="602" y="1152"/>
                </a:lnTo>
                <a:lnTo>
                  <a:pt x="632" y="1149"/>
                </a:lnTo>
                <a:lnTo>
                  <a:pt x="689" y="1138"/>
                </a:lnTo>
                <a:lnTo>
                  <a:pt x="742" y="1125"/>
                </a:lnTo>
                <a:lnTo>
                  <a:pt x="795" y="1105"/>
                </a:lnTo>
                <a:lnTo>
                  <a:pt x="844" y="1082"/>
                </a:lnTo>
                <a:lnTo>
                  <a:pt x="890" y="1052"/>
                </a:lnTo>
                <a:lnTo>
                  <a:pt x="937" y="1020"/>
                </a:lnTo>
                <a:lnTo>
                  <a:pt x="977" y="984"/>
                </a:lnTo>
                <a:lnTo>
                  <a:pt x="1013" y="943"/>
                </a:lnTo>
                <a:lnTo>
                  <a:pt x="1046" y="897"/>
                </a:lnTo>
                <a:lnTo>
                  <a:pt x="1075" y="851"/>
                </a:lnTo>
                <a:lnTo>
                  <a:pt x="1099" y="801"/>
                </a:lnTo>
                <a:lnTo>
                  <a:pt x="1119" y="749"/>
                </a:lnTo>
                <a:lnTo>
                  <a:pt x="1132" y="692"/>
                </a:lnTo>
                <a:lnTo>
                  <a:pt x="1142" y="632"/>
                </a:lnTo>
                <a:lnTo>
                  <a:pt x="1145" y="576"/>
                </a:lnTo>
                <a:lnTo>
                  <a:pt x="1145" y="546"/>
                </a:lnTo>
                <a:lnTo>
                  <a:pt x="1142" y="517"/>
                </a:lnTo>
                <a:lnTo>
                  <a:pt x="1132" y="461"/>
                </a:lnTo>
                <a:lnTo>
                  <a:pt x="1119" y="405"/>
                </a:lnTo>
                <a:lnTo>
                  <a:pt x="1099" y="352"/>
                </a:lnTo>
                <a:lnTo>
                  <a:pt x="1075" y="302"/>
                </a:lnTo>
                <a:lnTo>
                  <a:pt x="1046" y="255"/>
                </a:lnTo>
                <a:lnTo>
                  <a:pt x="1013" y="209"/>
                </a:lnTo>
                <a:lnTo>
                  <a:pt x="977" y="169"/>
                </a:lnTo>
                <a:lnTo>
                  <a:pt x="937" y="132"/>
                </a:lnTo>
                <a:lnTo>
                  <a:pt x="890" y="96"/>
                </a:lnTo>
                <a:lnTo>
                  <a:pt x="844" y="70"/>
                </a:lnTo>
                <a:lnTo>
                  <a:pt x="795" y="44"/>
                </a:lnTo>
                <a:lnTo>
                  <a:pt x="742" y="23"/>
                </a:lnTo>
                <a:lnTo>
                  <a:pt x="689" y="11"/>
                </a:lnTo>
                <a:lnTo>
                  <a:pt x="632" y="3"/>
                </a:lnTo>
                <a:lnTo>
                  <a:pt x="573" y="0"/>
                </a:lnTo>
              </a:path>
            </a:pathLst>
          </a:custGeom>
          <a:solidFill>
            <a:srgbClr val="FFFF00"/>
          </a:solidFill>
          <a:ln w="3175" cmpd="sng">
            <a:solidFill>
              <a:srgbClr val="CC3300"/>
            </a:solidFill>
            <a:prstDash val="solid"/>
            <a:round/>
            <a:headEnd/>
            <a:tailEnd/>
          </a:ln>
          <a:effectLst>
            <a:outerShdw dist="17961" dir="2700000" algn="ctr" rotWithShape="0">
              <a:srgbClr val="FF3300"/>
            </a:outerShdw>
          </a:effectLst>
        </p:spPr>
        <p:txBody>
          <a:bodyPr/>
          <a:lstStyle/>
          <a:p>
            <a:endParaRPr lang="uk-UA"/>
          </a:p>
        </p:txBody>
      </p:sp>
      <p:grpSp>
        <p:nvGrpSpPr>
          <p:cNvPr id="4" name="Group 152"/>
          <p:cNvGrpSpPr>
            <a:grpSpLocks/>
          </p:cNvGrpSpPr>
          <p:nvPr/>
        </p:nvGrpSpPr>
        <p:grpSpPr bwMode="auto">
          <a:xfrm>
            <a:off x="5020003" y="2462761"/>
            <a:ext cx="647700" cy="636587"/>
            <a:chOff x="976" y="2660"/>
            <a:chExt cx="350" cy="352"/>
          </a:xfrm>
        </p:grpSpPr>
        <p:sp>
          <p:nvSpPr>
            <p:cNvPr id="17561" name="Freeform 153"/>
            <p:cNvSpPr>
              <a:spLocks/>
            </p:cNvSpPr>
            <p:nvPr/>
          </p:nvSpPr>
          <p:spPr bwMode="auto">
            <a:xfrm>
              <a:off x="1184" y="2674"/>
              <a:ext cx="35" cy="55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139" y="275"/>
                </a:cxn>
                <a:cxn ang="0">
                  <a:pos x="0" y="212"/>
                </a:cxn>
                <a:cxn ang="0">
                  <a:pos x="172" y="0"/>
                </a:cxn>
              </a:cxnLst>
              <a:rect l="0" t="0" r="r" b="b"/>
              <a:pathLst>
                <a:path w="172" h="275">
                  <a:moveTo>
                    <a:pt x="172" y="0"/>
                  </a:moveTo>
                  <a:lnTo>
                    <a:pt x="139" y="275"/>
                  </a:lnTo>
                  <a:lnTo>
                    <a:pt x="0" y="212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7562" name="Freeform 154"/>
            <p:cNvSpPr>
              <a:spLocks/>
            </p:cNvSpPr>
            <p:nvPr/>
          </p:nvSpPr>
          <p:spPr bwMode="auto">
            <a:xfrm>
              <a:off x="990" y="2767"/>
              <a:ext cx="54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173"/>
                </a:cxn>
                <a:cxn ang="0">
                  <a:pos x="272" y="33"/>
                </a:cxn>
                <a:cxn ang="0">
                  <a:pos x="0" y="0"/>
                </a:cxn>
              </a:cxnLst>
              <a:rect l="0" t="0" r="r" b="b"/>
              <a:pathLst>
                <a:path w="272" h="173">
                  <a:moveTo>
                    <a:pt x="0" y="0"/>
                  </a:moveTo>
                  <a:lnTo>
                    <a:pt x="212" y="173"/>
                  </a:lnTo>
                  <a:lnTo>
                    <a:pt x="272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7563" name="Freeform 155"/>
            <p:cNvSpPr>
              <a:spLocks/>
            </p:cNvSpPr>
            <p:nvPr/>
          </p:nvSpPr>
          <p:spPr bwMode="auto">
            <a:xfrm>
              <a:off x="1274" y="2820"/>
              <a:ext cx="52" cy="31"/>
            </a:xfrm>
            <a:custGeom>
              <a:avLst/>
              <a:gdLst/>
              <a:ahLst/>
              <a:cxnLst>
                <a:cxn ang="0">
                  <a:pos x="262" y="73"/>
                </a:cxn>
                <a:cxn ang="0">
                  <a:pos x="0" y="152"/>
                </a:cxn>
                <a:cxn ang="0">
                  <a:pos x="0" y="0"/>
                </a:cxn>
                <a:cxn ang="0">
                  <a:pos x="262" y="73"/>
                </a:cxn>
              </a:cxnLst>
              <a:rect l="0" t="0" r="r" b="b"/>
              <a:pathLst>
                <a:path w="262" h="152">
                  <a:moveTo>
                    <a:pt x="262" y="73"/>
                  </a:moveTo>
                  <a:lnTo>
                    <a:pt x="0" y="152"/>
                  </a:lnTo>
                  <a:lnTo>
                    <a:pt x="0" y="0"/>
                  </a:lnTo>
                  <a:lnTo>
                    <a:pt x="262" y="73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7564" name="Freeform 156"/>
            <p:cNvSpPr>
              <a:spLocks/>
            </p:cNvSpPr>
            <p:nvPr/>
          </p:nvSpPr>
          <p:spPr bwMode="auto">
            <a:xfrm>
              <a:off x="976" y="2820"/>
              <a:ext cx="52" cy="31"/>
            </a:xfrm>
            <a:custGeom>
              <a:avLst/>
              <a:gdLst/>
              <a:ahLst/>
              <a:cxnLst>
                <a:cxn ang="0">
                  <a:pos x="0" y="76"/>
                </a:cxn>
                <a:cxn ang="0">
                  <a:pos x="262" y="155"/>
                </a:cxn>
                <a:cxn ang="0">
                  <a:pos x="262" y="0"/>
                </a:cxn>
                <a:cxn ang="0">
                  <a:pos x="0" y="76"/>
                </a:cxn>
              </a:cxnLst>
              <a:rect l="0" t="0" r="r" b="b"/>
              <a:pathLst>
                <a:path w="262" h="155">
                  <a:moveTo>
                    <a:pt x="0" y="76"/>
                  </a:moveTo>
                  <a:lnTo>
                    <a:pt x="262" y="155"/>
                  </a:lnTo>
                  <a:lnTo>
                    <a:pt x="262" y="0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7565" name="Freeform 157"/>
            <p:cNvSpPr>
              <a:spLocks/>
            </p:cNvSpPr>
            <p:nvPr/>
          </p:nvSpPr>
          <p:spPr bwMode="auto">
            <a:xfrm>
              <a:off x="1257" y="2871"/>
              <a:ext cx="54" cy="34"/>
            </a:xfrm>
            <a:custGeom>
              <a:avLst/>
              <a:gdLst/>
              <a:ahLst/>
              <a:cxnLst>
                <a:cxn ang="0">
                  <a:pos x="269" y="174"/>
                </a:cxn>
                <a:cxn ang="0">
                  <a:pos x="0" y="138"/>
                </a:cxn>
                <a:cxn ang="0">
                  <a:pos x="60" y="0"/>
                </a:cxn>
                <a:cxn ang="0">
                  <a:pos x="269" y="174"/>
                </a:cxn>
              </a:cxnLst>
              <a:rect l="0" t="0" r="r" b="b"/>
              <a:pathLst>
                <a:path w="269" h="174">
                  <a:moveTo>
                    <a:pt x="269" y="174"/>
                  </a:moveTo>
                  <a:lnTo>
                    <a:pt x="0" y="138"/>
                  </a:lnTo>
                  <a:lnTo>
                    <a:pt x="60" y="0"/>
                  </a:lnTo>
                  <a:lnTo>
                    <a:pt x="269" y="174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grpSp>
          <p:nvGrpSpPr>
            <p:cNvPr id="5" name="Group 158"/>
            <p:cNvGrpSpPr>
              <a:grpSpLocks/>
            </p:cNvGrpSpPr>
            <p:nvPr/>
          </p:nvGrpSpPr>
          <p:grpSpPr bwMode="auto">
            <a:xfrm>
              <a:off x="976" y="2660"/>
              <a:ext cx="350" cy="352"/>
              <a:chOff x="976" y="2660"/>
              <a:chExt cx="350" cy="352"/>
            </a:xfrm>
          </p:grpSpPr>
          <p:sp>
            <p:nvSpPr>
              <p:cNvPr id="17567" name="Freeform 159"/>
              <p:cNvSpPr>
                <a:spLocks/>
              </p:cNvSpPr>
              <p:nvPr/>
            </p:nvSpPr>
            <p:spPr bwMode="auto">
              <a:xfrm>
                <a:off x="1135" y="2660"/>
                <a:ext cx="32" cy="53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156" y="265"/>
                  </a:cxn>
                  <a:cxn ang="0">
                    <a:pos x="0" y="265"/>
                  </a:cxn>
                  <a:cxn ang="0">
                    <a:pos x="76" y="0"/>
                  </a:cxn>
                </a:cxnLst>
                <a:rect l="0" t="0" r="r" b="b"/>
                <a:pathLst>
                  <a:path w="156" h="265">
                    <a:moveTo>
                      <a:pt x="76" y="0"/>
                    </a:moveTo>
                    <a:lnTo>
                      <a:pt x="156" y="265"/>
                    </a:lnTo>
                    <a:lnTo>
                      <a:pt x="0" y="265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568" name="Freeform 160"/>
              <p:cNvSpPr>
                <a:spLocks/>
              </p:cNvSpPr>
              <p:nvPr/>
            </p:nvSpPr>
            <p:spPr bwMode="auto">
              <a:xfrm>
                <a:off x="1135" y="2960"/>
                <a:ext cx="32" cy="52"/>
              </a:xfrm>
              <a:custGeom>
                <a:avLst/>
                <a:gdLst/>
                <a:ahLst/>
                <a:cxnLst>
                  <a:cxn ang="0">
                    <a:pos x="76" y="261"/>
                  </a:cxn>
                  <a:cxn ang="0">
                    <a:pos x="156" y="0"/>
                  </a:cxn>
                  <a:cxn ang="0">
                    <a:pos x="0" y="0"/>
                  </a:cxn>
                  <a:cxn ang="0">
                    <a:pos x="76" y="261"/>
                  </a:cxn>
                </a:cxnLst>
                <a:rect l="0" t="0" r="r" b="b"/>
                <a:pathLst>
                  <a:path w="156" h="261">
                    <a:moveTo>
                      <a:pt x="76" y="261"/>
                    </a:moveTo>
                    <a:lnTo>
                      <a:pt x="156" y="0"/>
                    </a:lnTo>
                    <a:lnTo>
                      <a:pt x="0" y="0"/>
                    </a:lnTo>
                    <a:lnTo>
                      <a:pt x="76" y="26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569" name="Freeform 161"/>
              <p:cNvSpPr>
                <a:spLocks/>
              </p:cNvSpPr>
              <p:nvPr/>
            </p:nvSpPr>
            <p:spPr bwMode="auto">
              <a:xfrm>
                <a:off x="1184" y="2674"/>
                <a:ext cx="35" cy="55"/>
              </a:xfrm>
              <a:custGeom>
                <a:avLst/>
                <a:gdLst/>
                <a:ahLst/>
                <a:cxnLst>
                  <a:cxn ang="0">
                    <a:pos x="172" y="0"/>
                  </a:cxn>
                  <a:cxn ang="0">
                    <a:pos x="139" y="275"/>
                  </a:cxn>
                  <a:cxn ang="0">
                    <a:pos x="0" y="212"/>
                  </a:cxn>
                  <a:cxn ang="0">
                    <a:pos x="172" y="0"/>
                  </a:cxn>
                </a:cxnLst>
                <a:rect l="0" t="0" r="r" b="b"/>
                <a:pathLst>
                  <a:path w="172" h="275">
                    <a:moveTo>
                      <a:pt x="172" y="0"/>
                    </a:moveTo>
                    <a:lnTo>
                      <a:pt x="139" y="275"/>
                    </a:lnTo>
                    <a:lnTo>
                      <a:pt x="0" y="212"/>
                    </a:lnTo>
                    <a:lnTo>
                      <a:pt x="172" y="0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570" name="Freeform 162"/>
              <p:cNvSpPr>
                <a:spLocks/>
              </p:cNvSpPr>
              <p:nvPr/>
            </p:nvSpPr>
            <p:spPr bwMode="auto">
              <a:xfrm>
                <a:off x="1083" y="2673"/>
                <a:ext cx="35" cy="5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" y="274"/>
                  </a:cxn>
                  <a:cxn ang="0">
                    <a:pos x="175" y="212"/>
                  </a:cxn>
                  <a:cxn ang="0">
                    <a:pos x="0" y="0"/>
                  </a:cxn>
                </a:cxnLst>
                <a:rect l="0" t="0" r="r" b="b"/>
                <a:pathLst>
                  <a:path w="175" h="274">
                    <a:moveTo>
                      <a:pt x="0" y="0"/>
                    </a:moveTo>
                    <a:lnTo>
                      <a:pt x="36" y="274"/>
                    </a:lnTo>
                    <a:lnTo>
                      <a:pt x="175" y="2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571" name="Freeform 163"/>
              <p:cNvSpPr>
                <a:spLocks/>
              </p:cNvSpPr>
              <p:nvPr/>
            </p:nvSpPr>
            <p:spPr bwMode="auto">
              <a:xfrm>
                <a:off x="1228" y="2711"/>
                <a:ext cx="47" cy="48"/>
              </a:xfrm>
              <a:custGeom>
                <a:avLst/>
                <a:gdLst/>
                <a:ahLst/>
                <a:cxnLst>
                  <a:cxn ang="0">
                    <a:pos x="238" y="0"/>
                  </a:cxn>
                  <a:cxn ang="0">
                    <a:pos x="105" y="243"/>
                  </a:cxn>
                  <a:cxn ang="0">
                    <a:pos x="0" y="130"/>
                  </a:cxn>
                  <a:cxn ang="0">
                    <a:pos x="238" y="0"/>
                  </a:cxn>
                </a:cxnLst>
                <a:rect l="0" t="0" r="r" b="b"/>
                <a:pathLst>
                  <a:path w="238" h="243">
                    <a:moveTo>
                      <a:pt x="238" y="0"/>
                    </a:moveTo>
                    <a:lnTo>
                      <a:pt x="105" y="243"/>
                    </a:lnTo>
                    <a:lnTo>
                      <a:pt x="0" y="130"/>
                    </a:lnTo>
                    <a:lnTo>
                      <a:pt x="238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572" name="Freeform 164"/>
              <p:cNvSpPr>
                <a:spLocks/>
              </p:cNvSpPr>
              <p:nvPr/>
            </p:nvSpPr>
            <p:spPr bwMode="auto">
              <a:xfrm>
                <a:off x="1026" y="2712"/>
                <a:ext cx="48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2" y="242"/>
                  </a:cxn>
                  <a:cxn ang="0">
                    <a:pos x="238" y="129"/>
                  </a:cxn>
                  <a:cxn ang="0">
                    <a:pos x="0" y="0"/>
                  </a:cxn>
                </a:cxnLst>
                <a:rect l="0" t="0" r="r" b="b"/>
                <a:pathLst>
                  <a:path w="238" h="242">
                    <a:moveTo>
                      <a:pt x="0" y="0"/>
                    </a:moveTo>
                    <a:lnTo>
                      <a:pt x="132" y="242"/>
                    </a:lnTo>
                    <a:lnTo>
                      <a:pt x="238" y="1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573" name="Freeform 165"/>
              <p:cNvSpPr>
                <a:spLocks/>
              </p:cNvSpPr>
              <p:nvPr/>
            </p:nvSpPr>
            <p:spPr bwMode="auto">
              <a:xfrm>
                <a:off x="1259" y="2768"/>
                <a:ext cx="53" cy="34"/>
              </a:xfrm>
              <a:custGeom>
                <a:avLst/>
                <a:gdLst/>
                <a:ahLst/>
                <a:cxnLst>
                  <a:cxn ang="0">
                    <a:pos x="268" y="0"/>
                  </a:cxn>
                  <a:cxn ang="0">
                    <a:pos x="56" y="173"/>
                  </a:cxn>
                  <a:cxn ang="0">
                    <a:pos x="0" y="30"/>
                  </a:cxn>
                  <a:cxn ang="0">
                    <a:pos x="268" y="0"/>
                  </a:cxn>
                </a:cxnLst>
                <a:rect l="0" t="0" r="r" b="b"/>
                <a:pathLst>
                  <a:path w="268" h="173">
                    <a:moveTo>
                      <a:pt x="268" y="0"/>
                    </a:moveTo>
                    <a:lnTo>
                      <a:pt x="56" y="173"/>
                    </a:lnTo>
                    <a:lnTo>
                      <a:pt x="0" y="30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574" name="Freeform 166"/>
              <p:cNvSpPr>
                <a:spLocks/>
              </p:cNvSpPr>
              <p:nvPr/>
            </p:nvSpPr>
            <p:spPr bwMode="auto">
              <a:xfrm>
                <a:off x="990" y="2767"/>
                <a:ext cx="54" cy="3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2" y="173"/>
                  </a:cxn>
                  <a:cxn ang="0">
                    <a:pos x="272" y="33"/>
                  </a:cxn>
                  <a:cxn ang="0">
                    <a:pos x="0" y="0"/>
                  </a:cxn>
                </a:cxnLst>
                <a:rect l="0" t="0" r="r" b="b"/>
                <a:pathLst>
                  <a:path w="272" h="173">
                    <a:moveTo>
                      <a:pt x="0" y="0"/>
                    </a:moveTo>
                    <a:lnTo>
                      <a:pt x="212" y="173"/>
                    </a:lnTo>
                    <a:lnTo>
                      <a:pt x="272" y="33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575" name="Freeform 167"/>
              <p:cNvSpPr>
                <a:spLocks/>
              </p:cNvSpPr>
              <p:nvPr/>
            </p:nvSpPr>
            <p:spPr bwMode="auto">
              <a:xfrm>
                <a:off x="1274" y="2820"/>
                <a:ext cx="52" cy="31"/>
              </a:xfrm>
              <a:custGeom>
                <a:avLst/>
                <a:gdLst/>
                <a:ahLst/>
                <a:cxnLst>
                  <a:cxn ang="0">
                    <a:pos x="262" y="73"/>
                  </a:cxn>
                  <a:cxn ang="0">
                    <a:pos x="0" y="152"/>
                  </a:cxn>
                  <a:cxn ang="0">
                    <a:pos x="0" y="0"/>
                  </a:cxn>
                  <a:cxn ang="0">
                    <a:pos x="262" y="73"/>
                  </a:cxn>
                </a:cxnLst>
                <a:rect l="0" t="0" r="r" b="b"/>
                <a:pathLst>
                  <a:path w="262" h="152">
                    <a:moveTo>
                      <a:pt x="262" y="73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262" y="73"/>
                    </a:lnTo>
                  </a:path>
                </a:pathLst>
              </a:custGeom>
              <a:noFill/>
              <a:ln w="3175" cmpd="sng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576" name="Freeform 168"/>
              <p:cNvSpPr>
                <a:spLocks/>
              </p:cNvSpPr>
              <p:nvPr/>
            </p:nvSpPr>
            <p:spPr bwMode="auto">
              <a:xfrm>
                <a:off x="976" y="2820"/>
                <a:ext cx="52" cy="31"/>
              </a:xfrm>
              <a:custGeom>
                <a:avLst/>
                <a:gdLst/>
                <a:ahLst/>
                <a:cxnLst>
                  <a:cxn ang="0">
                    <a:pos x="0" y="76"/>
                  </a:cxn>
                  <a:cxn ang="0">
                    <a:pos x="262" y="155"/>
                  </a:cxn>
                  <a:cxn ang="0">
                    <a:pos x="262" y="0"/>
                  </a:cxn>
                  <a:cxn ang="0">
                    <a:pos x="0" y="76"/>
                  </a:cxn>
                </a:cxnLst>
                <a:rect l="0" t="0" r="r" b="b"/>
                <a:pathLst>
                  <a:path w="262" h="155">
                    <a:moveTo>
                      <a:pt x="0" y="76"/>
                    </a:moveTo>
                    <a:lnTo>
                      <a:pt x="262" y="155"/>
                    </a:lnTo>
                    <a:lnTo>
                      <a:pt x="262" y="0"/>
                    </a:lnTo>
                    <a:lnTo>
                      <a:pt x="0" y="76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577" name="Freeform 169"/>
              <p:cNvSpPr>
                <a:spLocks/>
              </p:cNvSpPr>
              <p:nvPr/>
            </p:nvSpPr>
            <p:spPr bwMode="auto">
              <a:xfrm>
                <a:off x="1257" y="2871"/>
                <a:ext cx="54" cy="34"/>
              </a:xfrm>
              <a:custGeom>
                <a:avLst/>
                <a:gdLst/>
                <a:ahLst/>
                <a:cxnLst>
                  <a:cxn ang="0">
                    <a:pos x="269" y="174"/>
                  </a:cxn>
                  <a:cxn ang="0">
                    <a:pos x="0" y="138"/>
                  </a:cxn>
                  <a:cxn ang="0">
                    <a:pos x="60" y="0"/>
                  </a:cxn>
                  <a:cxn ang="0">
                    <a:pos x="269" y="174"/>
                  </a:cxn>
                </a:cxnLst>
                <a:rect l="0" t="0" r="r" b="b"/>
                <a:pathLst>
                  <a:path w="269" h="174">
                    <a:moveTo>
                      <a:pt x="269" y="174"/>
                    </a:moveTo>
                    <a:lnTo>
                      <a:pt x="0" y="138"/>
                    </a:lnTo>
                    <a:lnTo>
                      <a:pt x="60" y="0"/>
                    </a:lnTo>
                    <a:lnTo>
                      <a:pt x="269" y="174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578" name="Freeform 170"/>
              <p:cNvSpPr>
                <a:spLocks/>
              </p:cNvSpPr>
              <p:nvPr/>
            </p:nvSpPr>
            <p:spPr bwMode="auto">
              <a:xfrm>
                <a:off x="990" y="2870"/>
                <a:ext cx="54" cy="34"/>
              </a:xfrm>
              <a:custGeom>
                <a:avLst/>
                <a:gdLst/>
                <a:ahLst/>
                <a:cxnLst>
                  <a:cxn ang="0">
                    <a:pos x="0" y="172"/>
                  </a:cxn>
                  <a:cxn ang="0">
                    <a:pos x="272" y="142"/>
                  </a:cxn>
                  <a:cxn ang="0">
                    <a:pos x="212" y="0"/>
                  </a:cxn>
                  <a:cxn ang="0">
                    <a:pos x="0" y="172"/>
                  </a:cxn>
                </a:cxnLst>
                <a:rect l="0" t="0" r="r" b="b"/>
                <a:pathLst>
                  <a:path w="272" h="172">
                    <a:moveTo>
                      <a:pt x="0" y="172"/>
                    </a:moveTo>
                    <a:lnTo>
                      <a:pt x="272" y="142"/>
                    </a:lnTo>
                    <a:lnTo>
                      <a:pt x="212" y="0"/>
                    </a:lnTo>
                    <a:lnTo>
                      <a:pt x="0" y="172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579" name="Freeform 171"/>
              <p:cNvSpPr>
                <a:spLocks/>
              </p:cNvSpPr>
              <p:nvPr/>
            </p:nvSpPr>
            <p:spPr bwMode="auto">
              <a:xfrm>
                <a:off x="1227" y="2911"/>
                <a:ext cx="48" cy="49"/>
              </a:xfrm>
              <a:custGeom>
                <a:avLst/>
                <a:gdLst/>
                <a:ahLst/>
                <a:cxnLst>
                  <a:cxn ang="0">
                    <a:pos x="239" y="242"/>
                  </a:cxn>
                  <a:cxn ang="0">
                    <a:pos x="0" y="106"/>
                  </a:cxn>
                  <a:cxn ang="0">
                    <a:pos x="109" y="0"/>
                  </a:cxn>
                  <a:cxn ang="0">
                    <a:pos x="239" y="242"/>
                  </a:cxn>
                </a:cxnLst>
                <a:rect l="0" t="0" r="r" b="b"/>
                <a:pathLst>
                  <a:path w="239" h="242">
                    <a:moveTo>
                      <a:pt x="239" y="242"/>
                    </a:moveTo>
                    <a:lnTo>
                      <a:pt x="0" y="106"/>
                    </a:lnTo>
                    <a:lnTo>
                      <a:pt x="109" y="0"/>
                    </a:lnTo>
                    <a:lnTo>
                      <a:pt x="239" y="242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580" name="Freeform 172"/>
              <p:cNvSpPr>
                <a:spLocks/>
              </p:cNvSpPr>
              <p:nvPr/>
            </p:nvSpPr>
            <p:spPr bwMode="auto">
              <a:xfrm>
                <a:off x="1027" y="2911"/>
                <a:ext cx="47" cy="48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238" y="110"/>
                  </a:cxn>
                  <a:cxn ang="0">
                    <a:pos x="133" y="0"/>
                  </a:cxn>
                  <a:cxn ang="0">
                    <a:pos x="0" y="239"/>
                  </a:cxn>
                </a:cxnLst>
                <a:rect l="0" t="0" r="r" b="b"/>
                <a:pathLst>
                  <a:path w="238" h="239">
                    <a:moveTo>
                      <a:pt x="0" y="239"/>
                    </a:moveTo>
                    <a:lnTo>
                      <a:pt x="238" y="110"/>
                    </a:lnTo>
                    <a:lnTo>
                      <a:pt x="133" y="0"/>
                    </a:lnTo>
                    <a:lnTo>
                      <a:pt x="0" y="239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581" name="Freeform 173"/>
              <p:cNvSpPr>
                <a:spLocks/>
              </p:cNvSpPr>
              <p:nvPr/>
            </p:nvSpPr>
            <p:spPr bwMode="auto">
              <a:xfrm>
                <a:off x="1184" y="2943"/>
                <a:ext cx="35" cy="55"/>
              </a:xfrm>
              <a:custGeom>
                <a:avLst/>
                <a:gdLst/>
                <a:ahLst/>
                <a:cxnLst>
                  <a:cxn ang="0">
                    <a:pos x="178" y="271"/>
                  </a:cxn>
                  <a:cxn ang="0">
                    <a:pos x="0" y="62"/>
                  </a:cxn>
                  <a:cxn ang="0">
                    <a:pos x="142" y="0"/>
                  </a:cxn>
                  <a:cxn ang="0">
                    <a:pos x="178" y="271"/>
                  </a:cxn>
                </a:cxnLst>
                <a:rect l="0" t="0" r="r" b="b"/>
                <a:pathLst>
                  <a:path w="178" h="271">
                    <a:moveTo>
                      <a:pt x="178" y="271"/>
                    </a:moveTo>
                    <a:lnTo>
                      <a:pt x="0" y="62"/>
                    </a:lnTo>
                    <a:lnTo>
                      <a:pt x="142" y="0"/>
                    </a:lnTo>
                    <a:lnTo>
                      <a:pt x="178" y="27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582" name="Freeform 174"/>
              <p:cNvSpPr>
                <a:spLocks/>
              </p:cNvSpPr>
              <p:nvPr/>
            </p:nvSpPr>
            <p:spPr bwMode="auto">
              <a:xfrm>
                <a:off x="1083" y="2943"/>
                <a:ext cx="34" cy="55"/>
              </a:xfrm>
              <a:custGeom>
                <a:avLst/>
                <a:gdLst/>
                <a:ahLst/>
                <a:cxnLst>
                  <a:cxn ang="0">
                    <a:pos x="0" y="271"/>
                  </a:cxn>
                  <a:cxn ang="0">
                    <a:pos x="172" y="59"/>
                  </a:cxn>
                  <a:cxn ang="0">
                    <a:pos x="32" y="0"/>
                  </a:cxn>
                  <a:cxn ang="0">
                    <a:pos x="0" y="271"/>
                  </a:cxn>
                </a:cxnLst>
                <a:rect l="0" t="0" r="r" b="b"/>
                <a:pathLst>
                  <a:path w="172" h="271">
                    <a:moveTo>
                      <a:pt x="0" y="271"/>
                    </a:moveTo>
                    <a:lnTo>
                      <a:pt x="172" y="59"/>
                    </a:lnTo>
                    <a:lnTo>
                      <a:pt x="32" y="0"/>
                    </a:lnTo>
                    <a:lnTo>
                      <a:pt x="0" y="27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</p:grpSp>
      </p:grpSp>
      <p:sp>
        <p:nvSpPr>
          <p:cNvPr id="17583" name="Freeform 175"/>
          <p:cNvSpPr>
            <a:spLocks/>
          </p:cNvSpPr>
          <p:nvPr/>
        </p:nvSpPr>
        <p:spPr bwMode="auto">
          <a:xfrm>
            <a:off x="6973614" y="3105808"/>
            <a:ext cx="830317" cy="976478"/>
          </a:xfrm>
          <a:custGeom>
            <a:avLst/>
            <a:gdLst/>
            <a:ahLst/>
            <a:cxnLst>
              <a:cxn ang="0">
                <a:pos x="0" y="342"/>
              </a:cxn>
              <a:cxn ang="0">
                <a:pos x="78" y="319"/>
              </a:cxn>
              <a:cxn ang="0">
                <a:pos x="101" y="295"/>
              </a:cxn>
              <a:cxn ang="0">
                <a:pos x="125" y="280"/>
              </a:cxn>
              <a:cxn ang="0">
                <a:pos x="148" y="233"/>
              </a:cxn>
              <a:cxn ang="0">
                <a:pos x="195" y="186"/>
              </a:cxn>
              <a:cxn ang="0">
                <a:pos x="280" y="39"/>
              </a:cxn>
              <a:cxn ang="0">
                <a:pos x="304" y="15"/>
              </a:cxn>
              <a:cxn ang="0">
                <a:pos x="327" y="0"/>
              </a:cxn>
            </a:cxnLst>
            <a:rect l="0" t="0" r="r" b="b"/>
            <a:pathLst>
              <a:path w="327" h="342">
                <a:moveTo>
                  <a:pt x="0" y="342"/>
                </a:moveTo>
                <a:cubicBezTo>
                  <a:pt x="26" y="335"/>
                  <a:pt x="52" y="328"/>
                  <a:pt x="78" y="319"/>
                </a:cubicBezTo>
                <a:cubicBezTo>
                  <a:pt x="86" y="311"/>
                  <a:pt x="92" y="302"/>
                  <a:pt x="101" y="295"/>
                </a:cubicBezTo>
                <a:cubicBezTo>
                  <a:pt x="108" y="289"/>
                  <a:pt x="118" y="287"/>
                  <a:pt x="125" y="280"/>
                </a:cubicBezTo>
                <a:cubicBezTo>
                  <a:pt x="149" y="257"/>
                  <a:pt x="133" y="260"/>
                  <a:pt x="148" y="233"/>
                </a:cubicBezTo>
                <a:cubicBezTo>
                  <a:pt x="166" y="202"/>
                  <a:pt x="169" y="204"/>
                  <a:pt x="195" y="186"/>
                </a:cubicBezTo>
                <a:cubicBezTo>
                  <a:pt x="228" y="138"/>
                  <a:pt x="248" y="87"/>
                  <a:pt x="280" y="39"/>
                </a:cubicBezTo>
                <a:cubicBezTo>
                  <a:pt x="286" y="30"/>
                  <a:pt x="295" y="22"/>
                  <a:pt x="304" y="15"/>
                </a:cubicBezTo>
                <a:cubicBezTo>
                  <a:pt x="311" y="9"/>
                  <a:pt x="327" y="0"/>
                  <a:pt x="327" y="0"/>
                </a:cubicBezTo>
              </a:path>
            </a:pathLst>
          </a:custGeom>
          <a:noFill/>
          <a:ln w="76200" cmpd="sng">
            <a:solidFill>
              <a:srgbClr val="CC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7584" name="Rectangle 176"/>
          <p:cNvSpPr>
            <a:spLocks noChangeArrowheads="1"/>
          </p:cNvSpPr>
          <p:nvPr/>
        </p:nvSpPr>
        <p:spPr bwMode="auto">
          <a:xfrm rot="-3193943">
            <a:off x="6910970" y="2900424"/>
            <a:ext cx="1146211" cy="3693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1800" dirty="0">
                <a:latin typeface="Arial" pitchFamily="34" charset="0"/>
                <a:cs typeface="Arial" pitchFamily="34" charset="0"/>
              </a:rPr>
              <a:t>Аппалачі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615" name="WordArt 207"/>
          <p:cNvSpPr>
            <a:spLocks noChangeArrowheads="1" noChangeShapeType="1" noTextEdit="1"/>
          </p:cNvSpPr>
          <p:nvPr/>
        </p:nvSpPr>
        <p:spPr bwMode="auto">
          <a:xfrm rot="21413898">
            <a:off x="8033488" y="2981151"/>
            <a:ext cx="1103675" cy="2825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3366FF"/>
                </a:solidFill>
                <a:latin typeface="Arial"/>
                <a:cs typeface="Arial"/>
              </a:rPr>
              <a:t>Мусони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283780" y="3499943"/>
            <a:ext cx="4099034" cy="120032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Кордильєри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затримують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вологі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повітряні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маси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надходять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Тихого океану. 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215461" y="4929351"/>
            <a:ext cx="4861036" cy="156966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західних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схилах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Кордильєр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щорічно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випадає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понад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3000 мм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опадів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, на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рівнинному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сході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—</a:t>
            </a:r>
            <a:b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більше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500 мм. 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6" name="Arc 156"/>
          <p:cNvSpPr>
            <a:spLocks/>
          </p:cNvSpPr>
          <p:nvPr/>
        </p:nvSpPr>
        <p:spPr bwMode="auto">
          <a:xfrm rot="5993625">
            <a:off x="8217187" y="2831149"/>
            <a:ext cx="575911" cy="1196558"/>
          </a:xfrm>
          <a:custGeom>
            <a:avLst/>
            <a:gdLst>
              <a:gd name="G0" fmla="+- 0 0 0"/>
              <a:gd name="G1" fmla="+- 19034 0 0"/>
              <a:gd name="G2" fmla="+- 21600 0 0"/>
              <a:gd name="T0" fmla="*/ 10211 w 21600"/>
              <a:gd name="T1" fmla="*/ 0 h 19034"/>
              <a:gd name="T2" fmla="*/ 21600 w 21600"/>
              <a:gd name="T3" fmla="*/ 19034 h 19034"/>
              <a:gd name="T4" fmla="*/ 0 w 21600"/>
              <a:gd name="T5" fmla="*/ 19034 h 19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19034" fill="none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</a:path>
              <a:path w="21600" h="19034" stroke="0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  <a:lnTo>
                  <a:pt x="0" y="19034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47" name="Arc 156"/>
          <p:cNvSpPr>
            <a:spLocks/>
          </p:cNvSpPr>
          <p:nvPr/>
        </p:nvSpPr>
        <p:spPr bwMode="auto">
          <a:xfrm rot="5993625">
            <a:off x="8217186" y="3377686"/>
            <a:ext cx="575911" cy="1196558"/>
          </a:xfrm>
          <a:custGeom>
            <a:avLst/>
            <a:gdLst>
              <a:gd name="G0" fmla="+- 0 0 0"/>
              <a:gd name="G1" fmla="+- 19034 0 0"/>
              <a:gd name="G2" fmla="+- 21600 0 0"/>
              <a:gd name="T0" fmla="*/ 10211 w 21600"/>
              <a:gd name="T1" fmla="*/ 0 h 19034"/>
              <a:gd name="T2" fmla="*/ 21600 w 21600"/>
              <a:gd name="T3" fmla="*/ 19034 h 19034"/>
              <a:gd name="T4" fmla="*/ 0 w 21600"/>
              <a:gd name="T5" fmla="*/ 19034 h 19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19034" fill="none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</a:path>
              <a:path w="21600" h="19034" stroke="0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  <a:lnTo>
                  <a:pt x="0" y="19034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48" name="TextBox 147"/>
          <p:cNvSpPr txBox="1"/>
          <p:nvPr/>
        </p:nvSpPr>
        <p:spPr>
          <a:xfrm>
            <a:off x="5675586" y="495623"/>
            <a:ext cx="3137338" cy="156966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сході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Аппалачі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затримують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просування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мусонів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глиб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Материка.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Freeform 151"/>
          <p:cNvSpPr>
            <a:spLocks/>
          </p:cNvSpPr>
          <p:nvPr/>
        </p:nvSpPr>
        <p:spPr bwMode="auto">
          <a:xfrm>
            <a:off x="6529114" y="3552442"/>
            <a:ext cx="403225" cy="396875"/>
          </a:xfrm>
          <a:custGeom>
            <a:avLst/>
            <a:gdLst/>
            <a:ahLst/>
            <a:cxnLst>
              <a:cxn ang="0">
                <a:pos x="543" y="0"/>
              </a:cxn>
              <a:cxn ang="0">
                <a:pos x="457" y="11"/>
              </a:cxn>
              <a:cxn ang="0">
                <a:pos x="350" y="44"/>
              </a:cxn>
              <a:cxn ang="0">
                <a:pos x="255" y="96"/>
              </a:cxn>
              <a:cxn ang="0">
                <a:pos x="168" y="169"/>
              </a:cxn>
              <a:cxn ang="0">
                <a:pos x="100" y="255"/>
              </a:cxn>
              <a:cxn ang="0">
                <a:pos x="47" y="352"/>
              </a:cxn>
              <a:cxn ang="0">
                <a:pos x="14" y="461"/>
              </a:cxn>
              <a:cxn ang="0">
                <a:pos x="0" y="576"/>
              </a:cxn>
              <a:cxn ang="0">
                <a:pos x="3" y="632"/>
              </a:cxn>
              <a:cxn ang="0">
                <a:pos x="26" y="749"/>
              </a:cxn>
              <a:cxn ang="0">
                <a:pos x="70" y="851"/>
              </a:cxn>
              <a:cxn ang="0">
                <a:pos x="132" y="943"/>
              </a:cxn>
              <a:cxn ang="0">
                <a:pos x="209" y="1020"/>
              </a:cxn>
              <a:cxn ang="0">
                <a:pos x="302" y="1082"/>
              </a:cxn>
              <a:cxn ang="0">
                <a:pos x="404" y="1125"/>
              </a:cxn>
              <a:cxn ang="0">
                <a:pos x="513" y="1149"/>
              </a:cxn>
              <a:cxn ang="0">
                <a:pos x="602" y="1152"/>
              </a:cxn>
              <a:cxn ang="0">
                <a:pos x="689" y="1138"/>
              </a:cxn>
              <a:cxn ang="0">
                <a:pos x="795" y="1105"/>
              </a:cxn>
              <a:cxn ang="0">
                <a:pos x="890" y="1052"/>
              </a:cxn>
              <a:cxn ang="0">
                <a:pos x="977" y="984"/>
              </a:cxn>
              <a:cxn ang="0">
                <a:pos x="1046" y="897"/>
              </a:cxn>
              <a:cxn ang="0">
                <a:pos x="1099" y="801"/>
              </a:cxn>
              <a:cxn ang="0">
                <a:pos x="1132" y="692"/>
              </a:cxn>
              <a:cxn ang="0">
                <a:pos x="1145" y="576"/>
              </a:cxn>
              <a:cxn ang="0">
                <a:pos x="1142" y="517"/>
              </a:cxn>
              <a:cxn ang="0">
                <a:pos x="1119" y="405"/>
              </a:cxn>
              <a:cxn ang="0">
                <a:pos x="1075" y="302"/>
              </a:cxn>
              <a:cxn ang="0">
                <a:pos x="1013" y="209"/>
              </a:cxn>
              <a:cxn ang="0">
                <a:pos x="937" y="132"/>
              </a:cxn>
              <a:cxn ang="0">
                <a:pos x="844" y="70"/>
              </a:cxn>
              <a:cxn ang="0">
                <a:pos x="742" y="23"/>
              </a:cxn>
              <a:cxn ang="0">
                <a:pos x="632" y="3"/>
              </a:cxn>
            </a:cxnLst>
            <a:rect l="0" t="0" r="r" b="b"/>
            <a:pathLst>
              <a:path w="1145" h="1152">
                <a:moveTo>
                  <a:pt x="573" y="0"/>
                </a:moveTo>
                <a:lnTo>
                  <a:pt x="543" y="0"/>
                </a:lnTo>
                <a:lnTo>
                  <a:pt x="513" y="3"/>
                </a:lnTo>
                <a:lnTo>
                  <a:pt x="457" y="11"/>
                </a:lnTo>
                <a:lnTo>
                  <a:pt x="404" y="23"/>
                </a:lnTo>
                <a:lnTo>
                  <a:pt x="350" y="44"/>
                </a:lnTo>
                <a:lnTo>
                  <a:pt x="302" y="70"/>
                </a:lnTo>
                <a:lnTo>
                  <a:pt x="255" y="96"/>
                </a:lnTo>
                <a:lnTo>
                  <a:pt x="209" y="132"/>
                </a:lnTo>
                <a:lnTo>
                  <a:pt x="168" y="169"/>
                </a:lnTo>
                <a:lnTo>
                  <a:pt x="132" y="209"/>
                </a:lnTo>
                <a:lnTo>
                  <a:pt x="100" y="255"/>
                </a:lnTo>
                <a:lnTo>
                  <a:pt x="70" y="302"/>
                </a:lnTo>
                <a:lnTo>
                  <a:pt x="47" y="352"/>
                </a:lnTo>
                <a:lnTo>
                  <a:pt x="26" y="405"/>
                </a:lnTo>
                <a:lnTo>
                  <a:pt x="14" y="461"/>
                </a:lnTo>
                <a:lnTo>
                  <a:pt x="3" y="517"/>
                </a:lnTo>
                <a:lnTo>
                  <a:pt x="0" y="576"/>
                </a:lnTo>
                <a:lnTo>
                  <a:pt x="3" y="606"/>
                </a:lnTo>
                <a:lnTo>
                  <a:pt x="3" y="632"/>
                </a:lnTo>
                <a:lnTo>
                  <a:pt x="14" y="692"/>
                </a:lnTo>
                <a:lnTo>
                  <a:pt x="26" y="749"/>
                </a:lnTo>
                <a:lnTo>
                  <a:pt x="47" y="801"/>
                </a:lnTo>
                <a:lnTo>
                  <a:pt x="70" y="851"/>
                </a:lnTo>
                <a:lnTo>
                  <a:pt x="100" y="897"/>
                </a:lnTo>
                <a:lnTo>
                  <a:pt x="132" y="943"/>
                </a:lnTo>
                <a:lnTo>
                  <a:pt x="168" y="984"/>
                </a:lnTo>
                <a:lnTo>
                  <a:pt x="209" y="1020"/>
                </a:lnTo>
                <a:lnTo>
                  <a:pt x="255" y="1052"/>
                </a:lnTo>
                <a:lnTo>
                  <a:pt x="302" y="1082"/>
                </a:lnTo>
                <a:lnTo>
                  <a:pt x="350" y="1105"/>
                </a:lnTo>
                <a:lnTo>
                  <a:pt x="404" y="1125"/>
                </a:lnTo>
                <a:lnTo>
                  <a:pt x="457" y="1138"/>
                </a:lnTo>
                <a:lnTo>
                  <a:pt x="513" y="1149"/>
                </a:lnTo>
                <a:lnTo>
                  <a:pt x="573" y="1152"/>
                </a:lnTo>
                <a:lnTo>
                  <a:pt x="602" y="1152"/>
                </a:lnTo>
                <a:lnTo>
                  <a:pt x="632" y="1149"/>
                </a:lnTo>
                <a:lnTo>
                  <a:pt x="689" y="1138"/>
                </a:lnTo>
                <a:lnTo>
                  <a:pt x="742" y="1125"/>
                </a:lnTo>
                <a:lnTo>
                  <a:pt x="795" y="1105"/>
                </a:lnTo>
                <a:lnTo>
                  <a:pt x="844" y="1082"/>
                </a:lnTo>
                <a:lnTo>
                  <a:pt x="890" y="1052"/>
                </a:lnTo>
                <a:lnTo>
                  <a:pt x="937" y="1020"/>
                </a:lnTo>
                <a:lnTo>
                  <a:pt x="977" y="984"/>
                </a:lnTo>
                <a:lnTo>
                  <a:pt x="1013" y="943"/>
                </a:lnTo>
                <a:lnTo>
                  <a:pt x="1046" y="897"/>
                </a:lnTo>
                <a:lnTo>
                  <a:pt x="1075" y="851"/>
                </a:lnTo>
                <a:lnTo>
                  <a:pt x="1099" y="801"/>
                </a:lnTo>
                <a:lnTo>
                  <a:pt x="1119" y="749"/>
                </a:lnTo>
                <a:lnTo>
                  <a:pt x="1132" y="692"/>
                </a:lnTo>
                <a:lnTo>
                  <a:pt x="1142" y="632"/>
                </a:lnTo>
                <a:lnTo>
                  <a:pt x="1145" y="576"/>
                </a:lnTo>
                <a:lnTo>
                  <a:pt x="1145" y="546"/>
                </a:lnTo>
                <a:lnTo>
                  <a:pt x="1142" y="517"/>
                </a:lnTo>
                <a:lnTo>
                  <a:pt x="1132" y="461"/>
                </a:lnTo>
                <a:lnTo>
                  <a:pt x="1119" y="405"/>
                </a:lnTo>
                <a:lnTo>
                  <a:pt x="1099" y="352"/>
                </a:lnTo>
                <a:lnTo>
                  <a:pt x="1075" y="302"/>
                </a:lnTo>
                <a:lnTo>
                  <a:pt x="1046" y="255"/>
                </a:lnTo>
                <a:lnTo>
                  <a:pt x="1013" y="209"/>
                </a:lnTo>
                <a:lnTo>
                  <a:pt x="977" y="169"/>
                </a:lnTo>
                <a:lnTo>
                  <a:pt x="937" y="132"/>
                </a:lnTo>
                <a:lnTo>
                  <a:pt x="890" y="96"/>
                </a:lnTo>
                <a:lnTo>
                  <a:pt x="844" y="70"/>
                </a:lnTo>
                <a:lnTo>
                  <a:pt x="795" y="44"/>
                </a:lnTo>
                <a:lnTo>
                  <a:pt x="742" y="23"/>
                </a:lnTo>
                <a:lnTo>
                  <a:pt x="689" y="11"/>
                </a:lnTo>
                <a:lnTo>
                  <a:pt x="632" y="3"/>
                </a:lnTo>
                <a:lnTo>
                  <a:pt x="573" y="0"/>
                </a:lnTo>
              </a:path>
            </a:pathLst>
          </a:custGeom>
          <a:solidFill>
            <a:srgbClr val="FFFF00"/>
          </a:solidFill>
          <a:ln w="3175" cmpd="sng">
            <a:solidFill>
              <a:srgbClr val="CC3300"/>
            </a:solidFill>
            <a:prstDash val="solid"/>
            <a:round/>
            <a:headEnd/>
            <a:tailEnd/>
          </a:ln>
          <a:effectLst>
            <a:outerShdw dist="17961" dir="2700000" algn="ctr" rotWithShape="0">
              <a:srgbClr val="FF3300"/>
            </a:outerShdw>
          </a:effectLst>
        </p:spPr>
        <p:txBody>
          <a:bodyPr/>
          <a:lstStyle/>
          <a:p>
            <a:endParaRPr lang="uk-UA"/>
          </a:p>
        </p:txBody>
      </p:sp>
      <p:grpSp>
        <p:nvGrpSpPr>
          <p:cNvPr id="150" name="Group 152"/>
          <p:cNvGrpSpPr>
            <a:grpSpLocks/>
          </p:cNvGrpSpPr>
          <p:nvPr/>
        </p:nvGrpSpPr>
        <p:grpSpPr bwMode="auto">
          <a:xfrm>
            <a:off x="6386348" y="3450733"/>
            <a:ext cx="647700" cy="636587"/>
            <a:chOff x="976" y="2660"/>
            <a:chExt cx="350" cy="352"/>
          </a:xfrm>
        </p:grpSpPr>
        <p:sp>
          <p:nvSpPr>
            <p:cNvPr id="151" name="Freeform 153"/>
            <p:cNvSpPr>
              <a:spLocks/>
            </p:cNvSpPr>
            <p:nvPr/>
          </p:nvSpPr>
          <p:spPr bwMode="auto">
            <a:xfrm>
              <a:off x="1184" y="2674"/>
              <a:ext cx="35" cy="55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139" y="275"/>
                </a:cxn>
                <a:cxn ang="0">
                  <a:pos x="0" y="212"/>
                </a:cxn>
                <a:cxn ang="0">
                  <a:pos x="172" y="0"/>
                </a:cxn>
              </a:cxnLst>
              <a:rect l="0" t="0" r="r" b="b"/>
              <a:pathLst>
                <a:path w="172" h="275">
                  <a:moveTo>
                    <a:pt x="172" y="0"/>
                  </a:moveTo>
                  <a:lnTo>
                    <a:pt x="139" y="275"/>
                  </a:lnTo>
                  <a:lnTo>
                    <a:pt x="0" y="212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52" name="Freeform 154"/>
            <p:cNvSpPr>
              <a:spLocks/>
            </p:cNvSpPr>
            <p:nvPr/>
          </p:nvSpPr>
          <p:spPr bwMode="auto">
            <a:xfrm>
              <a:off x="990" y="2767"/>
              <a:ext cx="54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173"/>
                </a:cxn>
                <a:cxn ang="0">
                  <a:pos x="272" y="33"/>
                </a:cxn>
                <a:cxn ang="0">
                  <a:pos x="0" y="0"/>
                </a:cxn>
              </a:cxnLst>
              <a:rect l="0" t="0" r="r" b="b"/>
              <a:pathLst>
                <a:path w="272" h="173">
                  <a:moveTo>
                    <a:pt x="0" y="0"/>
                  </a:moveTo>
                  <a:lnTo>
                    <a:pt x="212" y="173"/>
                  </a:lnTo>
                  <a:lnTo>
                    <a:pt x="272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53" name="Freeform 155"/>
            <p:cNvSpPr>
              <a:spLocks/>
            </p:cNvSpPr>
            <p:nvPr/>
          </p:nvSpPr>
          <p:spPr bwMode="auto">
            <a:xfrm>
              <a:off x="1274" y="2820"/>
              <a:ext cx="52" cy="31"/>
            </a:xfrm>
            <a:custGeom>
              <a:avLst/>
              <a:gdLst/>
              <a:ahLst/>
              <a:cxnLst>
                <a:cxn ang="0">
                  <a:pos x="262" y="73"/>
                </a:cxn>
                <a:cxn ang="0">
                  <a:pos x="0" y="152"/>
                </a:cxn>
                <a:cxn ang="0">
                  <a:pos x="0" y="0"/>
                </a:cxn>
                <a:cxn ang="0">
                  <a:pos x="262" y="73"/>
                </a:cxn>
              </a:cxnLst>
              <a:rect l="0" t="0" r="r" b="b"/>
              <a:pathLst>
                <a:path w="262" h="152">
                  <a:moveTo>
                    <a:pt x="262" y="73"/>
                  </a:moveTo>
                  <a:lnTo>
                    <a:pt x="0" y="152"/>
                  </a:lnTo>
                  <a:lnTo>
                    <a:pt x="0" y="0"/>
                  </a:lnTo>
                  <a:lnTo>
                    <a:pt x="262" y="73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54" name="Freeform 156"/>
            <p:cNvSpPr>
              <a:spLocks/>
            </p:cNvSpPr>
            <p:nvPr/>
          </p:nvSpPr>
          <p:spPr bwMode="auto">
            <a:xfrm>
              <a:off x="976" y="2820"/>
              <a:ext cx="52" cy="31"/>
            </a:xfrm>
            <a:custGeom>
              <a:avLst/>
              <a:gdLst/>
              <a:ahLst/>
              <a:cxnLst>
                <a:cxn ang="0">
                  <a:pos x="0" y="76"/>
                </a:cxn>
                <a:cxn ang="0">
                  <a:pos x="262" y="155"/>
                </a:cxn>
                <a:cxn ang="0">
                  <a:pos x="262" y="0"/>
                </a:cxn>
                <a:cxn ang="0">
                  <a:pos x="0" y="76"/>
                </a:cxn>
              </a:cxnLst>
              <a:rect l="0" t="0" r="r" b="b"/>
              <a:pathLst>
                <a:path w="262" h="155">
                  <a:moveTo>
                    <a:pt x="0" y="76"/>
                  </a:moveTo>
                  <a:lnTo>
                    <a:pt x="262" y="155"/>
                  </a:lnTo>
                  <a:lnTo>
                    <a:pt x="262" y="0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55" name="Freeform 157"/>
            <p:cNvSpPr>
              <a:spLocks/>
            </p:cNvSpPr>
            <p:nvPr/>
          </p:nvSpPr>
          <p:spPr bwMode="auto">
            <a:xfrm>
              <a:off x="1257" y="2871"/>
              <a:ext cx="54" cy="34"/>
            </a:xfrm>
            <a:custGeom>
              <a:avLst/>
              <a:gdLst/>
              <a:ahLst/>
              <a:cxnLst>
                <a:cxn ang="0">
                  <a:pos x="269" y="174"/>
                </a:cxn>
                <a:cxn ang="0">
                  <a:pos x="0" y="138"/>
                </a:cxn>
                <a:cxn ang="0">
                  <a:pos x="60" y="0"/>
                </a:cxn>
                <a:cxn ang="0">
                  <a:pos x="269" y="174"/>
                </a:cxn>
              </a:cxnLst>
              <a:rect l="0" t="0" r="r" b="b"/>
              <a:pathLst>
                <a:path w="269" h="174">
                  <a:moveTo>
                    <a:pt x="269" y="174"/>
                  </a:moveTo>
                  <a:lnTo>
                    <a:pt x="0" y="138"/>
                  </a:lnTo>
                  <a:lnTo>
                    <a:pt x="60" y="0"/>
                  </a:lnTo>
                  <a:lnTo>
                    <a:pt x="269" y="174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grpSp>
          <p:nvGrpSpPr>
            <p:cNvPr id="156" name="Group 158"/>
            <p:cNvGrpSpPr>
              <a:grpSpLocks/>
            </p:cNvGrpSpPr>
            <p:nvPr/>
          </p:nvGrpSpPr>
          <p:grpSpPr bwMode="auto">
            <a:xfrm>
              <a:off x="976" y="2660"/>
              <a:ext cx="350" cy="352"/>
              <a:chOff x="976" y="2660"/>
              <a:chExt cx="350" cy="352"/>
            </a:xfrm>
          </p:grpSpPr>
          <p:sp>
            <p:nvSpPr>
              <p:cNvPr id="157" name="Freeform 159"/>
              <p:cNvSpPr>
                <a:spLocks/>
              </p:cNvSpPr>
              <p:nvPr/>
            </p:nvSpPr>
            <p:spPr bwMode="auto">
              <a:xfrm>
                <a:off x="1135" y="2660"/>
                <a:ext cx="32" cy="53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156" y="265"/>
                  </a:cxn>
                  <a:cxn ang="0">
                    <a:pos x="0" y="265"/>
                  </a:cxn>
                  <a:cxn ang="0">
                    <a:pos x="76" y="0"/>
                  </a:cxn>
                </a:cxnLst>
                <a:rect l="0" t="0" r="r" b="b"/>
                <a:pathLst>
                  <a:path w="156" h="265">
                    <a:moveTo>
                      <a:pt x="76" y="0"/>
                    </a:moveTo>
                    <a:lnTo>
                      <a:pt x="156" y="265"/>
                    </a:lnTo>
                    <a:lnTo>
                      <a:pt x="0" y="265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8" name="Freeform 160"/>
              <p:cNvSpPr>
                <a:spLocks/>
              </p:cNvSpPr>
              <p:nvPr/>
            </p:nvSpPr>
            <p:spPr bwMode="auto">
              <a:xfrm>
                <a:off x="1135" y="2960"/>
                <a:ext cx="32" cy="52"/>
              </a:xfrm>
              <a:custGeom>
                <a:avLst/>
                <a:gdLst/>
                <a:ahLst/>
                <a:cxnLst>
                  <a:cxn ang="0">
                    <a:pos x="76" y="261"/>
                  </a:cxn>
                  <a:cxn ang="0">
                    <a:pos x="156" y="0"/>
                  </a:cxn>
                  <a:cxn ang="0">
                    <a:pos x="0" y="0"/>
                  </a:cxn>
                  <a:cxn ang="0">
                    <a:pos x="76" y="261"/>
                  </a:cxn>
                </a:cxnLst>
                <a:rect l="0" t="0" r="r" b="b"/>
                <a:pathLst>
                  <a:path w="156" h="261">
                    <a:moveTo>
                      <a:pt x="76" y="261"/>
                    </a:moveTo>
                    <a:lnTo>
                      <a:pt x="156" y="0"/>
                    </a:lnTo>
                    <a:lnTo>
                      <a:pt x="0" y="0"/>
                    </a:lnTo>
                    <a:lnTo>
                      <a:pt x="76" y="26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9" name="Freeform 161"/>
              <p:cNvSpPr>
                <a:spLocks/>
              </p:cNvSpPr>
              <p:nvPr/>
            </p:nvSpPr>
            <p:spPr bwMode="auto">
              <a:xfrm>
                <a:off x="1184" y="2674"/>
                <a:ext cx="35" cy="55"/>
              </a:xfrm>
              <a:custGeom>
                <a:avLst/>
                <a:gdLst/>
                <a:ahLst/>
                <a:cxnLst>
                  <a:cxn ang="0">
                    <a:pos x="172" y="0"/>
                  </a:cxn>
                  <a:cxn ang="0">
                    <a:pos x="139" y="275"/>
                  </a:cxn>
                  <a:cxn ang="0">
                    <a:pos x="0" y="212"/>
                  </a:cxn>
                  <a:cxn ang="0">
                    <a:pos x="172" y="0"/>
                  </a:cxn>
                </a:cxnLst>
                <a:rect l="0" t="0" r="r" b="b"/>
                <a:pathLst>
                  <a:path w="172" h="275">
                    <a:moveTo>
                      <a:pt x="172" y="0"/>
                    </a:moveTo>
                    <a:lnTo>
                      <a:pt x="139" y="275"/>
                    </a:lnTo>
                    <a:lnTo>
                      <a:pt x="0" y="212"/>
                    </a:lnTo>
                    <a:lnTo>
                      <a:pt x="172" y="0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60" name="Freeform 162"/>
              <p:cNvSpPr>
                <a:spLocks/>
              </p:cNvSpPr>
              <p:nvPr/>
            </p:nvSpPr>
            <p:spPr bwMode="auto">
              <a:xfrm>
                <a:off x="1083" y="2673"/>
                <a:ext cx="35" cy="5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" y="274"/>
                  </a:cxn>
                  <a:cxn ang="0">
                    <a:pos x="175" y="212"/>
                  </a:cxn>
                  <a:cxn ang="0">
                    <a:pos x="0" y="0"/>
                  </a:cxn>
                </a:cxnLst>
                <a:rect l="0" t="0" r="r" b="b"/>
                <a:pathLst>
                  <a:path w="175" h="274">
                    <a:moveTo>
                      <a:pt x="0" y="0"/>
                    </a:moveTo>
                    <a:lnTo>
                      <a:pt x="36" y="274"/>
                    </a:lnTo>
                    <a:lnTo>
                      <a:pt x="175" y="2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61" name="Freeform 163"/>
              <p:cNvSpPr>
                <a:spLocks/>
              </p:cNvSpPr>
              <p:nvPr/>
            </p:nvSpPr>
            <p:spPr bwMode="auto">
              <a:xfrm>
                <a:off x="1228" y="2711"/>
                <a:ext cx="47" cy="48"/>
              </a:xfrm>
              <a:custGeom>
                <a:avLst/>
                <a:gdLst/>
                <a:ahLst/>
                <a:cxnLst>
                  <a:cxn ang="0">
                    <a:pos x="238" y="0"/>
                  </a:cxn>
                  <a:cxn ang="0">
                    <a:pos x="105" y="243"/>
                  </a:cxn>
                  <a:cxn ang="0">
                    <a:pos x="0" y="130"/>
                  </a:cxn>
                  <a:cxn ang="0">
                    <a:pos x="238" y="0"/>
                  </a:cxn>
                </a:cxnLst>
                <a:rect l="0" t="0" r="r" b="b"/>
                <a:pathLst>
                  <a:path w="238" h="243">
                    <a:moveTo>
                      <a:pt x="238" y="0"/>
                    </a:moveTo>
                    <a:lnTo>
                      <a:pt x="105" y="243"/>
                    </a:lnTo>
                    <a:lnTo>
                      <a:pt x="0" y="130"/>
                    </a:lnTo>
                    <a:lnTo>
                      <a:pt x="238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62" name="Freeform 164"/>
              <p:cNvSpPr>
                <a:spLocks/>
              </p:cNvSpPr>
              <p:nvPr/>
            </p:nvSpPr>
            <p:spPr bwMode="auto">
              <a:xfrm>
                <a:off x="1026" y="2712"/>
                <a:ext cx="48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2" y="242"/>
                  </a:cxn>
                  <a:cxn ang="0">
                    <a:pos x="238" y="129"/>
                  </a:cxn>
                  <a:cxn ang="0">
                    <a:pos x="0" y="0"/>
                  </a:cxn>
                </a:cxnLst>
                <a:rect l="0" t="0" r="r" b="b"/>
                <a:pathLst>
                  <a:path w="238" h="242">
                    <a:moveTo>
                      <a:pt x="0" y="0"/>
                    </a:moveTo>
                    <a:lnTo>
                      <a:pt x="132" y="242"/>
                    </a:lnTo>
                    <a:lnTo>
                      <a:pt x="238" y="1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63" name="Freeform 165"/>
              <p:cNvSpPr>
                <a:spLocks/>
              </p:cNvSpPr>
              <p:nvPr/>
            </p:nvSpPr>
            <p:spPr bwMode="auto">
              <a:xfrm>
                <a:off x="1259" y="2768"/>
                <a:ext cx="53" cy="34"/>
              </a:xfrm>
              <a:custGeom>
                <a:avLst/>
                <a:gdLst/>
                <a:ahLst/>
                <a:cxnLst>
                  <a:cxn ang="0">
                    <a:pos x="268" y="0"/>
                  </a:cxn>
                  <a:cxn ang="0">
                    <a:pos x="56" y="173"/>
                  </a:cxn>
                  <a:cxn ang="0">
                    <a:pos x="0" y="30"/>
                  </a:cxn>
                  <a:cxn ang="0">
                    <a:pos x="268" y="0"/>
                  </a:cxn>
                </a:cxnLst>
                <a:rect l="0" t="0" r="r" b="b"/>
                <a:pathLst>
                  <a:path w="268" h="173">
                    <a:moveTo>
                      <a:pt x="268" y="0"/>
                    </a:moveTo>
                    <a:lnTo>
                      <a:pt x="56" y="173"/>
                    </a:lnTo>
                    <a:lnTo>
                      <a:pt x="0" y="30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64" name="Freeform 166"/>
              <p:cNvSpPr>
                <a:spLocks/>
              </p:cNvSpPr>
              <p:nvPr/>
            </p:nvSpPr>
            <p:spPr bwMode="auto">
              <a:xfrm>
                <a:off x="990" y="2767"/>
                <a:ext cx="54" cy="3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2" y="173"/>
                  </a:cxn>
                  <a:cxn ang="0">
                    <a:pos x="272" y="33"/>
                  </a:cxn>
                  <a:cxn ang="0">
                    <a:pos x="0" y="0"/>
                  </a:cxn>
                </a:cxnLst>
                <a:rect l="0" t="0" r="r" b="b"/>
                <a:pathLst>
                  <a:path w="272" h="173">
                    <a:moveTo>
                      <a:pt x="0" y="0"/>
                    </a:moveTo>
                    <a:lnTo>
                      <a:pt x="212" y="173"/>
                    </a:lnTo>
                    <a:lnTo>
                      <a:pt x="272" y="33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65" name="Freeform 167"/>
              <p:cNvSpPr>
                <a:spLocks/>
              </p:cNvSpPr>
              <p:nvPr/>
            </p:nvSpPr>
            <p:spPr bwMode="auto">
              <a:xfrm>
                <a:off x="1274" y="2820"/>
                <a:ext cx="52" cy="31"/>
              </a:xfrm>
              <a:custGeom>
                <a:avLst/>
                <a:gdLst/>
                <a:ahLst/>
                <a:cxnLst>
                  <a:cxn ang="0">
                    <a:pos x="262" y="73"/>
                  </a:cxn>
                  <a:cxn ang="0">
                    <a:pos x="0" y="152"/>
                  </a:cxn>
                  <a:cxn ang="0">
                    <a:pos x="0" y="0"/>
                  </a:cxn>
                  <a:cxn ang="0">
                    <a:pos x="262" y="73"/>
                  </a:cxn>
                </a:cxnLst>
                <a:rect l="0" t="0" r="r" b="b"/>
                <a:pathLst>
                  <a:path w="262" h="152">
                    <a:moveTo>
                      <a:pt x="262" y="73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262" y="73"/>
                    </a:lnTo>
                  </a:path>
                </a:pathLst>
              </a:custGeom>
              <a:noFill/>
              <a:ln w="3175" cmpd="sng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66" name="Freeform 168"/>
              <p:cNvSpPr>
                <a:spLocks/>
              </p:cNvSpPr>
              <p:nvPr/>
            </p:nvSpPr>
            <p:spPr bwMode="auto">
              <a:xfrm>
                <a:off x="976" y="2820"/>
                <a:ext cx="52" cy="31"/>
              </a:xfrm>
              <a:custGeom>
                <a:avLst/>
                <a:gdLst/>
                <a:ahLst/>
                <a:cxnLst>
                  <a:cxn ang="0">
                    <a:pos x="0" y="76"/>
                  </a:cxn>
                  <a:cxn ang="0">
                    <a:pos x="262" y="155"/>
                  </a:cxn>
                  <a:cxn ang="0">
                    <a:pos x="262" y="0"/>
                  </a:cxn>
                  <a:cxn ang="0">
                    <a:pos x="0" y="76"/>
                  </a:cxn>
                </a:cxnLst>
                <a:rect l="0" t="0" r="r" b="b"/>
                <a:pathLst>
                  <a:path w="262" h="155">
                    <a:moveTo>
                      <a:pt x="0" y="76"/>
                    </a:moveTo>
                    <a:lnTo>
                      <a:pt x="262" y="155"/>
                    </a:lnTo>
                    <a:lnTo>
                      <a:pt x="262" y="0"/>
                    </a:lnTo>
                    <a:lnTo>
                      <a:pt x="0" y="76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67" name="Freeform 169"/>
              <p:cNvSpPr>
                <a:spLocks/>
              </p:cNvSpPr>
              <p:nvPr/>
            </p:nvSpPr>
            <p:spPr bwMode="auto">
              <a:xfrm>
                <a:off x="1257" y="2871"/>
                <a:ext cx="54" cy="34"/>
              </a:xfrm>
              <a:custGeom>
                <a:avLst/>
                <a:gdLst/>
                <a:ahLst/>
                <a:cxnLst>
                  <a:cxn ang="0">
                    <a:pos x="269" y="174"/>
                  </a:cxn>
                  <a:cxn ang="0">
                    <a:pos x="0" y="138"/>
                  </a:cxn>
                  <a:cxn ang="0">
                    <a:pos x="60" y="0"/>
                  </a:cxn>
                  <a:cxn ang="0">
                    <a:pos x="269" y="174"/>
                  </a:cxn>
                </a:cxnLst>
                <a:rect l="0" t="0" r="r" b="b"/>
                <a:pathLst>
                  <a:path w="269" h="174">
                    <a:moveTo>
                      <a:pt x="269" y="174"/>
                    </a:moveTo>
                    <a:lnTo>
                      <a:pt x="0" y="138"/>
                    </a:lnTo>
                    <a:lnTo>
                      <a:pt x="60" y="0"/>
                    </a:lnTo>
                    <a:lnTo>
                      <a:pt x="269" y="174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68" name="Freeform 170"/>
              <p:cNvSpPr>
                <a:spLocks/>
              </p:cNvSpPr>
              <p:nvPr/>
            </p:nvSpPr>
            <p:spPr bwMode="auto">
              <a:xfrm>
                <a:off x="990" y="2870"/>
                <a:ext cx="54" cy="34"/>
              </a:xfrm>
              <a:custGeom>
                <a:avLst/>
                <a:gdLst/>
                <a:ahLst/>
                <a:cxnLst>
                  <a:cxn ang="0">
                    <a:pos x="0" y="172"/>
                  </a:cxn>
                  <a:cxn ang="0">
                    <a:pos x="272" y="142"/>
                  </a:cxn>
                  <a:cxn ang="0">
                    <a:pos x="212" y="0"/>
                  </a:cxn>
                  <a:cxn ang="0">
                    <a:pos x="0" y="172"/>
                  </a:cxn>
                </a:cxnLst>
                <a:rect l="0" t="0" r="r" b="b"/>
                <a:pathLst>
                  <a:path w="272" h="172">
                    <a:moveTo>
                      <a:pt x="0" y="172"/>
                    </a:moveTo>
                    <a:lnTo>
                      <a:pt x="272" y="142"/>
                    </a:lnTo>
                    <a:lnTo>
                      <a:pt x="212" y="0"/>
                    </a:lnTo>
                    <a:lnTo>
                      <a:pt x="0" y="172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69" name="Freeform 171"/>
              <p:cNvSpPr>
                <a:spLocks/>
              </p:cNvSpPr>
              <p:nvPr/>
            </p:nvSpPr>
            <p:spPr bwMode="auto">
              <a:xfrm>
                <a:off x="1227" y="2911"/>
                <a:ext cx="48" cy="49"/>
              </a:xfrm>
              <a:custGeom>
                <a:avLst/>
                <a:gdLst/>
                <a:ahLst/>
                <a:cxnLst>
                  <a:cxn ang="0">
                    <a:pos x="239" y="242"/>
                  </a:cxn>
                  <a:cxn ang="0">
                    <a:pos x="0" y="106"/>
                  </a:cxn>
                  <a:cxn ang="0">
                    <a:pos x="109" y="0"/>
                  </a:cxn>
                  <a:cxn ang="0">
                    <a:pos x="239" y="242"/>
                  </a:cxn>
                </a:cxnLst>
                <a:rect l="0" t="0" r="r" b="b"/>
                <a:pathLst>
                  <a:path w="239" h="242">
                    <a:moveTo>
                      <a:pt x="239" y="242"/>
                    </a:moveTo>
                    <a:lnTo>
                      <a:pt x="0" y="106"/>
                    </a:lnTo>
                    <a:lnTo>
                      <a:pt x="109" y="0"/>
                    </a:lnTo>
                    <a:lnTo>
                      <a:pt x="239" y="242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0" name="Freeform 172"/>
              <p:cNvSpPr>
                <a:spLocks/>
              </p:cNvSpPr>
              <p:nvPr/>
            </p:nvSpPr>
            <p:spPr bwMode="auto">
              <a:xfrm>
                <a:off x="1027" y="2911"/>
                <a:ext cx="47" cy="48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238" y="110"/>
                  </a:cxn>
                  <a:cxn ang="0">
                    <a:pos x="133" y="0"/>
                  </a:cxn>
                  <a:cxn ang="0">
                    <a:pos x="0" y="239"/>
                  </a:cxn>
                </a:cxnLst>
                <a:rect l="0" t="0" r="r" b="b"/>
                <a:pathLst>
                  <a:path w="238" h="239">
                    <a:moveTo>
                      <a:pt x="0" y="239"/>
                    </a:moveTo>
                    <a:lnTo>
                      <a:pt x="238" y="110"/>
                    </a:lnTo>
                    <a:lnTo>
                      <a:pt x="133" y="0"/>
                    </a:lnTo>
                    <a:lnTo>
                      <a:pt x="0" y="239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1" name="Freeform 173"/>
              <p:cNvSpPr>
                <a:spLocks/>
              </p:cNvSpPr>
              <p:nvPr/>
            </p:nvSpPr>
            <p:spPr bwMode="auto">
              <a:xfrm>
                <a:off x="1184" y="2943"/>
                <a:ext cx="35" cy="55"/>
              </a:xfrm>
              <a:custGeom>
                <a:avLst/>
                <a:gdLst/>
                <a:ahLst/>
                <a:cxnLst>
                  <a:cxn ang="0">
                    <a:pos x="178" y="271"/>
                  </a:cxn>
                  <a:cxn ang="0">
                    <a:pos x="0" y="62"/>
                  </a:cxn>
                  <a:cxn ang="0">
                    <a:pos x="142" y="0"/>
                  </a:cxn>
                  <a:cxn ang="0">
                    <a:pos x="178" y="271"/>
                  </a:cxn>
                </a:cxnLst>
                <a:rect l="0" t="0" r="r" b="b"/>
                <a:pathLst>
                  <a:path w="178" h="271">
                    <a:moveTo>
                      <a:pt x="178" y="271"/>
                    </a:moveTo>
                    <a:lnTo>
                      <a:pt x="0" y="62"/>
                    </a:lnTo>
                    <a:lnTo>
                      <a:pt x="142" y="0"/>
                    </a:lnTo>
                    <a:lnTo>
                      <a:pt x="178" y="27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2" name="Freeform 174"/>
              <p:cNvSpPr>
                <a:spLocks/>
              </p:cNvSpPr>
              <p:nvPr/>
            </p:nvSpPr>
            <p:spPr bwMode="auto">
              <a:xfrm>
                <a:off x="1083" y="2943"/>
                <a:ext cx="34" cy="55"/>
              </a:xfrm>
              <a:custGeom>
                <a:avLst/>
                <a:gdLst/>
                <a:ahLst/>
                <a:cxnLst>
                  <a:cxn ang="0">
                    <a:pos x="0" y="271"/>
                  </a:cxn>
                  <a:cxn ang="0">
                    <a:pos x="172" y="59"/>
                  </a:cxn>
                  <a:cxn ang="0">
                    <a:pos x="32" y="0"/>
                  </a:cxn>
                  <a:cxn ang="0">
                    <a:pos x="0" y="271"/>
                  </a:cxn>
                </a:cxnLst>
                <a:rect l="0" t="0" r="r" b="b"/>
                <a:pathLst>
                  <a:path w="172" h="271">
                    <a:moveTo>
                      <a:pt x="0" y="271"/>
                    </a:moveTo>
                    <a:lnTo>
                      <a:pt x="172" y="59"/>
                    </a:lnTo>
                    <a:lnTo>
                      <a:pt x="32" y="0"/>
                    </a:lnTo>
                    <a:lnTo>
                      <a:pt x="0" y="27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</p:grpSp>
      </p:grpSp>
      <p:graphicFrame>
        <p:nvGraphicFramePr>
          <p:cNvPr id="140299" name="Object 11"/>
          <p:cNvGraphicFramePr>
            <a:graphicFrameLocks noChangeAspect="1"/>
          </p:cNvGraphicFramePr>
          <p:nvPr/>
        </p:nvGraphicFramePr>
        <p:xfrm>
          <a:off x="7262594" y="4216566"/>
          <a:ext cx="541337" cy="665484"/>
        </p:xfrm>
        <a:graphic>
          <a:graphicData uri="http://schemas.openxmlformats.org/presentationml/2006/ole">
            <p:oleObj spid="_x0000_s140299" name="CorelDRAW" r:id="rId13" imgW="1894320" imgH="2112480" progId="">
              <p:embed/>
            </p:oleObj>
          </a:graphicData>
        </a:graphic>
      </p:graphicFrame>
      <p:graphicFrame>
        <p:nvGraphicFramePr>
          <p:cNvPr id="140301" name="Object 13"/>
          <p:cNvGraphicFramePr>
            <a:graphicFrameLocks noChangeAspect="1"/>
          </p:cNvGraphicFramePr>
          <p:nvPr/>
        </p:nvGraphicFramePr>
        <p:xfrm>
          <a:off x="7105432" y="3873665"/>
          <a:ext cx="768350" cy="352425"/>
        </p:xfrm>
        <a:graphic>
          <a:graphicData uri="http://schemas.openxmlformats.org/presentationml/2006/ole">
            <p:oleObj spid="_x0000_s140301" name="CorelDRAW" r:id="rId14" imgW="1875240" imgH="903240" progId="">
              <p:embed/>
            </p:oleObj>
          </a:graphicData>
        </a:graphic>
      </p:graphicFrame>
      <p:sp>
        <p:nvSpPr>
          <p:cNvPr id="17588" name="Text Box 180"/>
          <p:cNvSpPr txBox="1">
            <a:spLocks noChangeArrowheads="1"/>
          </p:cNvSpPr>
          <p:nvPr/>
        </p:nvSpPr>
        <p:spPr bwMode="auto">
          <a:xfrm>
            <a:off x="7124591" y="3866768"/>
            <a:ext cx="8783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літо</a:t>
            </a:r>
            <a:endParaRPr lang="ru-RU" sz="20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7" name="Picture 25" descr="Safari (7)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8008882" y="5722882"/>
            <a:ext cx="1135117" cy="1135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7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Горн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54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54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5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5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5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175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000"/>
                                        <p:tgtEl>
                                          <p:spTgt spid="17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5" dur="500"/>
                                        <p:tgtEl>
                                          <p:spTgt spid="175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RAIN_W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0" dur="500"/>
                                        <p:tgtEl>
                                          <p:spTgt spid="175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21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2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000"/>
                                        <p:tgtEl>
                                          <p:spTgt spid="17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17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000"/>
                                        <p:tgtEl>
                                          <p:spTgt spid="175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175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2000"/>
                                        <p:tgtEl>
                                          <p:spTgt spid="175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175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2000"/>
                                        <p:tgtEl>
                                          <p:spTgt spid="175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175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75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7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7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7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7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7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2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0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1" presetID="22" presetClass="entr" presetSubtype="2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3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7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7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1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5" dur="500"/>
                                        <p:tgtEl>
                                          <p:spTgt spid="1402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RAIN_W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1" presetID="21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nimBg="1"/>
      <p:bldP spid="17413" grpId="0" animBg="1"/>
      <p:bldP spid="17546" grpId="0" animBg="1"/>
      <p:bldP spid="17547" grpId="1" uiExpand="1" build="allAtOnce" animBg="1"/>
      <p:bldP spid="17553" grpId="0" uiExpand="1" animBg="1" autoUpdateAnimBg="0"/>
      <p:bldP spid="17553" grpId="1" animBg="1"/>
      <p:bldP spid="17554" grpId="0" uiExpand="1" animBg="1"/>
      <p:bldP spid="17554" grpId="1" animBg="1"/>
      <p:bldP spid="17555" grpId="0" uiExpand="1" animBg="1"/>
      <p:bldP spid="17555" grpId="1" animBg="1"/>
      <p:bldP spid="17556" grpId="0" uiExpand="1" animBg="1"/>
      <p:bldP spid="17556" grpId="1" animBg="1"/>
      <p:bldP spid="17559" grpId="0" uiExpand="1" animBg="1"/>
      <p:bldP spid="17559" grpId="1" animBg="1"/>
      <p:bldP spid="17583" grpId="0" uiExpand="1" animBg="1"/>
      <p:bldP spid="17584" grpId="0" uiExpand="1" animBg="1" autoUpdateAnimBg="0"/>
      <p:bldP spid="17615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758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9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236" descr="C:\Documents and Settings\User\Рабочий стол\Північа Америка\Image 5а.png"/>
          <p:cNvPicPr>
            <a:picLocks noChangeAspect="1" noChangeArrowheads="1"/>
          </p:cNvPicPr>
          <p:nvPr/>
        </p:nvPicPr>
        <p:blipFill>
          <a:blip r:embed="rId10"/>
          <a:srcRect l="21130"/>
          <a:stretch>
            <a:fillRect/>
          </a:stretch>
        </p:blipFill>
        <p:spPr bwMode="auto">
          <a:xfrm>
            <a:off x="2617075" y="0"/>
            <a:ext cx="6526925" cy="6858000"/>
          </a:xfrm>
          <a:prstGeom prst="rect">
            <a:avLst/>
          </a:prstGeom>
          <a:noFill/>
        </p:spPr>
      </p:pic>
      <p:sp>
        <p:nvSpPr>
          <p:cNvPr id="17412" name="Freeform 4"/>
          <p:cNvSpPr>
            <a:spLocks/>
          </p:cNvSpPr>
          <p:nvPr/>
        </p:nvSpPr>
        <p:spPr bwMode="auto">
          <a:xfrm rot="21422700">
            <a:off x="5089603" y="5353938"/>
            <a:ext cx="4045015" cy="468313"/>
          </a:xfrm>
          <a:custGeom>
            <a:avLst/>
            <a:gdLst/>
            <a:ahLst/>
            <a:cxnLst>
              <a:cxn ang="0">
                <a:pos x="2296" y="0"/>
              </a:cxn>
              <a:cxn ang="0">
                <a:pos x="1697" y="179"/>
              </a:cxn>
              <a:cxn ang="0">
                <a:pos x="1128" y="280"/>
              </a:cxn>
              <a:cxn ang="0">
                <a:pos x="360" y="272"/>
              </a:cxn>
              <a:cxn ang="0">
                <a:pos x="0" y="216"/>
              </a:cxn>
            </a:cxnLst>
            <a:rect l="0" t="0" r="r" b="b"/>
            <a:pathLst>
              <a:path w="2296" h="295">
                <a:moveTo>
                  <a:pt x="2296" y="0"/>
                </a:moveTo>
                <a:cubicBezTo>
                  <a:pt x="2196" y="30"/>
                  <a:pt x="1892" y="132"/>
                  <a:pt x="1697" y="179"/>
                </a:cubicBezTo>
                <a:cubicBezTo>
                  <a:pt x="1502" y="226"/>
                  <a:pt x="1351" y="265"/>
                  <a:pt x="1128" y="280"/>
                </a:cubicBezTo>
                <a:cubicBezTo>
                  <a:pt x="905" y="295"/>
                  <a:pt x="548" y="283"/>
                  <a:pt x="360" y="272"/>
                </a:cubicBezTo>
                <a:cubicBezTo>
                  <a:pt x="172" y="261"/>
                  <a:pt x="75" y="228"/>
                  <a:pt x="0" y="216"/>
                </a:cubicBezTo>
              </a:path>
            </a:pathLst>
          </a:custGeom>
          <a:noFill/>
          <a:ln w="12700" cmpd="sng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7413" name="Freeform 5"/>
          <p:cNvSpPr>
            <a:spLocks/>
          </p:cNvSpPr>
          <p:nvPr/>
        </p:nvSpPr>
        <p:spPr bwMode="auto">
          <a:xfrm>
            <a:off x="4000500" y="366876"/>
            <a:ext cx="3962400" cy="1804823"/>
          </a:xfrm>
          <a:custGeom>
            <a:avLst/>
            <a:gdLst/>
            <a:ahLst/>
            <a:cxnLst>
              <a:cxn ang="0">
                <a:pos x="2394" y="0"/>
              </a:cxn>
              <a:cxn ang="0">
                <a:pos x="2360" y="455"/>
              </a:cxn>
              <a:cxn ang="0">
                <a:pos x="2113" y="874"/>
              </a:cxn>
              <a:cxn ang="0">
                <a:pos x="1445" y="1175"/>
              </a:cxn>
              <a:cxn ang="0">
                <a:pos x="974" y="1187"/>
              </a:cxn>
              <a:cxn ang="0">
                <a:pos x="719" y="1116"/>
              </a:cxn>
              <a:cxn ang="0">
                <a:pos x="377" y="933"/>
              </a:cxn>
              <a:cxn ang="0">
                <a:pos x="203" y="761"/>
              </a:cxn>
              <a:cxn ang="0">
                <a:pos x="92" y="606"/>
              </a:cxn>
              <a:cxn ang="0">
                <a:pos x="0" y="302"/>
              </a:cxn>
            </a:cxnLst>
            <a:rect l="0" t="0" r="r" b="b"/>
            <a:pathLst>
              <a:path w="2407" h="1227">
                <a:moveTo>
                  <a:pt x="2394" y="0"/>
                </a:moveTo>
                <a:cubicBezTo>
                  <a:pt x="2388" y="76"/>
                  <a:pt x="2407" y="309"/>
                  <a:pt x="2360" y="455"/>
                </a:cubicBezTo>
                <a:cubicBezTo>
                  <a:pt x="2313" y="601"/>
                  <a:pt x="2265" y="754"/>
                  <a:pt x="2113" y="874"/>
                </a:cubicBezTo>
                <a:cubicBezTo>
                  <a:pt x="1961" y="994"/>
                  <a:pt x="1635" y="1123"/>
                  <a:pt x="1445" y="1175"/>
                </a:cubicBezTo>
                <a:cubicBezTo>
                  <a:pt x="1255" y="1227"/>
                  <a:pt x="1095" y="1197"/>
                  <a:pt x="974" y="1187"/>
                </a:cubicBezTo>
                <a:lnTo>
                  <a:pt x="719" y="1116"/>
                </a:lnTo>
                <a:lnTo>
                  <a:pt x="377" y="933"/>
                </a:lnTo>
                <a:lnTo>
                  <a:pt x="203" y="761"/>
                </a:lnTo>
                <a:lnTo>
                  <a:pt x="92" y="606"/>
                </a:lnTo>
                <a:lnTo>
                  <a:pt x="0" y="302"/>
                </a:lnTo>
              </a:path>
            </a:pathLst>
          </a:custGeom>
          <a:noFill/>
          <a:ln w="19050" cmpd="sng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7546" name="Text Box 138"/>
          <p:cNvSpPr txBox="1">
            <a:spLocks noChangeArrowheads="1"/>
          </p:cNvSpPr>
          <p:nvPr/>
        </p:nvSpPr>
        <p:spPr bwMode="auto">
          <a:xfrm>
            <a:off x="486328" y="225537"/>
            <a:ext cx="4942921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 smtClean="0">
                <a:solidFill>
                  <a:srgbClr val="005426"/>
                </a:solidFill>
                <a:latin typeface="Arial" pitchFamily="34" charset="0"/>
                <a:cs typeface="Arial" pitchFamily="34" charset="0"/>
              </a:rPr>
              <a:t>3.ПІДСТИЛАЮЧА   </a:t>
            </a:r>
            <a:r>
              <a:rPr lang="uk-UA" b="1" dirty="0">
                <a:solidFill>
                  <a:srgbClr val="005426"/>
                </a:solidFill>
                <a:latin typeface="Arial" pitchFamily="34" charset="0"/>
                <a:cs typeface="Arial" pitchFamily="34" charset="0"/>
              </a:rPr>
              <a:t>ПОВЕРХНЯ</a:t>
            </a:r>
            <a:endParaRPr lang="ru-RU" b="1" dirty="0">
              <a:solidFill>
                <a:srgbClr val="005426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586" name="Object 178"/>
          <p:cNvGraphicFramePr>
            <a:graphicFrameLocks noChangeAspect="1"/>
          </p:cNvGraphicFramePr>
          <p:nvPr/>
        </p:nvGraphicFramePr>
        <p:xfrm>
          <a:off x="6891504" y="4256690"/>
          <a:ext cx="423697" cy="624052"/>
        </p:xfrm>
        <a:graphic>
          <a:graphicData uri="http://schemas.openxmlformats.org/presentationml/2006/ole">
            <p:oleObj spid="_x0000_s17586" name="CorelDRAW" r:id="rId11" imgW="1894320" imgH="2112480" progId="">
              <p:embed/>
            </p:oleObj>
          </a:graphicData>
        </a:graphic>
      </p:graphicFrame>
      <p:graphicFrame>
        <p:nvGraphicFramePr>
          <p:cNvPr id="17587" name="Object 179"/>
          <p:cNvGraphicFramePr>
            <a:graphicFrameLocks noChangeAspect="1"/>
          </p:cNvGraphicFramePr>
          <p:nvPr/>
        </p:nvGraphicFramePr>
        <p:xfrm>
          <a:off x="6739211" y="4051738"/>
          <a:ext cx="663538" cy="338029"/>
        </p:xfrm>
        <a:graphic>
          <a:graphicData uri="http://schemas.openxmlformats.org/presentationml/2006/ole">
            <p:oleObj spid="_x0000_s17587" name="CorelDRAW" r:id="rId12" imgW="1875240" imgH="903240" progId="">
              <p:embed/>
            </p:oleObj>
          </a:graphicData>
        </a:graphic>
      </p:graphicFrame>
      <p:sp>
        <p:nvSpPr>
          <p:cNvPr id="17616" name="Freeform 208"/>
          <p:cNvSpPr>
            <a:spLocks/>
          </p:cNvSpPr>
          <p:nvPr/>
        </p:nvSpPr>
        <p:spPr bwMode="auto">
          <a:xfrm>
            <a:off x="6973614" y="2187302"/>
            <a:ext cx="322536" cy="327297"/>
          </a:xfrm>
          <a:custGeom>
            <a:avLst/>
            <a:gdLst/>
            <a:ahLst/>
            <a:cxnLst>
              <a:cxn ang="0">
                <a:pos x="543" y="0"/>
              </a:cxn>
              <a:cxn ang="0">
                <a:pos x="457" y="11"/>
              </a:cxn>
              <a:cxn ang="0">
                <a:pos x="350" y="44"/>
              </a:cxn>
              <a:cxn ang="0">
                <a:pos x="255" y="96"/>
              </a:cxn>
              <a:cxn ang="0">
                <a:pos x="168" y="169"/>
              </a:cxn>
              <a:cxn ang="0">
                <a:pos x="100" y="255"/>
              </a:cxn>
              <a:cxn ang="0">
                <a:pos x="47" y="352"/>
              </a:cxn>
              <a:cxn ang="0">
                <a:pos x="14" y="461"/>
              </a:cxn>
              <a:cxn ang="0">
                <a:pos x="0" y="576"/>
              </a:cxn>
              <a:cxn ang="0">
                <a:pos x="3" y="632"/>
              </a:cxn>
              <a:cxn ang="0">
                <a:pos x="26" y="749"/>
              </a:cxn>
              <a:cxn ang="0">
                <a:pos x="70" y="851"/>
              </a:cxn>
              <a:cxn ang="0">
                <a:pos x="132" y="943"/>
              </a:cxn>
              <a:cxn ang="0">
                <a:pos x="209" y="1020"/>
              </a:cxn>
              <a:cxn ang="0">
                <a:pos x="302" y="1082"/>
              </a:cxn>
              <a:cxn ang="0">
                <a:pos x="404" y="1125"/>
              </a:cxn>
              <a:cxn ang="0">
                <a:pos x="513" y="1149"/>
              </a:cxn>
              <a:cxn ang="0">
                <a:pos x="602" y="1152"/>
              </a:cxn>
              <a:cxn ang="0">
                <a:pos x="689" y="1138"/>
              </a:cxn>
              <a:cxn ang="0">
                <a:pos x="795" y="1105"/>
              </a:cxn>
              <a:cxn ang="0">
                <a:pos x="890" y="1052"/>
              </a:cxn>
              <a:cxn ang="0">
                <a:pos x="977" y="984"/>
              </a:cxn>
              <a:cxn ang="0">
                <a:pos x="1046" y="897"/>
              </a:cxn>
              <a:cxn ang="0">
                <a:pos x="1099" y="801"/>
              </a:cxn>
              <a:cxn ang="0">
                <a:pos x="1132" y="692"/>
              </a:cxn>
              <a:cxn ang="0">
                <a:pos x="1145" y="576"/>
              </a:cxn>
              <a:cxn ang="0">
                <a:pos x="1142" y="517"/>
              </a:cxn>
              <a:cxn ang="0">
                <a:pos x="1119" y="405"/>
              </a:cxn>
              <a:cxn ang="0">
                <a:pos x="1075" y="302"/>
              </a:cxn>
              <a:cxn ang="0">
                <a:pos x="1013" y="209"/>
              </a:cxn>
              <a:cxn ang="0">
                <a:pos x="937" y="132"/>
              </a:cxn>
              <a:cxn ang="0">
                <a:pos x="844" y="70"/>
              </a:cxn>
              <a:cxn ang="0">
                <a:pos x="742" y="23"/>
              </a:cxn>
              <a:cxn ang="0">
                <a:pos x="632" y="3"/>
              </a:cxn>
            </a:cxnLst>
            <a:rect l="0" t="0" r="r" b="b"/>
            <a:pathLst>
              <a:path w="1145" h="1152">
                <a:moveTo>
                  <a:pt x="573" y="0"/>
                </a:moveTo>
                <a:lnTo>
                  <a:pt x="543" y="0"/>
                </a:lnTo>
                <a:lnTo>
                  <a:pt x="513" y="3"/>
                </a:lnTo>
                <a:lnTo>
                  <a:pt x="457" y="11"/>
                </a:lnTo>
                <a:lnTo>
                  <a:pt x="404" y="23"/>
                </a:lnTo>
                <a:lnTo>
                  <a:pt x="350" y="44"/>
                </a:lnTo>
                <a:lnTo>
                  <a:pt x="302" y="70"/>
                </a:lnTo>
                <a:lnTo>
                  <a:pt x="255" y="96"/>
                </a:lnTo>
                <a:lnTo>
                  <a:pt x="209" y="132"/>
                </a:lnTo>
                <a:lnTo>
                  <a:pt x="168" y="169"/>
                </a:lnTo>
                <a:lnTo>
                  <a:pt x="132" y="209"/>
                </a:lnTo>
                <a:lnTo>
                  <a:pt x="100" y="255"/>
                </a:lnTo>
                <a:lnTo>
                  <a:pt x="70" y="302"/>
                </a:lnTo>
                <a:lnTo>
                  <a:pt x="47" y="352"/>
                </a:lnTo>
                <a:lnTo>
                  <a:pt x="26" y="405"/>
                </a:lnTo>
                <a:lnTo>
                  <a:pt x="14" y="461"/>
                </a:lnTo>
                <a:lnTo>
                  <a:pt x="3" y="517"/>
                </a:lnTo>
                <a:lnTo>
                  <a:pt x="0" y="576"/>
                </a:lnTo>
                <a:lnTo>
                  <a:pt x="3" y="606"/>
                </a:lnTo>
                <a:lnTo>
                  <a:pt x="3" y="632"/>
                </a:lnTo>
                <a:lnTo>
                  <a:pt x="14" y="692"/>
                </a:lnTo>
                <a:lnTo>
                  <a:pt x="26" y="749"/>
                </a:lnTo>
                <a:lnTo>
                  <a:pt x="47" y="801"/>
                </a:lnTo>
                <a:lnTo>
                  <a:pt x="70" y="851"/>
                </a:lnTo>
                <a:lnTo>
                  <a:pt x="100" y="897"/>
                </a:lnTo>
                <a:lnTo>
                  <a:pt x="132" y="943"/>
                </a:lnTo>
                <a:lnTo>
                  <a:pt x="168" y="984"/>
                </a:lnTo>
                <a:lnTo>
                  <a:pt x="209" y="1020"/>
                </a:lnTo>
                <a:lnTo>
                  <a:pt x="255" y="1052"/>
                </a:lnTo>
                <a:lnTo>
                  <a:pt x="302" y="1082"/>
                </a:lnTo>
                <a:lnTo>
                  <a:pt x="350" y="1105"/>
                </a:lnTo>
                <a:lnTo>
                  <a:pt x="404" y="1125"/>
                </a:lnTo>
                <a:lnTo>
                  <a:pt x="457" y="1138"/>
                </a:lnTo>
                <a:lnTo>
                  <a:pt x="513" y="1149"/>
                </a:lnTo>
                <a:lnTo>
                  <a:pt x="573" y="1152"/>
                </a:lnTo>
                <a:lnTo>
                  <a:pt x="602" y="1152"/>
                </a:lnTo>
                <a:lnTo>
                  <a:pt x="632" y="1149"/>
                </a:lnTo>
                <a:lnTo>
                  <a:pt x="689" y="1138"/>
                </a:lnTo>
                <a:lnTo>
                  <a:pt x="742" y="1125"/>
                </a:lnTo>
                <a:lnTo>
                  <a:pt x="795" y="1105"/>
                </a:lnTo>
                <a:lnTo>
                  <a:pt x="844" y="1082"/>
                </a:lnTo>
                <a:lnTo>
                  <a:pt x="890" y="1052"/>
                </a:lnTo>
                <a:lnTo>
                  <a:pt x="937" y="1020"/>
                </a:lnTo>
                <a:lnTo>
                  <a:pt x="977" y="984"/>
                </a:lnTo>
                <a:lnTo>
                  <a:pt x="1013" y="943"/>
                </a:lnTo>
                <a:lnTo>
                  <a:pt x="1046" y="897"/>
                </a:lnTo>
                <a:lnTo>
                  <a:pt x="1075" y="851"/>
                </a:lnTo>
                <a:lnTo>
                  <a:pt x="1099" y="801"/>
                </a:lnTo>
                <a:lnTo>
                  <a:pt x="1119" y="749"/>
                </a:lnTo>
                <a:lnTo>
                  <a:pt x="1132" y="692"/>
                </a:lnTo>
                <a:lnTo>
                  <a:pt x="1142" y="632"/>
                </a:lnTo>
                <a:lnTo>
                  <a:pt x="1145" y="576"/>
                </a:lnTo>
                <a:lnTo>
                  <a:pt x="1145" y="546"/>
                </a:lnTo>
                <a:lnTo>
                  <a:pt x="1142" y="517"/>
                </a:lnTo>
                <a:lnTo>
                  <a:pt x="1132" y="461"/>
                </a:lnTo>
                <a:lnTo>
                  <a:pt x="1119" y="405"/>
                </a:lnTo>
                <a:lnTo>
                  <a:pt x="1099" y="352"/>
                </a:lnTo>
                <a:lnTo>
                  <a:pt x="1075" y="302"/>
                </a:lnTo>
                <a:lnTo>
                  <a:pt x="1046" y="255"/>
                </a:lnTo>
                <a:lnTo>
                  <a:pt x="1013" y="209"/>
                </a:lnTo>
                <a:lnTo>
                  <a:pt x="977" y="169"/>
                </a:lnTo>
                <a:lnTo>
                  <a:pt x="937" y="132"/>
                </a:lnTo>
                <a:lnTo>
                  <a:pt x="890" y="96"/>
                </a:lnTo>
                <a:lnTo>
                  <a:pt x="844" y="70"/>
                </a:lnTo>
                <a:lnTo>
                  <a:pt x="795" y="44"/>
                </a:lnTo>
                <a:lnTo>
                  <a:pt x="742" y="23"/>
                </a:lnTo>
                <a:lnTo>
                  <a:pt x="689" y="11"/>
                </a:lnTo>
                <a:lnTo>
                  <a:pt x="632" y="3"/>
                </a:lnTo>
                <a:lnTo>
                  <a:pt x="573" y="0"/>
                </a:lnTo>
              </a:path>
            </a:pathLst>
          </a:custGeom>
          <a:solidFill>
            <a:srgbClr val="FFFF00"/>
          </a:solidFill>
          <a:ln w="3175" cmpd="sng">
            <a:solidFill>
              <a:srgbClr val="CC3300"/>
            </a:solidFill>
            <a:prstDash val="solid"/>
            <a:round/>
            <a:headEnd/>
            <a:tailEnd/>
          </a:ln>
          <a:effectLst>
            <a:outerShdw dist="17961" dir="2700000" algn="ctr" rotWithShape="0">
              <a:srgbClr val="FF3300"/>
            </a:outerShdw>
          </a:effectLst>
        </p:spPr>
        <p:txBody>
          <a:bodyPr/>
          <a:lstStyle/>
          <a:p>
            <a:endParaRPr lang="uk-UA"/>
          </a:p>
        </p:txBody>
      </p:sp>
      <p:grpSp>
        <p:nvGrpSpPr>
          <p:cNvPr id="17617" name="Group 209"/>
          <p:cNvGrpSpPr>
            <a:grpSpLocks/>
          </p:cNvGrpSpPr>
          <p:nvPr/>
        </p:nvGrpSpPr>
        <p:grpSpPr bwMode="auto">
          <a:xfrm>
            <a:off x="6793844" y="2035011"/>
            <a:ext cx="647700" cy="636587"/>
            <a:chOff x="976" y="2660"/>
            <a:chExt cx="350" cy="352"/>
          </a:xfrm>
        </p:grpSpPr>
        <p:sp>
          <p:nvSpPr>
            <p:cNvPr id="17618" name="Freeform 210"/>
            <p:cNvSpPr>
              <a:spLocks/>
            </p:cNvSpPr>
            <p:nvPr/>
          </p:nvSpPr>
          <p:spPr bwMode="auto">
            <a:xfrm>
              <a:off x="1184" y="2674"/>
              <a:ext cx="35" cy="55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139" y="275"/>
                </a:cxn>
                <a:cxn ang="0">
                  <a:pos x="0" y="212"/>
                </a:cxn>
                <a:cxn ang="0">
                  <a:pos x="172" y="0"/>
                </a:cxn>
              </a:cxnLst>
              <a:rect l="0" t="0" r="r" b="b"/>
              <a:pathLst>
                <a:path w="172" h="275">
                  <a:moveTo>
                    <a:pt x="172" y="0"/>
                  </a:moveTo>
                  <a:lnTo>
                    <a:pt x="139" y="275"/>
                  </a:lnTo>
                  <a:lnTo>
                    <a:pt x="0" y="212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7619" name="Freeform 211"/>
            <p:cNvSpPr>
              <a:spLocks/>
            </p:cNvSpPr>
            <p:nvPr/>
          </p:nvSpPr>
          <p:spPr bwMode="auto">
            <a:xfrm>
              <a:off x="990" y="2767"/>
              <a:ext cx="54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173"/>
                </a:cxn>
                <a:cxn ang="0">
                  <a:pos x="272" y="33"/>
                </a:cxn>
                <a:cxn ang="0">
                  <a:pos x="0" y="0"/>
                </a:cxn>
              </a:cxnLst>
              <a:rect l="0" t="0" r="r" b="b"/>
              <a:pathLst>
                <a:path w="272" h="173">
                  <a:moveTo>
                    <a:pt x="0" y="0"/>
                  </a:moveTo>
                  <a:lnTo>
                    <a:pt x="212" y="173"/>
                  </a:lnTo>
                  <a:lnTo>
                    <a:pt x="272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7620" name="Freeform 212"/>
            <p:cNvSpPr>
              <a:spLocks/>
            </p:cNvSpPr>
            <p:nvPr/>
          </p:nvSpPr>
          <p:spPr bwMode="auto">
            <a:xfrm>
              <a:off x="1274" y="2820"/>
              <a:ext cx="52" cy="31"/>
            </a:xfrm>
            <a:custGeom>
              <a:avLst/>
              <a:gdLst/>
              <a:ahLst/>
              <a:cxnLst>
                <a:cxn ang="0">
                  <a:pos x="262" y="73"/>
                </a:cxn>
                <a:cxn ang="0">
                  <a:pos x="0" y="152"/>
                </a:cxn>
                <a:cxn ang="0">
                  <a:pos x="0" y="0"/>
                </a:cxn>
                <a:cxn ang="0">
                  <a:pos x="262" y="73"/>
                </a:cxn>
              </a:cxnLst>
              <a:rect l="0" t="0" r="r" b="b"/>
              <a:pathLst>
                <a:path w="262" h="152">
                  <a:moveTo>
                    <a:pt x="262" y="73"/>
                  </a:moveTo>
                  <a:lnTo>
                    <a:pt x="0" y="152"/>
                  </a:lnTo>
                  <a:lnTo>
                    <a:pt x="0" y="0"/>
                  </a:lnTo>
                  <a:lnTo>
                    <a:pt x="262" y="73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7621" name="Freeform 213"/>
            <p:cNvSpPr>
              <a:spLocks/>
            </p:cNvSpPr>
            <p:nvPr/>
          </p:nvSpPr>
          <p:spPr bwMode="auto">
            <a:xfrm>
              <a:off x="976" y="2820"/>
              <a:ext cx="52" cy="31"/>
            </a:xfrm>
            <a:custGeom>
              <a:avLst/>
              <a:gdLst/>
              <a:ahLst/>
              <a:cxnLst>
                <a:cxn ang="0">
                  <a:pos x="0" y="76"/>
                </a:cxn>
                <a:cxn ang="0">
                  <a:pos x="262" y="155"/>
                </a:cxn>
                <a:cxn ang="0">
                  <a:pos x="262" y="0"/>
                </a:cxn>
                <a:cxn ang="0">
                  <a:pos x="0" y="76"/>
                </a:cxn>
              </a:cxnLst>
              <a:rect l="0" t="0" r="r" b="b"/>
              <a:pathLst>
                <a:path w="262" h="155">
                  <a:moveTo>
                    <a:pt x="0" y="76"/>
                  </a:moveTo>
                  <a:lnTo>
                    <a:pt x="262" y="155"/>
                  </a:lnTo>
                  <a:lnTo>
                    <a:pt x="262" y="0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7622" name="Freeform 214"/>
            <p:cNvSpPr>
              <a:spLocks/>
            </p:cNvSpPr>
            <p:nvPr/>
          </p:nvSpPr>
          <p:spPr bwMode="auto">
            <a:xfrm>
              <a:off x="1257" y="2871"/>
              <a:ext cx="54" cy="34"/>
            </a:xfrm>
            <a:custGeom>
              <a:avLst/>
              <a:gdLst/>
              <a:ahLst/>
              <a:cxnLst>
                <a:cxn ang="0">
                  <a:pos x="269" y="174"/>
                </a:cxn>
                <a:cxn ang="0">
                  <a:pos x="0" y="138"/>
                </a:cxn>
                <a:cxn ang="0">
                  <a:pos x="60" y="0"/>
                </a:cxn>
                <a:cxn ang="0">
                  <a:pos x="269" y="174"/>
                </a:cxn>
              </a:cxnLst>
              <a:rect l="0" t="0" r="r" b="b"/>
              <a:pathLst>
                <a:path w="269" h="174">
                  <a:moveTo>
                    <a:pt x="269" y="174"/>
                  </a:moveTo>
                  <a:lnTo>
                    <a:pt x="0" y="138"/>
                  </a:lnTo>
                  <a:lnTo>
                    <a:pt x="60" y="0"/>
                  </a:lnTo>
                  <a:lnTo>
                    <a:pt x="269" y="174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grpSp>
          <p:nvGrpSpPr>
            <p:cNvPr id="17623" name="Group 215"/>
            <p:cNvGrpSpPr>
              <a:grpSpLocks/>
            </p:cNvGrpSpPr>
            <p:nvPr/>
          </p:nvGrpSpPr>
          <p:grpSpPr bwMode="auto">
            <a:xfrm>
              <a:off x="976" y="2660"/>
              <a:ext cx="350" cy="352"/>
              <a:chOff x="976" y="2660"/>
              <a:chExt cx="350" cy="352"/>
            </a:xfrm>
          </p:grpSpPr>
          <p:sp>
            <p:nvSpPr>
              <p:cNvPr id="17624" name="Freeform 216"/>
              <p:cNvSpPr>
                <a:spLocks/>
              </p:cNvSpPr>
              <p:nvPr/>
            </p:nvSpPr>
            <p:spPr bwMode="auto">
              <a:xfrm>
                <a:off x="1135" y="2660"/>
                <a:ext cx="32" cy="53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156" y="265"/>
                  </a:cxn>
                  <a:cxn ang="0">
                    <a:pos x="0" y="265"/>
                  </a:cxn>
                  <a:cxn ang="0">
                    <a:pos x="76" y="0"/>
                  </a:cxn>
                </a:cxnLst>
                <a:rect l="0" t="0" r="r" b="b"/>
                <a:pathLst>
                  <a:path w="156" h="265">
                    <a:moveTo>
                      <a:pt x="76" y="0"/>
                    </a:moveTo>
                    <a:lnTo>
                      <a:pt x="156" y="265"/>
                    </a:lnTo>
                    <a:lnTo>
                      <a:pt x="0" y="265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25" name="Freeform 217"/>
              <p:cNvSpPr>
                <a:spLocks/>
              </p:cNvSpPr>
              <p:nvPr/>
            </p:nvSpPr>
            <p:spPr bwMode="auto">
              <a:xfrm>
                <a:off x="1135" y="2960"/>
                <a:ext cx="32" cy="52"/>
              </a:xfrm>
              <a:custGeom>
                <a:avLst/>
                <a:gdLst/>
                <a:ahLst/>
                <a:cxnLst>
                  <a:cxn ang="0">
                    <a:pos x="76" y="261"/>
                  </a:cxn>
                  <a:cxn ang="0">
                    <a:pos x="156" y="0"/>
                  </a:cxn>
                  <a:cxn ang="0">
                    <a:pos x="0" y="0"/>
                  </a:cxn>
                  <a:cxn ang="0">
                    <a:pos x="76" y="261"/>
                  </a:cxn>
                </a:cxnLst>
                <a:rect l="0" t="0" r="r" b="b"/>
                <a:pathLst>
                  <a:path w="156" h="261">
                    <a:moveTo>
                      <a:pt x="76" y="261"/>
                    </a:moveTo>
                    <a:lnTo>
                      <a:pt x="156" y="0"/>
                    </a:lnTo>
                    <a:lnTo>
                      <a:pt x="0" y="0"/>
                    </a:lnTo>
                    <a:lnTo>
                      <a:pt x="76" y="26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26" name="Freeform 218"/>
              <p:cNvSpPr>
                <a:spLocks/>
              </p:cNvSpPr>
              <p:nvPr/>
            </p:nvSpPr>
            <p:spPr bwMode="auto">
              <a:xfrm>
                <a:off x="1184" y="2674"/>
                <a:ext cx="35" cy="55"/>
              </a:xfrm>
              <a:custGeom>
                <a:avLst/>
                <a:gdLst/>
                <a:ahLst/>
                <a:cxnLst>
                  <a:cxn ang="0">
                    <a:pos x="172" y="0"/>
                  </a:cxn>
                  <a:cxn ang="0">
                    <a:pos x="139" y="275"/>
                  </a:cxn>
                  <a:cxn ang="0">
                    <a:pos x="0" y="212"/>
                  </a:cxn>
                  <a:cxn ang="0">
                    <a:pos x="172" y="0"/>
                  </a:cxn>
                </a:cxnLst>
                <a:rect l="0" t="0" r="r" b="b"/>
                <a:pathLst>
                  <a:path w="172" h="275">
                    <a:moveTo>
                      <a:pt x="172" y="0"/>
                    </a:moveTo>
                    <a:lnTo>
                      <a:pt x="139" y="275"/>
                    </a:lnTo>
                    <a:lnTo>
                      <a:pt x="0" y="212"/>
                    </a:lnTo>
                    <a:lnTo>
                      <a:pt x="172" y="0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27" name="Freeform 219"/>
              <p:cNvSpPr>
                <a:spLocks/>
              </p:cNvSpPr>
              <p:nvPr/>
            </p:nvSpPr>
            <p:spPr bwMode="auto">
              <a:xfrm>
                <a:off x="1083" y="2673"/>
                <a:ext cx="35" cy="5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" y="274"/>
                  </a:cxn>
                  <a:cxn ang="0">
                    <a:pos x="175" y="212"/>
                  </a:cxn>
                  <a:cxn ang="0">
                    <a:pos x="0" y="0"/>
                  </a:cxn>
                </a:cxnLst>
                <a:rect l="0" t="0" r="r" b="b"/>
                <a:pathLst>
                  <a:path w="175" h="274">
                    <a:moveTo>
                      <a:pt x="0" y="0"/>
                    </a:moveTo>
                    <a:lnTo>
                      <a:pt x="36" y="274"/>
                    </a:lnTo>
                    <a:lnTo>
                      <a:pt x="175" y="2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28" name="Freeform 220"/>
              <p:cNvSpPr>
                <a:spLocks/>
              </p:cNvSpPr>
              <p:nvPr/>
            </p:nvSpPr>
            <p:spPr bwMode="auto">
              <a:xfrm>
                <a:off x="1228" y="2711"/>
                <a:ext cx="47" cy="48"/>
              </a:xfrm>
              <a:custGeom>
                <a:avLst/>
                <a:gdLst/>
                <a:ahLst/>
                <a:cxnLst>
                  <a:cxn ang="0">
                    <a:pos x="238" y="0"/>
                  </a:cxn>
                  <a:cxn ang="0">
                    <a:pos x="105" y="243"/>
                  </a:cxn>
                  <a:cxn ang="0">
                    <a:pos x="0" y="130"/>
                  </a:cxn>
                  <a:cxn ang="0">
                    <a:pos x="238" y="0"/>
                  </a:cxn>
                </a:cxnLst>
                <a:rect l="0" t="0" r="r" b="b"/>
                <a:pathLst>
                  <a:path w="238" h="243">
                    <a:moveTo>
                      <a:pt x="238" y="0"/>
                    </a:moveTo>
                    <a:lnTo>
                      <a:pt x="105" y="243"/>
                    </a:lnTo>
                    <a:lnTo>
                      <a:pt x="0" y="130"/>
                    </a:lnTo>
                    <a:lnTo>
                      <a:pt x="238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29" name="Freeform 221"/>
              <p:cNvSpPr>
                <a:spLocks/>
              </p:cNvSpPr>
              <p:nvPr/>
            </p:nvSpPr>
            <p:spPr bwMode="auto">
              <a:xfrm>
                <a:off x="1026" y="2712"/>
                <a:ext cx="48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2" y="242"/>
                  </a:cxn>
                  <a:cxn ang="0">
                    <a:pos x="238" y="129"/>
                  </a:cxn>
                  <a:cxn ang="0">
                    <a:pos x="0" y="0"/>
                  </a:cxn>
                </a:cxnLst>
                <a:rect l="0" t="0" r="r" b="b"/>
                <a:pathLst>
                  <a:path w="238" h="242">
                    <a:moveTo>
                      <a:pt x="0" y="0"/>
                    </a:moveTo>
                    <a:lnTo>
                      <a:pt x="132" y="242"/>
                    </a:lnTo>
                    <a:lnTo>
                      <a:pt x="238" y="1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30" name="Freeform 222"/>
              <p:cNvSpPr>
                <a:spLocks/>
              </p:cNvSpPr>
              <p:nvPr/>
            </p:nvSpPr>
            <p:spPr bwMode="auto">
              <a:xfrm>
                <a:off x="1259" y="2768"/>
                <a:ext cx="53" cy="34"/>
              </a:xfrm>
              <a:custGeom>
                <a:avLst/>
                <a:gdLst/>
                <a:ahLst/>
                <a:cxnLst>
                  <a:cxn ang="0">
                    <a:pos x="268" y="0"/>
                  </a:cxn>
                  <a:cxn ang="0">
                    <a:pos x="56" y="173"/>
                  </a:cxn>
                  <a:cxn ang="0">
                    <a:pos x="0" y="30"/>
                  </a:cxn>
                  <a:cxn ang="0">
                    <a:pos x="268" y="0"/>
                  </a:cxn>
                </a:cxnLst>
                <a:rect l="0" t="0" r="r" b="b"/>
                <a:pathLst>
                  <a:path w="268" h="173">
                    <a:moveTo>
                      <a:pt x="268" y="0"/>
                    </a:moveTo>
                    <a:lnTo>
                      <a:pt x="56" y="173"/>
                    </a:lnTo>
                    <a:lnTo>
                      <a:pt x="0" y="30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31" name="Freeform 223"/>
              <p:cNvSpPr>
                <a:spLocks/>
              </p:cNvSpPr>
              <p:nvPr/>
            </p:nvSpPr>
            <p:spPr bwMode="auto">
              <a:xfrm>
                <a:off x="990" y="2767"/>
                <a:ext cx="54" cy="3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2" y="173"/>
                  </a:cxn>
                  <a:cxn ang="0">
                    <a:pos x="272" y="33"/>
                  </a:cxn>
                  <a:cxn ang="0">
                    <a:pos x="0" y="0"/>
                  </a:cxn>
                </a:cxnLst>
                <a:rect l="0" t="0" r="r" b="b"/>
                <a:pathLst>
                  <a:path w="272" h="173">
                    <a:moveTo>
                      <a:pt x="0" y="0"/>
                    </a:moveTo>
                    <a:lnTo>
                      <a:pt x="212" y="173"/>
                    </a:lnTo>
                    <a:lnTo>
                      <a:pt x="272" y="33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32" name="Freeform 224"/>
              <p:cNvSpPr>
                <a:spLocks/>
              </p:cNvSpPr>
              <p:nvPr/>
            </p:nvSpPr>
            <p:spPr bwMode="auto">
              <a:xfrm>
                <a:off x="1274" y="2820"/>
                <a:ext cx="52" cy="31"/>
              </a:xfrm>
              <a:custGeom>
                <a:avLst/>
                <a:gdLst/>
                <a:ahLst/>
                <a:cxnLst>
                  <a:cxn ang="0">
                    <a:pos x="262" y="73"/>
                  </a:cxn>
                  <a:cxn ang="0">
                    <a:pos x="0" y="152"/>
                  </a:cxn>
                  <a:cxn ang="0">
                    <a:pos x="0" y="0"/>
                  </a:cxn>
                  <a:cxn ang="0">
                    <a:pos x="262" y="73"/>
                  </a:cxn>
                </a:cxnLst>
                <a:rect l="0" t="0" r="r" b="b"/>
                <a:pathLst>
                  <a:path w="262" h="152">
                    <a:moveTo>
                      <a:pt x="262" y="73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262" y="73"/>
                    </a:lnTo>
                  </a:path>
                </a:pathLst>
              </a:custGeom>
              <a:noFill/>
              <a:ln w="3175" cmpd="sng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33" name="Freeform 225"/>
              <p:cNvSpPr>
                <a:spLocks/>
              </p:cNvSpPr>
              <p:nvPr/>
            </p:nvSpPr>
            <p:spPr bwMode="auto">
              <a:xfrm>
                <a:off x="976" y="2820"/>
                <a:ext cx="52" cy="31"/>
              </a:xfrm>
              <a:custGeom>
                <a:avLst/>
                <a:gdLst/>
                <a:ahLst/>
                <a:cxnLst>
                  <a:cxn ang="0">
                    <a:pos x="0" y="76"/>
                  </a:cxn>
                  <a:cxn ang="0">
                    <a:pos x="262" y="155"/>
                  </a:cxn>
                  <a:cxn ang="0">
                    <a:pos x="262" y="0"/>
                  </a:cxn>
                  <a:cxn ang="0">
                    <a:pos x="0" y="76"/>
                  </a:cxn>
                </a:cxnLst>
                <a:rect l="0" t="0" r="r" b="b"/>
                <a:pathLst>
                  <a:path w="262" h="155">
                    <a:moveTo>
                      <a:pt x="0" y="76"/>
                    </a:moveTo>
                    <a:lnTo>
                      <a:pt x="262" y="155"/>
                    </a:lnTo>
                    <a:lnTo>
                      <a:pt x="262" y="0"/>
                    </a:lnTo>
                    <a:lnTo>
                      <a:pt x="0" y="76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34" name="Freeform 226"/>
              <p:cNvSpPr>
                <a:spLocks/>
              </p:cNvSpPr>
              <p:nvPr/>
            </p:nvSpPr>
            <p:spPr bwMode="auto">
              <a:xfrm>
                <a:off x="1257" y="2871"/>
                <a:ext cx="54" cy="34"/>
              </a:xfrm>
              <a:custGeom>
                <a:avLst/>
                <a:gdLst/>
                <a:ahLst/>
                <a:cxnLst>
                  <a:cxn ang="0">
                    <a:pos x="269" y="174"/>
                  </a:cxn>
                  <a:cxn ang="0">
                    <a:pos x="0" y="138"/>
                  </a:cxn>
                  <a:cxn ang="0">
                    <a:pos x="60" y="0"/>
                  </a:cxn>
                  <a:cxn ang="0">
                    <a:pos x="269" y="174"/>
                  </a:cxn>
                </a:cxnLst>
                <a:rect l="0" t="0" r="r" b="b"/>
                <a:pathLst>
                  <a:path w="269" h="174">
                    <a:moveTo>
                      <a:pt x="269" y="174"/>
                    </a:moveTo>
                    <a:lnTo>
                      <a:pt x="0" y="138"/>
                    </a:lnTo>
                    <a:lnTo>
                      <a:pt x="60" y="0"/>
                    </a:lnTo>
                    <a:lnTo>
                      <a:pt x="269" y="174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35" name="Freeform 227"/>
              <p:cNvSpPr>
                <a:spLocks/>
              </p:cNvSpPr>
              <p:nvPr/>
            </p:nvSpPr>
            <p:spPr bwMode="auto">
              <a:xfrm>
                <a:off x="990" y="2870"/>
                <a:ext cx="54" cy="34"/>
              </a:xfrm>
              <a:custGeom>
                <a:avLst/>
                <a:gdLst/>
                <a:ahLst/>
                <a:cxnLst>
                  <a:cxn ang="0">
                    <a:pos x="0" y="172"/>
                  </a:cxn>
                  <a:cxn ang="0">
                    <a:pos x="272" y="142"/>
                  </a:cxn>
                  <a:cxn ang="0">
                    <a:pos x="212" y="0"/>
                  </a:cxn>
                  <a:cxn ang="0">
                    <a:pos x="0" y="172"/>
                  </a:cxn>
                </a:cxnLst>
                <a:rect l="0" t="0" r="r" b="b"/>
                <a:pathLst>
                  <a:path w="272" h="172">
                    <a:moveTo>
                      <a:pt x="0" y="172"/>
                    </a:moveTo>
                    <a:lnTo>
                      <a:pt x="272" y="142"/>
                    </a:lnTo>
                    <a:lnTo>
                      <a:pt x="212" y="0"/>
                    </a:lnTo>
                    <a:lnTo>
                      <a:pt x="0" y="172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36" name="Freeform 228"/>
              <p:cNvSpPr>
                <a:spLocks/>
              </p:cNvSpPr>
              <p:nvPr/>
            </p:nvSpPr>
            <p:spPr bwMode="auto">
              <a:xfrm>
                <a:off x="1227" y="2911"/>
                <a:ext cx="48" cy="49"/>
              </a:xfrm>
              <a:custGeom>
                <a:avLst/>
                <a:gdLst/>
                <a:ahLst/>
                <a:cxnLst>
                  <a:cxn ang="0">
                    <a:pos x="239" y="242"/>
                  </a:cxn>
                  <a:cxn ang="0">
                    <a:pos x="0" y="106"/>
                  </a:cxn>
                  <a:cxn ang="0">
                    <a:pos x="109" y="0"/>
                  </a:cxn>
                  <a:cxn ang="0">
                    <a:pos x="239" y="242"/>
                  </a:cxn>
                </a:cxnLst>
                <a:rect l="0" t="0" r="r" b="b"/>
                <a:pathLst>
                  <a:path w="239" h="242">
                    <a:moveTo>
                      <a:pt x="239" y="242"/>
                    </a:moveTo>
                    <a:lnTo>
                      <a:pt x="0" y="106"/>
                    </a:lnTo>
                    <a:lnTo>
                      <a:pt x="109" y="0"/>
                    </a:lnTo>
                    <a:lnTo>
                      <a:pt x="239" y="242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37" name="Freeform 229"/>
              <p:cNvSpPr>
                <a:spLocks/>
              </p:cNvSpPr>
              <p:nvPr/>
            </p:nvSpPr>
            <p:spPr bwMode="auto">
              <a:xfrm>
                <a:off x="1027" y="2911"/>
                <a:ext cx="47" cy="48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238" y="110"/>
                  </a:cxn>
                  <a:cxn ang="0">
                    <a:pos x="133" y="0"/>
                  </a:cxn>
                  <a:cxn ang="0">
                    <a:pos x="0" y="239"/>
                  </a:cxn>
                </a:cxnLst>
                <a:rect l="0" t="0" r="r" b="b"/>
                <a:pathLst>
                  <a:path w="238" h="239">
                    <a:moveTo>
                      <a:pt x="0" y="239"/>
                    </a:moveTo>
                    <a:lnTo>
                      <a:pt x="238" y="110"/>
                    </a:lnTo>
                    <a:lnTo>
                      <a:pt x="133" y="0"/>
                    </a:lnTo>
                    <a:lnTo>
                      <a:pt x="0" y="239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38" name="Freeform 230"/>
              <p:cNvSpPr>
                <a:spLocks/>
              </p:cNvSpPr>
              <p:nvPr/>
            </p:nvSpPr>
            <p:spPr bwMode="auto">
              <a:xfrm>
                <a:off x="1184" y="2943"/>
                <a:ext cx="35" cy="55"/>
              </a:xfrm>
              <a:custGeom>
                <a:avLst/>
                <a:gdLst/>
                <a:ahLst/>
                <a:cxnLst>
                  <a:cxn ang="0">
                    <a:pos x="178" y="271"/>
                  </a:cxn>
                  <a:cxn ang="0">
                    <a:pos x="0" y="62"/>
                  </a:cxn>
                  <a:cxn ang="0">
                    <a:pos x="142" y="0"/>
                  </a:cxn>
                  <a:cxn ang="0">
                    <a:pos x="178" y="271"/>
                  </a:cxn>
                </a:cxnLst>
                <a:rect l="0" t="0" r="r" b="b"/>
                <a:pathLst>
                  <a:path w="178" h="271">
                    <a:moveTo>
                      <a:pt x="178" y="271"/>
                    </a:moveTo>
                    <a:lnTo>
                      <a:pt x="0" y="62"/>
                    </a:lnTo>
                    <a:lnTo>
                      <a:pt x="142" y="0"/>
                    </a:lnTo>
                    <a:lnTo>
                      <a:pt x="178" y="27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39" name="Freeform 231"/>
              <p:cNvSpPr>
                <a:spLocks/>
              </p:cNvSpPr>
              <p:nvPr/>
            </p:nvSpPr>
            <p:spPr bwMode="auto">
              <a:xfrm>
                <a:off x="1083" y="2943"/>
                <a:ext cx="34" cy="55"/>
              </a:xfrm>
              <a:custGeom>
                <a:avLst/>
                <a:gdLst/>
                <a:ahLst/>
                <a:cxnLst>
                  <a:cxn ang="0">
                    <a:pos x="0" y="271"/>
                  </a:cxn>
                  <a:cxn ang="0">
                    <a:pos x="172" y="59"/>
                  </a:cxn>
                  <a:cxn ang="0">
                    <a:pos x="32" y="0"/>
                  </a:cxn>
                  <a:cxn ang="0">
                    <a:pos x="0" y="271"/>
                  </a:cxn>
                </a:cxnLst>
                <a:rect l="0" t="0" r="r" b="b"/>
                <a:pathLst>
                  <a:path w="172" h="271">
                    <a:moveTo>
                      <a:pt x="0" y="271"/>
                    </a:moveTo>
                    <a:lnTo>
                      <a:pt x="172" y="59"/>
                    </a:lnTo>
                    <a:lnTo>
                      <a:pt x="32" y="0"/>
                    </a:lnTo>
                    <a:lnTo>
                      <a:pt x="0" y="27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</p:grpSp>
      </p:grpSp>
      <p:sp>
        <p:nvSpPr>
          <p:cNvPr id="17648" name="Text Box 240"/>
          <p:cNvSpPr txBox="1">
            <a:spLocks noChangeArrowheads="1"/>
          </p:cNvSpPr>
          <p:nvPr/>
        </p:nvSpPr>
        <p:spPr bwMode="auto">
          <a:xfrm>
            <a:off x="378372" y="890613"/>
            <a:ext cx="2799499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б)</a:t>
            </a:r>
            <a:r>
              <a:rPr lang="uk-UA" b="1" u="sng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морські течії</a:t>
            </a:r>
            <a:r>
              <a:rPr lang="uk-UA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652" name="Arc 244"/>
          <p:cNvSpPr>
            <a:spLocks/>
          </p:cNvSpPr>
          <p:nvPr/>
        </p:nvSpPr>
        <p:spPr bwMode="auto">
          <a:xfrm rot="18845534" flipV="1">
            <a:off x="4455913" y="4707180"/>
            <a:ext cx="533400" cy="1131888"/>
          </a:xfrm>
          <a:custGeom>
            <a:avLst/>
            <a:gdLst>
              <a:gd name="G0" fmla="+- 0 0 0"/>
              <a:gd name="G1" fmla="+- 21597 0 0"/>
              <a:gd name="G2" fmla="+- 21600 0 0"/>
              <a:gd name="T0" fmla="*/ 374 w 21600"/>
              <a:gd name="T1" fmla="*/ 0 h 26747"/>
              <a:gd name="T2" fmla="*/ 20977 w 21600"/>
              <a:gd name="T3" fmla="*/ 26747 h 26747"/>
              <a:gd name="T4" fmla="*/ 0 w 21600"/>
              <a:gd name="T5" fmla="*/ 21597 h 26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6747" fill="none" extrusionOk="0">
                <a:moveTo>
                  <a:pt x="373" y="0"/>
                </a:moveTo>
                <a:cubicBezTo>
                  <a:pt x="12155" y="204"/>
                  <a:pt x="21600" y="9813"/>
                  <a:pt x="21600" y="21597"/>
                </a:cubicBezTo>
                <a:cubicBezTo>
                  <a:pt x="21600" y="23332"/>
                  <a:pt x="21390" y="25061"/>
                  <a:pt x="20977" y="26747"/>
                </a:cubicBezTo>
              </a:path>
              <a:path w="21600" h="26747" stroke="0" extrusionOk="0">
                <a:moveTo>
                  <a:pt x="373" y="0"/>
                </a:moveTo>
                <a:cubicBezTo>
                  <a:pt x="12155" y="204"/>
                  <a:pt x="21600" y="9813"/>
                  <a:pt x="21600" y="21597"/>
                </a:cubicBezTo>
                <a:cubicBezTo>
                  <a:pt x="21600" y="23332"/>
                  <a:pt x="21390" y="25061"/>
                  <a:pt x="20977" y="26747"/>
                </a:cubicBezTo>
                <a:lnTo>
                  <a:pt x="0" y="21597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 type="stealth" w="lg" len="lg"/>
            <a:tailEnd type="none" w="lg" len="lg"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7653" name="WordArt 245"/>
          <p:cNvSpPr>
            <a:spLocks noChangeArrowheads="1" noChangeShapeType="1" noTextEdit="1"/>
          </p:cNvSpPr>
          <p:nvPr/>
        </p:nvSpPr>
        <p:spPr bwMode="auto">
          <a:xfrm rot="3883354">
            <a:off x="3523862" y="5015100"/>
            <a:ext cx="1444482" cy="95185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uk-UA" sz="1600" b="1" i="1" kern="10" dirty="0">
                <a:ln w="9525">
                  <a:noFill/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Каліфорнійська</a:t>
            </a:r>
          </a:p>
        </p:txBody>
      </p:sp>
      <p:sp>
        <p:nvSpPr>
          <p:cNvPr id="17654" name="Freeform 246"/>
          <p:cNvSpPr>
            <a:spLocks/>
          </p:cNvSpPr>
          <p:nvPr/>
        </p:nvSpPr>
        <p:spPr bwMode="auto">
          <a:xfrm>
            <a:off x="4734849" y="4327303"/>
            <a:ext cx="287338" cy="287337"/>
          </a:xfrm>
          <a:custGeom>
            <a:avLst/>
            <a:gdLst/>
            <a:ahLst/>
            <a:cxnLst>
              <a:cxn ang="0">
                <a:pos x="543" y="0"/>
              </a:cxn>
              <a:cxn ang="0">
                <a:pos x="457" y="11"/>
              </a:cxn>
              <a:cxn ang="0">
                <a:pos x="350" y="44"/>
              </a:cxn>
              <a:cxn ang="0">
                <a:pos x="255" y="96"/>
              </a:cxn>
              <a:cxn ang="0">
                <a:pos x="168" y="169"/>
              </a:cxn>
              <a:cxn ang="0">
                <a:pos x="100" y="255"/>
              </a:cxn>
              <a:cxn ang="0">
                <a:pos x="47" y="352"/>
              </a:cxn>
              <a:cxn ang="0">
                <a:pos x="14" y="461"/>
              </a:cxn>
              <a:cxn ang="0">
                <a:pos x="0" y="576"/>
              </a:cxn>
              <a:cxn ang="0">
                <a:pos x="3" y="632"/>
              </a:cxn>
              <a:cxn ang="0">
                <a:pos x="26" y="749"/>
              </a:cxn>
              <a:cxn ang="0">
                <a:pos x="70" y="851"/>
              </a:cxn>
              <a:cxn ang="0">
                <a:pos x="132" y="943"/>
              </a:cxn>
              <a:cxn ang="0">
                <a:pos x="209" y="1020"/>
              </a:cxn>
              <a:cxn ang="0">
                <a:pos x="302" y="1082"/>
              </a:cxn>
              <a:cxn ang="0">
                <a:pos x="404" y="1125"/>
              </a:cxn>
              <a:cxn ang="0">
                <a:pos x="513" y="1149"/>
              </a:cxn>
              <a:cxn ang="0">
                <a:pos x="602" y="1152"/>
              </a:cxn>
              <a:cxn ang="0">
                <a:pos x="689" y="1138"/>
              </a:cxn>
              <a:cxn ang="0">
                <a:pos x="795" y="1105"/>
              </a:cxn>
              <a:cxn ang="0">
                <a:pos x="890" y="1052"/>
              </a:cxn>
              <a:cxn ang="0">
                <a:pos x="977" y="984"/>
              </a:cxn>
              <a:cxn ang="0">
                <a:pos x="1046" y="897"/>
              </a:cxn>
              <a:cxn ang="0">
                <a:pos x="1099" y="801"/>
              </a:cxn>
              <a:cxn ang="0">
                <a:pos x="1132" y="692"/>
              </a:cxn>
              <a:cxn ang="0">
                <a:pos x="1145" y="576"/>
              </a:cxn>
              <a:cxn ang="0">
                <a:pos x="1142" y="517"/>
              </a:cxn>
              <a:cxn ang="0">
                <a:pos x="1119" y="405"/>
              </a:cxn>
              <a:cxn ang="0">
                <a:pos x="1075" y="302"/>
              </a:cxn>
              <a:cxn ang="0">
                <a:pos x="1013" y="209"/>
              </a:cxn>
              <a:cxn ang="0">
                <a:pos x="937" y="132"/>
              </a:cxn>
              <a:cxn ang="0">
                <a:pos x="844" y="70"/>
              </a:cxn>
              <a:cxn ang="0">
                <a:pos x="742" y="23"/>
              </a:cxn>
              <a:cxn ang="0">
                <a:pos x="632" y="3"/>
              </a:cxn>
            </a:cxnLst>
            <a:rect l="0" t="0" r="r" b="b"/>
            <a:pathLst>
              <a:path w="1145" h="1152">
                <a:moveTo>
                  <a:pt x="573" y="0"/>
                </a:moveTo>
                <a:lnTo>
                  <a:pt x="543" y="0"/>
                </a:lnTo>
                <a:lnTo>
                  <a:pt x="513" y="3"/>
                </a:lnTo>
                <a:lnTo>
                  <a:pt x="457" y="11"/>
                </a:lnTo>
                <a:lnTo>
                  <a:pt x="404" y="23"/>
                </a:lnTo>
                <a:lnTo>
                  <a:pt x="350" y="44"/>
                </a:lnTo>
                <a:lnTo>
                  <a:pt x="302" y="70"/>
                </a:lnTo>
                <a:lnTo>
                  <a:pt x="255" y="96"/>
                </a:lnTo>
                <a:lnTo>
                  <a:pt x="209" y="132"/>
                </a:lnTo>
                <a:lnTo>
                  <a:pt x="168" y="169"/>
                </a:lnTo>
                <a:lnTo>
                  <a:pt x="132" y="209"/>
                </a:lnTo>
                <a:lnTo>
                  <a:pt x="100" y="255"/>
                </a:lnTo>
                <a:lnTo>
                  <a:pt x="70" y="302"/>
                </a:lnTo>
                <a:lnTo>
                  <a:pt x="47" y="352"/>
                </a:lnTo>
                <a:lnTo>
                  <a:pt x="26" y="405"/>
                </a:lnTo>
                <a:lnTo>
                  <a:pt x="14" y="461"/>
                </a:lnTo>
                <a:lnTo>
                  <a:pt x="3" y="517"/>
                </a:lnTo>
                <a:lnTo>
                  <a:pt x="0" y="576"/>
                </a:lnTo>
                <a:lnTo>
                  <a:pt x="3" y="606"/>
                </a:lnTo>
                <a:lnTo>
                  <a:pt x="3" y="632"/>
                </a:lnTo>
                <a:lnTo>
                  <a:pt x="14" y="692"/>
                </a:lnTo>
                <a:lnTo>
                  <a:pt x="26" y="749"/>
                </a:lnTo>
                <a:lnTo>
                  <a:pt x="47" y="801"/>
                </a:lnTo>
                <a:lnTo>
                  <a:pt x="70" y="851"/>
                </a:lnTo>
                <a:lnTo>
                  <a:pt x="100" y="897"/>
                </a:lnTo>
                <a:lnTo>
                  <a:pt x="132" y="943"/>
                </a:lnTo>
                <a:lnTo>
                  <a:pt x="168" y="984"/>
                </a:lnTo>
                <a:lnTo>
                  <a:pt x="209" y="1020"/>
                </a:lnTo>
                <a:lnTo>
                  <a:pt x="255" y="1052"/>
                </a:lnTo>
                <a:lnTo>
                  <a:pt x="302" y="1082"/>
                </a:lnTo>
                <a:lnTo>
                  <a:pt x="350" y="1105"/>
                </a:lnTo>
                <a:lnTo>
                  <a:pt x="404" y="1125"/>
                </a:lnTo>
                <a:lnTo>
                  <a:pt x="457" y="1138"/>
                </a:lnTo>
                <a:lnTo>
                  <a:pt x="513" y="1149"/>
                </a:lnTo>
                <a:lnTo>
                  <a:pt x="573" y="1152"/>
                </a:lnTo>
                <a:lnTo>
                  <a:pt x="602" y="1152"/>
                </a:lnTo>
                <a:lnTo>
                  <a:pt x="632" y="1149"/>
                </a:lnTo>
                <a:lnTo>
                  <a:pt x="689" y="1138"/>
                </a:lnTo>
                <a:lnTo>
                  <a:pt x="742" y="1125"/>
                </a:lnTo>
                <a:lnTo>
                  <a:pt x="795" y="1105"/>
                </a:lnTo>
                <a:lnTo>
                  <a:pt x="844" y="1082"/>
                </a:lnTo>
                <a:lnTo>
                  <a:pt x="890" y="1052"/>
                </a:lnTo>
                <a:lnTo>
                  <a:pt x="937" y="1020"/>
                </a:lnTo>
                <a:lnTo>
                  <a:pt x="977" y="984"/>
                </a:lnTo>
                <a:lnTo>
                  <a:pt x="1013" y="943"/>
                </a:lnTo>
                <a:lnTo>
                  <a:pt x="1046" y="897"/>
                </a:lnTo>
                <a:lnTo>
                  <a:pt x="1075" y="851"/>
                </a:lnTo>
                <a:lnTo>
                  <a:pt x="1099" y="801"/>
                </a:lnTo>
                <a:lnTo>
                  <a:pt x="1119" y="749"/>
                </a:lnTo>
                <a:lnTo>
                  <a:pt x="1132" y="692"/>
                </a:lnTo>
                <a:lnTo>
                  <a:pt x="1142" y="632"/>
                </a:lnTo>
                <a:lnTo>
                  <a:pt x="1145" y="576"/>
                </a:lnTo>
                <a:lnTo>
                  <a:pt x="1145" y="546"/>
                </a:lnTo>
                <a:lnTo>
                  <a:pt x="1142" y="517"/>
                </a:lnTo>
                <a:lnTo>
                  <a:pt x="1132" y="461"/>
                </a:lnTo>
                <a:lnTo>
                  <a:pt x="1119" y="405"/>
                </a:lnTo>
                <a:lnTo>
                  <a:pt x="1099" y="352"/>
                </a:lnTo>
                <a:lnTo>
                  <a:pt x="1075" y="302"/>
                </a:lnTo>
                <a:lnTo>
                  <a:pt x="1046" y="255"/>
                </a:lnTo>
                <a:lnTo>
                  <a:pt x="1013" y="209"/>
                </a:lnTo>
                <a:lnTo>
                  <a:pt x="977" y="169"/>
                </a:lnTo>
                <a:lnTo>
                  <a:pt x="937" y="132"/>
                </a:lnTo>
                <a:lnTo>
                  <a:pt x="890" y="96"/>
                </a:lnTo>
                <a:lnTo>
                  <a:pt x="844" y="70"/>
                </a:lnTo>
                <a:lnTo>
                  <a:pt x="795" y="44"/>
                </a:lnTo>
                <a:lnTo>
                  <a:pt x="742" y="23"/>
                </a:lnTo>
                <a:lnTo>
                  <a:pt x="689" y="11"/>
                </a:lnTo>
                <a:lnTo>
                  <a:pt x="632" y="3"/>
                </a:lnTo>
                <a:lnTo>
                  <a:pt x="573" y="0"/>
                </a:lnTo>
              </a:path>
            </a:pathLst>
          </a:custGeom>
          <a:solidFill>
            <a:srgbClr val="FFFF00"/>
          </a:solidFill>
          <a:ln w="3175" cmpd="sng">
            <a:solidFill>
              <a:srgbClr val="CC3300"/>
            </a:solidFill>
            <a:prstDash val="solid"/>
            <a:round/>
            <a:headEnd/>
            <a:tailEnd/>
          </a:ln>
          <a:effectLst>
            <a:outerShdw dist="17961" dir="2700000" algn="ctr" rotWithShape="0">
              <a:srgbClr val="FF3300"/>
            </a:outerShdw>
          </a:effectLst>
        </p:spPr>
        <p:txBody>
          <a:bodyPr/>
          <a:lstStyle/>
          <a:p>
            <a:endParaRPr lang="uk-UA"/>
          </a:p>
        </p:txBody>
      </p:sp>
      <p:grpSp>
        <p:nvGrpSpPr>
          <p:cNvPr id="17655" name="Group 247"/>
          <p:cNvGrpSpPr>
            <a:grpSpLocks/>
          </p:cNvGrpSpPr>
          <p:nvPr/>
        </p:nvGrpSpPr>
        <p:grpSpPr bwMode="auto">
          <a:xfrm>
            <a:off x="4614021" y="4236814"/>
            <a:ext cx="503238" cy="476250"/>
            <a:chOff x="976" y="2660"/>
            <a:chExt cx="350" cy="352"/>
          </a:xfrm>
        </p:grpSpPr>
        <p:sp>
          <p:nvSpPr>
            <p:cNvPr id="17656" name="Freeform 248"/>
            <p:cNvSpPr>
              <a:spLocks/>
            </p:cNvSpPr>
            <p:nvPr/>
          </p:nvSpPr>
          <p:spPr bwMode="auto">
            <a:xfrm>
              <a:off x="1184" y="2674"/>
              <a:ext cx="35" cy="55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139" y="275"/>
                </a:cxn>
                <a:cxn ang="0">
                  <a:pos x="0" y="212"/>
                </a:cxn>
                <a:cxn ang="0">
                  <a:pos x="172" y="0"/>
                </a:cxn>
              </a:cxnLst>
              <a:rect l="0" t="0" r="r" b="b"/>
              <a:pathLst>
                <a:path w="172" h="275">
                  <a:moveTo>
                    <a:pt x="172" y="0"/>
                  </a:moveTo>
                  <a:lnTo>
                    <a:pt x="139" y="275"/>
                  </a:lnTo>
                  <a:lnTo>
                    <a:pt x="0" y="212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7657" name="Freeform 249"/>
            <p:cNvSpPr>
              <a:spLocks/>
            </p:cNvSpPr>
            <p:nvPr/>
          </p:nvSpPr>
          <p:spPr bwMode="auto">
            <a:xfrm>
              <a:off x="990" y="2767"/>
              <a:ext cx="54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173"/>
                </a:cxn>
                <a:cxn ang="0">
                  <a:pos x="272" y="33"/>
                </a:cxn>
                <a:cxn ang="0">
                  <a:pos x="0" y="0"/>
                </a:cxn>
              </a:cxnLst>
              <a:rect l="0" t="0" r="r" b="b"/>
              <a:pathLst>
                <a:path w="272" h="173">
                  <a:moveTo>
                    <a:pt x="0" y="0"/>
                  </a:moveTo>
                  <a:lnTo>
                    <a:pt x="212" y="173"/>
                  </a:lnTo>
                  <a:lnTo>
                    <a:pt x="272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7658" name="Freeform 250"/>
            <p:cNvSpPr>
              <a:spLocks/>
            </p:cNvSpPr>
            <p:nvPr/>
          </p:nvSpPr>
          <p:spPr bwMode="auto">
            <a:xfrm>
              <a:off x="1274" y="2820"/>
              <a:ext cx="52" cy="31"/>
            </a:xfrm>
            <a:custGeom>
              <a:avLst/>
              <a:gdLst/>
              <a:ahLst/>
              <a:cxnLst>
                <a:cxn ang="0">
                  <a:pos x="262" y="73"/>
                </a:cxn>
                <a:cxn ang="0">
                  <a:pos x="0" y="152"/>
                </a:cxn>
                <a:cxn ang="0">
                  <a:pos x="0" y="0"/>
                </a:cxn>
                <a:cxn ang="0">
                  <a:pos x="262" y="73"/>
                </a:cxn>
              </a:cxnLst>
              <a:rect l="0" t="0" r="r" b="b"/>
              <a:pathLst>
                <a:path w="262" h="152">
                  <a:moveTo>
                    <a:pt x="262" y="73"/>
                  </a:moveTo>
                  <a:lnTo>
                    <a:pt x="0" y="152"/>
                  </a:lnTo>
                  <a:lnTo>
                    <a:pt x="0" y="0"/>
                  </a:lnTo>
                  <a:lnTo>
                    <a:pt x="262" y="73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7659" name="Freeform 251"/>
            <p:cNvSpPr>
              <a:spLocks/>
            </p:cNvSpPr>
            <p:nvPr/>
          </p:nvSpPr>
          <p:spPr bwMode="auto">
            <a:xfrm>
              <a:off x="976" y="2820"/>
              <a:ext cx="52" cy="31"/>
            </a:xfrm>
            <a:custGeom>
              <a:avLst/>
              <a:gdLst/>
              <a:ahLst/>
              <a:cxnLst>
                <a:cxn ang="0">
                  <a:pos x="0" y="76"/>
                </a:cxn>
                <a:cxn ang="0">
                  <a:pos x="262" y="155"/>
                </a:cxn>
                <a:cxn ang="0">
                  <a:pos x="262" y="0"/>
                </a:cxn>
                <a:cxn ang="0">
                  <a:pos x="0" y="76"/>
                </a:cxn>
              </a:cxnLst>
              <a:rect l="0" t="0" r="r" b="b"/>
              <a:pathLst>
                <a:path w="262" h="155">
                  <a:moveTo>
                    <a:pt x="0" y="76"/>
                  </a:moveTo>
                  <a:lnTo>
                    <a:pt x="262" y="155"/>
                  </a:lnTo>
                  <a:lnTo>
                    <a:pt x="262" y="0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7660" name="Freeform 252"/>
            <p:cNvSpPr>
              <a:spLocks/>
            </p:cNvSpPr>
            <p:nvPr/>
          </p:nvSpPr>
          <p:spPr bwMode="auto">
            <a:xfrm>
              <a:off x="1257" y="2871"/>
              <a:ext cx="54" cy="34"/>
            </a:xfrm>
            <a:custGeom>
              <a:avLst/>
              <a:gdLst/>
              <a:ahLst/>
              <a:cxnLst>
                <a:cxn ang="0">
                  <a:pos x="269" y="174"/>
                </a:cxn>
                <a:cxn ang="0">
                  <a:pos x="0" y="138"/>
                </a:cxn>
                <a:cxn ang="0">
                  <a:pos x="60" y="0"/>
                </a:cxn>
                <a:cxn ang="0">
                  <a:pos x="269" y="174"/>
                </a:cxn>
              </a:cxnLst>
              <a:rect l="0" t="0" r="r" b="b"/>
              <a:pathLst>
                <a:path w="269" h="174">
                  <a:moveTo>
                    <a:pt x="269" y="174"/>
                  </a:moveTo>
                  <a:lnTo>
                    <a:pt x="0" y="138"/>
                  </a:lnTo>
                  <a:lnTo>
                    <a:pt x="60" y="0"/>
                  </a:lnTo>
                  <a:lnTo>
                    <a:pt x="269" y="174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grpSp>
          <p:nvGrpSpPr>
            <p:cNvPr id="17661" name="Group 253"/>
            <p:cNvGrpSpPr>
              <a:grpSpLocks/>
            </p:cNvGrpSpPr>
            <p:nvPr/>
          </p:nvGrpSpPr>
          <p:grpSpPr bwMode="auto">
            <a:xfrm>
              <a:off x="976" y="2660"/>
              <a:ext cx="350" cy="352"/>
              <a:chOff x="976" y="2660"/>
              <a:chExt cx="350" cy="352"/>
            </a:xfrm>
          </p:grpSpPr>
          <p:sp>
            <p:nvSpPr>
              <p:cNvPr id="17662" name="Freeform 254"/>
              <p:cNvSpPr>
                <a:spLocks/>
              </p:cNvSpPr>
              <p:nvPr/>
            </p:nvSpPr>
            <p:spPr bwMode="auto">
              <a:xfrm>
                <a:off x="1135" y="2660"/>
                <a:ext cx="32" cy="53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156" y="265"/>
                  </a:cxn>
                  <a:cxn ang="0">
                    <a:pos x="0" y="265"/>
                  </a:cxn>
                  <a:cxn ang="0">
                    <a:pos x="76" y="0"/>
                  </a:cxn>
                </a:cxnLst>
                <a:rect l="0" t="0" r="r" b="b"/>
                <a:pathLst>
                  <a:path w="156" h="265">
                    <a:moveTo>
                      <a:pt x="76" y="0"/>
                    </a:moveTo>
                    <a:lnTo>
                      <a:pt x="156" y="265"/>
                    </a:lnTo>
                    <a:lnTo>
                      <a:pt x="0" y="265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63" name="Freeform 255"/>
              <p:cNvSpPr>
                <a:spLocks/>
              </p:cNvSpPr>
              <p:nvPr/>
            </p:nvSpPr>
            <p:spPr bwMode="auto">
              <a:xfrm>
                <a:off x="1135" y="2960"/>
                <a:ext cx="32" cy="52"/>
              </a:xfrm>
              <a:custGeom>
                <a:avLst/>
                <a:gdLst/>
                <a:ahLst/>
                <a:cxnLst>
                  <a:cxn ang="0">
                    <a:pos x="76" y="261"/>
                  </a:cxn>
                  <a:cxn ang="0">
                    <a:pos x="156" y="0"/>
                  </a:cxn>
                  <a:cxn ang="0">
                    <a:pos x="0" y="0"/>
                  </a:cxn>
                  <a:cxn ang="0">
                    <a:pos x="76" y="261"/>
                  </a:cxn>
                </a:cxnLst>
                <a:rect l="0" t="0" r="r" b="b"/>
                <a:pathLst>
                  <a:path w="156" h="261">
                    <a:moveTo>
                      <a:pt x="76" y="261"/>
                    </a:moveTo>
                    <a:lnTo>
                      <a:pt x="156" y="0"/>
                    </a:lnTo>
                    <a:lnTo>
                      <a:pt x="0" y="0"/>
                    </a:lnTo>
                    <a:lnTo>
                      <a:pt x="76" y="26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64" name="Freeform 256"/>
              <p:cNvSpPr>
                <a:spLocks/>
              </p:cNvSpPr>
              <p:nvPr/>
            </p:nvSpPr>
            <p:spPr bwMode="auto">
              <a:xfrm>
                <a:off x="1184" y="2674"/>
                <a:ext cx="35" cy="55"/>
              </a:xfrm>
              <a:custGeom>
                <a:avLst/>
                <a:gdLst/>
                <a:ahLst/>
                <a:cxnLst>
                  <a:cxn ang="0">
                    <a:pos x="172" y="0"/>
                  </a:cxn>
                  <a:cxn ang="0">
                    <a:pos x="139" y="275"/>
                  </a:cxn>
                  <a:cxn ang="0">
                    <a:pos x="0" y="212"/>
                  </a:cxn>
                  <a:cxn ang="0">
                    <a:pos x="172" y="0"/>
                  </a:cxn>
                </a:cxnLst>
                <a:rect l="0" t="0" r="r" b="b"/>
                <a:pathLst>
                  <a:path w="172" h="275">
                    <a:moveTo>
                      <a:pt x="172" y="0"/>
                    </a:moveTo>
                    <a:lnTo>
                      <a:pt x="139" y="275"/>
                    </a:lnTo>
                    <a:lnTo>
                      <a:pt x="0" y="212"/>
                    </a:lnTo>
                    <a:lnTo>
                      <a:pt x="172" y="0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65" name="Freeform 257"/>
              <p:cNvSpPr>
                <a:spLocks/>
              </p:cNvSpPr>
              <p:nvPr/>
            </p:nvSpPr>
            <p:spPr bwMode="auto">
              <a:xfrm>
                <a:off x="1083" y="2673"/>
                <a:ext cx="35" cy="5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" y="274"/>
                  </a:cxn>
                  <a:cxn ang="0">
                    <a:pos x="175" y="212"/>
                  </a:cxn>
                  <a:cxn ang="0">
                    <a:pos x="0" y="0"/>
                  </a:cxn>
                </a:cxnLst>
                <a:rect l="0" t="0" r="r" b="b"/>
                <a:pathLst>
                  <a:path w="175" h="274">
                    <a:moveTo>
                      <a:pt x="0" y="0"/>
                    </a:moveTo>
                    <a:lnTo>
                      <a:pt x="36" y="274"/>
                    </a:lnTo>
                    <a:lnTo>
                      <a:pt x="175" y="2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66" name="Freeform 258"/>
              <p:cNvSpPr>
                <a:spLocks/>
              </p:cNvSpPr>
              <p:nvPr/>
            </p:nvSpPr>
            <p:spPr bwMode="auto">
              <a:xfrm>
                <a:off x="1228" y="2711"/>
                <a:ext cx="47" cy="48"/>
              </a:xfrm>
              <a:custGeom>
                <a:avLst/>
                <a:gdLst/>
                <a:ahLst/>
                <a:cxnLst>
                  <a:cxn ang="0">
                    <a:pos x="238" y="0"/>
                  </a:cxn>
                  <a:cxn ang="0">
                    <a:pos x="105" y="243"/>
                  </a:cxn>
                  <a:cxn ang="0">
                    <a:pos x="0" y="130"/>
                  </a:cxn>
                  <a:cxn ang="0">
                    <a:pos x="238" y="0"/>
                  </a:cxn>
                </a:cxnLst>
                <a:rect l="0" t="0" r="r" b="b"/>
                <a:pathLst>
                  <a:path w="238" h="243">
                    <a:moveTo>
                      <a:pt x="238" y="0"/>
                    </a:moveTo>
                    <a:lnTo>
                      <a:pt x="105" y="243"/>
                    </a:lnTo>
                    <a:lnTo>
                      <a:pt x="0" y="130"/>
                    </a:lnTo>
                    <a:lnTo>
                      <a:pt x="238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67" name="Freeform 259"/>
              <p:cNvSpPr>
                <a:spLocks/>
              </p:cNvSpPr>
              <p:nvPr/>
            </p:nvSpPr>
            <p:spPr bwMode="auto">
              <a:xfrm>
                <a:off x="1026" y="2712"/>
                <a:ext cx="48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2" y="242"/>
                  </a:cxn>
                  <a:cxn ang="0">
                    <a:pos x="238" y="129"/>
                  </a:cxn>
                  <a:cxn ang="0">
                    <a:pos x="0" y="0"/>
                  </a:cxn>
                </a:cxnLst>
                <a:rect l="0" t="0" r="r" b="b"/>
                <a:pathLst>
                  <a:path w="238" h="242">
                    <a:moveTo>
                      <a:pt x="0" y="0"/>
                    </a:moveTo>
                    <a:lnTo>
                      <a:pt x="132" y="242"/>
                    </a:lnTo>
                    <a:lnTo>
                      <a:pt x="238" y="1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68" name="Freeform 260"/>
              <p:cNvSpPr>
                <a:spLocks/>
              </p:cNvSpPr>
              <p:nvPr/>
            </p:nvSpPr>
            <p:spPr bwMode="auto">
              <a:xfrm>
                <a:off x="1259" y="2768"/>
                <a:ext cx="53" cy="34"/>
              </a:xfrm>
              <a:custGeom>
                <a:avLst/>
                <a:gdLst/>
                <a:ahLst/>
                <a:cxnLst>
                  <a:cxn ang="0">
                    <a:pos x="268" y="0"/>
                  </a:cxn>
                  <a:cxn ang="0">
                    <a:pos x="56" y="173"/>
                  </a:cxn>
                  <a:cxn ang="0">
                    <a:pos x="0" y="30"/>
                  </a:cxn>
                  <a:cxn ang="0">
                    <a:pos x="268" y="0"/>
                  </a:cxn>
                </a:cxnLst>
                <a:rect l="0" t="0" r="r" b="b"/>
                <a:pathLst>
                  <a:path w="268" h="173">
                    <a:moveTo>
                      <a:pt x="268" y="0"/>
                    </a:moveTo>
                    <a:lnTo>
                      <a:pt x="56" y="173"/>
                    </a:lnTo>
                    <a:lnTo>
                      <a:pt x="0" y="30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69" name="Freeform 261"/>
              <p:cNvSpPr>
                <a:spLocks/>
              </p:cNvSpPr>
              <p:nvPr/>
            </p:nvSpPr>
            <p:spPr bwMode="auto">
              <a:xfrm>
                <a:off x="990" y="2767"/>
                <a:ext cx="54" cy="3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2" y="173"/>
                  </a:cxn>
                  <a:cxn ang="0">
                    <a:pos x="272" y="33"/>
                  </a:cxn>
                  <a:cxn ang="0">
                    <a:pos x="0" y="0"/>
                  </a:cxn>
                </a:cxnLst>
                <a:rect l="0" t="0" r="r" b="b"/>
                <a:pathLst>
                  <a:path w="272" h="173">
                    <a:moveTo>
                      <a:pt x="0" y="0"/>
                    </a:moveTo>
                    <a:lnTo>
                      <a:pt x="212" y="173"/>
                    </a:lnTo>
                    <a:lnTo>
                      <a:pt x="272" y="33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70" name="Freeform 262"/>
              <p:cNvSpPr>
                <a:spLocks/>
              </p:cNvSpPr>
              <p:nvPr/>
            </p:nvSpPr>
            <p:spPr bwMode="auto">
              <a:xfrm>
                <a:off x="1274" y="2820"/>
                <a:ext cx="52" cy="31"/>
              </a:xfrm>
              <a:custGeom>
                <a:avLst/>
                <a:gdLst/>
                <a:ahLst/>
                <a:cxnLst>
                  <a:cxn ang="0">
                    <a:pos x="262" y="73"/>
                  </a:cxn>
                  <a:cxn ang="0">
                    <a:pos x="0" y="152"/>
                  </a:cxn>
                  <a:cxn ang="0">
                    <a:pos x="0" y="0"/>
                  </a:cxn>
                  <a:cxn ang="0">
                    <a:pos x="262" y="73"/>
                  </a:cxn>
                </a:cxnLst>
                <a:rect l="0" t="0" r="r" b="b"/>
                <a:pathLst>
                  <a:path w="262" h="152">
                    <a:moveTo>
                      <a:pt x="262" y="73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262" y="73"/>
                    </a:lnTo>
                  </a:path>
                </a:pathLst>
              </a:custGeom>
              <a:noFill/>
              <a:ln w="3175" cmpd="sng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71" name="Freeform 263"/>
              <p:cNvSpPr>
                <a:spLocks/>
              </p:cNvSpPr>
              <p:nvPr/>
            </p:nvSpPr>
            <p:spPr bwMode="auto">
              <a:xfrm>
                <a:off x="976" y="2820"/>
                <a:ext cx="52" cy="31"/>
              </a:xfrm>
              <a:custGeom>
                <a:avLst/>
                <a:gdLst/>
                <a:ahLst/>
                <a:cxnLst>
                  <a:cxn ang="0">
                    <a:pos x="0" y="76"/>
                  </a:cxn>
                  <a:cxn ang="0">
                    <a:pos x="262" y="155"/>
                  </a:cxn>
                  <a:cxn ang="0">
                    <a:pos x="262" y="0"/>
                  </a:cxn>
                  <a:cxn ang="0">
                    <a:pos x="0" y="76"/>
                  </a:cxn>
                </a:cxnLst>
                <a:rect l="0" t="0" r="r" b="b"/>
                <a:pathLst>
                  <a:path w="262" h="155">
                    <a:moveTo>
                      <a:pt x="0" y="76"/>
                    </a:moveTo>
                    <a:lnTo>
                      <a:pt x="262" y="155"/>
                    </a:lnTo>
                    <a:lnTo>
                      <a:pt x="262" y="0"/>
                    </a:lnTo>
                    <a:lnTo>
                      <a:pt x="0" y="76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72" name="Freeform 264"/>
              <p:cNvSpPr>
                <a:spLocks/>
              </p:cNvSpPr>
              <p:nvPr/>
            </p:nvSpPr>
            <p:spPr bwMode="auto">
              <a:xfrm>
                <a:off x="1257" y="2871"/>
                <a:ext cx="54" cy="34"/>
              </a:xfrm>
              <a:custGeom>
                <a:avLst/>
                <a:gdLst/>
                <a:ahLst/>
                <a:cxnLst>
                  <a:cxn ang="0">
                    <a:pos x="269" y="174"/>
                  </a:cxn>
                  <a:cxn ang="0">
                    <a:pos x="0" y="138"/>
                  </a:cxn>
                  <a:cxn ang="0">
                    <a:pos x="60" y="0"/>
                  </a:cxn>
                  <a:cxn ang="0">
                    <a:pos x="269" y="174"/>
                  </a:cxn>
                </a:cxnLst>
                <a:rect l="0" t="0" r="r" b="b"/>
                <a:pathLst>
                  <a:path w="269" h="174">
                    <a:moveTo>
                      <a:pt x="269" y="174"/>
                    </a:moveTo>
                    <a:lnTo>
                      <a:pt x="0" y="138"/>
                    </a:lnTo>
                    <a:lnTo>
                      <a:pt x="60" y="0"/>
                    </a:lnTo>
                    <a:lnTo>
                      <a:pt x="269" y="174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73" name="Freeform 265"/>
              <p:cNvSpPr>
                <a:spLocks/>
              </p:cNvSpPr>
              <p:nvPr/>
            </p:nvSpPr>
            <p:spPr bwMode="auto">
              <a:xfrm>
                <a:off x="990" y="2870"/>
                <a:ext cx="54" cy="34"/>
              </a:xfrm>
              <a:custGeom>
                <a:avLst/>
                <a:gdLst/>
                <a:ahLst/>
                <a:cxnLst>
                  <a:cxn ang="0">
                    <a:pos x="0" y="172"/>
                  </a:cxn>
                  <a:cxn ang="0">
                    <a:pos x="272" y="142"/>
                  </a:cxn>
                  <a:cxn ang="0">
                    <a:pos x="212" y="0"/>
                  </a:cxn>
                  <a:cxn ang="0">
                    <a:pos x="0" y="172"/>
                  </a:cxn>
                </a:cxnLst>
                <a:rect l="0" t="0" r="r" b="b"/>
                <a:pathLst>
                  <a:path w="272" h="172">
                    <a:moveTo>
                      <a:pt x="0" y="172"/>
                    </a:moveTo>
                    <a:lnTo>
                      <a:pt x="272" y="142"/>
                    </a:lnTo>
                    <a:lnTo>
                      <a:pt x="212" y="0"/>
                    </a:lnTo>
                    <a:lnTo>
                      <a:pt x="0" y="172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74" name="Freeform 266"/>
              <p:cNvSpPr>
                <a:spLocks/>
              </p:cNvSpPr>
              <p:nvPr/>
            </p:nvSpPr>
            <p:spPr bwMode="auto">
              <a:xfrm>
                <a:off x="1227" y="2911"/>
                <a:ext cx="48" cy="49"/>
              </a:xfrm>
              <a:custGeom>
                <a:avLst/>
                <a:gdLst/>
                <a:ahLst/>
                <a:cxnLst>
                  <a:cxn ang="0">
                    <a:pos x="239" y="242"/>
                  </a:cxn>
                  <a:cxn ang="0">
                    <a:pos x="0" y="106"/>
                  </a:cxn>
                  <a:cxn ang="0">
                    <a:pos x="109" y="0"/>
                  </a:cxn>
                  <a:cxn ang="0">
                    <a:pos x="239" y="242"/>
                  </a:cxn>
                </a:cxnLst>
                <a:rect l="0" t="0" r="r" b="b"/>
                <a:pathLst>
                  <a:path w="239" h="242">
                    <a:moveTo>
                      <a:pt x="239" y="242"/>
                    </a:moveTo>
                    <a:lnTo>
                      <a:pt x="0" y="106"/>
                    </a:lnTo>
                    <a:lnTo>
                      <a:pt x="109" y="0"/>
                    </a:lnTo>
                    <a:lnTo>
                      <a:pt x="239" y="242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75" name="Freeform 267"/>
              <p:cNvSpPr>
                <a:spLocks/>
              </p:cNvSpPr>
              <p:nvPr/>
            </p:nvSpPr>
            <p:spPr bwMode="auto">
              <a:xfrm>
                <a:off x="1027" y="2911"/>
                <a:ext cx="47" cy="48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238" y="110"/>
                  </a:cxn>
                  <a:cxn ang="0">
                    <a:pos x="133" y="0"/>
                  </a:cxn>
                  <a:cxn ang="0">
                    <a:pos x="0" y="239"/>
                  </a:cxn>
                </a:cxnLst>
                <a:rect l="0" t="0" r="r" b="b"/>
                <a:pathLst>
                  <a:path w="238" h="239">
                    <a:moveTo>
                      <a:pt x="0" y="239"/>
                    </a:moveTo>
                    <a:lnTo>
                      <a:pt x="238" y="110"/>
                    </a:lnTo>
                    <a:lnTo>
                      <a:pt x="133" y="0"/>
                    </a:lnTo>
                    <a:lnTo>
                      <a:pt x="0" y="239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76" name="Freeform 268"/>
              <p:cNvSpPr>
                <a:spLocks/>
              </p:cNvSpPr>
              <p:nvPr/>
            </p:nvSpPr>
            <p:spPr bwMode="auto">
              <a:xfrm>
                <a:off x="1184" y="2943"/>
                <a:ext cx="35" cy="55"/>
              </a:xfrm>
              <a:custGeom>
                <a:avLst/>
                <a:gdLst/>
                <a:ahLst/>
                <a:cxnLst>
                  <a:cxn ang="0">
                    <a:pos x="178" y="271"/>
                  </a:cxn>
                  <a:cxn ang="0">
                    <a:pos x="0" y="62"/>
                  </a:cxn>
                  <a:cxn ang="0">
                    <a:pos x="142" y="0"/>
                  </a:cxn>
                  <a:cxn ang="0">
                    <a:pos x="178" y="271"/>
                  </a:cxn>
                </a:cxnLst>
                <a:rect l="0" t="0" r="r" b="b"/>
                <a:pathLst>
                  <a:path w="178" h="271">
                    <a:moveTo>
                      <a:pt x="178" y="271"/>
                    </a:moveTo>
                    <a:lnTo>
                      <a:pt x="0" y="62"/>
                    </a:lnTo>
                    <a:lnTo>
                      <a:pt x="142" y="0"/>
                    </a:lnTo>
                    <a:lnTo>
                      <a:pt x="178" y="27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7677" name="Freeform 269"/>
              <p:cNvSpPr>
                <a:spLocks/>
              </p:cNvSpPr>
              <p:nvPr/>
            </p:nvSpPr>
            <p:spPr bwMode="auto">
              <a:xfrm>
                <a:off x="1083" y="2943"/>
                <a:ext cx="34" cy="55"/>
              </a:xfrm>
              <a:custGeom>
                <a:avLst/>
                <a:gdLst/>
                <a:ahLst/>
                <a:cxnLst>
                  <a:cxn ang="0">
                    <a:pos x="0" y="271"/>
                  </a:cxn>
                  <a:cxn ang="0">
                    <a:pos x="172" y="59"/>
                  </a:cxn>
                  <a:cxn ang="0">
                    <a:pos x="32" y="0"/>
                  </a:cxn>
                  <a:cxn ang="0">
                    <a:pos x="0" y="271"/>
                  </a:cxn>
                </a:cxnLst>
                <a:rect l="0" t="0" r="r" b="b"/>
                <a:pathLst>
                  <a:path w="172" h="271">
                    <a:moveTo>
                      <a:pt x="0" y="271"/>
                    </a:moveTo>
                    <a:lnTo>
                      <a:pt x="172" y="59"/>
                    </a:lnTo>
                    <a:lnTo>
                      <a:pt x="32" y="0"/>
                    </a:lnTo>
                    <a:lnTo>
                      <a:pt x="0" y="27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</p:grpSp>
      </p:grpSp>
      <p:sp>
        <p:nvSpPr>
          <p:cNvPr id="17678" name="Arc 270"/>
          <p:cNvSpPr>
            <a:spLocks/>
          </p:cNvSpPr>
          <p:nvPr/>
        </p:nvSpPr>
        <p:spPr bwMode="auto">
          <a:xfrm rot="949251">
            <a:off x="3470000" y="2456571"/>
            <a:ext cx="1171663" cy="1157836"/>
          </a:xfrm>
          <a:custGeom>
            <a:avLst/>
            <a:gdLst>
              <a:gd name="G0" fmla="+- 4801 0 0"/>
              <a:gd name="G1" fmla="+- 21600 0 0"/>
              <a:gd name="G2" fmla="+- 21600 0 0"/>
              <a:gd name="T0" fmla="*/ 0 w 26401"/>
              <a:gd name="T1" fmla="*/ 540 h 21600"/>
              <a:gd name="T2" fmla="*/ 26401 w 26401"/>
              <a:gd name="T3" fmla="*/ 21600 h 21600"/>
              <a:gd name="T4" fmla="*/ 4801 w 2640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401" h="21600" fill="none" extrusionOk="0">
                <a:moveTo>
                  <a:pt x="0" y="540"/>
                </a:moveTo>
                <a:cubicBezTo>
                  <a:pt x="1575" y="181"/>
                  <a:pt x="3185" y="-1"/>
                  <a:pt x="4801" y="0"/>
                </a:cubicBezTo>
                <a:cubicBezTo>
                  <a:pt x="16730" y="0"/>
                  <a:pt x="26401" y="9670"/>
                  <a:pt x="26401" y="21600"/>
                </a:cubicBezTo>
              </a:path>
              <a:path w="26401" h="21600" stroke="0" extrusionOk="0">
                <a:moveTo>
                  <a:pt x="0" y="540"/>
                </a:moveTo>
                <a:cubicBezTo>
                  <a:pt x="1575" y="181"/>
                  <a:pt x="3185" y="-1"/>
                  <a:pt x="4801" y="0"/>
                </a:cubicBezTo>
                <a:cubicBezTo>
                  <a:pt x="16730" y="0"/>
                  <a:pt x="26401" y="9670"/>
                  <a:pt x="26401" y="21600"/>
                </a:cubicBezTo>
                <a:lnTo>
                  <a:pt x="4801" y="2160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med" len="lg"/>
            <a:tailEnd type="none" w="lg" len="lg"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7679" name="WordArt 271"/>
          <p:cNvSpPr>
            <a:spLocks noChangeArrowheads="1" noChangeShapeType="1" noTextEdit="1"/>
          </p:cNvSpPr>
          <p:nvPr/>
        </p:nvSpPr>
        <p:spPr bwMode="auto">
          <a:xfrm rot="3007709">
            <a:off x="3019615" y="2745876"/>
            <a:ext cx="1497392" cy="75879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177395"/>
              </a:avLst>
            </a:prstTxWarp>
          </a:bodyPr>
          <a:lstStyle/>
          <a:p>
            <a:pPr algn="ctr"/>
            <a:r>
              <a:rPr lang="uk-UA" sz="1800" b="1" i="1" kern="10" dirty="0" err="1">
                <a:ln w="9525">
                  <a:noFill/>
                  <a:round/>
                  <a:headEnd/>
                  <a:tailEnd/>
                </a:ln>
                <a:solidFill>
                  <a:srgbClr val="FF3300"/>
                </a:solidFill>
                <a:latin typeface="Arial"/>
                <a:cs typeface="Arial"/>
              </a:rPr>
              <a:t>Аляскинська</a:t>
            </a:r>
            <a:endParaRPr lang="uk-UA" sz="1800" b="1" i="1" kern="10" dirty="0">
              <a:ln w="9525">
                <a:noFill/>
                <a:round/>
                <a:headEnd/>
                <a:tailEnd/>
              </a:ln>
              <a:solidFill>
                <a:srgbClr val="FF3300"/>
              </a:solidFill>
              <a:latin typeface="Arial"/>
              <a:cs typeface="Arial"/>
            </a:endParaRPr>
          </a:p>
        </p:txBody>
      </p:sp>
      <p:graphicFrame>
        <p:nvGraphicFramePr>
          <p:cNvPr id="17680" name="Object 272"/>
          <p:cNvGraphicFramePr>
            <a:graphicFrameLocks noChangeAspect="1"/>
          </p:cNvGraphicFramePr>
          <p:nvPr/>
        </p:nvGraphicFramePr>
        <p:xfrm>
          <a:off x="4304565" y="2242894"/>
          <a:ext cx="495300" cy="671729"/>
        </p:xfrm>
        <a:graphic>
          <a:graphicData uri="http://schemas.openxmlformats.org/presentationml/2006/ole">
            <p:oleObj spid="_x0000_s17680" name="CorelDRAW" r:id="rId13" imgW="1894320" imgH="2112480" progId="">
              <p:embed/>
            </p:oleObj>
          </a:graphicData>
        </a:graphic>
      </p:graphicFrame>
      <p:graphicFrame>
        <p:nvGraphicFramePr>
          <p:cNvPr id="17681" name="Object 273"/>
          <p:cNvGraphicFramePr>
            <a:graphicFrameLocks noChangeAspect="1"/>
          </p:cNvGraphicFramePr>
          <p:nvPr/>
        </p:nvGraphicFramePr>
        <p:xfrm>
          <a:off x="4130565" y="1983379"/>
          <a:ext cx="576262" cy="293688"/>
        </p:xfrm>
        <a:graphic>
          <a:graphicData uri="http://schemas.openxmlformats.org/presentationml/2006/ole">
            <p:oleObj spid="_x0000_s17681" name="CorelDRAW" r:id="rId14" imgW="1875240" imgH="903240" progId="">
              <p:embed/>
            </p:oleObj>
          </a:graphicData>
        </a:graphic>
      </p:graphicFrame>
      <p:sp>
        <p:nvSpPr>
          <p:cNvPr id="17686" name="Arc 278"/>
          <p:cNvSpPr>
            <a:spLocks/>
          </p:cNvSpPr>
          <p:nvPr/>
        </p:nvSpPr>
        <p:spPr bwMode="auto">
          <a:xfrm rot="2679521" flipH="1" flipV="1">
            <a:off x="7726688" y="3627753"/>
            <a:ext cx="454921" cy="1423586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6504"/>
              <a:gd name="T2" fmla="*/ 21036 w 21600"/>
              <a:gd name="T3" fmla="*/ 26504 h 26504"/>
              <a:gd name="T4" fmla="*/ 0 w 21600"/>
              <a:gd name="T5" fmla="*/ 21600 h 26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6504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250"/>
                  <a:pt x="21410" y="24896"/>
                  <a:pt x="21035" y="26503"/>
                </a:cubicBezTo>
              </a:path>
              <a:path w="21600" h="26504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250"/>
                  <a:pt x="21410" y="24896"/>
                  <a:pt x="21035" y="26503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7687" name="WordArt 279"/>
          <p:cNvSpPr>
            <a:spLocks noChangeArrowheads="1" noChangeShapeType="1" noTextEdit="1"/>
          </p:cNvSpPr>
          <p:nvPr/>
        </p:nvSpPr>
        <p:spPr bwMode="auto">
          <a:xfrm rot="17456515">
            <a:off x="7795171" y="4121309"/>
            <a:ext cx="1282699" cy="948123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229931"/>
              </a:avLst>
            </a:prstTxWarp>
          </a:bodyPr>
          <a:lstStyle/>
          <a:p>
            <a:pPr algn="ctr"/>
            <a:r>
              <a:rPr lang="uk-UA" sz="1600" b="1" i="1" kern="10" dirty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Гольфстрім</a:t>
            </a:r>
          </a:p>
        </p:txBody>
      </p:sp>
      <p:sp>
        <p:nvSpPr>
          <p:cNvPr id="17688" name="Arc 280"/>
          <p:cNvSpPr>
            <a:spLocks/>
          </p:cNvSpPr>
          <p:nvPr/>
        </p:nvSpPr>
        <p:spPr bwMode="auto">
          <a:xfrm rot="17079244" flipV="1">
            <a:off x="7941027" y="1909277"/>
            <a:ext cx="533400" cy="1301352"/>
          </a:xfrm>
          <a:custGeom>
            <a:avLst/>
            <a:gdLst>
              <a:gd name="G0" fmla="+- 0 0 0"/>
              <a:gd name="G1" fmla="+- 21597 0 0"/>
              <a:gd name="G2" fmla="+- 21600 0 0"/>
              <a:gd name="T0" fmla="*/ 374 w 21600"/>
              <a:gd name="T1" fmla="*/ 0 h 25745"/>
              <a:gd name="T2" fmla="*/ 21198 w 21600"/>
              <a:gd name="T3" fmla="*/ 25745 h 25745"/>
              <a:gd name="T4" fmla="*/ 0 w 21600"/>
              <a:gd name="T5" fmla="*/ 21597 h 25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5745" fill="none" extrusionOk="0">
                <a:moveTo>
                  <a:pt x="373" y="0"/>
                </a:moveTo>
                <a:cubicBezTo>
                  <a:pt x="12155" y="204"/>
                  <a:pt x="21600" y="9813"/>
                  <a:pt x="21600" y="21597"/>
                </a:cubicBezTo>
                <a:cubicBezTo>
                  <a:pt x="21600" y="22989"/>
                  <a:pt x="21465" y="24378"/>
                  <a:pt x="21197" y="25744"/>
                </a:cubicBezTo>
              </a:path>
              <a:path w="21600" h="25745" stroke="0" extrusionOk="0">
                <a:moveTo>
                  <a:pt x="373" y="0"/>
                </a:moveTo>
                <a:cubicBezTo>
                  <a:pt x="12155" y="204"/>
                  <a:pt x="21600" y="9813"/>
                  <a:pt x="21600" y="21597"/>
                </a:cubicBezTo>
                <a:cubicBezTo>
                  <a:pt x="21600" y="22989"/>
                  <a:pt x="21465" y="24378"/>
                  <a:pt x="21197" y="25744"/>
                </a:cubicBezTo>
                <a:lnTo>
                  <a:pt x="0" y="21597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 type="stealth" w="lg" len="lg"/>
            <a:tailEnd type="none" w="lg" len="lg"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7689" name="WordArt 281"/>
          <p:cNvSpPr>
            <a:spLocks noChangeArrowheads="1" noChangeShapeType="1" noTextEdit="1"/>
          </p:cNvSpPr>
          <p:nvPr/>
        </p:nvSpPr>
        <p:spPr bwMode="auto">
          <a:xfrm rot="1962743">
            <a:off x="7574074" y="1983649"/>
            <a:ext cx="1479032" cy="770456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uk-UA" sz="1600" b="1" i="1" kern="10" dirty="0">
                <a:ln w="9525">
                  <a:noFill/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Лабрадорська</a:t>
            </a:r>
          </a:p>
        </p:txBody>
      </p:sp>
      <p:sp>
        <p:nvSpPr>
          <p:cNvPr id="144" name="TextBox 143"/>
          <p:cNvSpPr txBox="1"/>
          <p:nvPr/>
        </p:nvSpPr>
        <p:spPr>
          <a:xfrm rot="4334468">
            <a:off x="4776950" y="4067504"/>
            <a:ext cx="1150883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Атакама</a:t>
            </a:r>
            <a:endParaRPr lang="ru-RU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AutoShape 45"/>
          <p:cNvSpPr>
            <a:spLocks/>
          </p:cNvSpPr>
          <p:nvPr/>
        </p:nvSpPr>
        <p:spPr bwMode="auto">
          <a:xfrm flipH="1">
            <a:off x="0" y="1638300"/>
            <a:ext cx="3578772" cy="2019300"/>
          </a:xfrm>
          <a:prstGeom prst="callout1">
            <a:avLst>
              <a:gd name="adj1" fmla="val 65581"/>
              <a:gd name="adj2" fmla="val -449"/>
              <a:gd name="adj3" fmla="val 43871"/>
              <a:gd name="adj4" fmla="val -135542"/>
            </a:avLst>
          </a:prstGeom>
          <a:solidFill>
            <a:srgbClr val="CCECFF"/>
          </a:solidFill>
          <a:ln w="3175">
            <a:solidFill>
              <a:schemeClr val="accent2"/>
            </a:solidFill>
            <a:miter lim="800000"/>
            <a:headEnd/>
            <a:tailEnd/>
          </a:ln>
          <a:effectLst>
            <a:outerShdw dist="107763" dir="13500000" algn="ctr" rotWithShape="0">
              <a:schemeClr val="accent2"/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Холодні</a:t>
            </a:r>
            <a:r>
              <a:rPr lang="ru-RU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Каліфорнійська</a:t>
            </a:r>
            <a:r>
              <a:rPr lang="ru-RU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та </a:t>
            </a:r>
            <a:r>
              <a:rPr lang="ru-RU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Лабрадорська</a:t>
            </a:r>
            <a:r>
              <a:rPr lang="ru-RU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течії</a:t>
            </a:r>
            <a:r>
              <a:rPr lang="ru-RU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зумовлюють</a:t>
            </a:r>
            <a:r>
              <a:rPr lang="ru-RU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посушливу</a:t>
            </a:r>
            <a:r>
              <a:rPr lang="ru-RU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погоду </a:t>
            </a:r>
            <a:endParaRPr lang="ru-RU" sz="2800" b="1" i="1" dirty="0">
              <a:solidFill>
                <a:srgbClr val="000066"/>
              </a:solidFill>
            </a:endParaRPr>
          </a:p>
        </p:txBody>
      </p:sp>
      <p:sp>
        <p:nvSpPr>
          <p:cNvPr id="71" name="AutoShape 41"/>
          <p:cNvSpPr>
            <a:spLocks/>
          </p:cNvSpPr>
          <p:nvPr/>
        </p:nvSpPr>
        <p:spPr bwMode="auto">
          <a:xfrm flipH="1">
            <a:off x="-1" y="4081631"/>
            <a:ext cx="3499947" cy="2338219"/>
          </a:xfrm>
          <a:prstGeom prst="callout1">
            <a:avLst>
              <a:gd name="adj1" fmla="val 54609"/>
              <a:gd name="adj2" fmla="val 1474"/>
              <a:gd name="adj3" fmla="val 33608"/>
              <a:gd name="adj4" fmla="val -117791"/>
            </a:avLst>
          </a:prstGeom>
          <a:solidFill>
            <a:srgbClr val="FFE5E5"/>
          </a:solidFill>
          <a:ln w="3175">
            <a:solidFill>
              <a:srgbClr val="FF0000"/>
            </a:solidFill>
            <a:miter lim="800000"/>
            <a:headEnd/>
            <a:tailEnd/>
          </a:ln>
          <a:effectLst>
            <a:outerShdw dist="107763" dir="13500000" algn="ctr" rotWithShape="0">
              <a:srgbClr val="FF0000"/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b="1" dirty="0" err="1" smtClean="0">
                <a:latin typeface="Arial" pitchFamily="34" charset="0"/>
                <a:cs typeface="Arial" pitchFamily="34" charset="0"/>
              </a:rPr>
              <a:t>Теплї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Аляскинська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течія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 та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Голфстрім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сприяють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надходженню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на материк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вологих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повітряних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мас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ctr">
              <a:defRPr/>
            </a:pPr>
            <a:endParaRPr lang="ru-RU" i="1" dirty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3" name="Picture 25" descr="Safari (7)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8182303" y="5896303"/>
            <a:ext cx="961697" cy="961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6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Булькань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6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Колокольчики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6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6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3" presetClass="entr" presetSubtype="3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5" dur="500"/>
                                        <p:tgtEl>
                                          <p:spTgt spid="1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6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Колокольчики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76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8" dur="500"/>
                                        <p:tgtEl>
                                          <p:spTgt spid="17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projcto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76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Колокольчики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6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2" presetClass="entr" presetSubtype="1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6" dur="500"/>
                                        <p:tgtEl>
                                          <p:spTgt spid="176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RAIN_W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7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7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7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7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2" presetClass="entr" presetSubtype="1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4" dur="500"/>
                                        <p:tgtEl>
                                          <p:spTgt spid="175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RAIN_W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projcto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6" grpId="0" animBg="1"/>
      <p:bldP spid="17648" grpId="0" animBg="1" autoUpdateAnimBg="0"/>
      <p:bldP spid="17652" grpId="0" animBg="1"/>
      <p:bldP spid="17653" grpId="0" animBg="1"/>
      <p:bldP spid="17654" grpId="0" animBg="1"/>
      <p:bldP spid="17678" grpId="0" animBg="1"/>
      <p:bldP spid="17679" grpId="0" animBg="1"/>
      <p:bldP spid="17686" grpId="0" animBg="1"/>
      <p:bldP spid="17687" grpId="0" animBg="1"/>
      <p:bldP spid="17688" grpId="0" animBg="1"/>
      <p:bldP spid="17689" grpId="0" animBg="1"/>
      <p:bldP spid="144" grpId="0" animBg="1"/>
      <p:bldP spid="70" grpId="0" build="p" animBg="1" autoUpdateAnimBg="0"/>
      <p:bldP spid="71" grpId="0" uiExpand="1" build="p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4"/>
          <p:cNvSpPr txBox="1">
            <a:spLocks noChangeArrowheads="1"/>
          </p:cNvSpPr>
          <p:nvPr/>
        </p:nvSpPr>
        <p:spPr bwMode="auto">
          <a:xfrm>
            <a:off x="1104900" y="0"/>
            <a:ext cx="70294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spcBef>
                <a:spcPct val="50000"/>
              </a:spcBef>
            </a:pPr>
            <a:r>
              <a:rPr lang="uk-UA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Вплив океанічних течій на клімат</a:t>
            </a:r>
          </a:p>
        </p:txBody>
      </p:sp>
      <p:pic>
        <p:nvPicPr>
          <p:cNvPr id="23555" name="Picture 5" descr="vlcsnap-2012-01-24-12h58m18s1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38200"/>
            <a:ext cx="9144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4614" name="Rectangle 6"/>
          <p:cNvSpPr>
            <a:spLocks noChangeArrowheads="1"/>
          </p:cNvSpPr>
          <p:nvPr/>
        </p:nvSpPr>
        <p:spPr bwMode="gray">
          <a:xfrm>
            <a:off x="0" y="838199"/>
            <a:ext cx="9144000" cy="1617133"/>
          </a:xfrm>
          <a:prstGeom prst="rect">
            <a:avLst/>
          </a:prstGeom>
          <a:solidFill>
            <a:srgbClr val="006699">
              <a:alpha val="25999"/>
            </a:srgbClr>
          </a:solidFill>
          <a:ln w="9525">
            <a:solidFill>
              <a:srgbClr val="3366FF"/>
            </a:solidFill>
            <a:miter lim="800000"/>
            <a:headEnd/>
            <a:tailEnd/>
          </a:ln>
          <a:effectLst>
            <a:outerShdw sy="50000" kx="-2453608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uk-UA" sz="2800" b="1" dirty="0">
                <a:solidFill>
                  <a:srgbClr val="DDF4FF"/>
                </a:solidFill>
                <a:latin typeface="Arial" pitchFamily="34" charset="0"/>
                <a:cs typeface="Arial" pitchFamily="34" charset="0"/>
              </a:rPr>
              <a:t>Теплі течії </a:t>
            </a:r>
            <a:r>
              <a:rPr lang="uk-UA" sz="2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зігрівають  повітря узбережжя.</a:t>
            </a:r>
          </a:p>
          <a:p>
            <a:pPr algn="ctr" eaLnBrk="0" hangingPunct="0">
              <a:defRPr/>
            </a:pPr>
            <a:r>
              <a:rPr lang="uk-UA" sz="2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Повітря, що утворюється над водами теплих течій, рухаючись з океану на суходіл, приносить  у прибережні частини материка багато опадів</a:t>
            </a:r>
            <a:endParaRPr lang="en-US" sz="28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4615" name="Rectangle 7"/>
          <p:cNvSpPr>
            <a:spLocks noChangeArrowheads="1"/>
          </p:cNvSpPr>
          <p:nvPr/>
        </p:nvSpPr>
        <p:spPr bwMode="gray">
          <a:xfrm>
            <a:off x="228600" y="3276600"/>
            <a:ext cx="2286000" cy="533400"/>
          </a:xfrm>
          <a:prstGeom prst="rect">
            <a:avLst/>
          </a:prstGeom>
          <a:solidFill>
            <a:srgbClr val="006699">
              <a:alpha val="11000"/>
            </a:srgbClr>
          </a:solidFill>
          <a:ln w="9525">
            <a:noFill/>
            <a:miter lim="800000"/>
            <a:headEnd/>
            <a:tailEnd/>
          </a:ln>
          <a:effectLst>
            <a:outerShdw sy="50000" kx="-2453608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uk-UA" sz="2400" b="1" dirty="0">
                <a:solidFill>
                  <a:srgbClr val="DDF4FF"/>
                </a:solidFill>
                <a:latin typeface="Arial" pitchFamily="34" charset="0"/>
                <a:cs typeface="Arial" pitchFamily="34" charset="0"/>
              </a:rPr>
              <a:t> Тихий океан</a:t>
            </a:r>
            <a:endParaRPr lang="en-US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4617" name="Rectangle 9"/>
          <p:cNvSpPr>
            <a:spLocks noChangeArrowheads="1"/>
          </p:cNvSpPr>
          <p:nvPr/>
        </p:nvSpPr>
        <p:spPr bwMode="gray">
          <a:xfrm>
            <a:off x="5334000" y="2743200"/>
            <a:ext cx="2971800" cy="533400"/>
          </a:xfrm>
          <a:prstGeom prst="rect">
            <a:avLst/>
          </a:prstGeom>
          <a:solidFill>
            <a:srgbClr val="006699">
              <a:alpha val="11000"/>
            </a:srgbClr>
          </a:solidFill>
          <a:ln w="9525">
            <a:noFill/>
            <a:miter lim="800000"/>
            <a:headEnd/>
            <a:tailEnd/>
          </a:ln>
          <a:effectLst>
            <a:outerShdw sy="50000" kx="-2453608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uk-UA" sz="2400" b="1" dirty="0">
                <a:solidFill>
                  <a:srgbClr val="DDF4FF"/>
                </a:solidFill>
                <a:latin typeface="Arial" pitchFamily="34" charset="0"/>
                <a:cs typeface="Arial" pitchFamily="34" charset="0"/>
              </a:rPr>
              <a:t> Північна Америка</a:t>
            </a:r>
            <a:endParaRPr lang="en-US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4618" name="Rectangle 10"/>
          <p:cNvSpPr>
            <a:spLocks noChangeArrowheads="1"/>
          </p:cNvSpPr>
          <p:nvPr/>
        </p:nvSpPr>
        <p:spPr bwMode="gray">
          <a:xfrm>
            <a:off x="304800" y="4148667"/>
            <a:ext cx="4819650" cy="2523803"/>
          </a:xfrm>
          <a:prstGeom prst="rect">
            <a:avLst/>
          </a:prstGeom>
          <a:solidFill>
            <a:srgbClr val="00A87C">
              <a:alpha val="18823"/>
            </a:srgbClr>
          </a:solidFill>
          <a:ln w="31750">
            <a:solidFill>
              <a:srgbClr val="00644A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sz="2800" b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Тепла Аляскінська течія,</a:t>
            </a:r>
            <a:endParaRPr lang="en-US" sz="2800" b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uk-UA" sz="2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що протікає вздовж західних берегів Північної Америки приносить на побережжя багато опадів, робить клімат теплішим</a:t>
            </a:r>
          </a:p>
        </p:txBody>
      </p:sp>
      <p:sp>
        <p:nvSpPr>
          <p:cNvPr id="23560" name="Line 12"/>
          <p:cNvSpPr>
            <a:spLocks noChangeShapeType="1"/>
          </p:cNvSpPr>
          <p:nvPr/>
        </p:nvSpPr>
        <p:spPr bwMode="auto">
          <a:xfrm flipH="1" flipV="1">
            <a:off x="4800600" y="4572000"/>
            <a:ext cx="228600" cy="914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23561" name="Line 13"/>
          <p:cNvSpPr>
            <a:spLocks noChangeShapeType="1"/>
          </p:cNvSpPr>
          <p:nvPr/>
        </p:nvSpPr>
        <p:spPr bwMode="auto">
          <a:xfrm flipH="1">
            <a:off x="609600" y="2438400"/>
            <a:ext cx="99060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uk-UA"/>
          </a:p>
        </p:txBody>
      </p:sp>
      <p:sp>
        <p:nvSpPr>
          <p:cNvPr id="23562" name="Line 14"/>
          <p:cNvSpPr>
            <a:spLocks noChangeShapeType="1"/>
          </p:cNvSpPr>
          <p:nvPr/>
        </p:nvSpPr>
        <p:spPr bwMode="auto">
          <a:xfrm flipH="1" flipV="1">
            <a:off x="1600200" y="2438400"/>
            <a:ext cx="1066800" cy="15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23563" name="Line 15"/>
          <p:cNvSpPr>
            <a:spLocks noChangeShapeType="1"/>
          </p:cNvSpPr>
          <p:nvPr/>
        </p:nvSpPr>
        <p:spPr bwMode="auto">
          <a:xfrm flipH="1" flipV="1">
            <a:off x="2667000" y="2590800"/>
            <a:ext cx="1600200" cy="1219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23564" name="Line 16"/>
          <p:cNvSpPr>
            <a:spLocks noChangeShapeType="1"/>
          </p:cNvSpPr>
          <p:nvPr/>
        </p:nvSpPr>
        <p:spPr bwMode="auto">
          <a:xfrm flipH="1" flipV="1">
            <a:off x="4267200" y="3810000"/>
            <a:ext cx="533400" cy="762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23565" name="Line 17"/>
          <p:cNvSpPr>
            <a:spLocks noChangeShapeType="1"/>
          </p:cNvSpPr>
          <p:nvPr/>
        </p:nvSpPr>
        <p:spPr bwMode="auto">
          <a:xfrm flipH="1" flipV="1">
            <a:off x="5029200" y="5486400"/>
            <a:ext cx="304800" cy="914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pic>
        <p:nvPicPr>
          <p:cNvPr id="23566" name="Picture 18" descr="Північна Америк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3276600"/>
            <a:ext cx="301942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7" name="Text Box 18"/>
          <p:cNvSpPr txBox="1">
            <a:spLocks noChangeArrowheads="1"/>
          </p:cNvSpPr>
          <p:nvPr/>
        </p:nvSpPr>
        <p:spPr bwMode="auto">
          <a:xfrm rot="2531618">
            <a:off x="2209800" y="36576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 err="1">
                <a:solidFill>
                  <a:srgbClr val="FAB6A4"/>
                </a:solidFill>
                <a:latin typeface="Arial" pitchFamily="34" charset="0"/>
                <a:cs typeface="Arial" pitchFamily="34" charset="0"/>
              </a:rPr>
              <a:t>Аляскінська</a:t>
            </a:r>
            <a:r>
              <a:rPr lang="uk-UA" sz="2400" b="1" dirty="0">
                <a:solidFill>
                  <a:srgbClr val="FAB6A4"/>
                </a:solidFill>
                <a:latin typeface="Arial" pitchFamily="34" charset="0"/>
                <a:cs typeface="Arial" pitchFamily="34" charset="0"/>
              </a:rPr>
              <a:t> течія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4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4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4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4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4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4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4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4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4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4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4" grpId="0" animBg="1"/>
      <p:bldP spid="324615" grpId="0" animBg="1"/>
      <p:bldP spid="324617" grpId="0" animBg="1"/>
      <p:bldP spid="3246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4" name="Rectangle 4"/>
          <p:cNvSpPr>
            <a:spLocks noChangeArrowheads="1"/>
          </p:cNvSpPr>
          <p:nvPr/>
        </p:nvSpPr>
        <p:spPr bwMode="gray">
          <a:xfrm>
            <a:off x="675861" y="5927035"/>
            <a:ext cx="8156369" cy="930965"/>
          </a:xfrm>
          <a:prstGeom prst="rect">
            <a:avLst/>
          </a:prstGeom>
          <a:solidFill>
            <a:srgbClr val="002E22">
              <a:alpha val="67843"/>
            </a:srgbClr>
          </a:solidFill>
          <a:ln w="31750">
            <a:solidFill>
              <a:srgbClr val="00644A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Завдяки</a:t>
            </a:r>
            <a:r>
              <a:rPr lang="uk-UA" sz="2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uk-UA" sz="2800" b="1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Аляскінській</a:t>
            </a:r>
            <a:r>
              <a:rPr lang="uk-UA" sz="28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течії</a:t>
            </a:r>
            <a:r>
              <a:rPr lang="uk-UA" sz="2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uk-U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клімат 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набагато тепліший і хвойні ліси ростуть далеко на північ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2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80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2" descr="C:\Users\Олександр\Pictures\кенор.png"/>
          <p:cNvPicPr>
            <a:picLocks noChangeAspect="1" noChangeArrowheads="1"/>
          </p:cNvPicPr>
          <p:nvPr/>
        </p:nvPicPr>
        <p:blipFill>
          <a:blip r:embed="rId5"/>
          <a:srcRect b="20659"/>
          <a:stretch>
            <a:fillRect/>
          </a:stretch>
        </p:blipFill>
        <p:spPr bwMode="auto">
          <a:xfrm>
            <a:off x="0" y="745222"/>
            <a:ext cx="9144000" cy="6128544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459421" y="0"/>
            <a:ext cx="3925614" cy="584775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Кліматичні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пояси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Rectangle 4"/>
          <p:cNvSpPr txBox="1">
            <a:spLocks noChangeArrowheads="1"/>
          </p:cNvSpPr>
          <p:nvPr/>
        </p:nvSpPr>
        <p:spPr>
          <a:xfrm>
            <a:off x="236483" y="5675586"/>
            <a:ext cx="8592207" cy="1182414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Кліматичний пояс</a:t>
            </a: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─  велика територія земної поверхні, над якою протягом року панують певні </a:t>
            </a: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типи повітряних мас. </a:t>
            </a:r>
            <a:endParaRPr kumimoji="0" lang="uk-UA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8" name="Group 5"/>
          <p:cNvGrpSpPr>
            <a:grpSpLocks/>
          </p:cNvGrpSpPr>
          <p:nvPr/>
        </p:nvGrpSpPr>
        <p:grpSpPr bwMode="auto">
          <a:xfrm rot="1144760">
            <a:off x="1174074" y="705427"/>
            <a:ext cx="1848788" cy="2537716"/>
            <a:chOff x="1541" y="1129"/>
            <a:chExt cx="2677" cy="3072"/>
          </a:xfrm>
          <a:solidFill>
            <a:srgbClr val="66FFFF"/>
          </a:solidFill>
        </p:grpSpPr>
        <p:sp>
          <p:nvSpPr>
            <p:cNvPr id="79" name="Freeform 6"/>
            <p:cNvSpPr>
              <a:spLocks/>
            </p:cNvSpPr>
            <p:nvPr/>
          </p:nvSpPr>
          <p:spPr bwMode="gray">
            <a:xfrm>
              <a:off x="3571" y="1653"/>
              <a:ext cx="49" cy="24"/>
            </a:xfrm>
            <a:custGeom>
              <a:avLst/>
              <a:gdLst>
                <a:gd name="T0" fmla="*/ 49 w 49"/>
                <a:gd name="T1" fmla="*/ 1 h 24"/>
                <a:gd name="T2" fmla="*/ 49 w 49"/>
                <a:gd name="T3" fmla="*/ 7 h 24"/>
                <a:gd name="T4" fmla="*/ 46 w 49"/>
                <a:gd name="T5" fmla="*/ 11 h 24"/>
                <a:gd name="T6" fmla="*/ 44 w 49"/>
                <a:gd name="T7" fmla="*/ 15 h 24"/>
                <a:gd name="T8" fmla="*/ 41 w 49"/>
                <a:gd name="T9" fmla="*/ 20 h 24"/>
                <a:gd name="T10" fmla="*/ 37 w 49"/>
                <a:gd name="T11" fmla="*/ 24 h 24"/>
                <a:gd name="T12" fmla="*/ 25 w 49"/>
                <a:gd name="T13" fmla="*/ 21 h 24"/>
                <a:gd name="T14" fmla="*/ 15 w 49"/>
                <a:gd name="T15" fmla="*/ 17 h 24"/>
                <a:gd name="T16" fmla="*/ 5 w 49"/>
                <a:gd name="T17" fmla="*/ 10 h 24"/>
                <a:gd name="T18" fmla="*/ 0 w 49"/>
                <a:gd name="T19" fmla="*/ 0 h 24"/>
                <a:gd name="T20" fmla="*/ 25 w 49"/>
                <a:gd name="T21" fmla="*/ 0 h 24"/>
                <a:gd name="T22" fmla="*/ 49 w 49"/>
                <a:gd name="T23" fmla="*/ 1 h 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9"/>
                <a:gd name="T37" fmla="*/ 0 h 24"/>
                <a:gd name="T38" fmla="*/ 49 w 49"/>
                <a:gd name="T39" fmla="*/ 24 h 2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9" h="24">
                  <a:moveTo>
                    <a:pt x="49" y="1"/>
                  </a:moveTo>
                  <a:lnTo>
                    <a:pt x="49" y="7"/>
                  </a:lnTo>
                  <a:lnTo>
                    <a:pt x="46" y="11"/>
                  </a:lnTo>
                  <a:lnTo>
                    <a:pt x="44" y="15"/>
                  </a:lnTo>
                  <a:lnTo>
                    <a:pt x="41" y="20"/>
                  </a:lnTo>
                  <a:lnTo>
                    <a:pt x="37" y="24"/>
                  </a:lnTo>
                  <a:lnTo>
                    <a:pt x="25" y="21"/>
                  </a:lnTo>
                  <a:lnTo>
                    <a:pt x="15" y="17"/>
                  </a:lnTo>
                  <a:lnTo>
                    <a:pt x="5" y="10"/>
                  </a:lnTo>
                  <a:lnTo>
                    <a:pt x="0" y="0"/>
                  </a:lnTo>
                  <a:lnTo>
                    <a:pt x="25" y="0"/>
                  </a:lnTo>
                  <a:lnTo>
                    <a:pt x="49" y="1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80" name="Freeform 7"/>
            <p:cNvSpPr>
              <a:spLocks/>
            </p:cNvSpPr>
            <p:nvPr/>
          </p:nvSpPr>
          <p:spPr bwMode="gray">
            <a:xfrm>
              <a:off x="3220" y="1129"/>
              <a:ext cx="776" cy="744"/>
            </a:xfrm>
            <a:custGeom>
              <a:avLst/>
              <a:gdLst>
                <a:gd name="T0" fmla="*/ 36 w 776"/>
                <a:gd name="T1" fmla="*/ 189 h 744"/>
                <a:gd name="T2" fmla="*/ 19 w 776"/>
                <a:gd name="T3" fmla="*/ 117 h 744"/>
                <a:gd name="T4" fmla="*/ 29 w 776"/>
                <a:gd name="T5" fmla="*/ 48 h 744"/>
                <a:gd name="T6" fmla="*/ 51 w 776"/>
                <a:gd name="T7" fmla="*/ 79 h 744"/>
                <a:gd name="T8" fmla="*/ 58 w 776"/>
                <a:gd name="T9" fmla="*/ 86 h 744"/>
                <a:gd name="T10" fmla="*/ 77 w 776"/>
                <a:gd name="T11" fmla="*/ 41 h 744"/>
                <a:gd name="T12" fmla="*/ 99 w 776"/>
                <a:gd name="T13" fmla="*/ 82 h 744"/>
                <a:gd name="T14" fmla="*/ 112 w 776"/>
                <a:gd name="T15" fmla="*/ 52 h 744"/>
                <a:gd name="T16" fmla="*/ 125 w 776"/>
                <a:gd name="T17" fmla="*/ 79 h 744"/>
                <a:gd name="T18" fmla="*/ 129 w 776"/>
                <a:gd name="T19" fmla="*/ 49 h 744"/>
                <a:gd name="T20" fmla="*/ 145 w 776"/>
                <a:gd name="T21" fmla="*/ 55 h 744"/>
                <a:gd name="T22" fmla="*/ 126 w 776"/>
                <a:gd name="T23" fmla="*/ 27 h 744"/>
                <a:gd name="T24" fmla="*/ 135 w 776"/>
                <a:gd name="T25" fmla="*/ 0 h 744"/>
                <a:gd name="T26" fmla="*/ 297 w 776"/>
                <a:gd name="T27" fmla="*/ 85 h 744"/>
                <a:gd name="T28" fmla="*/ 323 w 776"/>
                <a:gd name="T29" fmla="*/ 85 h 744"/>
                <a:gd name="T30" fmla="*/ 362 w 776"/>
                <a:gd name="T31" fmla="*/ 102 h 744"/>
                <a:gd name="T32" fmla="*/ 419 w 776"/>
                <a:gd name="T33" fmla="*/ 119 h 744"/>
                <a:gd name="T34" fmla="*/ 448 w 776"/>
                <a:gd name="T35" fmla="*/ 158 h 744"/>
                <a:gd name="T36" fmla="*/ 495 w 776"/>
                <a:gd name="T37" fmla="*/ 196 h 744"/>
                <a:gd name="T38" fmla="*/ 541 w 776"/>
                <a:gd name="T39" fmla="*/ 179 h 744"/>
                <a:gd name="T40" fmla="*/ 574 w 776"/>
                <a:gd name="T41" fmla="*/ 195 h 744"/>
                <a:gd name="T42" fmla="*/ 565 w 776"/>
                <a:gd name="T43" fmla="*/ 206 h 744"/>
                <a:gd name="T44" fmla="*/ 517 w 776"/>
                <a:gd name="T45" fmla="*/ 223 h 744"/>
                <a:gd name="T46" fmla="*/ 561 w 776"/>
                <a:gd name="T47" fmla="*/ 237 h 744"/>
                <a:gd name="T48" fmla="*/ 602 w 776"/>
                <a:gd name="T49" fmla="*/ 213 h 744"/>
                <a:gd name="T50" fmla="*/ 626 w 776"/>
                <a:gd name="T51" fmla="*/ 322 h 744"/>
                <a:gd name="T52" fmla="*/ 638 w 776"/>
                <a:gd name="T53" fmla="*/ 390 h 744"/>
                <a:gd name="T54" fmla="*/ 649 w 776"/>
                <a:gd name="T55" fmla="*/ 469 h 744"/>
                <a:gd name="T56" fmla="*/ 666 w 776"/>
                <a:gd name="T57" fmla="*/ 537 h 744"/>
                <a:gd name="T58" fmla="*/ 717 w 776"/>
                <a:gd name="T59" fmla="*/ 619 h 744"/>
                <a:gd name="T60" fmla="*/ 776 w 776"/>
                <a:gd name="T61" fmla="*/ 703 h 744"/>
                <a:gd name="T62" fmla="*/ 731 w 776"/>
                <a:gd name="T63" fmla="*/ 716 h 744"/>
                <a:gd name="T64" fmla="*/ 708 w 776"/>
                <a:gd name="T65" fmla="*/ 715 h 744"/>
                <a:gd name="T66" fmla="*/ 618 w 776"/>
                <a:gd name="T67" fmla="*/ 713 h 744"/>
                <a:gd name="T68" fmla="*/ 519 w 776"/>
                <a:gd name="T69" fmla="*/ 662 h 744"/>
                <a:gd name="T70" fmla="*/ 444 w 776"/>
                <a:gd name="T71" fmla="*/ 627 h 744"/>
                <a:gd name="T72" fmla="*/ 407 w 776"/>
                <a:gd name="T73" fmla="*/ 566 h 744"/>
                <a:gd name="T74" fmla="*/ 402 w 776"/>
                <a:gd name="T75" fmla="*/ 514 h 744"/>
                <a:gd name="T76" fmla="*/ 341 w 776"/>
                <a:gd name="T77" fmla="*/ 517 h 744"/>
                <a:gd name="T78" fmla="*/ 347 w 776"/>
                <a:gd name="T79" fmla="*/ 496 h 744"/>
                <a:gd name="T80" fmla="*/ 358 w 776"/>
                <a:gd name="T81" fmla="*/ 479 h 744"/>
                <a:gd name="T82" fmla="*/ 321 w 776"/>
                <a:gd name="T83" fmla="*/ 483 h 744"/>
                <a:gd name="T84" fmla="*/ 293 w 776"/>
                <a:gd name="T85" fmla="*/ 472 h 744"/>
                <a:gd name="T86" fmla="*/ 232 w 776"/>
                <a:gd name="T87" fmla="*/ 424 h 744"/>
                <a:gd name="T88" fmla="*/ 126 w 776"/>
                <a:gd name="T89" fmla="*/ 391 h 744"/>
                <a:gd name="T90" fmla="*/ 75 w 776"/>
                <a:gd name="T91" fmla="*/ 424 h 744"/>
                <a:gd name="T92" fmla="*/ 37 w 776"/>
                <a:gd name="T93" fmla="*/ 387 h 744"/>
                <a:gd name="T94" fmla="*/ 50 w 776"/>
                <a:gd name="T95" fmla="*/ 371 h 744"/>
                <a:gd name="T96" fmla="*/ 9 w 776"/>
                <a:gd name="T97" fmla="*/ 349 h 744"/>
                <a:gd name="T98" fmla="*/ 34 w 776"/>
                <a:gd name="T99" fmla="*/ 305 h 744"/>
                <a:gd name="T100" fmla="*/ 5 w 776"/>
                <a:gd name="T101" fmla="*/ 246 h 74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776"/>
                <a:gd name="T154" fmla="*/ 0 h 744"/>
                <a:gd name="T155" fmla="*/ 776 w 776"/>
                <a:gd name="T156" fmla="*/ 744 h 74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776" h="744">
                  <a:moveTo>
                    <a:pt x="0" y="185"/>
                  </a:moveTo>
                  <a:lnTo>
                    <a:pt x="9" y="186"/>
                  </a:lnTo>
                  <a:lnTo>
                    <a:pt x="19" y="189"/>
                  </a:lnTo>
                  <a:lnTo>
                    <a:pt x="29" y="191"/>
                  </a:lnTo>
                  <a:lnTo>
                    <a:pt x="36" y="189"/>
                  </a:lnTo>
                  <a:lnTo>
                    <a:pt x="30" y="169"/>
                  </a:lnTo>
                  <a:lnTo>
                    <a:pt x="24" y="154"/>
                  </a:lnTo>
                  <a:lnTo>
                    <a:pt x="20" y="141"/>
                  </a:lnTo>
                  <a:lnTo>
                    <a:pt x="19" y="130"/>
                  </a:lnTo>
                  <a:lnTo>
                    <a:pt x="19" y="117"/>
                  </a:lnTo>
                  <a:lnTo>
                    <a:pt x="23" y="100"/>
                  </a:lnTo>
                  <a:lnTo>
                    <a:pt x="24" y="87"/>
                  </a:lnTo>
                  <a:lnTo>
                    <a:pt x="26" y="73"/>
                  </a:lnTo>
                  <a:lnTo>
                    <a:pt x="27" y="59"/>
                  </a:lnTo>
                  <a:lnTo>
                    <a:pt x="29" y="48"/>
                  </a:lnTo>
                  <a:lnTo>
                    <a:pt x="37" y="48"/>
                  </a:lnTo>
                  <a:lnTo>
                    <a:pt x="44" y="52"/>
                  </a:lnTo>
                  <a:lnTo>
                    <a:pt x="48" y="59"/>
                  </a:lnTo>
                  <a:lnTo>
                    <a:pt x="50" y="69"/>
                  </a:lnTo>
                  <a:lnTo>
                    <a:pt x="51" y="79"/>
                  </a:lnTo>
                  <a:lnTo>
                    <a:pt x="53" y="89"/>
                  </a:lnTo>
                  <a:lnTo>
                    <a:pt x="53" y="96"/>
                  </a:lnTo>
                  <a:lnTo>
                    <a:pt x="54" y="100"/>
                  </a:lnTo>
                  <a:lnTo>
                    <a:pt x="57" y="95"/>
                  </a:lnTo>
                  <a:lnTo>
                    <a:pt x="58" y="86"/>
                  </a:lnTo>
                  <a:lnTo>
                    <a:pt x="60" y="76"/>
                  </a:lnTo>
                  <a:lnTo>
                    <a:pt x="61" y="65"/>
                  </a:lnTo>
                  <a:lnTo>
                    <a:pt x="64" y="55"/>
                  </a:lnTo>
                  <a:lnTo>
                    <a:pt x="70" y="47"/>
                  </a:lnTo>
                  <a:lnTo>
                    <a:pt x="77" y="41"/>
                  </a:lnTo>
                  <a:lnTo>
                    <a:pt x="88" y="39"/>
                  </a:lnTo>
                  <a:lnTo>
                    <a:pt x="97" y="96"/>
                  </a:lnTo>
                  <a:lnTo>
                    <a:pt x="98" y="96"/>
                  </a:lnTo>
                  <a:lnTo>
                    <a:pt x="98" y="90"/>
                  </a:lnTo>
                  <a:lnTo>
                    <a:pt x="99" y="82"/>
                  </a:lnTo>
                  <a:lnTo>
                    <a:pt x="99" y="72"/>
                  </a:lnTo>
                  <a:lnTo>
                    <a:pt x="102" y="62"/>
                  </a:lnTo>
                  <a:lnTo>
                    <a:pt x="105" y="55"/>
                  </a:lnTo>
                  <a:lnTo>
                    <a:pt x="108" y="51"/>
                  </a:lnTo>
                  <a:lnTo>
                    <a:pt x="112" y="52"/>
                  </a:lnTo>
                  <a:lnTo>
                    <a:pt x="115" y="55"/>
                  </a:lnTo>
                  <a:lnTo>
                    <a:pt x="118" y="61"/>
                  </a:lnTo>
                  <a:lnTo>
                    <a:pt x="119" y="69"/>
                  </a:lnTo>
                  <a:lnTo>
                    <a:pt x="122" y="76"/>
                  </a:lnTo>
                  <a:lnTo>
                    <a:pt x="125" y="79"/>
                  </a:lnTo>
                  <a:lnTo>
                    <a:pt x="126" y="76"/>
                  </a:lnTo>
                  <a:lnTo>
                    <a:pt x="128" y="68"/>
                  </a:lnTo>
                  <a:lnTo>
                    <a:pt x="126" y="59"/>
                  </a:lnTo>
                  <a:lnTo>
                    <a:pt x="126" y="52"/>
                  </a:lnTo>
                  <a:lnTo>
                    <a:pt x="129" y="49"/>
                  </a:lnTo>
                  <a:lnTo>
                    <a:pt x="133" y="51"/>
                  </a:lnTo>
                  <a:lnTo>
                    <a:pt x="137" y="51"/>
                  </a:lnTo>
                  <a:lnTo>
                    <a:pt x="140" y="52"/>
                  </a:lnTo>
                  <a:lnTo>
                    <a:pt x="143" y="54"/>
                  </a:lnTo>
                  <a:lnTo>
                    <a:pt x="145" y="55"/>
                  </a:lnTo>
                  <a:lnTo>
                    <a:pt x="146" y="56"/>
                  </a:lnTo>
                  <a:lnTo>
                    <a:pt x="149" y="56"/>
                  </a:lnTo>
                  <a:lnTo>
                    <a:pt x="143" y="48"/>
                  </a:lnTo>
                  <a:lnTo>
                    <a:pt x="136" y="37"/>
                  </a:lnTo>
                  <a:lnTo>
                    <a:pt x="126" y="27"/>
                  </a:lnTo>
                  <a:lnTo>
                    <a:pt x="112" y="20"/>
                  </a:lnTo>
                  <a:lnTo>
                    <a:pt x="116" y="15"/>
                  </a:lnTo>
                  <a:lnTo>
                    <a:pt x="123" y="10"/>
                  </a:lnTo>
                  <a:lnTo>
                    <a:pt x="132" y="4"/>
                  </a:lnTo>
                  <a:lnTo>
                    <a:pt x="135" y="0"/>
                  </a:lnTo>
                  <a:lnTo>
                    <a:pt x="164" y="22"/>
                  </a:lnTo>
                  <a:lnTo>
                    <a:pt x="194" y="44"/>
                  </a:lnTo>
                  <a:lnTo>
                    <a:pt x="226" y="62"/>
                  </a:lnTo>
                  <a:lnTo>
                    <a:pt x="260" y="76"/>
                  </a:lnTo>
                  <a:lnTo>
                    <a:pt x="297" y="85"/>
                  </a:lnTo>
                  <a:lnTo>
                    <a:pt x="308" y="76"/>
                  </a:lnTo>
                  <a:lnTo>
                    <a:pt x="314" y="72"/>
                  </a:lnTo>
                  <a:lnTo>
                    <a:pt x="318" y="73"/>
                  </a:lnTo>
                  <a:lnTo>
                    <a:pt x="321" y="78"/>
                  </a:lnTo>
                  <a:lnTo>
                    <a:pt x="323" y="85"/>
                  </a:lnTo>
                  <a:lnTo>
                    <a:pt x="327" y="96"/>
                  </a:lnTo>
                  <a:lnTo>
                    <a:pt x="332" y="109"/>
                  </a:lnTo>
                  <a:lnTo>
                    <a:pt x="344" y="107"/>
                  </a:lnTo>
                  <a:lnTo>
                    <a:pt x="354" y="104"/>
                  </a:lnTo>
                  <a:lnTo>
                    <a:pt x="362" y="102"/>
                  </a:lnTo>
                  <a:lnTo>
                    <a:pt x="369" y="99"/>
                  </a:lnTo>
                  <a:lnTo>
                    <a:pt x="378" y="100"/>
                  </a:lnTo>
                  <a:lnTo>
                    <a:pt x="385" y="106"/>
                  </a:lnTo>
                  <a:lnTo>
                    <a:pt x="393" y="119"/>
                  </a:lnTo>
                  <a:lnTo>
                    <a:pt x="419" y="119"/>
                  </a:lnTo>
                  <a:lnTo>
                    <a:pt x="438" y="120"/>
                  </a:lnTo>
                  <a:lnTo>
                    <a:pt x="451" y="124"/>
                  </a:lnTo>
                  <a:lnTo>
                    <a:pt x="457" y="133"/>
                  </a:lnTo>
                  <a:lnTo>
                    <a:pt x="457" y="144"/>
                  </a:lnTo>
                  <a:lnTo>
                    <a:pt x="448" y="158"/>
                  </a:lnTo>
                  <a:lnTo>
                    <a:pt x="434" y="175"/>
                  </a:lnTo>
                  <a:lnTo>
                    <a:pt x="460" y="205"/>
                  </a:lnTo>
                  <a:lnTo>
                    <a:pt x="468" y="205"/>
                  </a:lnTo>
                  <a:lnTo>
                    <a:pt x="481" y="202"/>
                  </a:lnTo>
                  <a:lnTo>
                    <a:pt x="495" y="196"/>
                  </a:lnTo>
                  <a:lnTo>
                    <a:pt x="506" y="191"/>
                  </a:lnTo>
                  <a:lnTo>
                    <a:pt x="515" y="185"/>
                  </a:lnTo>
                  <a:lnTo>
                    <a:pt x="516" y="178"/>
                  </a:lnTo>
                  <a:lnTo>
                    <a:pt x="529" y="179"/>
                  </a:lnTo>
                  <a:lnTo>
                    <a:pt x="541" y="179"/>
                  </a:lnTo>
                  <a:lnTo>
                    <a:pt x="554" y="181"/>
                  </a:lnTo>
                  <a:lnTo>
                    <a:pt x="564" y="182"/>
                  </a:lnTo>
                  <a:lnTo>
                    <a:pt x="573" y="186"/>
                  </a:lnTo>
                  <a:lnTo>
                    <a:pt x="575" y="193"/>
                  </a:lnTo>
                  <a:lnTo>
                    <a:pt x="574" y="195"/>
                  </a:lnTo>
                  <a:lnTo>
                    <a:pt x="573" y="196"/>
                  </a:lnTo>
                  <a:lnTo>
                    <a:pt x="571" y="198"/>
                  </a:lnTo>
                  <a:lnTo>
                    <a:pt x="570" y="200"/>
                  </a:lnTo>
                  <a:lnTo>
                    <a:pt x="567" y="203"/>
                  </a:lnTo>
                  <a:lnTo>
                    <a:pt x="565" y="206"/>
                  </a:lnTo>
                  <a:lnTo>
                    <a:pt x="565" y="208"/>
                  </a:lnTo>
                  <a:lnTo>
                    <a:pt x="556" y="209"/>
                  </a:lnTo>
                  <a:lnTo>
                    <a:pt x="543" y="213"/>
                  </a:lnTo>
                  <a:lnTo>
                    <a:pt x="529" y="217"/>
                  </a:lnTo>
                  <a:lnTo>
                    <a:pt x="517" y="223"/>
                  </a:lnTo>
                  <a:lnTo>
                    <a:pt x="509" y="230"/>
                  </a:lnTo>
                  <a:lnTo>
                    <a:pt x="519" y="233"/>
                  </a:lnTo>
                  <a:lnTo>
                    <a:pt x="533" y="234"/>
                  </a:lnTo>
                  <a:lnTo>
                    <a:pt x="549" y="236"/>
                  </a:lnTo>
                  <a:lnTo>
                    <a:pt x="561" y="237"/>
                  </a:lnTo>
                  <a:lnTo>
                    <a:pt x="570" y="239"/>
                  </a:lnTo>
                  <a:lnTo>
                    <a:pt x="577" y="230"/>
                  </a:lnTo>
                  <a:lnTo>
                    <a:pt x="584" y="222"/>
                  </a:lnTo>
                  <a:lnTo>
                    <a:pt x="594" y="216"/>
                  </a:lnTo>
                  <a:lnTo>
                    <a:pt x="602" y="213"/>
                  </a:lnTo>
                  <a:lnTo>
                    <a:pt x="609" y="236"/>
                  </a:lnTo>
                  <a:lnTo>
                    <a:pt x="616" y="260"/>
                  </a:lnTo>
                  <a:lnTo>
                    <a:pt x="625" y="284"/>
                  </a:lnTo>
                  <a:lnTo>
                    <a:pt x="630" y="306"/>
                  </a:lnTo>
                  <a:lnTo>
                    <a:pt x="626" y="322"/>
                  </a:lnTo>
                  <a:lnTo>
                    <a:pt x="623" y="337"/>
                  </a:lnTo>
                  <a:lnTo>
                    <a:pt x="622" y="353"/>
                  </a:lnTo>
                  <a:lnTo>
                    <a:pt x="623" y="367"/>
                  </a:lnTo>
                  <a:lnTo>
                    <a:pt x="629" y="380"/>
                  </a:lnTo>
                  <a:lnTo>
                    <a:pt x="638" y="390"/>
                  </a:lnTo>
                  <a:lnTo>
                    <a:pt x="650" y="397"/>
                  </a:lnTo>
                  <a:lnTo>
                    <a:pt x="650" y="411"/>
                  </a:lnTo>
                  <a:lnTo>
                    <a:pt x="650" y="429"/>
                  </a:lnTo>
                  <a:lnTo>
                    <a:pt x="650" y="449"/>
                  </a:lnTo>
                  <a:lnTo>
                    <a:pt x="649" y="469"/>
                  </a:lnTo>
                  <a:lnTo>
                    <a:pt x="646" y="484"/>
                  </a:lnTo>
                  <a:lnTo>
                    <a:pt x="640" y="496"/>
                  </a:lnTo>
                  <a:lnTo>
                    <a:pt x="645" y="511"/>
                  </a:lnTo>
                  <a:lnTo>
                    <a:pt x="653" y="524"/>
                  </a:lnTo>
                  <a:lnTo>
                    <a:pt x="666" y="537"/>
                  </a:lnTo>
                  <a:lnTo>
                    <a:pt x="680" y="549"/>
                  </a:lnTo>
                  <a:lnTo>
                    <a:pt x="690" y="562"/>
                  </a:lnTo>
                  <a:lnTo>
                    <a:pt x="697" y="576"/>
                  </a:lnTo>
                  <a:lnTo>
                    <a:pt x="704" y="599"/>
                  </a:lnTo>
                  <a:lnTo>
                    <a:pt x="717" y="619"/>
                  </a:lnTo>
                  <a:lnTo>
                    <a:pt x="731" y="638"/>
                  </a:lnTo>
                  <a:lnTo>
                    <a:pt x="746" y="655"/>
                  </a:lnTo>
                  <a:lnTo>
                    <a:pt x="760" y="671"/>
                  </a:lnTo>
                  <a:lnTo>
                    <a:pt x="770" y="686"/>
                  </a:lnTo>
                  <a:lnTo>
                    <a:pt x="776" y="703"/>
                  </a:lnTo>
                  <a:lnTo>
                    <a:pt x="773" y="716"/>
                  </a:lnTo>
                  <a:lnTo>
                    <a:pt x="766" y="726"/>
                  </a:lnTo>
                  <a:lnTo>
                    <a:pt x="751" y="725"/>
                  </a:lnTo>
                  <a:lnTo>
                    <a:pt x="739" y="722"/>
                  </a:lnTo>
                  <a:lnTo>
                    <a:pt x="731" y="716"/>
                  </a:lnTo>
                  <a:lnTo>
                    <a:pt x="724" y="712"/>
                  </a:lnTo>
                  <a:lnTo>
                    <a:pt x="719" y="708"/>
                  </a:lnTo>
                  <a:lnTo>
                    <a:pt x="715" y="706"/>
                  </a:lnTo>
                  <a:lnTo>
                    <a:pt x="712" y="709"/>
                  </a:lnTo>
                  <a:lnTo>
                    <a:pt x="708" y="715"/>
                  </a:lnTo>
                  <a:lnTo>
                    <a:pt x="703" y="726"/>
                  </a:lnTo>
                  <a:lnTo>
                    <a:pt x="697" y="744"/>
                  </a:lnTo>
                  <a:lnTo>
                    <a:pt x="667" y="732"/>
                  </a:lnTo>
                  <a:lnTo>
                    <a:pt x="642" y="722"/>
                  </a:lnTo>
                  <a:lnTo>
                    <a:pt x="618" y="713"/>
                  </a:lnTo>
                  <a:lnTo>
                    <a:pt x="594" y="705"/>
                  </a:lnTo>
                  <a:lnTo>
                    <a:pt x="570" y="695"/>
                  </a:lnTo>
                  <a:lnTo>
                    <a:pt x="543" y="682"/>
                  </a:lnTo>
                  <a:lnTo>
                    <a:pt x="533" y="671"/>
                  </a:lnTo>
                  <a:lnTo>
                    <a:pt x="519" y="662"/>
                  </a:lnTo>
                  <a:lnTo>
                    <a:pt x="503" y="657"/>
                  </a:lnTo>
                  <a:lnTo>
                    <a:pt x="488" y="651"/>
                  </a:lnTo>
                  <a:lnTo>
                    <a:pt x="471" y="645"/>
                  </a:lnTo>
                  <a:lnTo>
                    <a:pt x="457" y="637"/>
                  </a:lnTo>
                  <a:lnTo>
                    <a:pt x="444" y="627"/>
                  </a:lnTo>
                  <a:lnTo>
                    <a:pt x="436" y="612"/>
                  </a:lnTo>
                  <a:lnTo>
                    <a:pt x="430" y="602"/>
                  </a:lnTo>
                  <a:lnTo>
                    <a:pt x="423" y="589"/>
                  </a:lnTo>
                  <a:lnTo>
                    <a:pt x="414" y="576"/>
                  </a:lnTo>
                  <a:lnTo>
                    <a:pt x="407" y="566"/>
                  </a:lnTo>
                  <a:lnTo>
                    <a:pt x="416" y="552"/>
                  </a:lnTo>
                  <a:lnTo>
                    <a:pt x="426" y="538"/>
                  </a:lnTo>
                  <a:lnTo>
                    <a:pt x="417" y="530"/>
                  </a:lnTo>
                  <a:lnTo>
                    <a:pt x="410" y="521"/>
                  </a:lnTo>
                  <a:lnTo>
                    <a:pt x="402" y="514"/>
                  </a:lnTo>
                  <a:lnTo>
                    <a:pt x="392" y="511"/>
                  </a:lnTo>
                  <a:lnTo>
                    <a:pt x="380" y="514"/>
                  </a:lnTo>
                  <a:lnTo>
                    <a:pt x="361" y="514"/>
                  </a:lnTo>
                  <a:lnTo>
                    <a:pt x="348" y="517"/>
                  </a:lnTo>
                  <a:lnTo>
                    <a:pt x="341" y="517"/>
                  </a:lnTo>
                  <a:lnTo>
                    <a:pt x="337" y="515"/>
                  </a:lnTo>
                  <a:lnTo>
                    <a:pt x="337" y="510"/>
                  </a:lnTo>
                  <a:lnTo>
                    <a:pt x="337" y="500"/>
                  </a:lnTo>
                  <a:lnTo>
                    <a:pt x="339" y="499"/>
                  </a:lnTo>
                  <a:lnTo>
                    <a:pt x="347" y="496"/>
                  </a:lnTo>
                  <a:lnTo>
                    <a:pt x="356" y="494"/>
                  </a:lnTo>
                  <a:lnTo>
                    <a:pt x="366" y="493"/>
                  </a:lnTo>
                  <a:lnTo>
                    <a:pt x="373" y="490"/>
                  </a:lnTo>
                  <a:lnTo>
                    <a:pt x="376" y="486"/>
                  </a:lnTo>
                  <a:lnTo>
                    <a:pt x="358" y="479"/>
                  </a:lnTo>
                  <a:lnTo>
                    <a:pt x="345" y="473"/>
                  </a:lnTo>
                  <a:lnTo>
                    <a:pt x="337" y="472"/>
                  </a:lnTo>
                  <a:lnTo>
                    <a:pt x="331" y="472"/>
                  </a:lnTo>
                  <a:lnTo>
                    <a:pt x="327" y="476"/>
                  </a:lnTo>
                  <a:lnTo>
                    <a:pt x="321" y="483"/>
                  </a:lnTo>
                  <a:lnTo>
                    <a:pt x="313" y="494"/>
                  </a:lnTo>
                  <a:lnTo>
                    <a:pt x="304" y="491"/>
                  </a:lnTo>
                  <a:lnTo>
                    <a:pt x="299" y="487"/>
                  </a:lnTo>
                  <a:lnTo>
                    <a:pt x="296" y="480"/>
                  </a:lnTo>
                  <a:lnTo>
                    <a:pt x="293" y="472"/>
                  </a:lnTo>
                  <a:lnTo>
                    <a:pt x="290" y="463"/>
                  </a:lnTo>
                  <a:lnTo>
                    <a:pt x="284" y="453"/>
                  </a:lnTo>
                  <a:lnTo>
                    <a:pt x="272" y="442"/>
                  </a:lnTo>
                  <a:lnTo>
                    <a:pt x="255" y="432"/>
                  </a:lnTo>
                  <a:lnTo>
                    <a:pt x="232" y="424"/>
                  </a:lnTo>
                  <a:lnTo>
                    <a:pt x="208" y="415"/>
                  </a:lnTo>
                  <a:lnTo>
                    <a:pt x="184" y="407"/>
                  </a:lnTo>
                  <a:lnTo>
                    <a:pt x="160" y="400"/>
                  </a:lnTo>
                  <a:lnTo>
                    <a:pt x="140" y="395"/>
                  </a:lnTo>
                  <a:lnTo>
                    <a:pt x="126" y="391"/>
                  </a:lnTo>
                  <a:lnTo>
                    <a:pt x="119" y="400"/>
                  </a:lnTo>
                  <a:lnTo>
                    <a:pt x="111" y="407"/>
                  </a:lnTo>
                  <a:lnTo>
                    <a:pt x="99" y="414"/>
                  </a:lnTo>
                  <a:lnTo>
                    <a:pt x="88" y="419"/>
                  </a:lnTo>
                  <a:lnTo>
                    <a:pt x="75" y="424"/>
                  </a:lnTo>
                  <a:lnTo>
                    <a:pt x="64" y="424"/>
                  </a:lnTo>
                  <a:lnTo>
                    <a:pt x="53" y="422"/>
                  </a:lnTo>
                  <a:lnTo>
                    <a:pt x="46" y="415"/>
                  </a:lnTo>
                  <a:lnTo>
                    <a:pt x="40" y="404"/>
                  </a:lnTo>
                  <a:lnTo>
                    <a:pt x="37" y="387"/>
                  </a:lnTo>
                  <a:lnTo>
                    <a:pt x="53" y="383"/>
                  </a:lnTo>
                  <a:lnTo>
                    <a:pt x="61" y="378"/>
                  </a:lnTo>
                  <a:lnTo>
                    <a:pt x="63" y="376"/>
                  </a:lnTo>
                  <a:lnTo>
                    <a:pt x="58" y="373"/>
                  </a:lnTo>
                  <a:lnTo>
                    <a:pt x="50" y="371"/>
                  </a:lnTo>
                  <a:lnTo>
                    <a:pt x="40" y="369"/>
                  </a:lnTo>
                  <a:lnTo>
                    <a:pt x="27" y="367"/>
                  </a:lnTo>
                  <a:lnTo>
                    <a:pt x="16" y="366"/>
                  </a:lnTo>
                  <a:lnTo>
                    <a:pt x="5" y="364"/>
                  </a:lnTo>
                  <a:lnTo>
                    <a:pt x="9" y="349"/>
                  </a:lnTo>
                  <a:lnTo>
                    <a:pt x="16" y="335"/>
                  </a:lnTo>
                  <a:lnTo>
                    <a:pt x="23" y="325"/>
                  </a:lnTo>
                  <a:lnTo>
                    <a:pt x="29" y="318"/>
                  </a:lnTo>
                  <a:lnTo>
                    <a:pt x="33" y="311"/>
                  </a:lnTo>
                  <a:lnTo>
                    <a:pt x="34" y="305"/>
                  </a:lnTo>
                  <a:lnTo>
                    <a:pt x="33" y="299"/>
                  </a:lnTo>
                  <a:lnTo>
                    <a:pt x="24" y="292"/>
                  </a:lnTo>
                  <a:lnTo>
                    <a:pt x="12" y="285"/>
                  </a:lnTo>
                  <a:lnTo>
                    <a:pt x="8" y="267"/>
                  </a:lnTo>
                  <a:lnTo>
                    <a:pt x="5" y="246"/>
                  </a:lnTo>
                  <a:lnTo>
                    <a:pt x="2" y="222"/>
                  </a:lnTo>
                  <a:lnTo>
                    <a:pt x="0" y="200"/>
                  </a:lnTo>
                  <a:lnTo>
                    <a:pt x="0" y="185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81" name="Freeform 8"/>
            <p:cNvSpPr>
              <a:spLocks/>
            </p:cNvSpPr>
            <p:nvPr/>
          </p:nvSpPr>
          <p:spPr bwMode="gray">
            <a:xfrm>
              <a:off x="3706" y="1297"/>
              <a:ext cx="23" cy="11"/>
            </a:xfrm>
            <a:custGeom>
              <a:avLst/>
              <a:gdLst>
                <a:gd name="T0" fmla="*/ 23 w 23"/>
                <a:gd name="T1" fmla="*/ 10 h 11"/>
                <a:gd name="T2" fmla="*/ 13 w 23"/>
                <a:gd name="T3" fmla="*/ 11 h 11"/>
                <a:gd name="T4" fmla="*/ 0 w 23"/>
                <a:gd name="T5" fmla="*/ 11 h 11"/>
                <a:gd name="T6" fmla="*/ 0 w 23"/>
                <a:gd name="T7" fmla="*/ 10 h 11"/>
                <a:gd name="T8" fmla="*/ 3 w 23"/>
                <a:gd name="T9" fmla="*/ 6 h 11"/>
                <a:gd name="T10" fmla="*/ 6 w 23"/>
                <a:gd name="T11" fmla="*/ 3 h 11"/>
                <a:gd name="T12" fmla="*/ 12 w 23"/>
                <a:gd name="T13" fmla="*/ 0 h 11"/>
                <a:gd name="T14" fmla="*/ 17 w 23"/>
                <a:gd name="T15" fmla="*/ 3 h 11"/>
                <a:gd name="T16" fmla="*/ 23 w 23"/>
                <a:gd name="T17" fmla="*/ 1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11"/>
                <a:gd name="T29" fmla="*/ 23 w 23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11">
                  <a:moveTo>
                    <a:pt x="23" y="10"/>
                  </a:moveTo>
                  <a:lnTo>
                    <a:pt x="13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3" y="6"/>
                  </a:lnTo>
                  <a:lnTo>
                    <a:pt x="6" y="3"/>
                  </a:lnTo>
                  <a:lnTo>
                    <a:pt x="12" y="0"/>
                  </a:lnTo>
                  <a:lnTo>
                    <a:pt x="17" y="3"/>
                  </a:lnTo>
                  <a:lnTo>
                    <a:pt x="23" y="1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82" name="Freeform 9"/>
            <p:cNvSpPr>
              <a:spLocks/>
            </p:cNvSpPr>
            <p:nvPr/>
          </p:nvSpPr>
          <p:spPr bwMode="gray">
            <a:xfrm>
              <a:off x="3678" y="1283"/>
              <a:ext cx="24" cy="17"/>
            </a:xfrm>
            <a:custGeom>
              <a:avLst/>
              <a:gdLst>
                <a:gd name="T0" fmla="*/ 24 w 24"/>
                <a:gd name="T1" fmla="*/ 10 h 17"/>
                <a:gd name="T2" fmla="*/ 16 w 24"/>
                <a:gd name="T3" fmla="*/ 14 h 17"/>
                <a:gd name="T4" fmla="*/ 9 w 24"/>
                <a:gd name="T5" fmla="*/ 17 h 17"/>
                <a:gd name="T6" fmla="*/ 0 w 24"/>
                <a:gd name="T7" fmla="*/ 15 h 17"/>
                <a:gd name="T8" fmla="*/ 3 w 24"/>
                <a:gd name="T9" fmla="*/ 8 h 17"/>
                <a:gd name="T10" fmla="*/ 7 w 24"/>
                <a:gd name="T11" fmla="*/ 3 h 17"/>
                <a:gd name="T12" fmla="*/ 13 w 24"/>
                <a:gd name="T13" fmla="*/ 0 h 17"/>
                <a:gd name="T14" fmla="*/ 19 w 24"/>
                <a:gd name="T15" fmla="*/ 0 h 17"/>
                <a:gd name="T16" fmla="*/ 23 w 24"/>
                <a:gd name="T17" fmla="*/ 3 h 17"/>
                <a:gd name="T18" fmla="*/ 24 w 24"/>
                <a:gd name="T19" fmla="*/ 1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"/>
                <a:gd name="T31" fmla="*/ 0 h 17"/>
                <a:gd name="T32" fmla="*/ 24 w 24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" h="17">
                  <a:moveTo>
                    <a:pt x="24" y="10"/>
                  </a:moveTo>
                  <a:lnTo>
                    <a:pt x="16" y="14"/>
                  </a:lnTo>
                  <a:lnTo>
                    <a:pt x="9" y="17"/>
                  </a:lnTo>
                  <a:lnTo>
                    <a:pt x="0" y="15"/>
                  </a:lnTo>
                  <a:lnTo>
                    <a:pt x="3" y="8"/>
                  </a:lnTo>
                  <a:lnTo>
                    <a:pt x="7" y="3"/>
                  </a:lnTo>
                  <a:lnTo>
                    <a:pt x="13" y="0"/>
                  </a:lnTo>
                  <a:lnTo>
                    <a:pt x="19" y="0"/>
                  </a:lnTo>
                  <a:lnTo>
                    <a:pt x="23" y="3"/>
                  </a:lnTo>
                  <a:lnTo>
                    <a:pt x="24" y="1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83" name="Freeform 10"/>
            <p:cNvSpPr>
              <a:spLocks/>
            </p:cNvSpPr>
            <p:nvPr/>
          </p:nvSpPr>
          <p:spPr bwMode="gray">
            <a:xfrm>
              <a:off x="2274" y="2314"/>
              <a:ext cx="31" cy="69"/>
            </a:xfrm>
            <a:custGeom>
              <a:avLst/>
              <a:gdLst>
                <a:gd name="T0" fmla="*/ 3 w 31"/>
                <a:gd name="T1" fmla="*/ 0 h 69"/>
                <a:gd name="T2" fmla="*/ 3 w 31"/>
                <a:gd name="T3" fmla="*/ 23 h 69"/>
                <a:gd name="T4" fmla="*/ 3 w 31"/>
                <a:gd name="T5" fmla="*/ 42 h 69"/>
                <a:gd name="T6" fmla="*/ 0 w 31"/>
                <a:gd name="T7" fmla="*/ 65 h 69"/>
                <a:gd name="T8" fmla="*/ 4 w 31"/>
                <a:gd name="T9" fmla="*/ 68 h 69"/>
                <a:gd name="T10" fmla="*/ 7 w 31"/>
                <a:gd name="T11" fmla="*/ 69 h 69"/>
                <a:gd name="T12" fmla="*/ 10 w 31"/>
                <a:gd name="T13" fmla="*/ 69 h 69"/>
                <a:gd name="T14" fmla="*/ 13 w 31"/>
                <a:gd name="T15" fmla="*/ 68 h 69"/>
                <a:gd name="T16" fmla="*/ 14 w 31"/>
                <a:gd name="T17" fmla="*/ 66 h 69"/>
                <a:gd name="T18" fmla="*/ 16 w 31"/>
                <a:gd name="T19" fmla="*/ 65 h 69"/>
                <a:gd name="T20" fmla="*/ 17 w 31"/>
                <a:gd name="T21" fmla="*/ 62 h 69"/>
                <a:gd name="T22" fmla="*/ 20 w 31"/>
                <a:gd name="T23" fmla="*/ 59 h 69"/>
                <a:gd name="T24" fmla="*/ 23 w 31"/>
                <a:gd name="T25" fmla="*/ 57 h 69"/>
                <a:gd name="T26" fmla="*/ 24 w 31"/>
                <a:gd name="T27" fmla="*/ 41 h 69"/>
                <a:gd name="T28" fmla="*/ 28 w 31"/>
                <a:gd name="T29" fmla="*/ 24 h 69"/>
                <a:gd name="T30" fmla="*/ 31 w 31"/>
                <a:gd name="T31" fmla="*/ 8 h 69"/>
                <a:gd name="T32" fmla="*/ 25 w 31"/>
                <a:gd name="T33" fmla="*/ 6 h 69"/>
                <a:gd name="T34" fmla="*/ 17 w 31"/>
                <a:gd name="T35" fmla="*/ 3 h 69"/>
                <a:gd name="T36" fmla="*/ 8 w 31"/>
                <a:gd name="T37" fmla="*/ 1 h 69"/>
                <a:gd name="T38" fmla="*/ 3 w 31"/>
                <a:gd name="T39" fmla="*/ 0 h 6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"/>
                <a:gd name="T61" fmla="*/ 0 h 69"/>
                <a:gd name="T62" fmla="*/ 31 w 31"/>
                <a:gd name="T63" fmla="*/ 69 h 6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" h="69">
                  <a:moveTo>
                    <a:pt x="3" y="0"/>
                  </a:moveTo>
                  <a:lnTo>
                    <a:pt x="3" y="23"/>
                  </a:lnTo>
                  <a:lnTo>
                    <a:pt x="3" y="42"/>
                  </a:lnTo>
                  <a:lnTo>
                    <a:pt x="0" y="65"/>
                  </a:lnTo>
                  <a:lnTo>
                    <a:pt x="4" y="68"/>
                  </a:lnTo>
                  <a:lnTo>
                    <a:pt x="7" y="69"/>
                  </a:lnTo>
                  <a:lnTo>
                    <a:pt x="10" y="69"/>
                  </a:lnTo>
                  <a:lnTo>
                    <a:pt x="13" y="68"/>
                  </a:lnTo>
                  <a:lnTo>
                    <a:pt x="14" y="66"/>
                  </a:lnTo>
                  <a:lnTo>
                    <a:pt x="16" y="65"/>
                  </a:lnTo>
                  <a:lnTo>
                    <a:pt x="17" y="62"/>
                  </a:lnTo>
                  <a:lnTo>
                    <a:pt x="20" y="59"/>
                  </a:lnTo>
                  <a:lnTo>
                    <a:pt x="23" y="57"/>
                  </a:lnTo>
                  <a:lnTo>
                    <a:pt x="24" y="41"/>
                  </a:lnTo>
                  <a:lnTo>
                    <a:pt x="28" y="24"/>
                  </a:lnTo>
                  <a:lnTo>
                    <a:pt x="31" y="8"/>
                  </a:lnTo>
                  <a:lnTo>
                    <a:pt x="25" y="6"/>
                  </a:lnTo>
                  <a:lnTo>
                    <a:pt x="17" y="3"/>
                  </a:lnTo>
                  <a:lnTo>
                    <a:pt x="8" y="1"/>
                  </a:lnTo>
                  <a:lnTo>
                    <a:pt x="3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84" name="Freeform 11"/>
            <p:cNvSpPr>
              <a:spLocks/>
            </p:cNvSpPr>
            <p:nvPr/>
          </p:nvSpPr>
          <p:spPr bwMode="gray">
            <a:xfrm>
              <a:off x="2294" y="2252"/>
              <a:ext cx="24" cy="48"/>
            </a:xfrm>
            <a:custGeom>
              <a:avLst/>
              <a:gdLst>
                <a:gd name="T0" fmla="*/ 3 w 24"/>
                <a:gd name="T1" fmla="*/ 8 h 48"/>
                <a:gd name="T2" fmla="*/ 3 w 24"/>
                <a:gd name="T3" fmla="*/ 18 h 48"/>
                <a:gd name="T4" fmla="*/ 1 w 24"/>
                <a:gd name="T5" fmla="*/ 27 h 48"/>
                <a:gd name="T6" fmla="*/ 1 w 24"/>
                <a:gd name="T7" fmla="*/ 34 h 48"/>
                <a:gd name="T8" fmla="*/ 5 w 24"/>
                <a:gd name="T9" fmla="*/ 38 h 48"/>
                <a:gd name="T10" fmla="*/ 3 w 24"/>
                <a:gd name="T11" fmla="*/ 39 h 48"/>
                <a:gd name="T12" fmla="*/ 1 w 24"/>
                <a:gd name="T13" fmla="*/ 39 h 48"/>
                <a:gd name="T14" fmla="*/ 0 w 24"/>
                <a:gd name="T15" fmla="*/ 41 h 48"/>
                <a:gd name="T16" fmla="*/ 0 w 24"/>
                <a:gd name="T17" fmla="*/ 41 h 48"/>
                <a:gd name="T18" fmla="*/ 0 w 24"/>
                <a:gd name="T19" fmla="*/ 42 h 48"/>
                <a:gd name="T20" fmla="*/ 0 w 24"/>
                <a:gd name="T21" fmla="*/ 44 h 48"/>
                <a:gd name="T22" fmla="*/ 0 w 24"/>
                <a:gd name="T23" fmla="*/ 46 h 48"/>
                <a:gd name="T24" fmla="*/ 3 w 24"/>
                <a:gd name="T25" fmla="*/ 46 h 48"/>
                <a:gd name="T26" fmla="*/ 5 w 24"/>
                <a:gd name="T27" fmla="*/ 48 h 48"/>
                <a:gd name="T28" fmla="*/ 7 w 24"/>
                <a:gd name="T29" fmla="*/ 48 h 48"/>
                <a:gd name="T30" fmla="*/ 10 w 24"/>
                <a:gd name="T31" fmla="*/ 48 h 48"/>
                <a:gd name="T32" fmla="*/ 11 w 24"/>
                <a:gd name="T33" fmla="*/ 46 h 48"/>
                <a:gd name="T34" fmla="*/ 14 w 24"/>
                <a:gd name="T35" fmla="*/ 44 h 48"/>
                <a:gd name="T36" fmla="*/ 17 w 24"/>
                <a:gd name="T37" fmla="*/ 42 h 48"/>
                <a:gd name="T38" fmla="*/ 20 w 24"/>
                <a:gd name="T39" fmla="*/ 39 h 48"/>
                <a:gd name="T40" fmla="*/ 22 w 24"/>
                <a:gd name="T41" fmla="*/ 38 h 48"/>
                <a:gd name="T42" fmla="*/ 24 w 24"/>
                <a:gd name="T43" fmla="*/ 34 h 48"/>
                <a:gd name="T44" fmla="*/ 22 w 24"/>
                <a:gd name="T45" fmla="*/ 32 h 48"/>
                <a:gd name="T46" fmla="*/ 21 w 24"/>
                <a:gd name="T47" fmla="*/ 24 h 48"/>
                <a:gd name="T48" fmla="*/ 20 w 24"/>
                <a:gd name="T49" fmla="*/ 14 h 48"/>
                <a:gd name="T50" fmla="*/ 20 w 24"/>
                <a:gd name="T51" fmla="*/ 6 h 48"/>
                <a:gd name="T52" fmla="*/ 20 w 24"/>
                <a:gd name="T53" fmla="*/ 1 h 48"/>
                <a:gd name="T54" fmla="*/ 17 w 24"/>
                <a:gd name="T55" fmla="*/ 1 h 48"/>
                <a:gd name="T56" fmla="*/ 14 w 24"/>
                <a:gd name="T57" fmla="*/ 0 h 48"/>
                <a:gd name="T58" fmla="*/ 11 w 24"/>
                <a:gd name="T59" fmla="*/ 0 h 48"/>
                <a:gd name="T60" fmla="*/ 10 w 24"/>
                <a:gd name="T61" fmla="*/ 0 h 48"/>
                <a:gd name="T62" fmla="*/ 7 w 24"/>
                <a:gd name="T63" fmla="*/ 0 h 48"/>
                <a:gd name="T64" fmla="*/ 5 w 24"/>
                <a:gd name="T65" fmla="*/ 1 h 48"/>
                <a:gd name="T66" fmla="*/ 4 w 24"/>
                <a:gd name="T67" fmla="*/ 4 h 48"/>
                <a:gd name="T68" fmla="*/ 3 w 24"/>
                <a:gd name="T69" fmla="*/ 8 h 4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4"/>
                <a:gd name="T106" fmla="*/ 0 h 48"/>
                <a:gd name="T107" fmla="*/ 24 w 24"/>
                <a:gd name="T108" fmla="*/ 48 h 4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4" h="48">
                  <a:moveTo>
                    <a:pt x="3" y="8"/>
                  </a:moveTo>
                  <a:lnTo>
                    <a:pt x="3" y="18"/>
                  </a:lnTo>
                  <a:lnTo>
                    <a:pt x="1" y="27"/>
                  </a:lnTo>
                  <a:lnTo>
                    <a:pt x="1" y="34"/>
                  </a:lnTo>
                  <a:lnTo>
                    <a:pt x="5" y="38"/>
                  </a:lnTo>
                  <a:lnTo>
                    <a:pt x="3" y="39"/>
                  </a:lnTo>
                  <a:lnTo>
                    <a:pt x="1" y="39"/>
                  </a:lnTo>
                  <a:lnTo>
                    <a:pt x="0" y="41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0" y="46"/>
                  </a:lnTo>
                  <a:lnTo>
                    <a:pt x="3" y="46"/>
                  </a:lnTo>
                  <a:lnTo>
                    <a:pt x="5" y="48"/>
                  </a:lnTo>
                  <a:lnTo>
                    <a:pt x="7" y="48"/>
                  </a:lnTo>
                  <a:lnTo>
                    <a:pt x="10" y="48"/>
                  </a:lnTo>
                  <a:lnTo>
                    <a:pt x="11" y="46"/>
                  </a:lnTo>
                  <a:lnTo>
                    <a:pt x="14" y="44"/>
                  </a:lnTo>
                  <a:lnTo>
                    <a:pt x="17" y="42"/>
                  </a:lnTo>
                  <a:lnTo>
                    <a:pt x="20" y="39"/>
                  </a:lnTo>
                  <a:lnTo>
                    <a:pt x="22" y="38"/>
                  </a:lnTo>
                  <a:lnTo>
                    <a:pt x="24" y="34"/>
                  </a:lnTo>
                  <a:lnTo>
                    <a:pt x="22" y="32"/>
                  </a:lnTo>
                  <a:lnTo>
                    <a:pt x="21" y="24"/>
                  </a:lnTo>
                  <a:lnTo>
                    <a:pt x="20" y="14"/>
                  </a:lnTo>
                  <a:lnTo>
                    <a:pt x="20" y="6"/>
                  </a:lnTo>
                  <a:lnTo>
                    <a:pt x="20" y="1"/>
                  </a:lnTo>
                  <a:lnTo>
                    <a:pt x="17" y="1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5" y="1"/>
                  </a:lnTo>
                  <a:lnTo>
                    <a:pt x="4" y="4"/>
                  </a:lnTo>
                  <a:lnTo>
                    <a:pt x="3" y="8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85" name="Freeform 12"/>
            <p:cNvSpPr>
              <a:spLocks/>
            </p:cNvSpPr>
            <p:nvPr/>
          </p:nvSpPr>
          <p:spPr bwMode="gray">
            <a:xfrm>
              <a:off x="2302" y="2221"/>
              <a:ext cx="14" cy="21"/>
            </a:xfrm>
            <a:custGeom>
              <a:avLst/>
              <a:gdLst>
                <a:gd name="T0" fmla="*/ 2 w 14"/>
                <a:gd name="T1" fmla="*/ 17 h 21"/>
                <a:gd name="T2" fmla="*/ 4 w 14"/>
                <a:gd name="T3" fmla="*/ 20 h 21"/>
                <a:gd name="T4" fmla="*/ 7 w 14"/>
                <a:gd name="T5" fmla="*/ 21 h 21"/>
                <a:gd name="T6" fmla="*/ 9 w 14"/>
                <a:gd name="T7" fmla="*/ 21 h 21"/>
                <a:gd name="T8" fmla="*/ 12 w 14"/>
                <a:gd name="T9" fmla="*/ 20 h 21"/>
                <a:gd name="T10" fmla="*/ 13 w 14"/>
                <a:gd name="T11" fmla="*/ 18 h 21"/>
                <a:gd name="T12" fmla="*/ 13 w 14"/>
                <a:gd name="T13" fmla="*/ 17 h 21"/>
                <a:gd name="T14" fmla="*/ 14 w 14"/>
                <a:gd name="T15" fmla="*/ 14 h 21"/>
                <a:gd name="T16" fmla="*/ 14 w 14"/>
                <a:gd name="T17" fmla="*/ 11 h 21"/>
                <a:gd name="T18" fmla="*/ 14 w 14"/>
                <a:gd name="T19" fmla="*/ 8 h 21"/>
                <a:gd name="T20" fmla="*/ 14 w 14"/>
                <a:gd name="T21" fmla="*/ 5 h 21"/>
                <a:gd name="T22" fmla="*/ 10 w 14"/>
                <a:gd name="T23" fmla="*/ 3 h 21"/>
                <a:gd name="T24" fmla="*/ 7 w 14"/>
                <a:gd name="T25" fmla="*/ 0 h 21"/>
                <a:gd name="T26" fmla="*/ 6 w 14"/>
                <a:gd name="T27" fmla="*/ 0 h 21"/>
                <a:gd name="T28" fmla="*/ 3 w 14"/>
                <a:gd name="T29" fmla="*/ 1 h 21"/>
                <a:gd name="T30" fmla="*/ 3 w 14"/>
                <a:gd name="T31" fmla="*/ 4 h 21"/>
                <a:gd name="T32" fmla="*/ 2 w 14"/>
                <a:gd name="T33" fmla="*/ 5 h 21"/>
                <a:gd name="T34" fmla="*/ 2 w 14"/>
                <a:gd name="T35" fmla="*/ 10 h 21"/>
                <a:gd name="T36" fmla="*/ 0 w 14"/>
                <a:gd name="T37" fmla="*/ 12 h 21"/>
                <a:gd name="T38" fmla="*/ 2 w 14"/>
                <a:gd name="T39" fmla="*/ 17 h 2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"/>
                <a:gd name="T61" fmla="*/ 0 h 21"/>
                <a:gd name="T62" fmla="*/ 14 w 14"/>
                <a:gd name="T63" fmla="*/ 21 h 2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" h="21">
                  <a:moveTo>
                    <a:pt x="2" y="17"/>
                  </a:moveTo>
                  <a:lnTo>
                    <a:pt x="4" y="20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12" y="20"/>
                  </a:lnTo>
                  <a:lnTo>
                    <a:pt x="13" y="18"/>
                  </a:lnTo>
                  <a:lnTo>
                    <a:pt x="13" y="17"/>
                  </a:lnTo>
                  <a:lnTo>
                    <a:pt x="14" y="14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0" y="3"/>
                  </a:lnTo>
                  <a:lnTo>
                    <a:pt x="7" y="0"/>
                  </a:lnTo>
                  <a:lnTo>
                    <a:pt x="6" y="0"/>
                  </a:lnTo>
                  <a:lnTo>
                    <a:pt x="3" y="1"/>
                  </a:lnTo>
                  <a:lnTo>
                    <a:pt x="3" y="4"/>
                  </a:lnTo>
                  <a:lnTo>
                    <a:pt x="2" y="5"/>
                  </a:lnTo>
                  <a:lnTo>
                    <a:pt x="2" y="10"/>
                  </a:lnTo>
                  <a:lnTo>
                    <a:pt x="0" y="12"/>
                  </a:lnTo>
                  <a:lnTo>
                    <a:pt x="2" y="17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86" name="Freeform 13"/>
            <p:cNvSpPr>
              <a:spLocks/>
            </p:cNvSpPr>
            <p:nvPr/>
          </p:nvSpPr>
          <p:spPr bwMode="gray">
            <a:xfrm>
              <a:off x="2270" y="2204"/>
              <a:ext cx="38" cy="35"/>
            </a:xfrm>
            <a:custGeom>
              <a:avLst/>
              <a:gdLst>
                <a:gd name="T0" fmla="*/ 24 w 38"/>
                <a:gd name="T1" fmla="*/ 3 h 35"/>
                <a:gd name="T2" fmla="*/ 15 w 38"/>
                <a:gd name="T3" fmla="*/ 7 h 35"/>
                <a:gd name="T4" fmla="*/ 8 w 38"/>
                <a:gd name="T5" fmla="*/ 18 h 35"/>
                <a:gd name="T6" fmla="*/ 0 w 38"/>
                <a:gd name="T7" fmla="*/ 32 h 35"/>
                <a:gd name="T8" fmla="*/ 8 w 38"/>
                <a:gd name="T9" fmla="*/ 35 h 35"/>
                <a:gd name="T10" fmla="*/ 17 w 38"/>
                <a:gd name="T11" fmla="*/ 32 h 35"/>
                <a:gd name="T12" fmla="*/ 24 w 38"/>
                <a:gd name="T13" fmla="*/ 27 h 35"/>
                <a:gd name="T14" fmla="*/ 29 w 38"/>
                <a:gd name="T15" fmla="*/ 18 h 35"/>
                <a:gd name="T16" fmla="*/ 32 w 38"/>
                <a:gd name="T17" fmla="*/ 13 h 35"/>
                <a:gd name="T18" fmla="*/ 34 w 38"/>
                <a:gd name="T19" fmla="*/ 8 h 35"/>
                <a:gd name="T20" fmla="*/ 36 w 38"/>
                <a:gd name="T21" fmla="*/ 4 h 35"/>
                <a:gd name="T22" fmla="*/ 38 w 38"/>
                <a:gd name="T23" fmla="*/ 1 h 35"/>
                <a:gd name="T24" fmla="*/ 38 w 38"/>
                <a:gd name="T25" fmla="*/ 0 h 35"/>
                <a:gd name="T26" fmla="*/ 38 w 38"/>
                <a:gd name="T27" fmla="*/ 0 h 35"/>
                <a:gd name="T28" fmla="*/ 36 w 38"/>
                <a:gd name="T29" fmla="*/ 0 h 35"/>
                <a:gd name="T30" fmla="*/ 35 w 38"/>
                <a:gd name="T31" fmla="*/ 0 h 35"/>
                <a:gd name="T32" fmla="*/ 31 w 38"/>
                <a:gd name="T33" fmla="*/ 1 h 35"/>
                <a:gd name="T34" fmla="*/ 24 w 38"/>
                <a:gd name="T35" fmla="*/ 3 h 3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8"/>
                <a:gd name="T55" fmla="*/ 0 h 35"/>
                <a:gd name="T56" fmla="*/ 38 w 38"/>
                <a:gd name="T57" fmla="*/ 35 h 3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8" h="35">
                  <a:moveTo>
                    <a:pt x="24" y="3"/>
                  </a:moveTo>
                  <a:lnTo>
                    <a:pt x="15" y="7"/>
                  </a:lnTo>
                  <a:lnTo>
                    <a:pt x="8" y="18"/>
                  </a:lnTo>
                  <a:lnTo>
                    <a:pt x="0" y="32"/>
                  </a:lnTo>
                  <a:lnTo>
                    <a:pt x="8" y="35"/>
                  </a:lnTo>
                  <a:lnTo>
                    <a:pt x="17" y="32"/>
                  </a:lnTo>
                  <a:lnTo>
                    <a:pt x="24" y="27"/>
                  </a:lnTo>
                  <a:lnTo>
                    <a:pt x="29" y="18"/>
                  </a:lnTo>
                  <a:lnTo>
                    <a:pt x="32" y="13"/>
                  </a:lnTo>
                  <a:lnTo>
                    <a:pt x="34" y="8"/>
                  </a:lnTo>
                  <a:lnTo>
                    <a:pt x="36" y="4"/>
                  </a:lnTo>
                  <a:lnTo>
                    <a:pt x="38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1" y="1"/>
                  </a:lnTo>
                  <a:lnTo>
                    <a:pt x="24" y="3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87" name="Freeform 14"/>
            <p:cNvSpPr>
              <a:spLocks/>
            </p:cNvSpPr>
            <p:nvPr/>
          </p:nvSpPr>
          <p:spPr bwMode="gray">
            <a:xfrm>
              <a:off x="2278" y="2142"/>
              <a:ext cx="33" cy="56"/>
            </a:xfrm>
            <a:custGeom>
              <a:avLst/>
              <a:gdLst>
                <a:gd name="T0" fmla="*/ 4 w 33"/>
                <a:gd name="T1" fmla="*/ 27 h 56"/>
                <a:gd name="T2" fmla="*/ 7 w 33"/>
                <a:gd name="T3" fmla="*/ 29 h 56"/>
                <a:gd name="T4" fmla="*/ 9 w 33"/>
                <a:gd name="T5" fmla="*/ 32 h 56"/>
                <a:gd name="T6" fmla="*/ 9 w 33"/>
                <a:gd name="T7" fmla="*/ 35 h 56"/>
                <a:gd name="T8" fmla="*/ 9 w 33"/>
                <a:gd name="T9" fmla="*/ 35 h 56"/>
                <a:gd name="T10" fmla="*/ 7 w 33"/>
                <a:gd name="T11" fmla="*/ 35 h 56"/>
                <a:gd name="T12" fmla="*/ 7 w 33"/>
                <a:gd name="T13" fmla="*/ 35 h 56"/>
                <a:gd name="T14" fmla="*/ 4 w 33"/>
                <a:gd name="T15" fmla="*/ 35 h 56"/>
                <a:gd name="T16" fmla="*/ 3 w 33"/>
                <a:gd name="T17" fmla="*/ 35 h 56"/>
                <a:gd name="T18" fmla="*/ 0 w 33"/>
                <a:gd name="T19" fmla="*/ 35 h 56"/>
                <a:gd name="T20" fmla="*/ 0 w 33"/>
                <a:gd name="T21" fmla="*/ 38 h 56"/>
                <a:gd name="T22" fmla="*/ 0 w 33"/>
                <a:gd name="T23" fmla="*/ 41 h 56"/>
                <a:gd name="T24" fmla="*/ 2 w 33"/>
                <a:gd name="T25" fmla="*/ 42 h 56"/>
                <a:gd name="T26" fmla="*/ 3 w 33"/>
                <a:gd name="T27" fmla="*/ 43 h 56"/>
                <a:gd name="T28" fmla="*/ 4 w 33"/>
                <a:gd name="T29" fmla="*/ 43 h 56"/>
                <a:gd name="T30" fmla="*/ 6 w 33"/>
                <a:gd name="T31" fmla="*/ 45 h 56"/>
                <a:gd name="T32" fmla="*/ 7 w 33"/>
                <a:gd name="T33" fmla="*/ 48 h 56"/>
                <a:gd name="T34" fmla="*/ 4 w 33"/>
                <a:gd name="T35" fmla="*/ 49 h 56"/>
                <a:gd name="T36" fmla="*/ 3 w 33"/>
                <a:gd name="T37" fmla="*/ 51 h 56"/>
                <a:gd name="T38" fmla="*/ 2 w 33"/>
                <a:gd name="T39" fmla="*/ 53 h 56"/>
                <a:gd name="T40" fmla="*/ 0 w 33"/>
                <a:gd name="T41" fmla="*/ 56 h 56"/>
                <a:gd name="T42" fmla="*/ 2 w 33"/>
                <a:gd name="T43" fmla="*/ 55 h 56"/>
                <a:gd name="T44" fmla="*/ 4 w 33"/>
                <a:gd name="T45" fmla="*/ 55 h 56"/>
                <a:gd name="T46" fmla="*/ 7 w 33"/>
                <a:gd name="T47" fmla="*/ 55 h 56"/>
                <a:gd name="T48" fmla="*/ 10 w 33"/>
                <a:gd name="T49" fmla="*/ 53 h 56"/>
                <a:gd name="T50" fmla="*/ 12 w 33"/>
                <a:gd name="T51" fmla="*/ 53 h 56"/>
                <a:gd name="T52" fmla="*/ 23 w 33"/>
                <a:gd name="T53" fmla="*/ 46 h 56"/>
                <a:gd name="T54" fmla="*/ 30 w 33"/>
                <a:gd name="T55" fmla="*/ 36 h 56"/>
                <a:gd name="T56" fmla="*/ 33 w 33"/>
                <a:gd name="T57" fmla="*/ 22 h 56"/>
                <a:gd name="T58" fmla="*/ 30 w 33"/>
                <a:gd name="T59" fmla="*/ 8 h 56"/>
                <a:gd name="T60" fmla="*/ 26 w 33"/>
                <a:gd name="T61" fmla="*/ 1 h 56"/>
                <a:gd name="T62" fmla="*/ 20 w 33"/>
                <a:gd name="T63" fmla="*/ 0 h 56"/>
                <a:gd name="T64" fmla="*/ 16 w 33"/>
                <a:gd name="T65" fmla="*/ 4 h 56"/>
                <a:gd name="T66" fmla="*/ 12 w 33"/>
                <a:gd name="T67" fmla="*/ 10 h 56"/>
                <a:gd name="T68" fmla="*/ 7 w 33"/>
                <a:gd name="T69" fmla="*/ 17 h 56"/>
                <a:gd name="T70" fmla="*/ 6 w 33"/>
                <a:gd name="T71" fmla="*/ 22 h 56"/>
                <a:gd name="T72" fmla="*/ 4 w 33"/>
                <a:gd name="T73" fmla="*/ 27 h 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3"/>
                <a:gd name="T112" fmla="*/ 0 h 56"/>
                <a:gd name="T113" fmla="*/ 33 w 33"/>
                <a:gd name="T114" fmla="*/ 56 h 5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3" h="56">
                  <a:moveTo>
                    <a:pt x="4" y="27"/>
                  </a:moveTo>
                  <a:lnTo>
                    <a:pt x="7" y="29"/>
                  </a:lnTo>
                  <a:lnTo>
                    <a:pt x="9" y="32"/>
                  </a:lnTo>
                  <a:lnTo>
                    <a:pt x="9" y="35"/>
                  </a:lnTo>
                  <a:lnTo>
                    <a:pt x="7" y="35"/>
                  </a:lnTo>
                  <a:lnTo>
                    <a:pt x="4" y="35"/>
                  </a:lnTo>
                  <a:lnTo>
                    <a:pt x="3" y="35"/>
                  </a:lnTo>
                  <a:lnTo>
                    <a:pt x="0" y="35"/>
                  </a:lnTo>
                  <a:lnTo>
                    <a:pt x="0" y="38"/>
                  </a:lnTo>
                  <a:lnTo>
                    <a:pt x="0" y="41"/>
                  </a:lnTo>
                  <a:lnTo>
                    <a:pt x="2" y="42"/>
                  </a:lnTo>
                  <a:lnTo>
                    <a:pt x="3" y="43"/>
                  </a:lnTo>
                  <a:lnTo>
                    <a:pt x="4" y="43"/>
                  </a:lnTo>
                  <a:lnTo>
                    <a:pt x="6" y="45"/>
                  </a:lnTo>
                  <a:lnTo>
                    <a:pt x="7" y="48"/>
                  </a:lnTo>
                  <a:lnTo>
                    <a:pt x="4" y="49"/>
                  </a:lnTo>
                  <a:lnTo>
                    <a:pt x="3" y="51"/>
                  </a:lnTo>
                  <a:lnTo>
                    <a:pt x="2" y="53"/>
                  </a:lnTo>
                  <a:lnTo>
                    <a:pt x="0" y="56"/>
                  </a:lnTo>
                  <a:lnTo>
                    <a:pt x="2" y="55"/>
                  </a:lnTo>
                  <a:lnTo>
                    <a:pt x="4" y="55"/>
                  </a:lnTo>
                  <a:lnTo>
                    <a:pt x="7" y="55"/>
                  </a:lnTo>
                  <a:lnTo>
                    <a:pt x="10" y="53"/>
                  </a:lnTo>
                  <a:lnTo>
                    <a:pt x="12" y="53"/>
                  </a:lnTo>
                  <a:lnTo>
                    <a:pt x="23" y="46"/>
                  </a:lnTo>
                  <a:lnTo>
                    <a:pt x="30" y="36"/>
                  </a:lnTo>
                  <a:lnTo>
                    <a:pt x="33" y="22"/>
                  </a:lnTo>
                  <a:lnTo>
                    <a:pt x="30" y="8"/>
                  </a:lnTo>
                  <a:lnTo>
                    <a:pt x="26" y="1"/>
                  </a:lnTo>
                  <a:lnTo>
                    <a:pt x="20" y="0"/>
                  </a:lnTo>
                  <a:lnTo>
                    <a:pt x="16" y="4"/>
                  </a:lnTo>
                  <a:lnTo>
                    <a:pt x="12" y="10"/>
                  </a:lnTo>
                  <a:lnTo>
                    <a:pt x="7" y="17"/>
                  </a:lnTo>
                  <a:lnTo>
                    <a:pt x="6" y="22"/>
                  </a:lnTo>
                  <a:lnTo>
                    <a:pt x="4" y="27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88" name="Freeform 15"/>
            <p:cNvSpPr>
              <a:spLocks/>
            </p:cNvSpPr>
            <p:nvPr/>
          </p:nvSpPr>
          <p:spPr bwMode="gray">
            <a:xfrm>
              <a:off x="1959" y="1926"/>
              <a:ext cx="64" cy="45"/>
            </a:xfrm>
            <a:custGeom>
              <a:avLst/>
              <a:gdLst>
                <a:gd name="T0" fmla="*/ 16 w 64"/>
                <a:gd name="T1" fmla="*/ 0 h 45"/>
                <a:gd name="T2" fmla="*/ 23 w 64"/>
                <a:gd name="T3" fmla="*/ 2 h 45"/>
                <a:gd name="T4" fmla="*/ 27 w 64"/>
                <a:gd name="T5" fmla="*/ 5 h 45"/>
                <a:gd name="T6" fmla="*/ 31 w 64"/>
                <a:gd name="T7" fmla="*/ 9 h 45"/>
                <a:gd name="T8" fmla="*/ 38 w 64"/>
                <a:gd name="T9" fmla="*/ 14 h 45"/>
                <a:gd name="T10" fmla="*/ 49 w 64"/>
                <a:gd name="T11" fmla="*/ 18 h 45"/>
                <a:gd name="T12" fmla="*/ 56 w 64"/>
                <a:gd name="T13" fmla="*/ 19 h 45"/>
                <a:gd name="T14" fmla="*/ 61 w 64"/>
                <a:gd name="T15" fmla="*/ 21 h 45"/>
                <a:gd name="T16" fmla="*/ 62 w 64"/>
                <a:gd name="T17" fmla="*/ 25 h 45"/>
                <a:gd name="T18" fmla="*/ 64 w 64"/>
                <a:gd name="T19" fmla="*/ 36 h 45"/>
                <a:gd name="T20" fmla="*/ 59 w 64"/>
                <a:gd name="T21" fmla="*/ 42 h 45"/>
                <a:gd name="T22" fmla="*/ 52 w 64"/>
                <a:gd name="T23" fmla="*/ 43 h 45"/>
                <a:gd name="T24" fmla="*/ 45 w 64"/>
                <a:gd name="T25" fmla="*/ 43 h 45"/>
                <a:gd name="T26" fmla="*/ 38 w 64"/>
                <a:gd name="T27" fmla="*/ 42 h 45"/>
                <a:gd name="T28" fmla="*/ 37 w 64"/>
                <a:gd name="T29" fmla="*/ 38 h 45"/>
                <a:gd name="T30" fmla="*/ 37 w 64"/>
                <a:gd name="T31" fmla="*/ 35 h 45"/>
                <a:gd name="T32" fmla="*/ 37 w 64"/>
                <a:gd name="T33" fmla="*/ 35 h 45"/>
                <a:gd name="T34" fmla="*/ 37 w 64"/>
                <a:gd name="T35" fmla="*/ 33 h 45"/>
                <a:gd name="T36" fmla="*/ 35 w 64"/>
                <a:gd name="T37" fmla="*/ 35 h 45"/>
                <a:gd name="T38" fmla="*/ 35 w 64"/>
                <a:gd name="T39" fmla="*/ 36 h 45"/>
                <a:gd name="T40" fmla="*/ 32 w 64"/>
                <a:gd name="T41" fmla="*/ 39 h 45"/>
                <a:gd name="T42" fmla="*/ 30 w 64"/>
                <a:gd name="T43" fmla="*/ 42 h 45"/>
                <a:gd name="T44" fmla="*/ 27 w 64"/>
                <a:gd name="T45" fmla="*/ 45 h 45"/>
                <a:gd name="T46" fmla="*/ 25 w 64"/>
                <a:gd name="T47" fmla="*/ 38 h 45"/>
                <a:gd name="T48" fmla="*/ 25 w 64"/>
                <a:gd name="T49" fmla="*/ 35 h 45"/>
                <a:gd name="T50" fmla="*/ 25 w 64"/>
                <a:gd name="T51" fmla="*/ 32 h 45"/>
                <a:gd name="T52" fmla="*/ 24 w 64"/>
                <a:gd name="T53" fmla="*/ 32 h 45"/>
                <a:gd name="T54" fmla="*/ 23 w 64"/>
                <a:gd name="T55" fmla="*/ 33 h 45"/>
                <a:gd name="T56" fmla="*/ 21 w 64"/>
                <a:gd name="T57" fmla="*/ 35 h 45"/>
                <a:gd name="T58" fmla="*/ 18 w 64"/>
                <a:gd name="T59" fmla="*/ 36 h 45"/>
                <a:gd name="T60" fmla="*/ 14 w 64"/>
                <a:gd name="T61" fmla="*/ 39 h 45"/>
                <a:gd name="T62" fmla="*/ 14 w 64"/>
                <a:gd name="T63" fmla="*/ 33 h 45"/>
                <a:gd name="T64" fmla="*/ 14 w 64"/>
                <a:gd name="T65" fmla="*/ 29 h 45"/>
                <a:gd name="T66" fmla="*/ 14 w 64"/>
                <a:gd name="T67" fmla="*/ 26 h 45"/>
                <a:gd name="T68" fmla="*/ 14 w 64"/>
                <a:gd name="T69" fmla="*/ 25 h 45"/>
                <a:gd name="T70" fmla="*/ 13 w 64"/>
                <a:gd name="T71" fmla="*/ 24 h 45"/>
                <a:gd name="T72" fmla="*/ 13 w 64"/>
                <a:gd name="T73" fmla="*/ 25 h 45"/>
                <a:gd name="T74" fmla="*/ 11 w 64"/>
                <a:gd name="T75" fmla="*/ 26 h 45"/>
                <a:gd name="T76" fmla="*/ 8 w 64"/>
                <a:gd name="T77" fmla="*/ 29 h 45"/>
                <a:gd name="T78" fmla="*/ 6 w 64"/>
                <a:gd name="T79" fmla="*/ 33 h 45"/>
                <a:gd name="T80" fmla="*/ 0 w 64"/>
                <a:gd name="T81" fmla="*/ 29 h 45"/>
                <a:gd name="T82" fmla="*/ 1 w 64"/>
                <a:gd name="T83" fmla="*/ 24 h 45"/>
                <a:gd name="T84" fmla="*/ 3 w 64"/>
                <a:gd name="T85" fmla="*/ 15 h 45"/>
                <a:gd name="T86" fmla="*/ 6 w 64"/>
                <a:gd name="T87" fmla="*/ 7 h 45"/>
                <a:gd name="T88" fmla="*/ 10 w 64"/>
                <a:gd name="T89" fmla="*/ 0 h 45"/>
                <a:gd name="T90" fmla="*/ 16 w 64"/>
                <a:gd name="T91" fmla="*/ 0 h 4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4"/>
                <a:gd name="T139" fmla="*/ 0 h 45"/>
                <a:gd name="T140" fmla="*/ 64 w 64"/>
                <a:gd name="T141" fmla="*/ 45 h 45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4" h="45">
                  <a:moveTo>
                    <a:pt x="16" y="0"/>
                  </a:moveTo>
                  <a:lnTo>
                    <a:pt x="23" y="2"/>
                  </a:lnTo>
                  <a:lnTo>
                    <a:pt x="27" y="5"/>
                  </a:lnTo>
                  <a:lnTo>
                    <a:pt x="31" y="9"/>
                  </a:lnTo>
                  <a:lnTo>
                    <a:pt x="38" y="14"/>
                  </a:lnTo>
                  <a:lnTo>
                    <a:pt x="49" y="18"/>
                  </a:lnTo>
                  <a:lnTo>
                    <a:pt x="56" y="19"/>
                  </a:lnTo>
                  <a:lnTo>
                    <a:pt x="61" y="21"/>
                  </a:lnTo>
                  <a:lnTo>
                    <a:pt x="62" y="25"/>
                  </a:lnTo>
                  <a:lnTo>
                    <a:pt x="64" y="36"/>
                  </a:lnTo>
                  <a:lnTo>
                    <a:pt x="59" y="42"/>
                  </a:lnTo>
                  <a:lnTo>
                    <a:pt x="52" y="43"/>
                  </a:lnTo>
                  <a:lnTo>
                    <a:pt x="45" y="43"/>
                  </a:lnTo>
                  <a:lnTo>
                    <a:pt x="38" y="42"/>
                  </a:lnTo>
                  <a:lnTo>
                    <a:pt x="37" y="38"/>
                  </a:lnTo>
                  <a:lnTo>
                    <a:pt x="37" y="35"/>
                  </a:lnTo>
                  <a:lnTo>
                    <a:pt x="37" y="33"/>
                  </a:lnTo>
                  <a:lnTo>
                    <a:pt x="35" y="35"/>
                  </a:lnTo>
                  <a:lnTo>
                    <a:pt x="35" y="36"/>
                  </a:lnTo>
                  <a:lnTo>
                    <a:pt x="32" y="39"/>
                  </a:lnTo>
                  <a:lnTo>
                    <a:pt x="30" y="42"/>
                  </a:lnTo>
                  <a:lnTo>
                    <a:pt x="27" y="45"/>
                  </a:lnTo>
                  <a:lnTo>
                    <a:pt x="25" y="38"/>
                  </a:lnTo>
                  <a:lnTo>
                    <a:pt x="25" y="35"/>
                  </a:lnTo>
                  <a:lnTo>
                    <a:pt x="25" y="32"/>
                  </a:lnTo>
                  <a:lnTo>
                    <a:pt x="24" y="32"/>
                  </a:lnTo>
                  <a:lnTo>
                    <a:pt x="23" y="33"/>
                  </a:lnTo>
                  <a:lnTo>
                    <a:pt x="21" y="35"/>
                  </a:lnTo>
                  <a:lnTo>
                    <a:pt x="18" y="36"/>
                  </a:lnTo>
                  <a:lnTo>
                    <a:pt x="14" y="39"/>
                  </a:lnTo>
                  <a:lnTo>
                    <a:pt x="14" y="33"/>
                  </a:lnTo>
                  <a:lnTo>
                    <a:pt x="14" y="29"/>
                  </a:lnTo>
                  <a:lnTo>
                    <a:pt x="14" y="26"/>
                  </a:lnTo>
                  <a:lnTo>
                    <a:pt x="14" y="25"/>
                  </a:lnTo>
                  <a:lnTo>
                    <a:pt x="13" y="24"/>
                  </a:lnTo>
                  <a:lnTo>
                    <a:pt x="13" y="25"/>
                  </a:lnTo>
                  <a:lnTo>
                    <a:pt x="11" y="26"/>
                  </a:lnTo>
                  <a:lnTo>
                    <a:pt x="8" y="29"/>
                  </a:lnTo>
                  <a:lnTo>
                    <a:pt x="6" y="33"/>
                  </a:lnTo>
                  <a:lnTo>
                    <a:pt x="0" y="29"/>
                  </a:lnTo>
                  <a:lnTo>
                    <a:pt x="1" y="24"/>
                  </a:lnTo>
                  <a:lnTo>
                    <a:pt x="3" y="15"/>
                  </a:lnTo>
                  <a:lnTo>
                    <a:pt x="6" y="7"/>
                  </a:lnTo>
                  <a:lnTo>
                    <a:pt x="10" y="0"/>
                  </a:lnTo>
                  <a:lnTo>
                    <a:pt x="16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89" name="Freeform 16"/>
            <p:cNvSpPr>
              <a:spLocks/>
            </p:cNvSpPr>
            <p:nvPr/>
          </p:nvSpPr>
          <p:spPr bwMode="gray">
            <a:xfrm>
              <a:off x="1686" y="1834"/>
              <a:ext cx="34" cy="21"/>
            </a:xfrm>
            <a:custGeom>
              <a:avLst/>
              <a:gdLst>
                <a:gd name="T0" fmla="*/ 9 w 34"/>
                <a:gd name="T1" fmla="*/ 3 h 21"/>
                <a:gd name="T2" fmla="*/ 19 w 34"/>
                <a:gd name="T3" fmla="*/ 0 h 21"/>
                <a:gd name="T4" fmla="*/ 24 w 34"/>
                <a:gd name="T5" fmla="*/ 3 h 21"/>
                <a:gd name="T6" fmla="*/ 30 w 34"/>
                <a:gd name="T7" fmla="*/ 7 h 21"/>
                <a:gd name="T8" fmla="*/ 33 w 34"/>
                <a:gd name="T9" fmla="*/ 14 h 21"/>
                <a:gd name="T10" fmla="*/ 34 w 34"/>
                <a:gd name="T11" fmla="*/ 21 h 21"/>
                <a:gd name="T12" fmla="*/ 17 w 34"/>
                <a:gd name="T13" fmla="*/ 15 h 21"/>
                <a:gd name="T14" fmla="*/ 0 w 34"/>
                <a:gd name="T15" fmla="*/ 11 h 21"/>
                <a:gd name="T16" fmla="*/ 2 w 34"/>
                <a:gd name="T17" fmla="*/ 10 h 21"/>
                <a:gd name="T18" fmla="*/ 3 w 34"/>
                <a:gd name="T19" fmla="*/ 8 h 21"/>
                <a:gd name="T20" fmla="*/ 6 w 34"/>
                <a:gd name="T21" fmla="*/ 5 h 21"/>
                <a:gd name="T22" fmla="*/ 7 w 34"/>
                <a:gd name="T23" fmla="*/ 4 h 21"/>
                <a:gd name="T24" fmla="*/ 9 w 34"/>
                <a:gd name="T25" fmla="*/ 3 h 21"/>
                <a:gd name="T26" fmla="*/ 9 w 34"/>
                <a:gd name="T27" fmla="*/ 3 h 2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4"/>
                <a:gd name="T43" fmla="*/ 0 h 21"/>
                <a:gd name="T44" fmla="*/ 34 w 34"/>
                <a:gd name="T45" fmla="*/ 21 h 2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4" h="21">
                  <a:moveTo>
                    <a:pt x="9" y="3"/>
                  </a:moveTo>
                  <a:lnTo>
                    <a:pt x="19" y="0"/>
                  </a:lnTo>
                  <a:lnTo>
                    <a:pt x="24" y="3"/>
                  </a:lnTo>
                  <a:lnTo>
                    <a:pt x="30" y="7"/>
                  </a:lnTo>
                  <a:lnTo>
                    <a:pt x="33" y="14"/>
                  </a:lnTo>
                  <a:lnTo>
                    <a:pt x="34" y="21"/>
                  </a:lnTo>
                  <a:lnTo>
                    <a:pt x="17" y="15"/>
                  </a:lnTo>
                  <a:lnTo>
                    <a:pt x="0" y="11"/>
                  </a:lnTo>
                  <a:lnTo>
                    <a:pt x="2" y="10"/>
                  </a:lnTo>
                  <a:lnTo>
                    <a:pt x="3" y="8"/>
                  </a:lnTo>
                  <a:lnTo>
                    <a:pt x="6" y="5"/>
                  </a:lnTo>
                  <a:lnTo>
                    <a:pt x="7" y="4"/>
                  </a:lnTo>
                  <a:lnTo>
                    <a:pt x="9" y="3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90" name="Freeform 17"/>
            <p:cNvSpPr>
              <a:spLocks/>
            </p:cNvSpPr>
            <p:nvPr/>
          </p:nvSpPr>
          <p:spPr bwMode="gray">
            <a:xfrm>
              <a:off x="1647" y="1813"/>
              <a:ext cx="39" cy="18"/>
            </a:xfrm>
            <a:custGeom>
              <a:avLst/>
              <a:gdLst>
                <a:gd name="T0" fmla="*/ 0 w 39"/>
                <a:gd name="T1" fmla="*/ 1 h 18"/>
                <a:gd name="T2" fmla="*/ 39 w 39"/>
                <a:gd name="T3" fmla="*/ 0 h 18"/>
                <a:gd name="T4" fmla="*/ 38 w 39"/>
                <a:gd name="T5" fmla="*/ 14 h 18"/>
                <a:gd name="T6" fmla="*/ 29 w 39"/>
                <a:gd name="T7" fmla="*/ 17 h 18"/>
                <a:gd name="T8" fmla="*/ 21 w 39"/>
                <a:gd name="T9" fmla="*/ 18 h 18"/>
                <a:gd name="T10" fmla="*/ 12 w 39"/>
                <a:gd name="T11" fmla="*/ 17 h 18"/>
                <a:gd name="T12" fmla="*/ 4 w 39"/>
                <a:gd name="T13" fmla="*/ 14 h 18"/>
                <a:gd name="T14" fmla="*/ 0 w 39"/>
                <a:gd name="T15" fmla="*/ 9 h 18"/>
                <a:gd name="T16" fmla="*/ 0 w 39"/>
                <a:gd name="T17" fmla="*/ 1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9"/>
                <a:gd name="T28" fmla="*/ 0 h 18"/>
                <a:gd name="T29" fmla="*/ 39 w 39"/>
                <a:gd name="T30" fmla="*/ 18 h 1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9" h="18">
                  <a:moveTo>
                    <a:pt x="0" y="1"/>
                  </a:moveTo>
                  <a:lnTo>
                    <a:pt x="39" y="0"/>
                  </a:lnTo>
                  <a:lnTo>
                    <a:pt x="38" y="14"/>
                  </a:lnTo>
                  <a:lnTo>
                    <a:pt x="29" y="17"/>
                  </a:lnTo>
                  <a:lnTo>
                    <a:pt x="21" y="18"/>
                  </a:lnTo>
                  <a:lnTo>
                    <a:pt x="12" y="17"/>
                  </a:lnTo>
                  <a:lnTo>
                    <a:pt x="4" y="14"/>
                  </a:lnTo>
                  <a:lnTo>
                    <a:pt x="0" y="9"/>
                  </a:lnTo>
                  <a:lnTo>
                    <a:pt x="0" y="1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91" name="Freeform 18"/>
            <p:cNvSpPr>
              <a:spLocks/>
            </p:cNvSpPr>
            <p:nvPr/>
          </p:nvSpPr>
          <p:spPr bwMode="gray">
            <a:xfrm>
              <a:off x="1589" y="1779"/>
              <a:ext cx="30" cy="24"/>
            </a:xfrm>
            <a:custGeom>
              <a:avLst/>
              <a:gdLst>
                <a:gd name="T0" fmla="*/ 30 w 30"/>
                <a:gd name="T1" fmla="*/ 21 h 24"/>
                <a:gd name="T2" fmla="*/ 24 w 30"/>
                <a:gd name="T3" fmla="*/ 24 h 24"/>
                <a:gd name="T4" fmla="*/ 15 w 30"/>
                <a:gd name="T5" fmla="*/ 22 h 24"/>
                <a:gd name="T6" fmla="*/ 7 w 30"/>
                <a:gd name="T7" fmla="*/ 18 h 24"/>
                <a:gd name="T8" fmla="*/ 1 w 30"/>
                <a:gd name="T9" fmla="*/ 14 h 24"/>
                <a:gd name="T10" fmla="*/ 0 w 30"/>
                <a:gd name="T11" fmla="*/ 8 h 24"/>
                <a:gd name="T12" fmla="*/ 6 w 30"/>
                <a:gd name="T13" fmla="*/ 0 h 24"/>
                <a:gd name="T14" fmla="*/ 13 w 30"/>
                <a:gd name="T15" fmla="*/ 1 h 24"/>
                <a:gd name="T16" fmla="*/ 20 w 30"/>
                <a:gd name="T17" fmla="*/ 2 h 24"/>
                <a:gd name="T18" fmla="*/ 25 w 30"/>
                <a:gd name="T19" fmla="*/ 5 h 24"/>
                <a:gd name="T20" fmla="*/ 28 w 30"/>
                <a:gd name="T21" fmla="*/ 11 h 24"/>
                <a:gd name="T22" fmla="*/ 30 w 30"/>
                <a:gd name="T23" fmla="*/ 21 h 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0"/>
                <a:gd name="T37" fmla="*/ 0 h 24"/>
                <a:gd name="T38" fmla="*/ 30 w 30"/>
                <a:gd name="T39" fmla="*/ 24 h 2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0" h="24">
                  <a:moveTo>
                    <a:pt x="30" y="21"/>
                  </a:moveTo>
                  <a:lnTo>
                    <a:pt x="24" y="24"/>
                  </a:lnTo>
                  <a:lnTo>
                    <a:pt x="15" y="22"/>
                  </a:lnTo>
                  <a:lnTo>
                    <a:pt x="7" y="18"/>
                  </a:lnTo>
                  <a:lnTo>
                    <a:pt x="1" y="14"/>
                  </a:lnTo>
                  <a:lnTo>
                    <a:pt x="0" y="8"/>
                  </a:lnTo>
                  <a:lnTo>
                    <a:pt x="6" y="0"/>
                  </a:lnTo>
                  <a:lnTo>
                    <a:pt x="13" y="1"/>
                  </a:lnTo>
                  <a:lnTo>
                    <a:pt x="20" y="2"/>
                  </a:lnTo>
                  <a:lnTo>
                    <a:pt x="25" y="5"/>
                  </a:lnTo>
                  <a:lnTo>
                    <a:pt x="28" y="11"/>
                  </a:lnTo>
                  <a:lnTo>
                    <a:pt x="30" y="21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92" name="Freeform 19"/>
            <p:cNvSpPr>
              <a:spLocks/>
            </p:cNvSpPr>
            <p:nvPr/>
          </p:nvSpPr>
          <p:spPr bwMode="gray">
            <a:xfrm>
              <a:off x="1555" y="1745"/>
              <a:ext cx="47" cy="17"/>
            </a:xfrm>
            <a:custGeom>
              <a:avLst/>
              <a:gdLst>
                <a:gd name="T0" fmla="*/ 34 w 47"/>
                <a:gd name="T1" fmla="*/ 0 h 17"/>
                <a:gd name="T2" fmla="*/ 40 w 47"/>
                <a:gd name="T3" fmla="*/ 1 h 17"/>
                <a:gd name="T4" fmla="*/ 44 w 47"/>
                <a:gd name="T5" fmla="*/ 1 h 17"/>
                <a:gd name="T6" fmla="*/ 45 w 47"/>
                <a:gd name="T7" fmla="*/ 1 h 17"/>
                <a:gd name="T8" fmla="*/ 47 w 47"/>
                <a:gd name="T9" fmla="*/ 3 h 17"/>
                <a:gd name="T10" fmla="*/ 45 w 47"/>
                <a:gd name="T11" fmla="*/ 4 h 17"/>
                <a:gd name="T12" fmla="*/ 44 w 47"/>
                <a:gd name="T13" fmla="*/ 4 h 17"/>
                <a:gd name="T14" fmla="*/ 41 w 47"/>
                <a:gd name="T15" fmla="*/ 5 h 17"/>
                <a:gd name="T16" fmla="*/ 38 w 47"/>
                <a:gd name="T17" fmla="*/ 7 h 17"/>
                <a:gd name="T18" fmla="*/ 35 w 47"/>
                <a:gd name="T19" fmla="*/ 10 h 17"/>
                <a:gd name="T20" fmla="*/ 32 w 47"/>
                <a:gd name="T21" fmla="*/ 12 h 17"/>
                <a:gd name="T22" fmla="*/ 28 w 47"/>
                <a:gd name="T23" fmla="*/ 15 h 17"/>
                <a:gd name="T24" fmla="*/ 24 w 47"/>
                <a:gd name="T25" fmla="*/ 17 h 17"/>
                <a:gd name="T26" fmla="*/ 20 w 47"/>
                <a:gd name="T27" fmla="*/ 17 h 17"/>
                <a:gd name="T28" fmla="*/ 15 w 47"/>
                <a:gd name="T29" fmla="*/ 17 h 17"/>
                <a:gd name="T30" fmla="*/ 11 w 47"/>
                <a:gd name="T31" fmla="*/ 15 h 17"/>
                <a:gd name="T32" fmla="*/ 0 w 47"/>
                <a:gd name="T33" fmla="*/ 1 h 17"/>
                <a:gd name="T34" fmla="*/ 4 w 47"/>
                <a:gd name="T35" fmla="*/ 1 h 17"/>
                <a:gd name="T36" fmla="*/ 11 w 47"/>
                <a:gd name="T37" fmla="*/ 1 h 17"/>
                <a:gd name="T38" fmla="*/ 21 w 47"/>
                <a:gd name="T39" fmla="*/ 0 h 17"/>
                <a:gd name="T40" fmla="*/ 30 w 47"/>
                <a:gd name="T41" fmla="*/ 0 h 17"/>
                <a:gd name="T42" fmla="*/ 34 w 47"/>
                <a:gd name="T43" fmla="*/ 0 h 1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7"/>
                <a:gd name="T67" fmla="*/ 0 h 17"/>
                <a:gd name="T68" fmla="*/ 47 w 47"/>
                <a:gd name="T69" fmla="*/ 17 h 1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7" h="17">
                  <a:moveTo>
                    <a:pt x="34" y="0"/>
                  </a:moveTo>
                  <a:lnTo>
                    <a:pt x="40" y="1"/>
                  </a:lnTo>
                  <a:lnTo>
                    <a:pt x="44" y="1"/>
                  </a:lnTo>
                  <a:lnTo>
                    <a:pt x="45" y="1"/>
                  </a:lnTo>
                  <a:lnTo>
                    <a:pt x="47" y="3"/>
                  </a:lnTo>
                  <a:lnTo>
                    <a:pt x="45" y="4"/>
                  </a:lnTo>
                  <a:lnTo>
                    <a:pt x="44" y="4"/>
                  </a:lnTo>
                  <a:lnTo>
                    <a:pt x="41" y="5"/>
                  </a:lnTo>
                  <a:lnTo>
                    <a:pt x="38" y="7"/>
                  </a:lnTo>
                  <a:lnTo>
                    <a:pt x="35" y="10"/>
                  </a:lnTo>
                  <a:lnTo>
                    <a:pt x="32" y="12"/>
                  </a:lnTo>
                  <a:lnTo>
                    <a:pt x="28" y="15"/>
                  </a:lnTo>
                  <a:lnTo>
                    <a:pt x="24" y="17"/>
                  </a:lnTo>
                  <a:lnTo>
                    <a:pt x="20" y="17"/>
                  </a:lnTo>
                  <a:lnTo>
                    <a:pt x="15" y="17"/>
                  </a:lnTo>
                  <a:lnTo>
                    <a:pt x="11" y="15"/>
                  </a:lnTo>
                  <a:lnTo>
                    <a:pt x="0" y="1"/>
                  </a:lnTo>
                  <a:lnTo>
                    <a:pt x="4" y="1"/>
                  </a:lnTo>
                  <a:lnTo>
                    <a:pt x="11" y="1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34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93" name="Freeform 20"/>
            <p:cNvSpPr>
              <a:spLocks/>
            </p:cNvSpPr>
            <p:nvPr/>
          </p:nvSpPr>
          <p:spPr bwMode="gray">
            <a:xfrm>
              <a:off x="1541" y="1707"/>
              <a:ext cx="41" cy="25"/>
            </a:xfrm>
            <a:custGeom>
              <a:avLst/>
              <a:gdLst>
                <a:gd name="T0" fmla="*/ 41 w 41"/>
                <a:gd name="T1" fmla="*/ 12 h 25"/>
                <a:gd name="T2" fmla="*/ 38 w 41"/>
                <a:gd name="T3" fmla="*/ 24 h 25"/>
                <a:gd name="T4" fmla="*/ 38 w 41"/>
                <a:gd name="T5" fmla="*/ 25 h 25"/>
                <a:gd name="T6" fmla="*/ 35 w 41"/>
                <a:gd name="T7" fmla="*/ 25 h 25"/>
                <a:gd name="T8" fmla="*/ 32 w 41"/>
                <a:gd name="T9" fmla="*/ 25 h 25"/>
                <a:gd name="T10" fmla="*/ 29 w 41"/>
                <a:gd name="T11" fmla="*/ 24 h 25"/>
                <a:gd name="T12" fmla="*/ 25 w 41"/>
                <a:gd name="T13" fmla="*/ 24 h 25"/>
                <a:gd name="T14" fmla="*/ 22 w 41"/>
                <a:gd name="T15" fmla="*/ 22 h 25"/>
                <a:gd name="T16" fmla="*/ 20 w 41"/>
                <a:gd name="T17" fmla="*/ 22 h 25"/>
                <a:gd name="T18" fmla="*/ 17 w 41"/>
                <a:gd name="T19" fmla="*/ 21 h 25"/>
                <a:gd name="T20" fmla="*/ 5 w 41"/>
                <a:gd name="T21" fmla="*/ 21 h 25"/>
                <a:gd name="T22" fmla="*/ 0 w 41"/>
                <a:gd name="T23" fmla="*/ 18 h 25"/>
                <a:gd name="T24" fmla="*/ 0 w 41"/>
                <a:gd name="T25" fmla="*/ 14 h 25"/>
                <a:gd name="T26" fmla="*/ 4 w 41"/>
                <a:gd name="T27" fmla="*/ 10 h 25"/>
                <a:gd name="T28" fmla="*/ 11 w 41"/>
                <a:gd name="T29" fmla="*/ 5 h 25"/>
                <a:gd name="T30" fmla="*/ 20 w 41"/>
                <a:gd name="T31" fmla="*/ 2 h 25"/>
                <a:gd name="T32" fmla="*/ 28 w 41"/>
                <a:gd name="T33" fmla="*/ 0 h 25"/>
                <a:gd name="T34" fmla="*/ 35 w 41"/>
                <a:gd name="T35" fmla="*/ 1 h 25"/>
                <a:gd name="T36" fmla="*/ 39 w 41"/>
                <a:gd name="T37" fmla="*/ 5 h 25"/>
                <a:gd name="T38" fmla="*/ 41 w 41"/>
                <a:gd name="T39" fmla="*/ 12 h 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1"/>
                <a:gd name="T61" fmla="*/ 0 h 25"/>
                <a:gd name="T62" fmla="*/ 41 w 41"/>
                <a:gd name="T63" fmla="*/ 25 h 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1" h="25">
                  <a:moveTo>
                    <a:pt x="41" y="12"/>
                  </a:moveTo>
                  <a:lnTo>
                    <a:pt x="38" y="24"/>
                  </a:lnTo>
                  <a:lnTo>
                    <a:pt x="38" y="25"/>
                  </a:lnTo>
                  <a:lnTo>
                    <a:pt x="35" y="25"/>
                  </a:lnTo>
                  <a:lnTo>
                    <a:pt x="32" y="25"/>
                  </a:lnTo>
                  <a:lnTo>
                    <a:pt x="29" y="24"/>
                  </a:lnTo>
                  <a:lnTo>
                    <a:pt x="25" y="24"/>
                  </a:lnTo>
                  <a:lnTo>
                    <a:pt x="22" y="22"/>
                  </a:lnTo>
                  <a:lnTo>
                    <a:pt x="20" y="22"/>
                  </a:lnTo>
                  <a:lnTo>
                    <a:pt x="17" y="21"/>
                  </a:lnTo>
                  <a:lnTo>
                    <a:pt x="5" y="21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4" y="10"/>
                  </a:lnTo>
                  <a:lnTo>
                    <a:pt x="11" y="5"/>
                  </a:lnTo>
                  <a:lnTo>
                    <a:pt x="20" y="2"/>
                  </a:lnTo>
                  <a:lnTo>
                    <a:pt x="28" y="0"/>
                  </a:lnTo>
                  <a:lnTo>
                    <a:pt x="35" y="1"/>
                  </a:lnTo>
                  <a:lnTo>
                    <a:pt x="39" y="5"/>
                  </a:lnTo>
                  <a:lnTo>
                    <a:pt x="41" y="12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94" name="Freeform 21"/>
            <p:cNvSpPr>
              <a:spLocks/>
            </p:cNvSpPr>
            <p:nvPr/>
          </p:nvSpPr>
          <p:spPr bwMode="gray">
            <a:xfrm>
              <a:off x="1743" y="1493"/>
              <a:ext cx="739" cy="861"/>
            </a:xfrm>
            <a:custGeom>
              <a:avLst/>
              <a:gdLst>
                <a:gd name="T0" fmla="*/ 590 w 739"/>
                <a:gd name="T1" fmla="*/ 821 h 861"/>
                <a:gd name="T2" fmla="*/ 587 w 739"/>
                <a:gd name="T3" fmla="*/ 773 h 861"/>
                <a:gd name="T4" fmla="*/ 590 w 739"/>
                <a:gd name="T5" fmla="*/ 692 h 861"/>
                <a:gd name="T6" fmla="*/ 568 w 739"/>
                <a:gd name="T7" fmla="*/ 636 h 861"/>
                <a:gd name="T8" fmla="*/ 530 w 739"/>
                <a:gd name="T9" fmla="*/ 605 h 861"/>
                <a:gd name="T10" fmla="*/ 514 w 739"/>
                <a:gd name="T11" fmla="*/ 551 h 861"/>
                <a:gd name="T12" fmla="*/ 453 w 739"/>
                <a:gd name="T13" fmla="*/ 466 h 861"/>
                <a:gd name="T14" fmla="*/ 417 w 739"/>
                <a:gd name="T15" fmla="*/ 387 h 861"/>
                <a:gd name="T16" fmla="*/ 373 w 739"/>
                <a:gd name="T17" fmla="*/ 433 h 861"/>
                <a:gd name="T18" fmla="*/ 328 w 739"/>
                <a:gd name="T19" fmla="*/ 434 h 861"/>
                <a:gd name="T20" fmla="*/ 349 w 739"/>
                <a:gd name="T21" fmla="*/ 409 h 861"/>
                <a:gd name="T22" fmla="*/ 367 w 739"/>
                <a:gd name="T23" fmla="*/ 382 h 861"/>
                <a:gd name="T24" fmla="*/ 298 w 739"/>
                <a:gd name="T25" fmla="*/ 403 h 861"/>
                <a:gd name="T26" fmla="*/ 247 w 739"/>
                <a:gd name="T27" fmla="*/ 414 h 861"/>
                <a:gd name="T28" fmla="*/ 195 w 739"/>
                <a:gd name="T29" fmla="*/ 417 h 861"/>
                <a:gd name="T30" fmla="*/ 107 w 739"/>
                <a:gd name="T31" fmla="*/ 411 h 861"/>
                <a:gd name="T32" fmla="*/ 55 w 739"/>
                <a:gd name="T33" fmla="*/ 389 h 861"/>
                <a:gd name="T34" fmla="*/ 0 w 739"/>
                <a:gd name="T35" fmla="*/ 362 h 861"/>
                <a:gd name="T36" fmla="*/ 93 w 739"/>
                <a:gd name="T37" fmla="*/ 373 h 861"/>
                <a:gd name="T38" fmla="*/ 193 w 739"/>
                <a:gd name="T39" fmla="*/ 383 h 861"/>
                <a:gd name="T40" fmla="*/ 217 w 739"/>
                <a:gd name="T41" fmla="*/ 369 h 861"/>
                <a:gd name="T42" fmla="*/ 199 w 739"/>
                <a:gd name="T43" fmla="*/ 322 h 861"/>
                <a:gd name="T44" fmla="*/ 183 w 739"/>
                <a:gd name="T45" fmla="*/ 286 h 861"/>
                <a:gd name="T46" fmla="*/ 209 w 739"/>
                <a:gd name="T47" fmla="*/ 249 h 861"/>
                <a:gd name="T48" fmla="*/ 186 w 739"/>
                <a:gd name="T49" fmla="*/ 222 h 861"/>
                <a:gd name="T50" fmla="*/ 206 w 739"/>
                <a:gd name="T51" fmla="*/ 199 h 861"/>
                <a:gd name="T52" fmla="*/ 219 w 739"/>
                <a:gd name="T53" fmla="*/ 173 h 861"/>
                <a:gd name="T54" fmla="*/ 264 w 739"/>
                <a:gd name="T55" fmla="*/ 154 h 861"/>
                <a:gd name="T56" fmla="*/ 309 w 739"/>
                <a:gd name="T57" fmla="*/ 170 h 861"/>
                <a:gd name="T58" fmla="*/ 356 w 739"/>
                <a:gd name="T59" fmla="*/ 168 h 861"/>
                <a:gd name="T60" fmla="*/ 383 w 739"/>
                <a:gd name="T61" fmla="*/ 154 h 861"/>
                <a:gd name="T62" fmla="*/ 349 w 739"/>
                <a:gd name="T63" fmla="*/ 125 h 861"/>
                <a:gd name="T64" fmla="*/ 337 w 739"/>
                <a:gd name="T65" fmla="*/ 77 h 861"/>
                <a:gd name="T66" fmla="*/ 376 w 739"/>
                <a:gd name="T67" fmla="*/ 47 h 861"/>
                <a:gd name="T68" fmla="*/ 412 w 739"/>
                <a:gd name="T69" fmla="*/ 79 h 861"/>
                <a:gd name="T70" fmla="*/ 431 w 739"/>
                <a:gd name="T71" fmla="*/ 118 h 861"/>
                <a:gd name="T72" fmla="*/ 435 w 739"/>
                <a:gd name="T73" fmla="*/ 71 h 861"/>
                <a:gd name="T74" fmla="*/ 458 w 739"/>
                <a:gd name="T75" fmla="*/ 0 h 861"/>
                <a:gd name="T76" fmla="*/ 575 w 739"/>
                <a:gd name="T77" fmla="*/ 23 h 861"/>
                <a:gd name="T78" fmla="*/ 614 w 739"/>
                <a:gd name="T79" fmla="*/ 30 h 861"/>
                <a:gd name="T80" fmla="*/ 648 w 739"/>
                <a:gd name="T81" fmla="*/ 81 h 861"/>
                <a:gd name="T82" fmla="*/ 699 w 739"/>
                <a:gd name="T83" fmla="*/ 156 h 861"/>
                <a:gd name="T84" fmla="*/ 520 w 739"/>
                <a:gd name="T85" fmla="*/ 520 h 861"/>
                <a:gd name="T86" fmla="*/ 606 w 739"/>
                <a:gd name="T87" fmla="*/ 589 h 861"/>
                <a:gd name="T88" fmla="*/ 636 w 739"/>
                <a:gd name="T89" fmla="*/ 787 h 861"/>
                <a:gd name="T90" fmla="*/ 607 w 739"/>
                <a:gd name="T91" fmla="*/ 854 h 861"/>
                <a:gd name="T92" fmla="*/ 602 w 739"/>
                <a:gd name="T93" fmla="*/ 859 h 861"/>
                <a:gd name="T94" fmla="*/ 593 w 739"/>
                <a:gd name="T95" fmla="*/ 849 h 86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739"/>
                <a:gd name="T145" fmla="*/ 0 h 861"/>
                <a:gd name="T146" fmla="*/ 739 w 739"/>
                <a:gd name="T147" fmla="*/ 861 h 86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739" h="861">
                  <a:moveTo>
                    <a:pt x="593" y="845"/>
                  </a:moveTo>
                  <a:lnTo>
                    <a:pt x="587" y="837"/>
                  </a:lnTo>
                  <a:lnTo>
                    <a:pt x="587" y="828"/>
                  </a:lnTo>
                  <a:lnTo>
                    <a:pt x="590" y="821"/>
                  </a:lnTo>
                  <a:lnTo>
                    <a:pt x="595" y="814"/>
                  </a:lnTo>
                  <a:lnTo>
                    <a:pt x="599" y="805"/>
                  </a:lnTo>
                  <a:lnTo>
                    <a:pt x="592" y="790"/>
                  </a:lnTo>
                  <a:lnTo>
                    <a:pt x="587" y="773"/>
                  </a:lnTo>
                  <a:lnTo>
                    <a:pt x="587" y="753"/>
                  </a:lnTo>
                  <a:lnTo>
                    <a:pt x="589" y="733"/>
                  </a:lnTo>
                  <a:lnTo>
                    <a:pt x="590" y="712"/>
                  </a:lnTo>
                  <a:lnTo>
                    <a:pt x="590" y="692"/>
                  </a:lnTo>
                  <a:lnTo>
                    <a:pt x="589" y="673"/>
                  </a:lnTo>
                  <a:lnTo>
                    <a:pt x="583" y="657"/>
                  </a:lnTo>
                  <a:lnTo>
                    <a:pt x="576" y="647"/>
                  </a:lnTo>
                  <a:lnTo>
                    <a:pt x="568" y="636"/>
                  </a:lnTo>
                  <a:lnTo>
                    <a:pt x="561" y="626"/>
                  </a:lnTo>
                  <a:lnTo>
                    <a:pt x="547" y="623"/>
                  </a:lnTo>
                  <a:lnTo>
                    <a:pt x="537" y="616"/>
                  </a:lnTo>
                  <a:lnTo>
                    <a:pt x="530" y="605"/>
                  </a:lnTo>
                  <a:lnTo>
                    <a:pt x="524" y="592"/>
                  </a:lnTo>
                  <a:lnTo>
                    <a:pt x="521" y="578"/>
                  </a:lnTo>
                  <a:lnTo>
                    <a:pt x="518" y="564"/>
                  </a:lnTo>
                  <a:lnTo>
                    <a:pt x="514" y="551"/>
                  </a:lnTo>
                  <a:lnTo>
                    <a:pt x="504" y="530"/>
                  </a:lnTo>
                  <a:lnTo>
                    <a:pt x="487" y="510"/>
                  </a:lnTo>
                  <a:lnTo>
                    <a:pt x="469" y="488"/>
                  </a:lnTo>
                  <a:lnTo>
                    <a:pt x="453" y="466"/>
                  </a:lnTo>
                  <a:lnTo>
                    <a:pt x="443" y="444"/>
                  </a:lnTo>
                  <a:lnTo>
                    <a:pt x="436" y="426"/>
                  </a:lnTo>
                  <a:lnTo>
                    <a:pt x="426" y="407"/>
                  </a:lnTo>
                  <a:lnTo>
                    <a:pt x="417" y="387"/>
                  </a:lnTo>
                  <a:lnTo>
                    <a:pt x="404" y="399"/>
                  </a:lnTo>
                  <a:lnTo>
                    <a:pt x="393" y="410"/>
                  </a:lnTo>
                  <a:lnTo>
                    <a:pt x="383" y="421"/>
                  </a:lnTo>
                  <a:lnTo>
                    <a:pt x="373" y="433"/>
                  </a:lnTo>
                  <a:lnTo>
                    <a:pt x="360" y="440"/>
                  </a:lnTo>
                  <a:lnTo>
                    <a:pt x="352" y="440"/>
                  </a:lnTo>
                  <a:lnTo>
                    <a:pt x="340" y="437"/>
                  </a:lnTo>
                  <a:lnTo>
                    <a:pt x="328" y="434"/>
                  </a:lnTo>
                  <a:lnTo>
                    <a:pt x="318" y="430"/>
                  </a:lnTo>
                  <a:lnTo>
                    <a:pt x="312" y="427"/>
                  </a:lnTo>
                  <a:lnTo>
                    <a:pt x="330" y="417"/>
                  </a:lnTo>
                  <a:lnTo>
                    <a:pt x="349" y="409"/>
                  </a:lnTo>
                  <a:lnTo>
                    <a:pt x="364" y="400"/>
                  </a:lnTo>
                  <a:lnTo>
                    <a:pt x="374" y="392"/>
                  </a:lnTo>
                  <a:lnTo>
                    <a:pt x="380" y="385"/>
                  </a:lnTo>
                  <a:lnTo>
                    <a:pt x="367" y="382"/>
                  </a:lnTo>
                  <a:lnTo>
                    <a:pt x="350" y="383"/>
                  </a:lnTo>
                  <a:lnTo>
                    <a:pt x="333" y="387"/>
                  </a:lnTo>
                  <a:lnTo>
                    <a:pt x="315" y="394"/>
                  </a:lnTo>
                  <a:lnTo>
                    <a:pt x="298" y="403"/>
                  </a:lnTo>
                  <a:lnTo>
                    <a:pt x="282" y="411"/>
                  </a:lnTo>
                  <a:lnTo>
                    <a:pt x="271" y="418"/>
                  </a:lnTo>
                  <a:lnTo>
                    <a:pt x="260" y="417"/>
                  </a:lnTo>
                  <a:lnTo>
                    <a:pt x="247" y="414"/>
                  </a:lnTo>
                  <a:lnTo>
                    <a:pt x="234" y="409"/>
                  </a:lnTo>
                  <a:lnTo>
                    <a:pt x="224" y="404"/>
                  </a:lnTo>
                  <a:lnTo>
                    <a:pt x="212" y="413"/>
                  </a:lnTo>
                  <a:lnTo>
                    <a:pt x="195" y="417"/>
                  </a:lnTo>
                  <a:lnTo>
                    <a:pt x="174" y="420"/>
                  </a:lnTo>
                  <a:lnTo>
                    <a:pt x="151" y="420"/>
                  </a:lnTo>
                  <a:lnTo>
                    <a:pt x="127" y="417"/>
                  </a:lnTo>
                  <a:lnTo>
                    <a:pt x="107" y="411"/>
                  </a:lnTo>
                  <a:lnTo>
                    <a:pt x="90" y="404"/>
                  </a:lnTo>
                  <a:lnTo>
                    <a:pt x="80" y="396"/>
                  </a:lnTo>
                  <a:lnTo>
                    <a:pt x="69" y="393"/>
                  </a:lnTo>
                  <a:lnTo>
                    <a:pt x="55" y="389"/>
                  </a:lnTo>
                  <a:lnTo>
                    <a:pt x="39" y="383"/>
                  </a:lnTo>
                  <a:lnTo>
                    <a:pt x="25" y="375"/>
                  </a:lnTo>
                  <a:lnTo>
                    <a:pt x="11" y="368"/>
                  </a:lnTo>
                  <a:lnTo>
                    <a:pt x="0" y="362"/>
                  </a:lnTo>
                  <a:lnTo>
                    <a:pt x="21" y="358"/>
                  </a:lnTo>
                  <a:lnTo>
                    <a:pt x="44" y="359"/>
                  </a:lnTo>
                  <a:lnTo>
                    <a:pt x="68" y="365"/>
                  </a:lnTo>
                  <a:lnTo>
                    <a:pt x="93" y="373"/>
                  </a:lnTo>
                  <a:lnTo>
                    <a:pt x="118" y="380"/>
                  </a:lnTo>
                  <a:lnTo>
                    <a:pt x="144" y="386"/>
                  </a:lnTo>
                  <a:lnTo>
                    <a:pt x="169" y="389"/>
                  </a:lnTo>
                  <a:lnTo>
                    <a:pt x="193" y="383"/>
                  </a:lnTo>
                  <a:lnTo>
                    <a:pt x="198" y="382"/>
                  </a:lnTo>
                  <a:lnTo>
                    <a:pt x="203" y="377"/>
                  </a:lnTo>
                  <a:lnTo>
                    <a:pt x="212" y="373"/>
                  </a:lnTo>
                  <a:lnTo>
                    <a:pt x="217" y="369"/>
                  </a:lnTo>
                  <a:lnTo>
                    <a:pt x="222" y="368"/>
                  </a:lnTo>
                  <a:lnTo>
                    <a:pt x="219" y="353"/>
                  </a:lnTo>
                  <a:lnTo>
                    <a:pt x="210" y="338"/>
                  </a:lnTo>
                  <a:lnTo>
                    <a:pt x="199" y="322"/>
                  </a:lnTo>
                  <a:lnTo>
                    <a:pt x="188" y="310"/>
                  </a:lnTo>
                  <a:lnTo>
                    <a:pt x="174" y="310"/>
                  </a:lnTo>
                  <a:lnTo>
                    <a:pt x="176" y="298"/>
                  </a:lnTo>
                  <a:lnTo>
                    <a:pt x="183" y="286"/>
                  </a:lnTo>
                  <a:lnTo>
                    <a:pt x="195" y="273"/>
                  </a:lnTo>
                  <a:lnTo>
                    <a:pt x="205" y="262"/>
                  </a:lnTo>
                  <a:lnTo>
                    <a:pt x="215" y="253"/>
                  </a:lnTo>
                  <a:lnTo>
                    <a:pt x="209" y="249"/>
                  </a:lnTo>
                  <a:lnTo>
                    <a:pt x="200" y="243"/>
                  </a:lnTo>
                  <a:lnTo>
                    <a:pt x="195" y="238"/>
                  </a:lnTo>
                  <a:lnTo>
                    <a:pt x="189" y="231"/>
                  </a:lnTo>
                  <a:lnTo>
                    <a:pt x="186" y="222"/>
                  </a:lnTo>
                  <a:lnTo>
                    <a:pt x="186" y="212"/>
                  </a:lnTo>
                  <a:lnTo>
                    <a:pt x="192" y="198"/>
                  </a:lnTo>
                  <a:lnTo>
                    <a:pt x="199" y="198"/>
                  </a:lnTo>
                  <a:lnTo>
                    <a:pt x="206" y="199"/>
                  </a:lnTo>
                  <a:lnTo>
                    <a:pt x="213" y="201"/>
                  </a:lnTo>
                  <a:lnTo>
                    <a:pt x="217" y="198"/>
                  </a:lnTo>
                  <a:lnTo>
                    <a:pt x="216" y="184"/>
                  </a:lnTo>
                  <a:lnTo>
                    <a:pt x="219" y="173"/>
                  </a:lnTo>
                  <a:lnTo>
                    <a:pt x="226" y="164"/>
                  </a:lnTo>
                  <a:lnTo>
                    <a:pt x="236" y="159"/>
                  </a:lnTo>
                  <a:lnTo>
                    <a:pt x="250" y="156"/>
                  </a:lnTo>
                  <a:lnTo>
                    <a:pt x="264" y="154"/>
                  </a:lnTo>
                  <a:lnTo>
                    <a:pt x="280" y="153"/>
                  </a:lnTo>
                  <a:lnTo>
                    <a:pt x="295" y="151"/>
                  </a:lnTo>
                  <a:lnTo>
                    <a:pt x="309" y="151"/>
                  </a:lnTo>
                  <a:lnTo>
                    <a:pt x="309" y="170"/>
                  </a:lnTo>
                  <a:lnTo>
                    <a:pt x="342" y="184"/>
                  </a:lnTo>
                  <a:lnTo>
                    <a:pt x="347" y="178"/>
                  </a:lnTo>
                  <a:lnTo>
                    <a:pt x="353" y="174"/>
                  </a:lnTo>
                  <a:lnTo>
                    <a:pt x="356" y="168"/>
                  </a:lnTo>
                  <a:lnTo>
                    <a:pt x="356" y="160"/>
                  </a:lnTo>
                  <a:lnTo>
                    <a:pt x="361" y="159"/>
                  </a:lnTo>
                  <a:lnTo>
                    <a:pt x="371" y="157"/>
                  </a:lnTo>
                  <a:lnTo>
                    <a:pt x="383" y="154"/>
                  </a:lnTo>
                  <a:lnTo>
                    <a:pt x="388" y="153"/>
                  </a:lnTo>
                  <a:lnTo>
                    <a:pt x="380" y="144"/>
                  </a:lnTo>
                  <a:lnTo>
                    <a:pt x="366" y="135"/>
                  </a:lnTo>
                  <a:lnTo>
                    <a:pt x="349" y="125"/>
                  </a:lnTo>
                  <a:lnTo>
                    <a:pt x="333" y="112"/>
                  </a:lnTo>
                  <a:lnTo>
                    <a:pt x="322" y="99"/>
                  </a:lnTo>
                  <a:lnTo>
                    <a:pt x="329" y="88"/>
                  </a:lnTo>
                  <a:lnTo>
                    <a:pt x="337" y="77"/>
                  </a:lnTo>
                  <a:lnTo>
                    <a:pt x="346" y="65"/>
                  </a:lnTo>
                  <a:lnTo>
                    <a:pt x="346" y="38"/>
                  </a:lnTo>
                  <a:lnTo>
                    <a:pt x="360" y="41"/>
                  </a:lnTo>
                  <a:lnTo>
                    <a:pt x="376" y="47"/>
                  </a:lnTo>
                  <a:lnTo>
                    <a:pt x="393" y="53"/>
                  </a:lnTo>
                  <a:lnTo>
                    <a:pt x="407" y="60"/>
                  </a:lnTo>
                  <a:lnTo>
                    <a:pt x="417" y="65"/>
                  </a:lnTo>
                  <a:lnTo>
                    <a:pt x="412" y="79"/>
                  </a:lnTo>
                  <a:lnTo>
                    <a:pt x="407" y="89"/>
                  </a:lnTo>
                  <a:lnTo>
                    <a:pt x="412" y="101"/>
                  </a:lnTo>
                  <a:lnTo>
                    <a:pt x="421" y="111"/>
                  </a:lnTo>
                  <a:lnTo>
                    <a:pt x="431" y="118"/>
                  </a:lnTo>
                  <a:lnTo>
                    <a:pt x="445" y="118"/>
                  </a:lnTo>
                  <a:lnTo>
                    <a:pt x="443" y="102"/>
                  </a:lnTo>
                  <a:lnTo>
                    <a:pt x="439" y="86"/>
                  </a:lnTo>
                  <a:lnTo>
                    <a:pt x="435" y="71"/>
                  </a:lnTo>
                  <a:lnTo>
                    <a:pt x="443" y="53"/>
                  </a:lnTo>
                  <a:lnTo>
                    <a:pt x="448" y="34"/>
                  </a:lnTo>
                  <a:lnTo>
                    <a:pt x="452" y="16"/>
                  </a:lnTo>
                  <a:lnTo>
                    <a:pt x="458" y="0"/>
                  </a:lnTo>
                  <a:lnTo>
                    <a:pt x="487" y="2"/>
                  </a:lnTo>
                  <a:lnTo>
                    <a:pt x="517" y="9"/>
                  </a:lnTo>
                  <a:lnTo>
                    <a:pt x="547" y="16"/>
                  </a:lnTo>
                  <a:lnTo>
                    <a:pt x="575" y="23"/>
                  </a:lnTo>
                  <a:lnTo>
                    <a:pt x="583" y="24"/>
                  </a:lnTo>
                  <a:lnTo>
                    <a:pt x="593" y="27"/>
                  </a:lnTo>
                  <a:lnTo>
                    <a:pt x="604" y="29"/>
                  </a:lnTo>
                  <a:lnTo>
                    <a:pt x="614" y="30"/>
                  </a:lnTo>
                  <a:lnTo>
                    <a:pt x="621" y="29"/>
                  </a:lnTo>
                  <a:lnTo>
                    <a:pt x="634" y="44"/>
                  </a:lnTo>
                  <a:lnTo>
                    <a:pt x="643" y="62"/>
                  </a:lnTo>
                  <a:lnTo>
                    <a:pt x="648" y="81"/>
                  </a:lnTo>
                  <a:lnTo>
                    <a:pt x="650" y="99"/>
                  </a:lnTo>
                  <a:lnTo>
                    <a:pt x="665" y="115"/>
                  </a:lnTo>
                  <a:lnTo>
                    <a:pt x="682" y="135"/>
                  </a:lnTo>
                  <a:lnTo>
                    <a:pt x="699" y="156"/>
                  </a:lnTo>
                  <a:lnTo>
                    <a:pt x="716" y="177"/>
                  </a:lnTo>
                  <a:lnTo>
                    <a:pt x="729" y="199"/>
                  </a:lnTo>
                  <a:lnTo>
                    <a:pt x="739" y="219"/>
                  </a:lnTo>
                  <a:lnTo>
                    <a:pt x="520" y="520"/>
                  </a:lnTo>
                  <a:lnTo>
                    <a:pt x="551" y="529"/>
                  </a:lnTo>
                  <a:lnTo>
                    <a:pt x="562" y="553"/>
                  </a:lnTo>
                  <a:lnTo>
                    <a:pt x="556" y="585"/>
                  </a:lnTo>
                  <a:lnTo>
                    <a:pt x="606" y="589"/>
                  </a:lnTo>
                  <a:lnTo>
                    <a:pt x="610" y="740"/>
                  </a:lnTo>
                  <a:lnTo>
                    <a:pt x="624" y="757"/>
                  </a:lnTo>
                  <a:lnTo>
                    <a:pt x="633" y="773"/>
                  </a:lnTo>
                  <a:lnTo>
                    <a:pt x="636" y="787"/>
                  </a:lnTo>
                  <a:lnTo>
                    <a:pt x="633" y="801"/>
                  </a:lnTo>
                  <a:lnTo>
                    <a:pt x="627" y="817"/>
                  </a:lnTo>
                  <a:lnTo>
                    <a:pt x="619" y="834"/>
                  </a:lnTo>
                  <a:lnTo>
                    <a:pt x="607" y="854"/>
                  </a:lnTo>
                  <a:lnTo>
                    <a:pt x="607" y="856"/>
                  </a:lnTo>
                  <a:lnTo>
                    <a:pt x="606" y="859"/>
                  </a:lnTo>
                  <a:lnTo>
                    <a:pt x="603" y="861"/>
                  </a:lnTo>
                  <a:lnTo>
                    <a:pt x="602" y="859"/>
                  </a:lnTo>
                  <a:lnTo>
                    <a:pt x="599" y="859"/>
                  </a:lnTo>
                  <a:lnTo>
                    <a:pt x="596" y="856"/>
                  </a:lnTo>
                  <a:lnTo>
                    <a:pt x="595" y="854"/>
                  </a:lnTo>
                  <a:lnTo>
                    <a:pt x="593" y="849"/>
                  </a:lnTo>
                  <a:lnTo>
                    <a:pt x="593" y="845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95" name="Freeform 22"/>
            <p:cNvSpPr>
              <a:spLocks/>
            </p:cNvSpPr>
            <p:nvPr/>
          </p:nvSpPr>
          <p:spPr bwMode="gray">
            <a:xfrm>
              <a:off x="2302" y="2568"/>
              <a:ext cx="1606" cy="1014"/>
            </a:xfrm>
            <a:custGeom>
              <a:avLst/>
              <a:gdLst>
                <a:gd name="T0" fmla="*/ 829 w 1606"/>
                <a:gd name="T1" fmla="*/ 989 h 1014"/>
                <a:gd name="T2" fmla="*/ 873 w 1606"/>
                <a:gd name="T3" fmla="*/ 900 h 1014"/>
                <a:gd name="T4" fmla="*/ 910 w 1606"/>
                <a:gd name="T5" fmla="*/ 863 h 1014"/>
                <a:gd name="T6" fmla="*/ 968 w 1606"/>
                <a:gd name="T7" fmla="*/ 859 h 1014"/>
                <a:gd name="T8" fmla="*/ 1051 w 1606"/>
                <a:gd name="T9" fmla="*/ 869 h 1014"/>
                <a:gd name="T10" fmla="*/ 1087 w 1606"/>
                <a:gd name="T11" fmla="*/ 836 h 1014"/>
                <a:gd name="T12" fmla="*/ 1260 w 1606"/>
                <a:gd name="T13" fmla="*/ 812 h 1014"/>
                <a:gd name="T14" fmla="*/ 1328 w 1606"/>
                <a:gd name="T15" fmla="*/ 882 h 1014"/>
                <a:gd name="T16" fmla="*/ 1433 w 1606"/>
                <a:gd name="T17" fmla="*/ 920 h 1014"/>
                <a:gd name="T18" fmla="*/ 1370 w 1606"/>
                <a:gd name="T19" fmla="*/ 777 h 1014"/>
                <a:gd name="T20" fmla="*/ 1376 w 1606"/>
                <a:gd name="T21" fmla="*/ 684 h 1014"/>
                <a:gd name="T22" fmla="*/ 1445 w 1606"/>
                <a:gd name="T23" fmla="*/ 594 h 1014"/>
                <a:gd name="T24" fmla="*/ 1483 w 1606"/>
                <a:gd name="T25" fmla="*/ 479 h 1014"/>
                <a:gd name="T26" fmla="*/ 1431 w 1606"/>
                <a:gd name="T27" fmla="*/ 386 h 1014"/>
                <a:gd name="T28" fmla="*/ 1475 w 1606"/>
                <a:gd name="T29" fmla="*/ 408 h 1014"/>
                <a:gd name="T30" fmla="*/ 1482 w 1606"/>
                <a:gd name="T31" fmla="*/ 369 h 1014"/>
                <a:gd name="T32" fmla="*/ 1508 w 1606"/>
                <a:gd name="T33" fmla="*/ 332 h 1014"/>
                <a:gd name="T34" fmla="*/ 1499 w 1606"/>
                <a:gd name="T35" fmla="*/ 277 h 1014"/>
                <a:gd name="T36" fmla="*/ 1533 w 1606"/>
                <a:gd name="T37" fmla="*/ 255 h 1014"/>
                <a:gd name="T38" fmla="*/ 1575 w 1606"/>
                <a:gd name="T39" fmla="*/ 219 h 1014"/>
                <a:gd name="T40" fmla="*/ 1537 w 1606"/>
                <a:gd name="T41" fmla="*/ 208 h 1014"/>
                <a:gd name="T42" fmla="*/ 1550 w 1606"/>
                <a:gd name="T43" fmla="*/ 163 h 1014"/>
                <a:gd name="T44" fmla="*/ 1564 w 1606"/>
                <a:gd name="T45" fmla="*/ 134 h 1014"/>
                <a:gd name="T46" fmla="*/ 1584 w 1606"/>
                <a:gd name="T47" fmla="*/ 106 h 1014"/>
                <a:gd name="T48" fmla="*/ 1510 w 1606"/>
                <a:gd name="T49" fmla="*/ 36 h 1014"/>
                <a:gd name="T50" fmla="*/ 1469 w 1606"/>
                <a:gd name="T51" fmla="*/ 119 h 1014"/>
                <a:gd name="T52" fmla="*/ 1337 w 1606"/>
                <a:gd name="T53" fmla="*/ 247 h 1014"/>
                <a:gd name="T54" fmla="*/ 1298 w 1606"/>
                <a:gd name="T55" fmla="*/ 304 h 1014"/>
                <a:gd name="T56" fmla="*/ 1224 w 1606"/>
                <a:gd name="T57" fmla="*/ 321 h 1014"/>
                <a:gd name="T58" fmla="*/ 1198 w 1606"/>
                <a:gd name="T59" fmla="*/ 256 h 1014"/>
                <a:gd name="T60" fmla="*/ 1192 w 1606"/>
                <a:gd name="T61" fmla="*/ 276 h 1014"/>
                <a:gd name="T62" fmla="*/ 1183 w 1606"/>
                <a:gd name="T63" fmla="*/ 231 h 1014"/>
                <a:gd name="T64" fmla="*/ 1123 w 1606"/>
                <a:gd name="T65" fmla="*/ 240 h 1014"/>
                <a:gd name="T66" fmla="*/ 1106 w 1606"/>
                <a:gd name="T67" fmla="*/ 239 h 1014"/>
                <a:gd name="T68" fmla="*/ 1102 w 1606"/>
                <a:gd name="T69" fmla="*/ 281 h 1014"/>
                <a:gd name="T70" fmla="*/ 1102 w 1606"/>
                <a:gd name="T71" fmla="*/ 356 h 1014"/>
                <a:gd name="T72" fmla="*/ 1068 w 1606"/>
                <a:gd name="T73" fmla="*/ 312 h 1014"/>
                <a:gd name="T74" fmla="*/ 1058 w 1606"/>
                <a:gd name="T75" fmla="*/ 252 h 1014"/>
                <a:gd name="T76" fmla="*/ 1154 w 1606"/>
                <a:gd name="T77" fmla="*/ 170 h 1014"/>
                <a:gd name="T78" fmla="*/ 1111 w 1606"/>
                <a:gd name="T79" fmla="*/ 157 h 1014"/>
                <a:gd name="T80" fmla="*/ 1064 w 1606"/>
                <a:gd name="T81" fmla="*/ 171 h 1014"/>
                <a:gd name="T82" fmla="*/ 1046 w 1606"/>
                <a:gd name="T83" fmla="*/ 164 h 1014"/>
                <a:gd name="T84" fmla="*/ 1009 w 1606"/>
                <a:gd name="T85" fmla="*/ 168 h 1014"/>
                <a:gd name="T86" fmla="*/ 974 w 1606"/>
                <a:gd name="T87" fmla="*/ 166 h 1014"/>
                <a:gd name="T88" fmla="*/ 971 w 1606"/>
                <a:gd name="T89" fmla="*/ 173 h 1014"/>
                <a:gd name="T90" fmla="*/ 998 w 1606"/>
                <a:gd name="T91" fmla="*/ 122 h 1014"/>
                <a:gd name="T92" fmla="*/ 151 w 1606"/>
                <a:gd name="T93" fmla="*/ 47 h 1014"/>
                <a:gd name="T94" fmla="*/ 119 w 1606"/>
                <a:gd name="T95" fmla="*/ 96 h 1014"/>
                <a:gd name="T96" fmla="*/ 113 w 1606"/>
                <a:gd name="T97" fmla="*/ 44 h 1014"/>
                <a:gd name="T98" fmla="*/ 79 w 1606"/>
                <a:gd name="T99" fmla="*/ 109 h 1014"/>
                <a:gd name="T100" fmla="*/ 24 w 1606"/>
                <a:gd name="T101" fmla="*/ 288 h 1014"/>
                <a:gd name="T102" fmla="*/ 7 w 1606"/>
                <a:gd name="T103" fmla="*/ 376 h 1014"/>
                <a:gd name="T104" fmla="*/ 27 w 1606"/>
                <a:gd name="T105" fmla="*/ 462 h 1014"/>
                <a:gd name="T106" fmla="*/ 57 w 1606"/>
                <a:gd name="T107" fmla="*/ 551 h 1014"/>
                <a:gd name="T108" fmla="*/ 85 w 1606"/>
                <a:gd name="T109" fmla="*/ 609 h 1014"/>
                <a:gd name="T110" fmla="*/ 242 w 1606"/>
                <a:gd name="T111" fmla="*/ 701 h 1014"/>
                <a:gd name="T112" fmla="*/ 387 w 1606"/>
                <a:gd name="T113" fmla="*/ 793 h 1014"/>
                <a:gd name="T114" fmla="*/ 497 w 1606"/>
                <a:gd name="T115" fmla="*/ 776 h 1014"/>
                <a:gd name="T116" fmla="*/ 602 w 1606"/>
                <a:gd name="T117" fmla="*/ 885 h 1014"/>
                <a:gd name="T118" fmla="*/ 691 w 1606"/>
                <a:gd name="T119" fmla="*/ 872 h 1014"/>
                <a:gd name="T120" fmla="*/ 707 w 1606"/>
                <a:gd name="T121" fmla="*/ 904 h 1014"/>
                <a:gd name="T122" fmla="*/ 749 w 1606"/>
                <a:gd name="T123" fmla="*/ 988 h 101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06"/>
                <a:gd name="T187" fmla="*/ 0 h 1014"/>
                <a:gd name="T188" fmla="*/ 1606 w 1606"/>
                <a:gd name="T189" fmla="*/ 1014 h 101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06" h="1014">
                  <a:moveTo>
                    <a:pt x="822" y="1012"/>
                  </a:moveTo>
                  <a:lnTo>
                    <a:pt x="834" y="1014"/>
                  </a:lnTo>
                  <a:lnTo>
                    <a:pt x="839" y="1014"/>
                  </a:lnTo>
                  <a:lnTo>
                    <a:pt x="841" y="1012"/>
                  </a:lnTo>
                  <a:lnTo>
                    <a:pt x="841" y="1006"/>
                  </a:lnTo>
                  <a:lnTo>
                    <a:pt x="838" y="1000"/>
                  </a:lnTo>
                  <a:lnTo>
                    <a:pt x="834" y="995"/>
                  </a:lnTo>
                  <a:lnTo>
                    <a:pt x="829" y="989"/>
                  </a:lnTo>
                  <a:lnTo>
                    <a:pt x="825" y="985"/>
                  </a:lnTo>
                  <a:lnTo>
                    <a:pt x="824" y="983"/>
                  </a:lnTo>
                  <a:lnTo>
                    <a:pt x="821" y="962"/>
                  </a:lnTo>
                  <a:lnTo>
                    <a:pt x="825" y="947"/>
                  </a:lnTo>
                  <a:lnTo>
                    <a:pt x="832" y="933"/>
                  </a:lnTo>
                  <a:lnTo>
                    <a:pt x="845" y="920"/>
                  </a:lnTo>
                  <a:lnTo>
                    <a:pt x="859" y="910"/>
                  </a:lnTo>
                  <a:lnTo>
                    <a:pt x="873" y="900"/>
                  </a:lnTo>
                  <a:lnTo>
                    <a:pt x="889" y="892"/>
                  </a:lnTo>
                  <a:lnTo>
                    <a:pt x="901" y="883"/>
                  </a:lnTo>
                  <a:lnTo>
                    <a:pt x="913" y="875"/>
                  </a:lnTo>
                  <a:lnTo>
                    <a:pt x="910" y="870"/>
                  </a:lnTo>
                  <a:lnTo>
                    <a:pt x="909" y="868"/>
                  </a:lnTo>
                  <a:lnTo>
                    <a:pt x="907" y="866"/>
                  </a:lnTo>
                  <a:lnTo>
                    <a:pt x="909" y="863"/>
                  </a:lnTo>
                  <a:lnTo>
                    <a:pt x="910" y="863"/>
                  </a:lnTo>
                  <a:lnTo>
                    <a:pt x="911" y="862"/>
                  </a:lnTo>
                  <a:lnTo>
                    <a:pt x="914" y="862"/>
                  </a:lnTo>
                  <a:lnTo>
                    <a:pt x="917" y="862"/>
                  </a:lnTo>
                  <a:lnTo>
                    <a:pt x="921" y="863"/>
                  </a:lnTo>
                  <a:lnTo>
                    <a:pt x="924" y="865"/>
                  </a:lnTo>
                  <a:lnTo>
                    <a:pt x="927" y="866"/>
                  </a:lnTo>
                  <a:lnTo>
                    <a:pt x="947" y="859"/>
                  </a:lnTo>
                  <a:lnTo>
                    <a:pt x="968" y="859"/>
                  </a:lnTo>
                  <a:lnTo>
                    <a:pt x="988" y="866"/>
                  </a:lnTo>
                  <a:lnTo>
                    <a:pt x="992" y="862"/>
                  </a:lnTo>
                  <a:lnTo>
                    <a:pt x="998" y="858"/>
                  </a:lnTo>
                  <a:lnTo>
                    <a:pt x="1003" y="855"/>
                  </a:lnTo>
                  <a:lnTo>
                    <a:pt x="1006" y="851"/>
                  </a:lnTo>
                  <a:lnTo>
                    <a:pt x="1022" y="858"/>
                  </a:lnTo>
                  <a:lnTo>
                    <a:pt x="1037" y="865"/>
                  </a:lnTo>
                  <a:lnTo>
                    <a:pt x="1051" y="869"/>
                  </a:lnTo>
                  <a:lnTo>
                    <a:pt x="1067" y="870"/>
                  </a:lnTo>
                  <a:lnTo>
                    <a:pt x="1081" y="866"/>
                  </a:lnTo>
                  <a:lnTo>
                    <a:pt x="1095" y="856"/>
                  </a:lnTo>
                  <a:lnTo>
                    <a:pt x="1092" y="852"/>
                  </a:lnTo>
                  <a:lnTo>
                    <a:pt x="1088" y="846"/>
                  </a:lnTo>
                  <a:lnTo>
                    <a:pt x="1085" y="841"/>
                  </a:lnTo>
                  <a:lnTo>
                    <a:pt x="1081" y="836"/>
                  </a:lnTo>
                  <a:lnTo>
                    <a:pt x="1087" y="836"/>
                  </a:lnTo>
                  <a:lnTo>
                    <a:pt x="1096" y="834"/>
                  </a:lnTo>
                  <a:lnTo>
                    <a:pt x="1109" y="831"/>
                  </a:lnTo>
                  <a:lnTo>
                    <a:pt x="1122" y="827"/>
                  </a:lnTo>
                  <a:lnTo>
                    <a:pt x="1133" y="824"/>
                  </a:lnTo>
                  <a:lnTo>
                    <a:pt x="1140" y="821"/>
                  </a:lnTo>
                  <a:lnTo>
                    <a:pt x="1142" y="818"/>
                  </a:lnTo>
                  <a:lnTo>
                    <a:pt x="1255" y="814"/>
                  </a:lnTo>
                  <a:lnTo>
                    <a:pt x="1260" y="812"/>
                  </a:lnTo>
                  <a:lnTo>
                    <a:pt x="1272" y="814"/>
                  </a:lnTo>
                  <a:lnTo>
                    <a:pt x="1284" y="818"/>
                  </a:lnTo>
                  <a:lnTo>
                    <a:pt x="1297" y="824"/>
                  </a:lnTo>
                  <a:lnTo>
                    <a:pt x="1310" y="831"/>
                  </a:lnTo>
                  <a:lnTo>
                    <a:pt x="1320" y="836"/>
                  </a:lnTo>
                  <a:lnTo>
                    <a:pt x="1324" y="842"/>
                  </a:lnTo>
                  <a:lnTo>
                    <a:pt x="1322" y="862"/>
                  </a:lnTo>
                  <a:lnTo>
                    <a:pt x="1328" y="882"/>
                  </a:lnTo>
                  <a:lnTo>
                    <a:pt x="1339" y="900"/>
                  </a:lnTo>
                  <a:lnTo>
                    <a:pt x="1355" y="917"/>
                  </a:lnTo>
                  <a:lnTo>
                    <a:pt x="1372" y="933"/>
                  </a:lnTo>
                  <a:lnTo>
                    <a:pt x="1390" y="945"/>
                  </a:lnTo>
                  <a:lnTo>
                    <a:pt x="1407" y="957"/>
                  </a:lnTo>
                  <a:lnTo>
                    <a:pt x="1423" y="964"/>
                  </a:lnTo>
                  <a:lnTo>
                    <a:pt x="1431" y="941"/>
                  </a:lnTo>
                  <a:lnTo>
                    <a:pt x="1433" y="920"/>
                  </a:lnTo>
                  <a:lnTo>
                    <a:pt x="1430" y="900"/>
                  </a:lnTo>
                  <a:lnTo>
                    <a:pt x="1423" y="880"/>
                  </a:lnTo>
                  <a:lnTo>
                    <a:pt x="1413" y="862"/>
                  </a:lnTo>
                  <a:lnTo>
                    <a:pt x="1402" y="844"/>
                  </a:lnTo>
                  <a:lnTo>
                    <a:pt x="1390" y="824"/>
                  </a:lnTo>
                  <a:lnTo>
                    <a:pt x="1380" y="804"/>
                  </a:lnTo>
                  <a:lnTo>
                    <a:pt x="1376" y="793"/>
                  </a:lnTo>
                  <a:lnTo>
                    <a:pt x="1370" y="777"/>
                  </a:lnTo>
                  <a:lnTo>
                    <a:pt x="1363" y="759"/>
                  </a:lnTo>
                  <a:lnTo>
                    <a:pt x="1356" y="740"/>
                  </a:lnTo>
                  <a:lnTo>
                    <a:pt x="1352" y="723"/>
                  </a:lnTo>
                  <a:lnTo>
                    <a:pt x="1352" y="709"/>
                  </a:lnTo>
                  <a:lnTo>
                    <a:pt x="1355" y="708"/>
                  </a:lnTo>
                  <a:lnTo>
                    <a:pt x="1359" y="702"/>
                  </a:lnTo>
                  <a:lnTo>
                    <a:pt x="1368" y="694"/>
                  </a:lnTo>
                  <a:lnTo>
                    <a:pt x="1376" y="684"/>
                  </a:lnTo>
                  <a:lnTo>
                    <a:pt x="1383" y="675"/>
                  </a:lnTo>
                  <a:lnTo>
                    <a:pt x="1390" y="670"/>
                  </a:lnTo>
                  <a:lnTo>
                    <a:pt x="1395" y="667"/>
                  </a:lnTo>
                  <a:lnTo>
                    <a:pt x="1406" y="646"/>
                  </a:lnTo>
                  <a:lnTo>
                    <a:pt x="1417" y="629"/>
                  </a:lnTo>
                  <a:lnTo>
                    <a:pt x="1430" y="613"/>
                  </a:lnTo>
                  <a:lnTo>
                    <a:pt x="1447" y="596"/>
                  </a:lnTo>
                  <a:lnTo>
                    <a:pt x="1445" y="594"/>
                  </a:lnTo>
                  <a:lnTo>
                    <a:pt x="1444" y="589"/>
                  </a:lnTo>
                  <a:lnTo>
                    <a:pt x="1443" y="586"/>
                  </a:lnTo>
                  <a:lnTo>
                    <a:pt x="1441" y="582"/>
                  </a:lnTo>
                  <a:lnTo>
                    <a:pt x="1483" y="540"/>
                  </a:lnTo>
                  <a:lnTo>
                    <a:pt x="1482" y="527"/>
                  </a:lnTo>
                  <a:lnTo>
                    <a:pt x="1482" y="512"/>
                  </a:lnTo>
                  <a:lnTo>
                    <a:pt x="1483" y="495"/>
                  </a:lnTo>
                  <a:lnTo>
                    <a:pt x="1483" y="479"/>
                  </a:lnTo>
                  <a:lnTo>
                    <a:pt x="1478" y="475"/>
                  </a:lnTo>
                  <a:lnTo>
                    <a:pt x="1469" y="468"/>
                  </a:lnTo>
                  <a:lnTo>
                    <a:pt x="1458" y="457"/>
                  </a:lnTo>
                  <a:lnTo>
                    <a:pt x="1444" y="440"/>
                  </a:lnTo>
                  <a:lnTo>
                    <a:pt x="1435" y="424"/>
                  </a:lnTo>
                  <a:lnTo>
                    <a:pt x="1430" y="408"/>
                  </a:lnTo>
                  <a:lnTo>
                    <a:pt x="1430" y="397"/>
                  </a:lnTo>
                  <a:lnTo>
                    <a:pt x="1431" y="386"/>
                  </a:lnTo>
                  <a:lnTo>
                    <a:pt x="1434" y="375"/>
                  </a:lnTo>
                  <a:lnTo>
                    <a:pt x="1441" y="392"/>
                  </a:lnTo>
                  <a:lnTo>
                    <a:pt x="1450" y="410"/>
                  </a:lnTo>
                  <a:lnTo>
                    <a:pt x="1459" y="425"/>
                  </a:lnTo>
                  <a:lnTo>
                    <a:pt x="1471" y="435"/>
                  </a:lnTo>
                  <a:lnTo>
                    <a:pt x="1476" y="428"/>
                  </a:lnTo>
                  <a:lnTo>
                    <a:pt x="1478" y="418"/>
                  </a:lnTo>
                  <a:lnTo>
                    <a:pt x="1475" y="408"/>
                  </a:lnTo>
                  <a:lnTo>
                    <a:pt x="1469" y="396"/>
                  </a:lnTo>
                  <a:lnTo>
                    <a:pt x="1465" y="383"/>
                  </a:lnTo>
                  <a:lnTo>
                    <a:pt x="1459" y="370"/>
                  </a:lnTo>
                  <a:lnTo>
                    <a:pt x="1457" y="356"/>
                  </a:lnTo>
                  <a:lnTo>
                    <a:pt x="1462" y="358"/>
                  </a:lnTo>
                  <a:lnTo>
                    <a:pt x="1469" y="362"/>
                  </a:lnTo>
                  <a:lnTo>
                    <a:pt x="1476" y="365"/>
                  </a:lnTo>
                  <a:lnTo>
                    <a:pt x="1482" y="369"/>
                  </a:lnTo>
                  <a:lnTo>
                    <a:pt x="1485" y="370"/>
                  </a:lnTo>
                  <a:lnTo>
                    <a:pt x="1483" y="353"/>
                  </a:lnTo>
                  <a:lnTo>
                    <a:pt x="1485" y="342"/>
                  </a:lnTo>
                  <a:lnTo>
                    <a:pt x="1489" y="335"/>
                  </a:lnTo>
                  <a:lnTo>
                    <a:pt x="1493" y="332"/>
                  </a:lnTo>
                  <a:lnTo>
                    <a:pt x="1499" y="331"/>
                  </a:lnTo>
                  <a:lnTo>
                    <a:pt x="1503" y="331"/>
                  </a:lnTo>
                  <a:lnTo>
                    <a:pt x="1508" y="332"/>
                  </a:lnTo>
                  <a:lnTo>
                    <a:pt x="1509" y="331"/>
                  </a:lnTo>
                  <a:lnTo>
                    <a:pt x="1509" y="329"/>
                  </a:lnTo>
                  <a:lnTo>
                    <a:pt x="1506" y="325"/>
                  </a:lnTo>
                  <a:lnTo>
                    <a:pt x="1499" y="314"/>
                  </a:lnTo>
                  <a:lnTo>
                    <a:pt x="1498" y="304"/>
                  </a:lnTo>
                  <a:lnTo>
                    <a:pt x="1498" y="294"/>
                  </a:lnTo>
                  <a:lnTo>
                    <a:pt x="1499" y="286"/>
                  </a:lnTo>
                  <a:lnTo>
                    <a:pt x="1499" y="277"/>
                  </a:lnTo>
                  <a:lnTo>
                    <a:pt x="1510" y="277"/>
                  </a:lnTo>
                  <a:lnTo>
                    <a:pt x="1520" y="280"/>
                  </a:lnTo>
                  <a:lnTo>
                    <a:pt x="1530" y="283"/>
                  </a:lnTo>
                  <a:lnTo>
                    <a:pt x="1537" y="283"/>
                  </a:lnTo>
                  <a:lnTo>
                    <a:pt x="1544" y="277"/>
                  </a:lnTo>
                  <a:lnTo>
                    <a:pt x="1540" y="273"/>
                  </a:lnTo>
                  <a:lnTo>
                    <a:pt x="1537" y="264"/>
                  </a:lnTo>
                  <a:lnTo>
                    <a:pt x="1533" y="255"/>
                  </a:lnTo>
                  <a:lnTo>
                    <a:pt x="1530" y="250"/>
                  </a:lnTo>
                  <a:lnTo>
                    <a:pt x="1541" y="246"/>
                  </a:lnTo>
                  <a:lnTo>
                    <a:pt x="1551" y="242"/>
                  </a:lnTo>
                  <a:lnTo>
                    <a:pt x="1561" y="239"/>
                  </a:lnTo>
                  <a:lnTo>
                    <a:pt x="1570" y="233"/>
                  </a:lnTo>
                  <a:lnTo>
                    <a:pt x="1577" y="225"/>
                  </a:lnTo>
                  <a:lnTo>
                    <a:pt x="1577" y="222"/>
                  </a:lnTo>
                  <a:lnTo>
                    <a:pt x="1575" y="219"/>
                  </a:lnTo>
                  <a:lnTo>
                    <a:pt x="1574" y="216"/>
                  </a:lnTo>
                  <a:lnTo>
                    <a:pt x="1571" y="215"/>
                  </a:lnTo>
                  <a:lnTo>
                    <a:pt x="1570" y="212"/>
                  </a:lnTo>
                  <a:lnTo>
                    <a:pt x="1568" y="211"/>
                  </a:lnTo>
                  <a:lnTo>
                    <a:pt x="1533" y="240"/>
                  </a:lnTo>
                  <a:lnTo>
                    <a:pt x="1533" y="222"/>
                  </a:lnTo>
                  <a:lnTo>
                    <a:pt x="1537" y="208"/>
                  </a:lnTo>
                  <a:lnTo>
                    <a:pt x="1543" y="195"/>
                  </a:lnTo>
                  <a:lnTo>
                    <a:pt x="1548" y="187"/>
                  </a:lnTo>
                  <a:lnTo>
                    <a:pt x="1553" y="178"/>
                  </a:lnTo>
                  <a:lnTo>
                    <a:pt x="1554" y="174"/>
                  </a:lnTo>
                  <a:lnTo>
                    <a:pt x="1548" y="170"/>
                  </a:lnTo>
                  <a:lnTo>
                    <a:pt x="1543" y="168"/>
                  </a:lnTo>
                  <a:lnTo>
                    <a:pt x="1544" y="166"/>
                  </a:lnTo>
                  <a:lnTo>
                    <a:pt x="1550" y="163"/>
                  </a:lnTo>
                  <a:lnTo>
                    <a:pt x="1558" y="158"/>
                  </a:lnTo>
                  <a:lnTo>
                    <a:pt x="1567" y="154"/>
                  </a:lnTo>
                  <a:lnTo>
                    <a:pt x="1572" y="149"/>
                  </a:lnTo>
                  <a:lnTo>
                    <a:pt x="1574" y="144"/>
                  </a:lnTo>
                  <a:lnTo>
                    <a:pt x="1572" y="142"/>
                  </a:lnTo>
                  <a:lnTo>
                    <a:pt x="1571" y="139"/>
                  </a:lnTo>
                  <a:lnTo>
                    <a:pt x="1568" y="137"/>
                  </a:lnTo>
                  <a:lnTo>
                    <a:pt x="1564" y="134"/>
                  </a:lnTo>
                  <a:lnTo>
                    <a:pt x="1561" y="133"/>
                  </a:lnTo>
                  <a:lnTo>
                    <a:pt x="1558" y="132"/>
                  </a:lnTo>
                  <a:lnTo>
                    <a:pt x="1557" y="130"/>
                  </a:lnTo>
                  <a:lnTo>
                    <a:pt x="1556" y="129"/>
                  </a:lnTo>
                  <a:lnTo>
                    <a:pt x="1556" y="127"/>
                  </a:lnTo>
                  <a:lnTo>
                    <a:pt x="1558" y="126"/>
                  </a:lnTo>
                  <a:lnTo>
                    <a:pt x="1571" y="118"/>
                  </a:lnTo>
                  <a:lnTo>
                    <a:pt x="1584" y="106"/>
                  </a:lnTo>
                  <a:lnTo>
                    <a:pt x="1597" y="95"/>
                  </a:lnTo>
                  <a:lnTo>
                    <a:pt x="1606" y="84"/>
                  </a:lnTo>
                  <a:lnTo>
                    <a:pt x="1589" y="72"/>
                  </a:lnTo>
                  <a:lnTo>
                    <a:pt x="1575" y="60"/>
                  </a:lnTo>
                  <a:lnTo>
                    <a:pt x="1561" y="44"/>
                  </a:lnTo>
                  <a:lnTo>
                    <a:pt x="1556" y="0"/>
                  </a:lnTo>
                  <a:lnTo>
                    <a:pt x="1515" y="6"/>
                  </a:lnTo>
                  <a:lnTo>
                    <a:pt x="1510" y="36"/>
                  </a:lnTo>
                  <a:lnTo>
                    <a:pt x="1506" y="67"/>
                  </a:lnTo>
                  <a:lnTo>
                    <a:pt x="1496" y="99"/>
                  </a:lnTo>
                  <a:lnTo>
                    <a:pt x="1492" y="101"/>
                  </a:lnTo>
                  <a:lnTo>
                    <a:pt x="1491" y="103"/>
                  </a:lnTo>
                  <a:lnTo>
                    <a:pt x="1489" y="106"/>
                  </a:lnTo>
                  <a:lnTo>
                    <a:pt x="1486" y="112"/>
                  </a:lnTo>
                  <a:lnTo>
                    <a:pt x="1479" y="116"/>
                  </a:lnTo>
                  <a:lnTo>
                    <a:pt x="1469" y="119"/>
                  </a:lnTo>
                  <a:lnTo>
                    <a:pt x="1450" y="120"/>
                  </a:lnTo>
                  <a:lnTo>
                    <a:pt x="1433" y="120"/>
                  </a:lnTo>
                  <a:lnTo>
                    <a:pt x="1416" y="123"/>
                  </a:lnTo>
                  <a:lnTo>
                    <a:pt x="1366" y="205"/>
                  </a:lnTo>
                  <a:lnTo>
                    <a:pt x="1362" y="218"/>
                  </a:lnTo>
                  <a:lnTo>
                    <a:pt x="1358" y="229"/>
                  </a:lnTo>
                  <a:lnTo>
                    <a:pt x="1349" y="239"/>
                  </a:lnTo>
                  <a:lnTo>
                    <a:pt x="1337" y="247"/>
                  </a:lnTo>
                  <a:lnTo>
                    <a:pt x="1320" y="257"/>
                  </a:lnTo>
                  <a:lnTo>
                    <a:pt x="1311" y="274"/>
                  </a:lnTo>
                  <a:lnTo>
                    <a:pt x="1311" y="279"/>
                  </a:lnTo>
                  <a:lnTo>
                    <a:pt x="1311" y="286"/>
                  </a:lnTo>
                  <a:lnTo>
                    <a:pt x="1311" y="291"/>
                  </a:lnTo>
                  <a:lnTo>
                    <a:pt x="1310" y="297"/>
                  </a:lnTo>
                  <a:lnTo>
                    <a:pt x="1307" y="300"/>
                  </a:lnTo>
                  <a:lnTo>
                    <a:pt x="1298" y="304"/>
                  </a:lnTo>
                  <a:lnTo>
                    <a:pt x="1286" y="312"/>
                  </a:lnTo>
                  <a:lnTo>
                    <a:pt x="1273" y="321"/>
                  </a:lnTo>
                  <a:lnTo>
                    <a:pt x="1257" y="332"/>
                  </a:lnTo>
                  <a:lnTo>
                    <a:pt x="1245" y="342"/>
                  </a:lnTo>
                  <a:lnTo>
                    <a:pt x="1232" y="351"/>
                  </a:lnTo>
                  <a:lnTo>
                    <a:pt x="1224" y="358"/>
                  </a:lnTo>
                  <a:lnTo>
                    <a:pt x="1225" y="335"/>
                  </a:lnTo>
                  <a:lnTo>
                    <a:pt x="1224" y="321"/>
                  </a:lnTo>
                  <a:lnTo>
                    <a:pt x="1224" y="307"/>
                  </a:lnTo>
                  <a:lnTo>
                    <a:pt x="1225" y="294"/>
                  </a:lnTo>
                  <a:lnTo>
                    <a:pt x="1231" y="284"/>
                  </a:lnTo>
                  <a:lnTo>
                    <a:pt x="1207" y="256"/>
                  </a:lnTo>
                  <a:lnTo>
                    <a:pt x="1202" y="255"/>
                  </a:lnTo>
                  <a:lnTo>
                    <a:pt x="1200" y="255"/>
                  </a:lnTo>
                  <a:lnTo>
                    <a:pt x="1198" y="255"/>
                  </a:lnTo>
                  <a:lnTo>
                    <a:pt x="1198" y="256"/>
                  </a:lnTo>
                  <a:lnTo>
                    <a:pt x="1198" y="257"/>
                  </a:lnTo>
                  <a:lnTo>
                    <a:pt x="1200" y="259"/>
                  </a:lnTo>
                  <a:lnTo>
                    <a:pt x="1200" y="260"/>
                  </a:lnTo>
                  <a:lnTo>
                    <a:pt x="1200" y="263"/>
                  </a:lnTo>
                  <a:lnTo>
                    <a:pt x="1200" y="266"/>
                  </a:lnTo>
                  <a:lnTo>
                    <a:pt x="1198" y="269"/>
                  </a:lnTo>
                  <a:lnTo>
                    <a:pt x="1197" y="273"/>
                  </a:lnTo>
                  <a:lnTo>
                    <a:pt x="1192" y="276"/>
                  </a:lnTo>
                  <a:lnTo>
                    <a:pt x="1185" y="276"/>
                  </a:lnTo>
                  <a:lnTo>
                    <a:pt x="1181" y="277"/>
                  </a:lnTo>
                  <a:lnTo>
                    <a:pt x="1178" y="276"/>
                  </a:lnTo>
                  <a:lnTo>
                    <a:pt x="1174" y="273"/>
                  </a:lnTo>
                  <a:lnTo>
                    <a:pt x="1167" y="266"/>
                  </a:lnTo>
                  <a:lnTo>
                    <a:pt x="1173" y="256"/>
                  </a:lnTo>
                  <a:lnTo>
                    <a:pt x="1177" y="245"/>
                  </a:lnTo>
                  <a:lnTo>
                    <a:pt x="1183" y="231"/>
                  </a:lnTo>
                  <a:lnTo>
                    <a:pt x="1184" y="218"/>
                  </a:lnTo>
                  <a:lnTo>
                    <a:pt x="1184" y="207"/>
                  </a:lnTo>
                  <a:lnTo>
                    <a:pt x="1171" y="199"/>
                  </a:lnTo>
                  <a:lnTo>
                    <a:pt x="1159" y="197"/>
                  </a:lnTo>
                  <a:lnTo>
                    <a:pt x="1149" y="198"/>
                  </a:lnTo>
                  <a:lnTo>
                    <a:pt x="1140" y="202"/>
                  </a:lnTo>
                  <a:lnTo>
                    <a:pt x="1123" y="239"/>
                  </a:lnTo>
                  <a:lnTo>
                    <a:pt x="1123" y="240"/>
                  </a:lnTo>
                  <a:lnTo>
                    <a:pt x="1122" y="240"/>
                  </a:lnTo>
                  <a:lnTo>
                    <a:pt x="1119" y="240"/>
                  </a:lnTo>
                  <a:lnTo>
                    <a:pt x="1116" y="240"/>
                  </a:lnTo>
                  <a:lnTo>
                    <a:pt x="1113" y="240"/>
                  </a:lnTo>
                  <a:lnTo>
                    <a:pt x="1111" y="239"/>
                  </a:lnTo>
                  <a:lnTo>
                    <a:pt x="1108" y="239"/>
                  </a:lnTo>
                  <a:lnTo>
                    <a:pt x="1106" y="239"/>
                  </a:lnTo>
                  <a:lnTo>
                    <a:pt x="1105" y="239"/>
                  </a:lnTo>
                  <a:lnTo>
                    <a:pt x="1105" y="246"/>
                  </a:lnTo>
                  <a:lnTo>
                    <a:pt x="1103" y="256"/>
                  </a:lnTo>
                  <a:lnTo>
                    <a:pt x="1101" y="266"/>
                  </a:lnTo>
                  <a:lnTo>
                    <a:pt x="1099" y="271"/>
                  </a:lnTo>
                  <a:lnTo>
                    <a:pt x="1099" y="274"/>
                  </a:lnTo>
                  <a:lnTo>
                    <a:pt x="1102" y="281"/>
                  </a:lnTo>
                  <a:lnTo>
                    <a:pt x="1105" y="291"/>
                  </a:lnTo>
                  <a:lnTo>
                    <a:pt x="1111" y="303"/>
                  </a:lnTo>
                  <a:lnTo>
                    <a:pt x="1115" y="314"/>
                  </a:lnTo>
                  <a:lnTo>
                    <a:pt x="1119" y="324"/>
                  </a:lnTo>
                  <a:lnTo>
                    <a:pt x="1122" y="331"/>
                  </a:lnTo>
                  <a:lnTo>
                    <a:pt x="1122" y="334"/>
                  </a:lnTo>
                  <a:lnTo>
                    <a:pt x="1113" y="346"/>
                  </a:lnTo>
                  <a:lnTo>
                    <a:pt x="1102" y="356"/>
                  </a:lnTo>
                  <a:lnTo>
                    <a:pt x="1089" y="362"/>
                  </a:lnTo>
                  <a:lnTo>
                    <a:pt x="1082" y="360"/>
                  </a:lnTo>
                  <a:lnTo>
                    <a:pt x="1078" y="356"/>
                  </a:lnTo>
                  <a:lnTo>
                    <a:pt x="1075" y="349"/>
                  </a:lnTo>
                  <a:lnTo>
                    <a:pt x="1072" y="342"/>
                  </a:lnTo>
                  <a:lnTo>
                    <a:pt x="1071" y="335"/>
                  </a:lnTo>
                  <a:lnTo>
                    <a:pt x="1068" y="327"/>
                  </a:lnTo>
                  <a:lnTo>
                    <a:pt x="1068" y="312"/>
                  </a:lnTo>
                  <a:lnTo>
                    <a:pt x="1070" y="294"/>
                  </a:lnTo>
                  <a:lnTo>
                    <a:pt x="1071" y="276"/>
                  </a:lnTo>
                  <a:lnTo>
                    <a:pt x="1072" y="259"/>
                  </a:lnTo>
                  <a:lnTo>
                    <a:pt x="1074" y="249"/>
                  </a:lnTo>
                  <a:lnTo>
                    <a:pt x="1074" y="245"/>
                  </a:lnTo>
                  <a:lnTo>
                    <a:pt x="1070" y="245"/>
                  </a:lnTo>
                  <a:lnTo>
                    <a:pt x="1065" y="247"/>
                  </a:lnTo>
                  <a:lnTo>
                    <a:pt x="1058" y="252"/>
                  </a:lnTo>
                  <a:lnTo>
                    <a:pt x="1053" y="253"/>
                  </a:lnTo>
                  <a:lnTo>
                    <a:pt x="1050" y="253"/>
                  </a:lnTo>
                  <a:lnTo>
                    <a:pt x="1048" y="249"/>
                  </a:lnTo>
                  <a:lnTo>
                    <a:pt x="1053" y="238"/>
                  </a:lnTo>
                  <a:lnTo>
                    <a:pt x="1060" y="225"/>
                  </a:lnTo>
                  <a:lnTo>
                    <a:pt x="1067" y="214"/>
                  </a:lnTo>
                  <a:lnTo>
                    <a:pt x="1071" y="205"/>
                  </a:lnTo>
                  <a:lnTo>
                    <a:pt x="1154" y="170"/>
                  </a:lnTo>
                  <a:lnTo>
                    <a:pt x="1156" y="167"/>
                  </a:lnTo>
                  <a:lnTo>
                    <a:pt x="1150" y="164"/>
                  </a:lnTo>
                  <a:lnTo>
                    <a:pt x="1140" y="160"/>
                  </a:lnTo>
                  <a:lnTo>
                    <a:pt x="1129" y="156"/>
                  </a:lnTo>
                  <a:lnTo>
                    <a:pt x="1119" y="149"/>
                  </a:lnTo>
                  <a:lnTo>
                    <a:pt x="1122" y="150"/>
                  </a:lnTo>
                  <a:lnTo>
                    <a:pt x="1118" y="153"/>
                  </a:lnTo>
                  <a:lnTo>
                    <a:pt x="1111" y="157"/>
                  </a:lnTo>
                  <a:lnTo>
                    <a:pt x="1101" y="163"/>
                  </a:lnTo>
                  <a:lnTo>
                    <a:pt x="1091" y="167"/>
                  </a:lnTo>
                  <a:lnTo>
                    <a:pt x="1082" y="170"/>
                  </a:lnTo>
                  <a:lnTo>
                    <a:pt x="1079" y="173"/>
                  </a:lnTo>
                  <a:lnTo>
                    <a:pt x="1081" y="173"/>
                  </a:lnTo>
                  <a:lnTo>
                    <a:pt x="1071" y="173"/>
                  </a:lnTo>
                  <a:lnTo>
                    <a:pt x="1065" y="173"/>
                  </a:lnTo>
                  <a:lnTo>
                    <a:pt x="1064" y="171"/>
                  </a:lnTo>
                  <a:lnTo>
                    <a:pt x="1061" y="168"/>
                  </a:lnTo>
                  <a:lnTo>
                    <a:pt x="1057" y="166"/>
                  </a:lnTo>
                  <a:lnTo>
                    <a:pt x="1048" y="160"/>
                  </a:lnTo>
                  <a:lnTo>
                    <a:pt x="1048" y="158"/>
                  </a:lnTo>
                  <a:lnTo>
                    <a:pt x="1047" y="160"/>
                  </a:lnTo>
                  <a:lnTo>
                    <a:pt x="1047" y="161"/>
                  </a:lnTo>
                  <a:lnTo>
                    <a:pt x="1046" y="164"/>
                  </a:lnTo>
                  <a:lnTo>
                    <a:pt x="1043" y="166"/>
                  </a:lnTo>
                  <a:lnTo>
                    <a:pt x="1040" y="168"/>
                  </a:lnTo>
                  <a:lnTo>
                    <a:pt x="1037" y="170"/>
                  </a:lnTo>
                  <a:lnTo>
                    <a:pt x="1031" y="171"/>
                  </a:lnTo>
                  <a:lnTo>
                    <a:pt x="1026" y="173"/>
                  </a:lnTo>
                  <a:lnTo>
                    <a:pt x="1033" y="147"/>
                  </a:lnTo>
                  <a:lnTo>
                    <a:pt x="1020" y="160"/>
                  </a:lnTo>
                  <a:lnTo>
                    <a:pt x="1009" y="168"/>
                  </a:lnTo>
                  <a:lnTo>
                    <a:pt x="998" y="174"/>
                  </a:lnTo>
                  <a:lnTo>
                    <a:pt x="986" y="181"/>
                  </a:lnTo>
                  <a:lnTo>
                    <a:pt x="971" y="187"/>
                  </a:lnTo>
                  <a:lnTo>
                    <a:pt x="972" y="180"/>
                  </a:lnTo>
                  <a:lnTo>
                    <a:pt x="972" y="174"/>
                  </a:lnTo>
                  <a:lnTo>
                    <a:pt x="974" y="170"/>
                  </a:lnTo>
                  <a:lnTo>
                    <a:pt x="974" y="167"/>
                  </a:lnTo>
                  <a:lnTo>
                    <a:pt x="974" y="166"/>
                  </a:lnTo>
                  <a:lnTo>
                    <a:pt x="975" y="166"/>
                  </a:lnTo>
                  <a:lnTo>
                    <a:pt x="975" y="167"/>
                  </a:lnTo>
                  <a:lnTo>
                    <a:pt x="976" y="167"/>
                  </a:lnTo>
                  <a:lnTo>
                    <a:pt x="978" y="168"/>
                  </a:lnTo>
                  <a:lnTo>
                    <a:pt x="979" y="168"/>
                  </a:lnTo>
                  <a:lnTo>
                    <a:pt x="981" y="168"/>
                  </a:lnTo>
                  <a:lnTo>
                    <a:pt x="971" y="173"/>
                  </a:lnTo>
                  <a:lnTo>
                    <a:pt x="964" y="174"/>
                  </a:lnTo>
                  <a:lnTo>
                    <a:pt x="958" y="174"/>
                  </a:lnTo>
                  <a:lnTo>
                    <a:pt x="951" y="174"/>
                  </a:lnTo>
                  <a:lnTo>
                    <a:pt x="938" y="174"/>
                  </a:lnTo>
                  <a:lnTo>
                    <a:pt x="950" y="160"/>
                  </a:lnTo>
                  <a:lnTo>
                    <a:pt x="964" y="146"/>
                  </a:lnTo>
                  <a:lnTo>
                    <a:pt x="981" y="133"/>
                  </a:lnTo>
                  <a:lnTo>
                    <a:pt x="998" y="122"/>
                  </a:lnTo>
                  <a:lnTo>
                    <a:pt x="942" y="127"/>
                  </a:lnTo>
                  <a:lnTo>
                    <a:pt x="866" y="110"/>
                  </a:lnTo>
                  <a:lnTo>
                    <a:pt x="863" y="82"/>
                  </a:lnTo>
                  <a:lnTo>
                    <a:pt x="839" y="81"/>
                  </a:lnTo>
                  <a:lnTo>
                    <a:pt x="834" y="105"/>
                  </a:lnTo>
                  <a:lnTo>
                    <a:pt x="584" y="109"/>
                  </a:lnTo>
                  <a:lnTo>
                    <a:pt x="146" y="34"/>
                  </a:lnTo>
                  <a:lnTo>
                    <a:pt x="151" y="47"/>
                  </a:lnTo>
                  <a:lnTo>
                    <a:pt x="150" y="58"/>
                  </a:lnTo>
                  <a:lnTo>
                    <a:pt x="149" y="69"/>
                  </a:lnTo>
                  <a:lnTo>
                    <a:pt x="150" y="78"/>
                  </a:lnTo>
                  <a:lnTo>
                    <a:pt x="149" y="82"/>
                  </a:lnTo>
                  <a:lnTo>
                    <a:pt x="143" y="88"/>
                  </a:lnTo>
                  <a:lnTo>
                    <a:pt x="134" y="91"/>
                  </a:lnTo>
                  <a:lnTo>
                    <a:pt x="126" y="94"/>
                  </a:lnTo>
                  <a:lnTo>
                    <a:pt x="119" y="96"/>
                  </a:lnTo>
                  <a:lnTo>
                    <a:pt x="117" y="98"/>
                  </a:lnTo>
                  <a:lnTo>
                    <a:pt x="117" y="92"/>
                  </a:lnTo>
                  <a:lnTo>
                    <a:pt x="123" y="86"/>
                  </a:lnTo>
                  <a:lnTo>
                    <a:pt x="129" y="79"/>
                  </a:lnTo>
                  <a:lnTo>
                    <a:pt x="132" y="71"/>
                  </a:lnTo>
                  <a:lnTo>
                    <a:pt x="129" y="61"/>
                  </a:lnTo>
                  <a:lnTo>
                    <a:pt x="122" y="53"/>
                  </a:lnTo>
                  <a:lnTo>
                    <a:pt x="113" y="44"/>
                  </a:lnTo>
                  <a:lnTo>
                    <a:pt x="103" y="37"/>
                  </a:lnTo>
                  <a:lnTo>
                    <a:pt x="93" y="33"/>
                  </a:lnTo>
                  <a:lnTo>
                    <a:pt x="86" y="33"/>
                  </a:lnTo>
                  <a:lnTo>
                    <a:pt x="84" y="34"/>
                  </a:lnTo>
                  <a:lnTo>
                    <a:pt x="81" y="48"/>
                  </a:lnTo>
                  <a:lnTo>
                    <a:pt x="81" y="67"/>
                  </a:lnTo>
                  <a:lnTo>
                    <a:pt x="79" y="88"/>
                  </a:lnTo>
                  <a:lnTo>
                    <a:pt x="79" y="109"/>
                  </a:lnTo>
                  <a:lnTo>
                    <a:pt x="79" y="129"/>
                  </a:lnTo>
                  <a:lnTo>
                    <a:pt x="79" y="143"/>
                  </a:lnTo>
                  <a:lnTo>
                    <a:pt x="74" y="175"/>
                  </a:lnTo>
                  <a:lnTo>
                    <a:pt x="60" y="205"/>
                  </a:lnTo>
                  <a:lnTo>
                    <a:pt x="40" y="235"/>
                  </a:lnTo>
                  <a:lnTo>
                    <a:pt x="16" y="263"/>
                  </a:lnTo>
                  <a:lnTo>
                    <a:pt x="24" y="276"/>
                  </a:lnTo>
                  <a:lnTo>
                    <a:pt x="24" y="288"/>
                  </a:lnTo>
                  <a:lnTo>
                    <a:pt x="21" y="303"/>
                  </a:lnTo>
                  <a:lnTo>
                    <a:pt x="14" y="317"/>
                  </a:lnTo>
                  <a:lnTo>
                    <a:pt x="7" y="329"/>
                  </a:lnTo>
                  <a:lnTo>
                    <a:pt x="2" y="342"/>
                  </a:lnTo>
                  <a:lnTo>
                    <a:pt x="0" y="342"/>
                  </a:lnTo>
                  <a:lnTo>
                    <a:pt x="0" y="349"/>
                  </a:lnTo>
                  <a:lnTo>
                    <a:pt x="3" y="360"/>
                  </a:lnTo>
                  <a:lnTo>
                    <a:pt x="7" y="376"/>
                  </a:lnTo>
                  <a:lnTo>
                    <a:pt x="12" y="392"/>
                  </a:lnTo>
                  <a:lnTo>
                    <a:pt x="17" y="408"/>
                  </a:lnTo>
                  <a:lnTo>
                    <a:pt x="21" y="423"/>
                  </a:lnTo>
                  <a:lnTo>
                    <a:pt x="26" y="433"/>
                  </a:lnTo>
                  <a:lnTo>
                    <a:pt x="28" y="438"/>
                  </a:lnTo>
                  <a:lnTo>
                    <a:pt x="30" y="437"/>
                  </a:lnTo>
                  <a:lnTo>
                    <a:pt x="28" y="448"/>
                  </a:lnTo>
                  <a:lnTo>
                    <a:pt x="27" y="462"/>
                  </a:lnTo>
                  <a:lnTo>
                    <a:pt x="26" y="475"/>
                  </a:lnTo>
                  <a:lnTo>
                    <a:pt x="33" y="483"/>
                  </a:lnTo>
                  <a:lnTo>
                    <a:pt x="40" y="492"/>
                  </a:lnTo>
                  <a:lnTo>
                    <a:pt x="43" y="500"/>
                  </a:lnTo>
                  <a:lnTo>
                    <a:pt x="43" y="510"/>
                  </a:lnTo>
                  <a:lnTo>
                    <a:pt x="34" y="522"/>
                  </a:lnTo>
                  <a:lnTo>
                    <a:pt x="47" y="536"/>
                  </a:lnTo>
                  <a:lnTo>
                    <a:pt x="57" y="551"/>
                  </a:lnTo>
                  <a:lnTo>
                    <a:pt x="62" y="568"/>
                  </a:lnTo>
                  <a:lnTo>
                    <a:pt x="62" y="588"/>
                  </a:lnTo>
                  <a:lnTo>
                    <a:pt x="62" y="591"/>
                  </a:lnTo>
                  <a:lnTo>
                    <a:pt x="64" y="595"/>
                  </a:lnTo>
                  <a:lnTo>
                    <a:pt x="67" y="598"/>
                  </a:lnTo>
                  <a:lnTo>
                    <a:pt x="69" y="601"/>
                  </a:lnTo>
                  <a:lnTo>
                    <a:pt x="72" y="602"/>
                  </a:lnTo>
                  <a:lnTo>
                    <a:pt x="85" y="609"/>
                  </a:lnTo>
                  <a:lnTo>
                    <a:pt x="102" y="620"/>
                  </a:lnTo>
                  <a:lnTo>
                    <a:pt x="117" y="632"/>
                  </a:lnTo>
                  <a:lnTo>
                    <a:pt x="133" y="646"/>
                  </a:lnTo>
                  <a:lnTo>
                    <a:pt x="146" y="661"/>
                  </a:lnTo>
                  <a:lnTo>
                    <a:pt x="156" y="675"/>
                  </a:lnTo>
                  <a:lnTo>
                    <a:pt x="160" y="688"/>
                  </a:lnTo>
                  <a:lnTo>
                    <a:pt x="158" y="701"/>
                  </a:lnTo>
                  <a:lnTo>
                    <a:pt x="242" y="701"/>
                  </a:lnTo>
                  <a:lnTo>
                    <a:pt x="269" y="726"/>
                  </a:lnTo>
                  <a:lnTo>
                    <a:pt x="291" y="735"/>
                  </a:lnTo>
                  <a:lnTo>
                    <a:pt x="305" y="743"/>
                  </a:lnTo>
                  <a:lnTo>
                    <a:pt x="321" y="755"/>
                  </a:lnTo>
                  <a:lnTo>
                    <a:pt x="338" y="767"/>
                  </a:lnTo>
                  <a:lnTo>
                    <a:pt x="355" y="780"/>
                  </a:lnTo>
                  <a:lnTo>
                    <a:pt x="372" y="788"/>
                  </a:lnTo>
                  <a:lnTo>
                    <a:pt x="387" y="793"/>
                  </a:lnTo>
                  <a:lnTo>
                    <a:pt x="435" y="793"/>
                  </a:lnTo>
                  <a:lnTo>
                    <a:pt x="444" y="791"/>
                  </a:lnTo>
                  <a:lnTo>
                    <a:pt x="449" y="786"/>
                  </a:lnTo>
                  <a:lnTo>
                    <a:pt x="455" y="780"/>
                  </a:lnTo>
                  <a:lnTo>
                    <a:pt x="459" y="774"/>
                  </a:lnTo>
                  <a:lnTo>
                    <a:pt x="465" y="773"/>
                  </a:lnTo>
                  <a:lnTo>
                    <a:pt x="483" y="773"/>
                  </a:lnTo>
                  <a:lnTo>
                    <a:pt x="497" y="776"/>
                  </a:lnTo>
                  <a:lnTo>
                    <a:pt x="507" y="780"/>
                  </a:lnTo>
                  <a:lnTo>
                    <a:pt x="517" y="786"/>
                  </a:lnTo>
                  <a:lnTo>
                    <a:pt x="527" y="794"/>
                  </a:lnTo>
                  <a:lnTo>
                    <a:pt x="540" y="805"/>
                  </a:lnTo>
                  <a:lnTo>
                    <a:pt x="584" y="870"/>
                  </a:lnTo>
                  <a:lnTo>
                    <a:pt x="586" y="873"/>
                  </a:lnTo>
                  <a:lnTo>
                    <a:pt x="594" y="879"/>
                  </a:lnTo>
                  <a:lnTo>
                    <a:pt x="602" y="885"/>
                  </a:lnTo>
                  <a:lnTo>
                    <a:pt x="610" y="890"/>
                  </a:lnTo>
                  <a:lnTo>
                    <a:pt x="619" y="892"/>
                  </a:lnTo>
                  <a:lnTo>
                    <a:pt x="625" y="889"/>
                  </a:lnTo>
                  <a:lnTo>
                    <a:pt x="646" y="865"/>
                  </a:lnTo>
                  <a:lnTo>
                    <a:pt x="651" y="863"/>
                  </a:lnTo>
                  <a:lnTo>
                    <a:pt x="663" y="865"/>
                  </a:lnTo>
                  <a:lnTo>
                    <a:pt x="677" y="868"/>
                  </a:lnTo>
                  <a:lnTo>
                    <a:pt x="691" y="872"/>
                  </a:lnTo>
                  <a:lnTo>
                    <a:pt x="702" y="877"/>
                  </a:lnTo>
                  <a:lnTo>
                    <a:pt x="708" y="883"/>
                  </a:lnTo>
                  <a:lnTo>
                    <a:pt x="708" y="887"/>
                  </a:lnTo>
                  <a:lnTo>
                    <a:pt x="708" y="890"/>
                  </a:lnTo>
                  <a:lnTo>
                    <a:pt x="708" y="894"/>
                  </a:lnTo>
                  <a:lnTo>
                    <a:pt x="707" y="897"/>
                  </a:lnTo>
                  <a:lnTo>
                    <a:pt x="707" y="900"/>
                  </a:lnTo>
                  <a:lnTo>
                    <a:pt x="707" y="904"/>
                  </a:lnTo>
                  <a:lnTo>
                    <a:pt x="712" y="911"/>
                  </a:lnTo>
                  <a:lnTo>
                    <a:pt x="719" y="920"/>
                  </a:lnTo>
                  <a:lnTo>
                    <a:pt x="728" y="930"/>
                  </a:lnTo>
                  <a:lnTo>
                    <a:pt x="736" y="941"/>
                  </a:lnTo>
                  <a:lnTo>
                    <a:pt x="743" y="950"/>
                  </a:lnTo>
                  <a:lnTo>
                    <a:pt x="748" y="957"/>
                  </a:lnTo>
                  <a:lnTo>
                    <a:pt x="750" y="959"/>
                  </a:lnTo>
                  <a:lnTo>
                    <a:pt x="749" y="988"/>
                  </a:lnTo>
                  <a:lnTo>
                    <a:pt x="764" y="990"/>
                  </a:lnTo>
                  <a:lnTo>
                    <a:pt x="774" y="992"/>
                  </a:lnTo>
                  <a:lnTo>
                    <a:pt x="781" y="995"/>
                  </a:lnTo>
                  <a:lnTo>
                    <a:pt x="788" y="996"/>
                  </a:lnTo>
                  <a:lnTo>
                    <a:pt x="796" y="1000"/>
                  </a:lnTo>
                  <a:lnTo>
                    <a:pt x="807" y="1005"/>
                  </a:lnTo>
                  <a:lnTo>
                    <a:pt x="822" y="1012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96" name="Freeform 23"/>
            <p:cNvSpPr>
              <a:spLocks/>
            </p:cNvSpPr>
            <p:nvPr/>
          </p:nvSpPr>
          <p:spPr bwMode="gray">
            <a:xfrm>
              <a:off x="3445" y="3841"/>
              <a:ext cx="51" cy="93"/>
            </a:xfrm>
            <a:custGeom>
              <a:avLst/>
              <a:gdLst>
                <a:gd name="T0" fmla="*/ 49 w 51"/>
                <a:gd name="T1" fmla="*/ 80 h 93"/>
                <a:gd name="T2" fmla="*/ 48 w 51"/>
                <a:gd name="T3" fmla="*/ 61 h 93"/>
                <a:gd name="T4" fmla="*/ 49 w 51"/>
                <a:gd name="T5" fmla="*/ 42 h 93"/>
                <a:gd name="T6" fmla="*/ 51 w 51"/>
                <a:gd name="T7" fmla="*/ 23 h 93"/>
                <a:gd name="T8" fmla="*/ 51 w 51"/>
                <a:gd name="T9" fmla="*/ 3 h 93"/>
                <a:gd name="T10" fmla="*/ 42 w 51"/>
                <a:gd name="T11" fmla="*/ 0 h 93"/>
                <a:gd name="T12" fmla="*/ 31 w 51"/>
                <a:gd name="T13" fmla="*/ 0 h 93"/>
                <a:gd name="T14" fmla="*/ 20 w 51"/>
                <a:gd name="T15" fmla="*/ 1 h 93"/>
                <a:gd name="T16" fmla="*/ 16 w 51"/>
                <a:gd name="T17" fmla="*/ 6 h 93"/>
                <a:gd name="T18" fmla="*/ 17 w 51"/>
                <a:gd name="T19" fmla="*/ 8 h 93"/>
                <a:gd name="T20" fmla="*/ 17 w 51"/>
                <a:gd name="T21" fmla="*/ 13 h 93"/>
                <a:gd name="T22" fmla="*/ 17 w 51"/>
                <a:gd name="T23" fmla="*/ 17 h 93"/>
                <a:gd name="T24" fmla="*/ 17 w 51"/>
                <a:gd name="T25" fmla="*/ 20 h 93"/>
                <a:gd name="T26" fmla="*/ 16 w 51"/>
                <a:gd name="T27" fmla="*/ 23 h 93"/>
                <a:gd name="T28" fmla="*/ 16 w 51"/>
                <a:gd name="T29" fmla="*/ 24 h 93"/>
                <a:gd name="T30" fmla="*/ 14 w 51"/>
                <a:gd name="T31" fmla="*/ 25 h 93"/>
                <a:gd name="T32" fmla="*/ 11 w 51"/>
                <a:gd name="T33" fmla="*/ 27 h 93"/>
                <a:gd name="T34" fmla="*/ 7 w 51"/>
                <a:gd name="T35" fmla="*/ 28 h 93"/>
                <a:gd name="T36" fmla="*/ 4 w 51"/>
                <a:gd name="T37" fmla="*/ 31 h 93"/>
                <a:gd name="T38" fmla="*/ 1 w 51"/>
                <a:gd name="T39" fmla="*/ 32 h 93"/>
                <a:gd name="T40" fmla="*/ 0 w 51"/>
                <a:gd name="T41" fmla="*/ 34 h 93"/>
                <a:gd name="T42" fmla="*/ 0 w 51"/>
                <a:gd name="T43" fmla="*/ 35 h 93"/>
                <a:gd name="T44" fmla="*/ 4 w 51"/>
                <a:gd name="T45" fmla="*/ 45 h 93"/>
                <a:gd name="T46" fmla="*/ 4 w 51"/>
                <a:gd name="T47" fmla="*/ 58 h 93"/>
                <a:gd name="T48" fmla="*/ 4 w 51"/>
                <a:gd name="T49" fmla="*/ 71 h 93"/>
                <a:gd name="T50" fmla="*/ 3 w 51"/>
                <a:gd name="T51" fmla="*/ 82 h 93"/>
                <a:gd name="T52" fmla="*/ 3 w 51"/>
                <a:gd name="T53" fmla="*/ 90 h 93"/>
                <a:gd name="T54" fmla="*/ 1 w 51"/>
                <a:gd name="T55" fmla="*/ 93 h 93"/>
                <a:gd name="T56" fmla="*/ 40 w 51"/>
                <a:gd name="T57" fmla="*/ 92 h 93"/>
                <a:gd name="T58" fmla="*/ 49 w 51"/>
                <a:gd name="T59" fmla="*/ 80 h 9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1"/>
                <a:gd name="T91" fmla="*/ 0 h 93"/>
                <a:gd name="T92" fmla="*/ 51 w 51"/>
                <a:gd name="T93" fmla="*/ 93 h 9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1" h="93">
                  <a:moveTo>
                    <a:pt x="49" y="80"/>
                  </a:moveTo>
                  <a:lnTo>
                    <a:pt x="48" y="61"/>
                  </a:lnTo>
                  <a:lnTo>
                    <a:pt x="49" y="42"/>
                  </a:lnTo>
                  <a:lnTo>
                    <a:pt x="51" y="23"/>
                  </a:lnTo>
                  <a:lnTo>
                    <a:pt x="51" y="3"/>
                  </a:lnTo>
                  <a:lnTo>
                    <a:pt x="42" y="0"/>
                  </a:lnTo>
                  <a:lnTo>
                    <a:pt x="31" y="0"/>
                  </a:lnTo>
                  <a:lnTo>
                    <a:pt x="20" y="1"/>
                  </a:lnTo>
                  <a:lnTo>
                    <a:pt x="16" y="6"/>
                  </a:lnTo>
                  <a:lnTo>
                    <a:pt x="17" y="8"/>
                  </a:lnTo>
                  <a:lnTo>
                    <a:pt x="17" y="13"/>
                  </a:lnTo>
                  <a:lnTo>
                    <a:pt x="17" y="17"/>
                  </a:lnTo>
                  <a:lnTo>
                    <a:pt x="17" y="20"/>
                  </a:lnTo>
                  <a:lnTo>
                    <a:pt x="16" y="23"/>
                  </a:lnTo>
                  <a:lnTo>
                    <a:pt x="16" y="24"/>
                  </a:lnTo>
                  <a:lnTo>
                    <a:pt x="14" y="25"/>
                  </a:lnTo>
                  <a:lnTo>
                    <a:pt x="11" y="27"/>
                  </a:lnTo>
                  <a:lnTo>
                    <a:pt x="7" y="28"/>
                  </a:lnTo>
                  <a:lnTo>
                    <a:pt x="4" y="31"/>
                  </a:lnTo>
                  <a:lnTo>
                    <a:pt x="1" y="32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4" y="45"/>
                  </a:lnTo>
                  <a:lnTo>
                    <a:pt x="4" y="58"/>
                  </a:lnTo>
                  <a:lnTo>
                    <a:pt x="4" y="71"/>
                  </a:lnTo>
                  <a:lnTo>
                    <a:pt x="3" y="82"/>
                  </a:lnTo>
                  <a:lnTo>
                    <a:pt x="3" y="90"/>
                  </a:lnTo>
                  <a:lnTo>
                    <a:pt x="1" y="93"/>
                  </a:lnTo>
                  <a:lnTo>
                    <a:pt x="40" y="92"/>
                  </a:lnTo>
                  <a:lnTo>
                    <a:pt x="49" y="8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97" name="Freeform 24"/>
            <p:cNvSpPr>
              <a:spLocks/>
            </p:cNvSpPr>
            <p:nvPr/>
          </p:nvSpPr>
          <p:spPr bwMode="gray">
            <a:xfrm>
              <a:off x="2456" y="3269"/>
              <a:ext cx="1074" cy="737"/>
            </a:xfrm>
            <a:custGeom>
              <a:avLst/>
              <a:gdLst>
                <a:gd name="T0" fmla="*/ 909 w 1074"/>
                <a:gd name="T1" fmla="*/ 675 h 737"/>
                <a:gd name="T2" fmla="*/ 941 w 1074"/>
                <a:gd name="T3" fmla="*/ 645 h 737"/>
                <a:gd name="T4" fmla="*/ 989 w 1074"/>
                <a:gd name="T5" fmla="*/ 606 h 737"/>
                <a:gd name="T6" fmla="*/ 1006 w 1074"/>
                <a:gd name="T7" fmla="*/ 582 h 737"/>
                <a:gd name="T8" fmla="*/ 1038 w 1074"/>
                <a:gd name="T9" fmla="*/ 572 h 737"/>
                <a:gd name="T10" fmla="*/ 1074 w 1074"/>
                <a:gd name="T11" fmla="*/ 458 h 737"/>
                <a:gd name="T12" fmla="*/ 1031 w 1074"/>
                <a:gd name="T13" fmla="*/ 438 h 737"/>
                <a:gd name="T14" fmla="*/ 971 w 1074"/>
                <a:gd name="T15" fmla="*/ 456 h 737"/>
                <a:gd name="T16" fmla="*/ 933 w 1074"/>
                <a:gd name="T17" fmla="*/ 525 h 737"/>
                <a:gd name="T18" fmla="*/ 877 w 1074"/>
                <a:gd name="T19" fmla="*/ 572 h 737"/>
                <a:gd name="T20" fmla="*/ 820 w 1074"/>
                <a:gd name="T21" fmla="*/ 588 h 737"/>
                <a:gd name="T22" fmla="*/ 766 w 1074"/>
                <a:gd name="T23" fmla="*/ 589 h 737"/>
                <a:gd name="T24" fmla="*/ 722 w 1074"/>
                <a:gd name="T25" fmla="*/ 547 h 737"/>
                <a:gd name="T26" fmla="*/ 660 w 1074"/>
                <a:gd name="T27" fmla="*/ 493 h 737"/>
                <a:gd name="T28" fmla="*/ 660 w 1074"/>
                <a:gd name="T29" fmla="*/ 390 h 737"/>
                <a:gd name="T30" fmla="*/ 668 w 1074"/>
                <a:gd name="T31" fmla="*/ 329 h 737"/>
                <a:gd name="T32" fmla="*/ 673 w 1074"/>
                <a:gd name="T33" fmla="*/ 316 h 737"/>
                <a:gd name="T34" fmla="*/ 636 w 1074"/>
                <a:gd name="T35" fmla="*/ 297 h 737"/>
                <a:gd name="T36" fmla="*/ 592 w 1074"/>
                <a:gd name="T37" fmla="*/ 253 h 737"/>
                <a:gd name="T38" fmla="*/ 554 w 1074"/>
                <a:gd name="T39" fmla="*/ 205 h 737"/>
                <a:gd name="T40" fmla="*/ 547 w 1074"/>
                <a:gd name="T41" fmla="*/ 175 h 737"/>
                <a:gd name="T42" fmla="*/ 481 w 1074"/>
                <a:gd name="T43" fmla="*/ 176 h 737"/>
                <a:gd name="T44" fmla="*/ 430 w 1074"/>
                <a:gd name="T45" fmla="*/ 168 h 737"/>
                <a:gd name="T46" fmla="*/ 372 w 1074"/>
                <a:gd name="T47" fmla="*/ 92 h 737"/>
                <a:gd name="T48" fmla="*/ 311 w 1074"/>
                <a:gd name="T49" fmla="*/ 72 h 737"/>
                <a:gd name="T50" fmla="*/ 294 w 1074"/>
                <a:gd name="T51" fmla="*/ 87 h 737"/>
                <a:gd name="T52" fmla="*/ 206 w 1074"/>
                <a:gd name="T53" fmla="*/ 82 h 737"/>
                <a:gd name="T54" fmla="*/ 139 w 1074"/>
                <a:gd name="T55" fmla="*/ 34 h 737"/>
                <a:gd name="T56" fmla="*/ 92 w 1074"/>
                <a:gd name="T57" fmla="*/ 1 h 737"/>
                <a:gd name="T58" fmla="*/ 19 w 1074"/>
                <a:gd name="T59" fmla="*/ 56 h 737"/>
                <a:gd name="T60" fmla="*/ 68 w 1074"/>
                <a:gd name="T61" fmla="*/ 155 h 737"/>
                <a:gd name="T62" fmla="*/ 61 w 1074"/>
                <a:gd name="T63" fmla="*/ 188 h 737"/>
                <a:gd name="T64" fmla="*/ 62 w 1074"/>
                <a:gd name="T65" fmla="*/ 216 h 737"/>
                <a:gd name="T66" fmla="*/ 132 w 1074"/>
                <a:gd name="T67" fmla="*/ 280 h 737"/>
                <a:gd name="T68" fmla="*/ 146 w 1074"/>
                <a:gd name="T69" fmla="*/ 342 h 737"/>
                <a:gd name="T70" fmla="*/ 225 w 1074"/>
                <a:gd name="T71" fmla="*/ 390 h 737"/>
                <a:gd name="T72" fmla="*/ 202 w 1074"/>
                <a:gd name="T73" fmla="*/ 353 h 737"/>
                <a:gd name="T74" fmla="*/ 194 w 1074"/>
                <a:gd name="T75" fmla="*/ 337 h 737"/>
                <a:gd name="T76" fmla="*/ 173 w 1074"/>
                <a:gd name="T77" fmla="*/ 270 h 737"/>
                <a:gd name="T78" fmla="*/ 140 w 1074"/>
                <a:gd name="T79" fmla="*/ 219 h 737"/>
                <a:gd name="T80" fmla="*/ 123 w 1074"/>
                <a:gd name="T81" fmla="*/ 167 h 737"/>
                <a:gd name="T82" fmla="*/ 92 w 1074"/>
                <a:gd name="T83" fmla="*/ 55 h 737"/>
                <a:gd name="T84" fmla="*/ 129 w 1074"/>
                <a:gd name="T85" fmla="*/ 95 h 737"/>
                <a:gd name="T86" fmla="*/ 149 w 1074"/>
                <a:gd name="T87" fmla="*/ 169 h 737"/>
                <a:gd name="T88" fmla="*/ 209 w 1074"/>
                <a:gd name="T89" fmla="*/ 243 h 737"/>
                <a:gd name="T90" fmla="*/ 229 w 1074"/>
                <a:gd name="T91" fmla="*/ 291 h 737"/>
                <a:gd name="T92" fmla="*/ 257 w 1074"/>
                <a:gd name="T93" fmla="*/ 328 h 737"/>
                <a:gd name="T94" fmla="*/ 339 w 1074"/>
                <a:gd name="T95" fmla="*/ 422 h 737"/>
                <a:gd name="T96" fmla="*/ 363 w 1074"/>
                <a:gd name="T97" fmla="*/ 499 h 737"/>
                <a:gd name="T98" fmla="*/ 452 w 1074"/>
                <a:gd name="T99" fmla="*/ 604 h 737"/>
                <a:gd name="T100" fmla="*/ 639 w 1074"/>
                <a:gd name="T101" fmla="*/ 692 h 737"/>
                <a:gd name="T102" fmla="*/ 781 w 1074"/>
                <a:gd name="T103" fmla="*/ 682 h 737"/>
                <a:gd name="T104" fmla="*/ 865 w 1074"/>
                <a:gd name="T105" fmla="*/ 722 h 73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74"/>
                <a:gd name="T160" fmla="*/ 0 h 737"/>
                <a:gd name="T161" fmla="*/ 1074 w 1074"/>
                <a:gd name="T162" fmla="*/ 737 h 73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74" h="737">
                  <a:moveTo>
                    <a:pt x="883" y="737"/>
                  </a:moveTo>
                  <a:lnTo>
                    <a:pt x="886" y="712"/>
                  </a:lnTo>
                  <a:lnTo>
                    <a:pt x="892" y="693"/>
                  </a:lnTo>
                  <a:lnTo>
                    <a:pt x="897" y="681"/>
                  </a:lnTo>
                  <a:lnTo>
                    <a:pt x="909" y="675"/>
                  </a:lnTo>
                  <a:lnTo>
                    <a:pt x="924" y="674"/>
                  </a:lnTo>
                  <a:lnTo>
                    <a:pt x="948" y="675"/>
                  </a:lnTo>
                  <a:lnTo>
                    <a:pt x="951" y="655"/>
                  </a:lnTo>
                  <a:lnTo>
                    <a:pt x="948" y="651"/>
                  </a:lnTo>
                  <a:lnTo>
                    <a:pt x="941" y="645"/>
                  </a:lnTo>
                  <a:lnTo>
                    <a:pt x="933" y="641"/>
                  </a:lnTo>
                  <a:lnTo>
                    <a:pt x="925" y="636"/>
                  </a:lnTo>
                  <a:lnTo>
                    <a:pt x="923" y="628"/>
                  </a:lnTo>
                  <a:lnTo>
                    <a:pt x="940" y="603"/>
                  </a:lnTo>
                  <a:lnTo>
                    <a:pt x="989" y="606"/>
                  </a:lnTo>
                  <a:lnTo>
                    <a:pt x="1006" y="595"/>
                  </a:lnTo>
                  <a:lnTo>
                    <a:pt x="1006" y="592"/>
                  </a:lnTo>
                  <a:lnTo>
                    <a:pt x="1006" y="589"/>
                  </a:lnTo>
                  <a:lnTo>
                    <a:pt x="1006" y="586"/>
                  </a:lnTo>
                  <a:lnTo>
                    <a:pt x="1006" y="582"/>
                  </a:lnTo>
                  <a:lnTo>
                    <a:pt x="1006" y="579"/>
                  </a:lnTo>
                  <a:lnTo>
                    <a:pt x="1006" y="576"/>
                  </a:lnTo>
                  <a:lnTo>
                    <a:pt x="1007" y="573"/>
                  </a:lnTo>
                  <a:lnTo>
                    <a:pt x="1009" y="573"/>
                  </a:lnTo>
                  <a:lnTo>
                    <a:pt x="1038" y="572"/>
                  </a:lnTo>
                  <a:lnTo>
                    <a:pt x="1043" y="545"/>
                  </a:lnTo>
                  <a:lnTo>
                    <a:pt x="1051" y="518"/>
                  </a:lnTo>
                  <a:lnTo>
                    <a:pt x="1063" y="493"/>
                  </a:lnTo>
                  <a:lnTo>
                    <a:pt x="1072" y="470"/>
                  </a:lnTo>
                  <a:lnTo>
                    <a:pt x="1074" y="458"/>
                  </a:lnTo>
                  <a:lnTo>
                    <a:pt x="1071" y="448"/>
                  </a:lnTo>
                  <a:lnTo>
                    <a:pt x="1064" y="442"/>
                  </a:lnTo>
                  <a:lnTo>
                    <a:pt x="1054" y="438"/>
                  </a:lnTo>
                  <a:lnTo>
                    <a:pt x="1043" y="438"/>
                  </a:lnTo>
                  <a:lnTo>
                    <a:pt x="1031" y="438"/>
                  </a:lnTo>
                  <a:lnTo>
                    <a:pt x="1019" y="441"/>
                  </a:lnTo>
                  <a:lnTo>
                    <a:pt x="1007" y="442"/>
                  </a:lnTo>
                  <a:lnTo>
                    <a:pt x="999" y="445"/>
                  </a:lnTo>
                  <a:lnTo>
                    <a:pt x="993" y="446"/>
                  </a:lnTo>
                  <a:lnTo>
                    <a:pt x="971" y="456"/>
                  </a:lnTo>
                  <a:lnTo>
                    <a:pt x="957" y="467"/>
                  </a:lnTo>
                  <a:lnTo>
                    <a:pt x="947" y="479"/>
                  </a:lnTo>
                  <a:lnTo>
                    <a:pt x="941" y="491"/>
                  </a:lnTo>
                  <a:lnTo>
                    <a:pt x="937" y="507"/>
                  </a:lnTo>
                  <a:lnTo>
                    <a:pt x="933" y="525"/>
                  </a:lnTo>
                  <a:lnTo>
                    <a:pt x="927" y="547"/>
                  </a:lnTo>
                  <a:lnTo>
                    <a:pt x="921" y="554"/>
                  </a:lnTo>
                  <a:lnTo>
                    <a:pt x="910" y="559"/>
                  </a:lnTo>
                  <a:lnTo>
                    <a:pt x="894" y="566"/>
                  </a:lnTo>
                  <a:lnTo>
                    <a:pt x="877" y="572"/>
                  </a:lnTo>
                  <a:lnTo>
                    <a:pt x="862" y="576"/>
                  </a:lnTo>
                  <a:lnTo>
                    <a:pt x="848" y="580"/>
                  </a:lnTo>
                  <a:lnTo>
                    <a:pt x="839" y="583"/>
                  </a:lnTo>
                  <a:lnTo>
                    <a:pt x="827" y="585"/>
                  </a:lnTo>
                  <a:lnTo>
                    <a:pt x="820" y="588"/>
                  </a:lnTo>
                  <a:lnTo>
                    <a:pt x="812" y="590"/>
                  </a:lnTo>
                  <a:lnTo>
                    <a:pt x="803" y="596"/>
                  </a:lnTo>
                  <a:lnTo>
                    <a:pt x="787" y="603"/>
                  </a:lnTo>
                  <a:lnTo>
                    <a:pt x="777" y="595"/>
                  </a:lnTo>
                  <a:lnTo>
                    <a:pt x="766" y="589"/>
                  </a:lnTo>
                  <a:lnTo>
                    <a:pt x="752" y="583"/>
                  </a:lnTo>
                  <a:lnTo>
                    <a:pt x="739" y="576"/>
                  </a:lnTo>
                  <a:lnTo>
                    <a:pt x="729" y="568"/>
                  </a:lnTo>
                  <a:lnTo>
                    <a:pt x="723" y="559"/>
                  </a:lnTo>
                  <a:lnTo>
                    <a:pt x="722" y="547"/>
                  </a:lnTo>
                  <a:lnTo>
                    <a:pt x="701" y="544"/>
                  </a:lnTo>
                  <a:lnTo>
                    <a:pt x="685" y="537"/>
                  </a:lnTo>
                  <a:lnTo>
                    <a:pt x="674" y="525"/>
                  </a:lnTo>
                  <a:lnTo>
                    <a:pt x="666" y="510"/>
                  </a:lnTo>
                  <a:lnTo>
                    <a:pt x="660" y="493"/>
                  </a:lnTo>
                  <a:lnTo>
                    <a:pt x="657" y="473"/>
                  </a:lnTo>
                  <a:lnTo>
                    <a:pt x="656" y="453"/>
                  </a:lnTo>
                  <a:lnTo>
                    <a:pt x="656" y="432"/>
                  </a:lnTo>
                  <a:lnTo>
                    <a:pt x="658" y="411"/>
                  </a:lnTo>
                  <a:lnTo>
                    <a:pt x="660" y="390"/>
                  </a:lnTo>
                  <a:lnTo>
                    <a:pt x="663" y="371"/>
                  </a:lnTo>
                  <a:lnTo>
                    <a:pt x="666" y="354"/>
                  </a:lnTo>
                  <a:lnTo>
                    <a:pt x="667" y="340"/>
                  </a:lnTo>
                  <a:lnTo>
                    <a:pt x="668" y="330"/>
                  </a:lnTo>
                  <a:lnTo>
                    <a:pt x="668" y="329"/>
                  </a:lnTo>
                  <a:lnTo>
                    <a:pt x="668" y="328"/>
                  </a:lnTo>
                  <a:lnTo>
                    <a:pt x="670" y="325"/>
                  </a:lnTo>
                  <a:lnTo>
                    <a:pt x="671" y="323"/>
                  </a:lnTo>
                  <a:lnTo>
                    <a:pt x="673" y="319"/>
                  </a:lnTo>
                  <a:lnTo>
                    <a:pt x="673" y="316"/>
                  </a:lnTo>
                  <a:lnTo>
                    <a:pt x="673" y="315"/>
                  </a:lnTo>
                  <a:lnTo>
                    <a:pt x="670" y="312"/>
                  </a:lnTo>
                  <a:lnTo>
                    <a:pt x="656" y="305"/>
                  </a:lnTo>
                  <a:lnTo>
                    <a:pt x="644" y="301"/>
                  </a:lnTo>
                  <a:lnTo>
                    <a:pt x="636" y="297"/>
                  </a:lnTo>
                  <a:lnTo>
                    <a:pt x="625" y="294"/>
                  </a:lnTo>
                  <a:lnTo>
                    <a:pt x="613" y="291"/>
                  </a:lnTo>
                  <a:lnTo>
                    <a:pt x="596" y="287"/>
                  </a:lnTo>
                  <a:lnTo>
                    <a:pt x="596" y="258"/>
                  </a:lnTo>
                  <a:lnTo>
                    <a:pt x="592" y="253"/>
                  </a:lnTo>
                  <a:lnTo>
                    <a:pt x="584" y="244"/>
                  </a:lnTo>
                  <a:lnTo>
                    <a:pt x="574" y="234"/>
                  </a:lnTo>
                  <a:lnTo>
                    <a:pt x="565" y="223"/>
                  </a:lnTo>
                  <a:lnTo>
                    <a:pt x="557" y="213"/>
                  </a:lnTo>
                  <a:lnTo>
                    <a:pt x="554" y="205"/>
                  </a:lnTo>
                  <a:lnTo>
                    <a:pt x="553" y="199"/>
                  </a:lnTo>
                  <a:lnTo>
                    <a:pt x="554" y="192"/>
                  </a:lnTo>
                  <a:lnTo>
                    <a:pt x="554" y="185"/>
                  </a:lnTo>
                  <a:lnTo>
                    <a:pt x="553" y="179"/>
                  </a:lnTo>
                  <a:lnTo>
                    <a:pt x="547" y="175"/>
                  </a:lnTo>
                  <a:lnTo>
                    <a:pt x="534" y="171"/>
                  </a:lnTo>
                  <a:lnTo>
                    <a:pt x="519" y="167"/>
                  </a:lnTo>
                  <a:lnTo>
                    <a:pt x="505" y="164"/>
                  </a:lnTo>
                  <a:lnTo>
                    <a:pt x="492" y="164"/>
                  </a:lnTo>
                  <a:lnTo>
                    <a:pt x="481" y="176"/>
                  </a:lnTo>
                  <a:lnTo>
                    <a:pt x="471" y="185"/>
                  </a:lnTo>
                  <a:lnTo>
                    <a:pt x="462" y="189"/>
                  </a:lnTo>
                  <a:lnTo>
                    <a:pt x="454" y="188"/>
                  </a:lnTo>
                  <a:lnTo>
                    <a:pt x="442" y="181"/>
                  </a:lnTo>
                  <a:lnTo>
                    <a:pt x="430" y="168"/>
                  </a:lnTo>
                  <a:lnTo>
                    <a:pt x="420" y="150"/>
                  </a:lnTo>
                  <a:lnTo>
                    <a:pt x="410" y="134"/>
                  </a:lnTo>
                  <a:lnTo>
                    <a:pt x="400" y="120"/>
                  </a:lnTo>
                  <a:lnTo>
                    <a:pt x="386" y="104"/>
                  </a:lnTo>
                  <a:lnTo>
                    <a:pt x="372" y="92"/>
                  </a:lnTo>
                  <a:lnTo>
                    <a:pt x="362" y="83"/>
                  </a:lnTo>
                  <a:lnTo>
                    <a:pt x="353" y="78"/>
                  </a:lnTo>
                  <a:lnTo>
                    <a:pt x="343" y="75"/>
                  </a:lnTo>
                  <a:lnTo>
                    <a:pt x="329" y="73"/>
                  </a:lnTo>
                  <a:lnTo>
                    <a:pt x="311" y="72"/>
                  </a:lnTo>
                  <a:lnTo>
                    <a:pt x="303" y="73"/>
                  </a:lnTo>
                  <a:lnTo>
                    <a:pt x="298" y="76"/>
                  </a:lnTo>
                  <a:lnTo>
                    <a:pt x="297" y="80"/>
                  </a:lnTo>
                  <a:lnTo>
                    <a:pt x="297" y="85"/>
                  </a:lnTo>
                  <a:lnTo>
                    <a:pt x="294" y="87"/>
                  </a:lnTo>
                  <a:lnTo>
                    <a:pt x="288" y="90"/>
                  </a:lnTo>
                  <a:lnTo>
                    <a:pt x="277" y="92"/>
                  </a:lnTo>
                  <a:lnTo>
                    <a:pt x="235" y="92"/>
                  </a:lnTo>
                  <a:lnTo>
                    <a:pt x="221" y="89"/>
                  </a:lnTo>
                  <a:lnTo>
                    <a:pt x="206" y="82"/>
                  </a:lnTo>
                  <a:lnTo>
                    <a:pt x="191" y="72"/>
                  </a:lnTo>
                  <a:lnTo>
                    <a:pt x="175" y="61"/>
                  </a:lnTo>
                  <a:lnTo>
                    <a:pt x="161" y="49"/>
                  </a:lnTo>
                  <a:lnTo>
                    <a:pt x="149" y="39"/>
                  </a:lnTo>
                  <a:lnTo>
                    <a:pt x="139" y="34"/>
                  </a:lnTo>
                  <a:lnTo>
                    <a:pt x="113" y="24"/>
                  </a:lnTo>
                  <a:lnTo>
                    <a:pt x="110" y="21"/>
                  </a:lnTo>
                  <a:lnTo>
                    <a:pt x="105" y="14"/>
                  </a:lnTo>
                  <a:lnTo>
                    <a:pt x="98" y="7"/>
                  </a:lnTo>
                  <a:lnTo>
                    <a:pt x="92" y="1"/>
                  </a:lnTo>
                  <a:lnTo>
                    <a:pt x="88" y="0"/>
                  </a:lnTo>
                  <a:lnTo>
                    <a:pt x="0" y="0"/>
                  </a:lnTo>
                  <a:lnTo>
                    <a:pt x="6" y="20"/>
                  </a:lnTo>
                  <a:lnTo>
                    <a:pt x="13" y="38"/>
                  </a:lnTo>
                  <a:lnTo>
                    <a:pt x="19" y="56"/>
                  </a:lnTo>
                  <a:lnTo>
                    <a:pt x="24" y="76"/>
                  </a:lnTo>
                  <a:lnTo>
                    <a:pt x="26" y="99"/>
                  </a:lnTo>
                  <a:lnTo>
                    <a:pt x="38" y="117"/>
                  </a:lnTo>
                  <a:lnTo>
                    <a:pt x="54" y="135"/>
                  </a:lnTo>
                  <a:lnTo>
                    <a:pt x="68" y="155"/>
                  </a:lnTo>
                  <a:lnTo>
                    <a:pt x="81" y="174"/>
                  </a:lnTo>
                  <a:lnTo>
                    <a:pt x="75" y="184"/>
                  </a:lnTo>
                  <a:lnTo>
                    <a:pt x="69" y="188"/>
                  </a:lnTo>
                  <a:lnTo>
                    <a:pt x="65" y="188"/>
                  </a:lnTo>
                  <a:lnTo>
                    <a:pt x="61" y="188"/>
                  </a:lnTo>
                  <a:lnTo>
                    <a:pt x="55" y="188"/>
                  </a:lnTo>
                  <a:lnTo>
                    <a:pt x="48" y="191"/>
                  </a:lnTo>
                  <a:lnTo>
                    <a:pt x="40" y="198"/>
                  </a:lnTo>
                  <a:lnTo>
                    <a:pt x="50" y="206"/>
                  </a:lnTo>
                  <a:lnTo>
                    <a:pt x="62" y="216"/>
                  </a:lnTo>
                  <a:lnTo>
                    <a:pt x="78" y="229"/>
                  </a:lnTo>
                  <a:lnTo>
                    <a:pt x="95" y="241"/>
                  </a:lnTo>
                  <a:lnTo>
                    <a:pt x="109" y="254"/>
                  </a:lnTo>
                  <a:lnTo>
                    <a:pt x="123" y="267"/>
                  </a:lnTo>
                  <a:lnTo>
                    <a:pt x="132" y="280"/>
                  </a:lnTo>
                  <a:lnTo>
                    <a:pt x="136" y="291"/>
                  </a:lnTo>
                  <a:lnTo>
                    <a:pt x="134" y="302"/>
                  </a:lnTo>
                  <a:lnTo>
                    <a:pt x="127" y="315"/>
                  </a:lnTo>
                  <a:lnTo>
                    <a:pt x="123" y="329"/>
                  </a:lnTo>
                  <a:lnTo>
                    <a:pt x="146" y="342"/>
                  </a:lnTo>
                  <a:lnTo>
                    <a:pt x="168" y="357"/>
                  </a:lnTo>
                  <a:lnTo>
                    <a:pt x="192" y="380"/>
                  </a:lnTo>
                  <a:lnTo>
                    <a:pt x="218" y="410"/>
                  </a:lnTo>
                  <a:lnTo>
                    <a:pt x="225" y="400"/>
                  </a:lnTo>
                  <a:lnTo>
                    <a:pt x="225" y="390"/>
                  </a:lnTo>
                  <a:lnTo>
                    <a:pt x="222" y="381"/>
                  </a:lnTo>
                  <a:lnTo>
                    <a:pt x="219" y="373"/>
                  </a:lnTo>
                  <a:lnTo>
                    <a:pt x="218" y="362"/>
                  </a:lnTo>
                  <a:lnTo>
                    <a:pt x="208" y="354"/>
                  </a:lnTo>
                  <a:lnTo>
                    <a:pt x="202" y="353"/>
                  </a:lnTo>
                  <a:lnTo>
                    <a:pt x="198" y="353"/>
                  </a:lnTo>
                  <a:lnTo>
                    <a:pt x="195" y="353"/>
                  </a:lnTo>
                  <a:lnTo>
                    <a:pt x="194" y="352"/>
                  </a:lnTo>
                  <a:lnTo>
                    <a:pt x="194" y="347"/>
                  </a:lnTo>
                  <a:lnTo>
                    <a:pt x="194" y="337"/>
                  </a:lnTo>
                  <a:lnTo>
                    <a:pt x="194" y="321"/>
                  </a:lnTo>
                  <a:lnTo>
                    <a:pt x="185" y="304"/>
                  </a:lnTo>
                  <a:lnTo>
                    <a:pt x="181" y="291"/>
                  </a:lnTo>
                  <a:lnTo>
                    <a:pt x="177" y="280"/>
                  </a:lnTo>
                  <a:lnTo>
                    <a:pt x="173" y="270"/>
                  </a:lnTo>
                  <a:lnTo>
                    <a:pt x="167" y="260"/>
                  </a:lnTo>
                  <a:lnTo>
                    <a:pt x="156" y="249"/>
                  </a:lnTo>
                  <a:lnTo>
                    <a:pt x="147" y="237"/>
                  </a:lnTo>
                  <a:lnTo>
                    <a:pt x="141" y="227"/>
                  </a:lnTo>
                  <a:lnTo>
                    <a:pt x="140" y="219"/>
                  </a:lnTo>
                  <a:lnTo>
                    <a:pt x="140" y="209"/>
                  </a:lnTo>
                  <a:lnTo>
                    <a:pt x="141" y="200"/>
                  </a:lnTo>
                  <a:lnTo>
                    <a:pt x="139" y="191"/>
                  </a:lnTo>
                  <a:lnTo>
                    <a:pt x="134" y="179"/>
                  </a:lnTo>
                  <a:lnTo>
                    <a:pt x="123" y="167"/>
                  </a:lnTo>
                  <a:lnTo>
                    <a:pt x="101" y="137"/>
                  </a:lnTo>
                  <a:lnTo>
                    <a:pt x="86" y="109"/>
                  </a:lnTo>
                  <a:lnTo>
                    <a:pt x="79" y="80"/>
                  </a:lnTo>
                  <a:lnTo>
                    <a:pt x="76" y="56"/>
                  </a:lnTo>
                  <a:lnTo>
                    <a:pt x="92" y="55"/>
                  </a:lnTo>
                  <a:lnTo>
                    <a:pt x="106" y="59"/>
                  </a:lnTo>
                  <a:lnTo>
                    <a:pt x="119" y="68"/>
                  </a:lnTo>
                  <a:lnTo>
                    <a:pt x="129" y="79"/>
                  </a:lnTo>
                  <a:lnTo>
                    <a:pt x="129" y="83"/>
                  </a:lnTo>
                  <a:lnTo>
                    <a:pt x="129" y="95"/>
                  </a:lnTo>
                  <a:lnTo>
                    <a:pt x="130" y="110"/>
                  </a:lnTo>
                  <a:lnTo>
                    <a:pt x="133" y="127"/>
                  </a:lnTo>
                  <a:lnTo>
                    <a:pt x="137" y="144"/>
                  </a:lnTo>
                  <a:lnTo>
                    <a:pt x="141" y="160"/>
                  </a:lnTo>
                  <a:lnTo>
                    <a:pt x="149" y="169"/>
                  </a:lnTo>
                  <a:lnTo>
                    <a:pt x="156" y="174"/>
                  </a:lnTo>
                  <a:lnTo>
                    <a:pt x="171" y="191"/>
                  </a:lnTo>
                  <a:lnTo>
                    <a:pt x="184" y="209"/>
                  </a:lnTo>
                  <a:lnTo>
                    <a:pt x="197" y="226"/>
                  </a:lnTo>
                  <a:lnTo>
                    <a:pt x="209" y="243"/>
                  </a:lnTo>
                  <a:lnTo>
                    <a:pt x="223" y="257"/>
                  </a:lnTo>
                  <a:lnTo>
                    <a:pt x="240" y="268"/>
                  </a:lnTo>
                  <a:lnTo>
                    <a:pt x="238" y="275"/>
                  </a:lnTo>
                  <a:lnTo>
                    <a:pt x="233" y="284"/>
                  </a:lnTo>
                  <a:lnTo>
                    <a:pt x="229" y="291"/>
                  </a:lnTo>
                  <a:lnTo>
                    <a:pt x="228" y="299"/>
                  </a:lnTo>
                  <a:lnTo>
                    <a:pt x="229" y="305"/>
                  </a:lnTo>
                  <a:lnTo>
                    <a:pt x="235" y="309"/>
                  </a:lnTo>
                  <a:lnTo>
                    <a:pt x="245" y="311"/>
                  </a:lnTo>
                  <a:lnTo>
                    <a:pt x="257" y="328"/>
                  </a:lnTo>
                  <a:lnTo>
                    <a:pt x="274" y="346"/>
                  </a:lnTo>
                  <a:lnTo>
                    <a:pt x="291" y="364"/>
                  </a:lnTo>
                  <a:lnTo>
                    <a:pt x="310" y="383"/>
                  </a:lnTo>
                  <a:lnTo>
                    <a:pt x="327" y="402"/>
                  </a:lnTo>
                  <a:lnTo>
                    <a:pt x="339" y="422"/>
                  </a:lnTo>
                  <a:lnTo>
                    <a:pt x="349" y="443"/>
                  </a:lnTo>
                  <a:lnTo>
                    <a:pt x="353" y="466"/>
                  </a:lnTo>
                  <a:lnTo>
                    <a:pt x="365" y="476"/>
                  </a:lnTo>
                  <a:lnTo>
                    <a:pt x="367" y="486"/>
                  </a:lnTo>
                  <a:lnTo>
                    <a:pt x="363" y="499"/>
                  </a:lnTo>
                  <a:lnTo>
                    <a:pt x="353" y="513"/>
                  </a:lnTo>
                  <a:lnTo>
                    <a:pt x="369" y="535"/>
                  </a:lnTo>
                  <a:lnTo>
                    <a:pt x="393" y="558"/>
                  </a:lnTo>
                  <a:lnTo>
                    <a:pt x="420" y="582"/>
                  </a:lnTo>
                  <a:lnTo>
                    <a:pt x="452" y="604"/>
                  </a:lnTo>
                  <a:lnTo>
                    <a:pt x="486" y="627"/>
                  </a:lnTo>
                  <a:lnTo>
                    <a:pt x="524" y="647"/>
                  </a:lnTo>
                  <a:lnTo>
                    <a:pt x="562" y="665"/>
                  </a:lnTo>
                  <a:lnTo>
                    <a:pt x="601" y="681"/>
                  </a:lnTo>
                  <a:lnTo>
                    <a:pt x="639" y="692"/>
                  </a:lnTo>
                  <a:lnTo>
                    <a:pt x="675" y="699"/>
                  </a:lnTo>
                  <a:lnTo>
                    <a:pt x="708" y="701"/>
                  </a:lnTo>
                  <a:lnTo>
                    <a:pt x="739" y="696"/>
                  </a:lnTo>
                  <a:lnTo>
                    <a:pt x="762" y="686"/>
                  </a:lnTo>
                  <a:lnTo>
                    <a:pt x="781" y="682"/>
                  </a:lnTo>
                  <a:lnTo>
                    <a:pt x="798" y="684"/>
                  </a:lnTo>
                  <a:lnTo>
                    <a:pt x="815" y="689"/>
                  </a:lnTo>
                  <a:lnTo>
                    <a:pt x="832" y="698"/>
                  </a:lnTo>
                  <a:lnTo>
                    <a:pt x="848" y="709"/>
                  </a:lnTo>
                  <a:lnTo>
                    <a:pt x="865" y="722"/>
                  </a:lnTo>
                  <a:lnTo>
                    <a:pt x="883" y="737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98" name="Freeform 25"/>
            <p:cNvSpPr>
              <a:spLocks/>
            </p:cNvSpPr>
            <p:nvPr/>
          </p:nvSpPr>
          <p:spPr bwMode="gray">
            <a:xfrm>
              <a:off x="3339" y="3872"/>
              <a:ext cx="157" cy="160"/>
            </a:xfrm>
            <a:custGeom>
              <a:avLst/>
              <a:gdLst>
                <a:gd name="T0" fmla="*/ 91 w 157"/>
                <a:gd name="T1" fmla="*/ 160 h 160"/>
                <a:gd name="T2" fmla="*/ 64 w 157"/>
                <a:gd name="T3" fmla="*/ 157 h 160"/>
                <a:gd name="T4" fmla="*/ 41 w 157"/>
                <a:gd name="T5" fmla="*/ 154 h 160"/>
                <a:gd name="T6" fmla="*/ 20 w 157"/>
                <a:gd name="T7" fmla="*/ 147 h 160"/>
                <a:gd name="T8" fmla="*/ 0 w 157"/>
                <a:gd name="T9" fmla="*/ 136 h 160"/>
                <a:gd name="T10" fmla="*/ 2 w 157"/>
                <a:gd name="T11" fmla="*/ 126 h 160"/>
                <a:gd name="T12" fmla="*/ 3 w 157"/>
                <a:gd name="T13" fmla="*/ 106 h 160"/>
                <a:gd name="T14" fmla="*/ 7 w 157"/>
                <a:gd name="T15" fmla="*/ 90 h 160"/>
                <a:gd name="T16" fmla="*/ 14 w 157"/>
                <a:gd name="T17" fmla="*/ 81 h 160"/>
                <a:gd name="T18" fmla="*/ 24 w 157"/>
                <a:gd name="T19" fmla="*/ 74 h 160"/>
                <a:gd name="T20" fmla="*/ 37 w 157"/>
                <a:gd name="T21" fmla="*/ 71 h 160"/>
                <a:gd name="T22" fmla="*/ 51 w 157"/>
                <a:gd name="T23" fmla="*/ 69 h 160"/>
                <a:gd name="T24" fmla="*/ 65 w 157"/>
                <a:gd name="T25" fmla="*/ 71 h 160"/>
                <a:gd name="T26" fmla="*/ 68 w 157"/>
                <a:gd name="T27" fmla="*/ 51 h 160"/>
                <a:gd name="T28" fmla="*/ 64 w 157"/>
                <a:gd name="T29" fmla="*/ 47 h 160"/>
                <a:gd name="T30" fmla="*/ 57 w 157"/>
                <a:gd name="T31" fmla="*/ 41 h 160"/>
                <a:gd name="T32" fmla="*/ 48 w 157"/>
                <a:gd name="T33" fmla="*/ 37 h 160"/>
                <a:gd name="T34" fmla="*/ 42 w 157"/>
                <a:gd name="T35" fmla="*/ 31 h 160"/>
                <a:gd name="T36" fmla="*/ 40 w 157"/>
                <a:gd name="T37" fmla="*/ 25 h 160"/>
                <a:gd name="T38" fmla="*/ 44 w 157"/>
                <a:gd name="T39" fmla="*/ 24 h 160"/>
                <a:gd name="T40" fmla="*/ 47 w 157"/>
                <a:gd name="T41" fmla="*/ 24 h 160"/>
                <a:gd name="T42" fmla="*/ 50 w 157"/>
                <a:gd name="T43" fmla="*/ 23 h 160"/>
                <a:gd name="T44" fmla="*/ 51 w 157"/>
                <a:gd name="T45" fmla="*/ 23 h 160"/>
                <a:gd name="T46" fmla="*/ 50 w 157"/>
                <a:gd name="T47" fmla="*/ 21 h 160"/>
                <a:gd name="T48" fmla="*/ 50 w 157"/>
                <a:gd name="T49" fmla="*/ 20 h 160"/>
                <a:gd name="T50" fmla="*/ 47 w 157"/>
                <a:gd name="T51" fmla="*/ 18 h 160"/>
                <a:gd name="T52" fmla="*/ 44 w 157"/>
                <a:gd name="T53" fmla="*/ 14 h 160"/>
                <a:gd name="T54" fmla="*/ 57 w 157"/>
                <a:gd name="T55" fmla="*/ 0 h 160"/>
                <a:gd name="T56" fmla="*/ 58 w 157"/>
                <a:gd name="T57" fmla="*/ 0 h 160"/>
                <a:gd name="T58" fmla="*/ 62 w 157"/>
                <a:gd name="T59" fmla="*/ 0 h 160"/>
                <a:gd name="T60" fmla="*/ 72 w 157"/>
                <a:gd name="T61" fmla="*/ 1 h 160"/>
                <a:gd name="T62" fmla="*/ 83 w 157"/>
                <a:gd name="T63" fmla="*/ 1 h 160"/>
                <a:gd name="T64" fmla="*/ 96 w 157"/>
                <a:gd name="T65" fmla="*/ 3 h 160"/>
                <a:gd name="T66" fmla="*/ 106 w 157"/>
                <a:gd name="T67" fmla="*/ 3 h 160"/>
                <a:gd name="T68" fmla="*/ 106 w 157"/>
                <a:gd name="T69" fmla="*/ 3 h 160"/>
                <a:gd name="T70" fmla="*/ 106 w 157"/>
                <a:gd name="T71" fmla="*/ 3 h 160"/>
                <a:gd name="T72" fmla="*/ 106 w 157"/>
                <a:gd name="T73" fmla="*/ 3 h 160"/>
                <a:gd name="T74" fmla="*/ 110 w 157"/>
                <a:gd name="T75" fmla="*/ 16 h 160"/>
                <a:gd name="T76" fmla="*/ 110 w 157"/>
                <a:gd name="T77" fmla="*/ 25 h 160"/>
                <a:gd name="T78" fmla="*/ 110 w 157"/>
                <a:gd name="T79" fmla="*/ 30 h 160"/>
                <a:gd name="T80" fmla="*/ 107 w 157"/>
                <a:gd name="T81" fmla="*/ 62 h 160"/>
                <a:gd name="T82" fmla="*/ 146 w 157"/>
                <a:gd name="T83" fmla="*/ 61 h 160"/>
                <a:gd name="T84" fmla="*/ 150 w 157"/>
                <a:gd name="T85" fmla="*/ 61 h 160"/>
                <a:gd name="T86" fmla="*/ 153 w 157"/>
                <a:gd name="T87" fmla="*/ 61 h 160"/>
                <a:gd name="T88" fmla="*/ 154 w 157"/>
                <a:gd name="T89" fmla="*/ 62 h 160"/>
                <a:gd name="T90" fmla="*/ 155 w 157"/>
                <a:gd name="T91" fmla="*/ 65 h 160"/>
                <a:gd name="T92" fmla="*/ 157 w 157"/>
                <a:gd name="T93" fmla="*/ 69 h 160"/>
                <a:gd name="T94" fmla="*/ 143 w 157"/>
                <a:gd name="T95" fmla="*/ 83 h 160"/>
                <a:gd name="T96" fmla="*/ 134 w 157"/>
                <a:gd name="T97" fmla="*/ 96 h 160"/>
                <a:gd name="T98" fmla="*/ 129 w 157"/>
                <a:gd name="T99" fmla="*/ 106 h 160"/>
                <a:gd name="T100" fmla="*/ 126 w 157"/>
                <a:gd name="T101" fmla="*/ 113 h 160"/>
                <a:gd name="T102" fmla="*/ 123 w 157"/>
                <a:gd name="T103" fmla="*/ 119 h 160"/>
                <a:gd name="T104" fmla="*/ 91 w 157"/>
                <a:gd name="T105" fmla="*/ 160 h 16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57"/>
                <a:gd name="T160" fmla="*/ 0 h 160"/>
                <a:gd name="T161" fmla="*/ 157 w 157"/>
                <a:gd name="T162" fmla="*/ 160 h 16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57" h="160">
                  <a:moveTo>
                    <a:pt x="91" y="160"/>
                  </a:moveTo>
                  <a:lnTo>
                    <a:pt x="64" y="157"/>
                  </a:lnTo>
                  <a:lnTo>
                    <a:pt x="41" y="154"/>
                  </a:lnTo>
                  <a:lnTo>
                    <a:pt x="20" y="147"/>
                  </a:lnTo>
                  <a:lnTo>
                    <a:pt x="0" y="136"/>
                  </a:lnTo>
                  <a:lnTo>
                    <a:pt x="2" y="126"/>
                  </a:lnTo>
                  <a:lnTo>
                    <a:pt x="3" y="106"/>
                  </a:lnTo>
                  <a:lnTo>
                    <a:pt x="7" y="90"/>
                  </a:lnTo>
                  <a:lnTo>
                    <a:pt x="14" y="81"/>
                  </a:lnTo>
                  <a:lnTo>
                    <a:pt x="24" y="74"/>
                  </a:lnTo>
                  <a:lnTo>
                    <a:pt x="37" y="71"/>
                  </a:lnTo>
                  <a:lnTo>
                    <a:pt x="51" y="69"/>
                  </a:lnTo>
                  <a:lnTo>
                    <a:pt x="65" y="71"/>
                  </a:lnTo>
                  <a:lnTo>
                    <a:pt x="68" y="51"/>
                  </a:lnTo>
                  <a:lnTo>
                    <a:pt x="64" y="47"/>
                  </a:lnTo>
                  <a:lnTo>
                    <a:pt x="57" y="41"/>
                  </a:lnTo>
                  <a:lnTo>
                    <a:pt x="48" y="37"/>
                  </a:lnTo>
                  <a:lnTo>
                    <a:pt x="42" y="31"/>
                  </a:lnTo>
                  <a:lnTo>
                    <a:pt x="40" y="25"/>
                  </a:lnTo>
                  <a:lnTo>
                    <a:pt x="44" y="24"/>
                  </a:lnTo>
                  <a:lnTo>
                    <a:pt x="47" y="24"/>
                  </a:lnTo>
                  <a:lnTo>
                    <a:pt x="50" y="23"/>
                  </a:lnTo>
                  <a:lnTo>
                    <a:pt x="51" y="23"/>
                  </a:lnTo>
                  <a:lnTo>
                    <a:pt x="50" y="21"/>
                  </a:lnTo>
                  <a:lnTo>
                    <a:pt x="50" y="20"/>
                  </a:lnTo>
                  <a:lnTo>
                    <a:pt x="47" y="18"/>
                  </a:lnTo>
                  <a:lnTo>
                    <a:pt x="44" y="14"/>
                  </a:lnTo>
                  <a:lnTo>
                    <a:pt x="57" y="0"/>
                  </a:lnTo>
                  <a:lnTo>
                    <a:pt x="58" y="0"/>
                  </a:lnTo>
                  <a:lnTo>
                    <a:pt x="62" y="0"/>
                  </a:lnTo>
                  <a:lnTo>
                    <a:pt x="72" y="1"/>
                  </a:lnTo>
                  <a:lnTo>
                    <a:pt x="83" y="1"/>
                  </a:lnTo>
                  <a:lnTo>
                    <a:pt x="96" y="3"/>
                  </a:lnTo>
                  <a:lnTo>
                    <a:pt x="106" y="3"/>
                  </a:lnTo>
                  <a:lnTo>
                    <a:pt x="110" y="16"/>
                  </a:lnTo>
                  <a:lnTo>
                    <a:pt x="110" y="25"/>
                  </a:lnTo>
                  <a:lnTo>
                    <a:pt x="110" y="30"/>
                  </a:lnTo>
                  <a:lnTo>
                    <a:pt x="107" y="62"/>
                  </a:lnTo>
                  <a:lnTo>
                    <a:pt x="146" y="61"/>
                  </a:lnTo>
                  <a:lnTo>
                    <a:pt x="150" y="61"/>
                  </a:lnTo>
                  <a:lnTo>
                    <a:pt x="153" y="61"/>
                  </a:lnTo>
                  <a:lnTo>
                    <a:pt x="154" y="62"/>
                  </a:lnTo>
                  <a:lnTo>
                    <a:pt x="155" y="65"/>
                  </a:lnTo>
                  <a:lnTo>
                    <a:pt x="157" y="69"/>
                  </a:lnTo>
                  <a:lnTo>
                    <a:pt x="143" y="83"/>
                  </a:lnTo>
                  <a:lnTo>
                    <a:pt x="134" y="96"/>
                  </a:lnTo>
                  <a:lnTo>
                    <a:pt x="129" y="106"/>
                  </a:lnTo>
                  <a:lnTo>
                    <a:pt x="126" y="113"/>
                  </a:lnTo>
                  <a:lnTo>
                    <a:pt x="123" y="119"/>
                  </a:lnTo>
                  <a:lnTo>
                    <a:pt x="91" y="16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99" name="Freeform 26"/>
            <p:cNvSpPr>
              <a:spLocks/>
            </p:cNvSpPr>
            <p:nvPr/>
          </p:nvSpPr>
          <p:spPr bwMode="gray">
            <a:xfrm>
              <a:off x="3431" y="3989"/>
              <a:ext cx="93" cy="60"/>
            </a:xfrm>
            <a:custGeom>
              <a:avLst/>
              <a:gdLst>
                <a:gd name="T0" fmla="*/ 93 w 93"/>
                <a:gd name="T1" fmla="*/ 57 h 60"/>
                <a:gd name="T2" fmla="*/ 89 w 93"/>
                <a:gd name="T3" fmla="*/ 21 h 60"/>
                <a:gd name="T4" fmla="*/ 86 w 93"/>
                <a:gd name="T5" fmla="*/ 19 h 60"/>
                <a:gd name="T6" fmla="*/ 78 w 93"/>
                <a:gd name="T7" fmla="*/ 17 h 60"/>
                <a:gd name="T8" fmla="*/ 69 w 93"/>
                <a:gd name="T9" fmla="*/ 17 h 60"/>
                <a:gd name="T10" fmla="*/ 62 w 93"/>
                <a:gd name="T11" fmla="*/ 19 h 60"/>
                <a:gd name="T12" fmla="*/ 59 w 93"/>
                <a:gd name="T13" fmla="*/ 19 h 60"/>
                <a:gd name="T14" fmla="*/ 32 w 93"/>
                <a:gd name="T15" fmla="*/ 0 h 60"/>
                <a:gd name="T16" fmla="*/ 0 w 93"/>
                <a:gd name="T17" fmla="*/ 41 h 60"/>
                <a:gd name="T18" fmla="*/ 23 w 93"/>
                <a:gd name="T19" fmla="*/ 51 h 60"/>
                <a:gd name="T20" fmla="*/ 44 w 93"/>
                <a:gd name="T21" fmla="*/ 57 h 60"/>
                <a:gd name="T22" fmla="*/ 66 w 93"/>
                <a:gd name="T23" fmla="*/ 60 h 60"/>
                <a:gd name="T24" fmla="*/ 93 w 93"/>
                <a:gd name="T25" fmla="*/ 57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3"/>
                <a:gd name="T40" fmla="*/ 0 h 60"/>
                <a:gd name="T41" fmla="*/ 93 w 93"/>
                <a:gd name="T42" fmla="*/ 60 h 6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3" h="60">
                  <a:moveTo>
                    <a:pt x="93" y="57"/>
                  </a:moveTo>
                  <a:lnTo>
                    <a:pt x="89" y="21"/>
                  </a:lnTo>
                  <a:lnTo>
                    <a:pt x="86" y="19"/>
                  </a:lnTo>
                  <a:lnTo>
                    <a:pt x="78" y="17"/>
                  </a:lnTo>
                  <a:lnTo>
                    <a:pt x="69" y="17"/>
                  </a:lnTo>
                  <a:lnTo>
                    <a:pt x="62" y="19"/>
                  </a:lnTo>
                  <a:lnTo>
                    <a:pt x="59" y="19"/>
                  </a:lnTo>
                  <a:lnTo>
                    <a:pt x="32" y="0"/>
                  </a:lnTo>
                  <a:lnTo>
                    <a:pt x="0" y="41"/>
                  </a:lnTo>
                  <a:lnTo>
                    <a:pt x="23" y="51"/>
                  </a:lnTo>
                  <a:lnTo>
                    <a:pt x="44" y="57"/>
                  </a:lnTo>
                  <a:lnTo>
                    <a:pt x="66" y="60"/>
                  </a:lnTo>
                  <a:lnTo>
                    <a:pt x="93" y="57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00" name="Freeform 27"/>
            <p:cNvSpPr>
              <a:spLocks/>
            </p:cNvSpPr>
            <p:nvPr/>
          </p:nvSpPr>
          <p:spPr bwMode="gray">
            <a:xfrm>
              <a:off x="3463" y="3914"/>
              <a:ext cx="235" cy="133"/>
            </a:xfrm>
            <a:custGeom>
              <a:avLst/>
              <a:gdLst>
                <a:gd name="T0" fmla="*/ 235 w 235"/>
                <a:gd name="T1" fmla="*/ 43 h 133"/>
                <a:gd name="T2" fmla="*/ 231 w 235"/>
                <a:gd name="T3" fmla="*/ 43 h 133"/>
                <a:gd name="T4" fmla="*/ 221 w 235"/>
                <a:gd name="T5" fmla="*/ 47 h 133"/>
                <a:gd name="T6" fmla="*/ 205 w 235"/>
                <a:gd name="T7" fmla="*/ 51 h 133"/>
                <a:gd name="T8" fmla="*/ 187 w 235"/>
                <a:gd name="T9" fmla="*/ 57 h 133"/>
                <a:gd name="T10" fmla="*/ 167 w 235"/>
                <a:gd name="T11" fmla="*/ 64 h 133"/>
                <a:gd name="T12" fmla="*/ 149 w 235"/>
                <a:gd name="T13" fmla="*/ 71 h 133"/>
                <a:gd name="T14" fmla="*/ 132 w 235"/>
                <a:gd name="T15" fmla="*/ 78 h 133"/>
                <a:gd name="T16" fmla="*/ 119 w 235"/>
                <a:gd name="T17" fmla="*/ 85 h 133"/>
                <a:gd name="T18" fmla="*/ 112 w 235"/>
                <a:gd name="T19" fmla="*/ 91 h 133"/>
                <a:gd name="T20" fmla="*/ 111 w 235"/>
                <a:gd name="T21" fmla="*/ 94 h 133"/>
                <a:gd name="T22" fmla="*/ 111 w 235"/>
                <a:gd name="T23" fmla="*/ 95 h 133"/>
                <a:gd name="T24" fmla="*/ 111 w 235"/>
                <a:gd name="T25" fmla="*/ 98 h 133"/>
                <a:gd name="T26" fmla="*/ 109 w 235"/>
                <a:gd name="T27" fmla="*/ 99 h 133"/>
                <a:gd name="T28" fmla="*/ 109 w 235"/>
                <a:gd name="T29" fmla="*/ 101 h 133"/>
                <a:gd name="T30" fmla="*/ 106 w 235"/>
                <a:gd name="T31" fmla="*/ 104 h 133"/>
                <a:gd name="T32" fmla="*/ 91 w 235"/>
                <a:gd name="T33" fmla="*/ 113 h 133"/>
                <a:gd name="T34" fmla="*/ 77 w 235"/>
                <a:gd name="T35" fmla="*/ 123 h 133"/>
                <a:gd name="T36" fmla="*/ 63 w 235"/>
                <a:gd name="T37" fmla="*/ 133 h 133"/>
                <a:gd name="T38" fmla="*/ 60 w 235"/>
                <a:gd name="T39" fmla="*/ 128 h 133"/>
                <a:gd name="T40" fmla="*/ 58 w 235"/>
                <a:gd name="T41" fmla="*/ 115 h 133"/>
                <a:gd name="T42" fmla="*/ 57 w 235"/>
                <a:gd name="T43" fmla="*/ 104 h 133"/>
                <a:gd name="T44" fmla="*/ 57 w 235"/>
                <a:gd name="T45" fmla="*/ 95 h 133"/>
                <a:gd name="T46" fmla="*/ 47 w 235"/>
                <a:gd name="T47" fmla="*/ 94 h 133"/>
                <a:gd name="T48" fmla="*/ 36 w 235"/>
                <a:gd name="T49" fmla="*/ 95 h 133"/>
                <a:gd name="T50" fmla="*/ 27 w 235"/>
                <a:gd name="T51" fmla="*/ 94 h 133"/>
                <a:gd name="T52" fmla="*/ 24 w 235"/>
                <a:gd name="T53" fmla="*/ 92 h 133"/>
                <a:gd name="T54" fmla="*/ 20 w 235"/>
                <a:gd name="T55" fmla="*/ 88 h 133"/>
                <a:gd name="T56" fmla="*/ 13 w 235"/>
                <a:gd name="T57" fmla="*/ 84 h 133"/>
                <a:gd name="T58" fmla="*/ 7 w 235"/>
                <a:gd name="T59" fmla="*/ 80 h 133"/>
                <a:gd name="T60" fmla="*/ 2 w 235"/>
                <a:gd name="T61" fmla="*/ 75 h 133"/>
                <a:gd name="T62" fmla="*/ 0 w 235"/>
                <a:gd name="T63" fmla="*/ 75 h 133"/>
                <a:gd name="T64" fmla="*/ 9 w 235"/>
                <a:gd name="T65" fmla="*/ 56 h 133"/>
                <a:gd name="T66" fmla="*/ 22 w 235"/>
                <a:gd name="T67" fmla="*/ 39 h 133"/>
                <a:gd name="T68" fmla="*/ 36 w 235"/>
                <a:gd name="T69" fmla="*/ 24 h 133"/>
                <a:gd name="T70" fmla="*/ 54 w 235"/>
                <a:gd name="T71" fmla="*/ 23 h 133"/>
                <a:gd name="T72" fmla="*/ 77 w 235"/>
                <a:gd name="T73" fmla="*/ 19 h 133"/>
                <a:gd name="T74" fmla="*/ 99 w 235"/>
                <a:gd name="T75" fmla="*/ 13 h 133"/>
                <a:gd name="T76" fmla="*/ 123 w 235"/>
                <a:gd name="T77" fmla="*/ 7 h 133"/>
                <a:gd name="T78" fmla="*/ 149 w 235"/>
                <a:gd name="T79" fmla="*/ 3 h 133"/>
                <a:gd name="T80" fmla="*/ 171 w 235"/>
                <a:gd name="T81" fmla="*/ 0 h 133"/>
                <a:gd name="T82" fmla="*/ 194 w 235"/>
                <a:gd name="T83" fmla="*/ 2 h 133"/>
                <a:gd name="T84" fmla="*/ 212 w 235"/>
                <a:gd name="T85" fmla="*/ 7 h 133"/>
                <a:gd name="T86" fmla="*/ 229 w 235"/>
                <a:gd name="T87" fmla="*/ 19 h 133"/>
                <a:gd name="T88" fmla="*/ 232 w 235"/>
                <a:gd name="T89" fmla="*/ 24 h 133"/>
                <a:gd name="T90" fmla="*/ 235 w 235"/>
                <a:gd name="T91" fmla="*/ 32 h 133"/>
                <a:gd name="T92" fmla="*/ 235 w 235"/>
                <a:gd name="T93" fmla="*/ 43 h 13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35"/>
                <a:gd name="T142" fmla="*/ 0 h 133"/>
                <a:gd name="T143" fmla="*/ 235 w 235"/>
                <a:gd name="T144" fmla="*/ 133 h 13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35" h="133">
                  <a:moveTo>
                    <a:pt x="235" y="43"/>
                  </a:moveTo>
                  <a:lnTo>
                    <a:pt x="231" y="43"/>
                  </a:lnTo>
                  <a:lnTo>
                    <a:pt x="221" y="47"/>
                  </a:lnTo>
                  <a:lnTo>
                    <a:pt x="205" y="51"/>
                  </a:lnTo>
                  <a:lnTo>
                    <a:pt x="187" y="57"/>
                  </a:lnTo>
                  <a:lnTo>
                    <a:pt x="167" y="64"/>
                  </a:lnTo>
                  <a:lnTo>
                    <a:pt x="149" y="71"/>
                  </a:lnTo>
                  <a:lnTo>
                    <a:pt x="132" y="78"/>
                  </a:lnTo>
                  <a:lnTo>
                    <a:pt x="119" y="85"/>
                  </a:lnTo>
                  <a:lnTo>
                    <a:pt x="112" y="91"/>
                  </a:lnTo>
                  <a:lnTo>
                    <a:pt x="111" y="94"/>
                  </a:lnTo>
                  <a:lnTo>
                    <a:pt x="111" y="95"/>
                  </a:lnTo>
                  <a:lnTo>
                    <a:pt x="111" y="98"/>
                  </a:lnTo>
                  <a:lnTo>
                    <a:pt x="109" y="99"/>
                  </a:lnTo>
                  <a:lnTo>
                    <a:pt x="109" y="101"/>
                  </a:lnTo>
                  <a:lnTo>
                    <a:pt x="106" y="104"/>
                  </a:lnTo>
                  <a:lnTo>
                    <a:pt x="91" y="113"/>
                  </a:lnTo>
                  <a:lnTo>
                    <a:pt x="77" y="123"/>
                  </a:lnTo>
                  <a:lnTo>
                    <a:pt x="63" y="133"/>
                  </a:lnTo>
                  <a:lnTo>
                    <a:pt x="60" y="128"/>
                  </a:lnTo>
                  <a:lnTo>
                    <a:pt x="58" y="115"/>
                  </a:lnTo>
                  <a:lnTo>
                    <a:pt x="57" y="104"/>
                  </a:lnTo>
                  <a:lnTo>
                    <a:pt x="57" y="95"/>
                  </a:lnTo>
                  <a:lnTo>
                    <a:pt x="47" y="94"/>
                  </a:lnTo>
                  <a:lnTo>
                    <a:pt x="36" y="95"/>
                  </a:lnTo>
                  <a:lnTo>
                    <a:pt x="27" y="94"/>
                  </a:lnTo>
                  <a:lnTo>
                    <a:pt x="24" y="92"/>
                  </a:lnTo>
                  <a:lnTo>
                    <a:pt x="20" y="88"/>
                  </a:lnTo>
                  <a:lnTo>
                    <a:pt x="13" y="84"/>
                  </a:lnTo>
                  <a:lnTo>
                    <a:pt x="7" y="80"/>
                  </a:lnTo>
                  <a:lnTo>
                    <a:pt x="2" y="75"/>
                  </a:lnTo>
                  <a:lnTo>
                    <a:pt x="0" y="75"/>
                  </a:lnTo>
                  <a:lnTo>
                    <a:pt x="9" y="56"/>
                  </a:lnTo>
                  <a:lnTo>
                    <a:pt x="22" y="39"/>
                  </a:lnTo>
                  <a:lnTo>
                    <a:pt x="36" y="24"/>
                  </a:lnTo>
                  <a:lnTo>
                    <a:pt x="54" y="23"/>
                  </a:lnTo>
                  <a:lnTo>
                    <a:pt x="77" y="19"/>
                  </a:lnTo>
                  <a:lnTo>
                    <a:pt x="99" y="13"/>
                  </a:lnTo>
                  <a:lnTo>
                    <a:pt x="123" y="7"/>
                  </a:lnTo>
                  <a:lnTo>
                    <a:pt x="149" y="3"/>
                  </a:lnTo>
                  <a:lnTo>
                    <a:pt x="171" y="0"/>
                  </a:lnTo>
                  <a:lnTo>
                    <a:pt x="194" y="2"/>
                  </a:lnTo>
                  <a:lnTo>
                    <a:pt x="212" y="7"/>
                  </a:lnTo>
                  <a:lnTo>
                    <a:pt x="229" y="19"/>
                  </a:lnTo>
                  <a:lnTo>
                    <a:pt x="232" y="24"/>
                  </a:lnTo>
                  <a:lnTo>
                    <a:pt x="235" y="32"/>
                  </a:lnTo>
                  <a:lnTo>
                    <a:pt x="235" y="43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01" name="Freeform 28"/>
            <p:cNvSpPr>
              <a:spLocks/>
            </p:cNvSpPr>
            <p:nvPr/>
          </p:nvSpPr>
          <p:spPr bwMode="gray">
            <a:xfrm>
              <a:off x="3951" y="1272"/>
              <a:ext cx="138" cy="169"/>
            </a:xfrm>
            <a:custGeom>
              <a:avLst/>
              <a:gdLst>
                <a:gd name="T0" fmla="*/ 35 w 138"/>
                <a:gd name="T1" fmla="*/ 4 h 169"/>
                <a:gd name="T2" fmla="*/ 52 w 138"/>
                <a:gd name="T3" fmla="*/ 7 h 169"/>
                <a:gd name="T4" fmla="*/ 70 w 138"/>
                <a:gd name="T5" fmla="*/ 0 h 169"/>
                <a:gd name="T6" fmla="*/ 93 w 138"/>
                <a:gd name="T7" fmla="*/ 7 h 169"/>
                <a:gd name="T8" fmla="*/ 113 w 138"/>
                <a:gd name="T9" fmla="*/ 32 h 169"/>
                <a:gd name="T10" fmla="*/ 109 w 138"/>
                <a:gd name="T11" fmla="*/ 52 h 169"/>
                <a:gd name="T12" fmla="*/ 130 w 138"/>
                <a:gd name="T13" fmla="*/ 79 h 169"/>
                <a:gd name="T14" fmla="*/ 138 w 138"/>
                <a:gd name="T15" fmla="*/ 113 h 169"/>
                <a:gd name="T16" fmla="*/ 125 w 138"/>
                <a:gd name="T17" fmla="*/ 122 h 169"/>
                <a:gd name="T18" fmla="*/ 111 w 138"/>
                <a:gd name="T19" fmla="*/ 138 h 169"/>
                <a:gd name="T20" fmla="*/ 109 w 138"/>
                <a:gd name="T21" fmla="*/ 154 h 169"/>
                <a:gd name="T22" fmla="*/ 109 w 138"/>
                <a:gd name="T23" fmla="*/ 161 h 169"/>
                <a:gd name="T24" fmla="*/ 106 w 138"/>
                <a:gd name="T25" fmla="*/ 163 h 169"/>
                <a:gd name="T26" fmla="*/ 100 w 138"/>
                <a:gd name="T27" fmla="*/ 166 h 169"/>
                <a:gd name="T28" fmla="*/ 92 w 138"/>
                <a:gd name="T29" fmla="*/ 169 h 169"/>
                <a:gd name="T30" fmla="*/ 87 w 138"/>
                <a:gd name="T31" fmla="*/ 158 h 169"/>
                <a:gd name="T32" fmla="*/ 82 w 138"/>
                <a:gd name="T33" fmla="*/ 145 h 169"/>
                <a:gd name="T34" fmla="*/ 73 w 138"/>
                <a:gd name="T35" fmla="*/ 146 h 169"/>
                <a:gd name="T36" fmla="*/ 69 w 138"/>
                <a:gd name="T37" fmla="*/ 151 h 169"/>
                <a:gd name="T38" fmla="*/ 66 w 138"/>
                <a:gd name="T39" fmla="*/ 158 h 169"/>
                <a:gd name="T40" fmla="*/ 63 w 138"/>
                <a:gd name="T41" fmla="*/ 163 h 169"/>
                <a:gd name="T42" fmla="*/ 56 w 138"/>
                <a:gd name="T43" fmla="*/ 162 h 169"/>
                <a:gd name="T44" fmla="*/ 48 w 138"/>
                <a:gd name="T45" fmla="*/ 159 h 169"/>
                <a:gd name="T46" fmla="*/ 44 w 138"/>
                <a:gd name="T47" fmla="*/ 149 h 169"/>
                <a:gd name="T48" fmla="*/ 39 w 138"/>
                <a:gd name="T49" fmla="*/ 137 h 169"/>
                <a:gd name="T50" fmla="*/ 31 w 138"/>
                <a:gd name="T51" fmla="*/ 156 h 169"/>
                <a:gd name="T52" fmla="*/ 22 w 138"/>
                <a:gd name="T53" fmla="*/ 163 h 169"/>
                <a:gd name="T54" fmla="*/ 17 w 138"/>
                <a:gd name="T55" fmla="*/ 159 h 169"/>
                <a:gd name="T56" fmla="*/ 14 w 138"/>
                <a:gd name="T57" fmla="*/ 155 h 169"/>
                <a:gd name="T58" fmla="*/ 11 w 138"/>
                <a:gd name="T59" fmla="*/ 144 h 169"/>
                <a:gd name="T60" fmla="*/ 8 w 138"/>
                <a:gd name="T61" fmla="*/ 138 h 169"/>
                <a:gd name="T62" fmla="*/ 4 w 138"/>
                <a:gd name="T63" fmla="*/ 132 h 169"/>
                <a:gd name="T64" fmla="*/ 0 w 138"/>
                <a:gd name="T65" fmla="*/ 130 h 169"/>
                <a:gd name="T66" fmla="*/ 0 w 138"/>
                <a:gd name="T67" fmla="*/ 117 h 169"/>
                <a:gd name="T68" fmla="*/ 8 w 138"/>
                <a:gd name="T69" fmla="*/ 103 h 169"/>
                <a:gd name="T70" fmla="*/ 39 w 138"/>
                <a:gd name="T71" fmla="*/ 107 h 169"/>
                <a:gd name="T72" fmla="*/ 25 w 138"/>
                <a:gd name="T73" fmla="*/ 84 h 169"/>
                <a:gd name="T74" fmla="*/ 21 w 138"/>
                <a:gd name="T75" fmla="*/ 63 h 169"/>
                <a:gd name="T76" fmla="*/ 22 w 138"/>
                <a:gd name="T77" fmla="*/ 48 h 169"/>
                <a:gd name="T78" fmla="*/ 21 w 138"/>
                <a:gd name="T79" fmla="*/ 31 h 16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8"/>
                <a:gd name="T121" fmla="*/ 0 h 169"/>
                <a:gd name="T122" fmla="*/ 138 w 138"/>
                <a:gd name="T123" fmla="*/ 169 h 16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8" h="169">
                  <a:moveTo>
                    <a:pt x="24" y="18"/>
                  </a:moveTo>
                  <a:lnTo>
                    <a:pt x="35" y="4"/>
                  </a:lnTo>
                  <a:lnTo>
                    <a:pt x="45" y="9"/>
                  </a:lnTo>
                  <a:lnTo>
                    <a:pt x="52" y="7"/>
                  </a:lnTo>
                  <a:lnTo>
                    <a:pt x="61" y="2"/>
                  </a:lnTo>
                  <a:lnTo>
                    <a:pt x="70" y="0"/>
                  </a:lnTo>
                  <a:lnTo>
                    <a:pt x="82" y="0"/>
                  </a:lnTo>
                  <a:lnTo>
                    <a:pt x="93" y="7"/>
                  </a:lnTo>
                  <a:lnTo>
                    <a:pt x="103" y="19"/>
                  </a:lnTo>
                  <a:lnTo>
                    <a:pt x="113" y="32"/>
                  </a:lnTo>
                  <a:lnTo>
                    <a:pt x="123" y="43"/>
                  </a:lnTo>
                  <a:lnTo>
                    <a:pt x="109" y="52"/>
                  </a:lnTo>
                  <a:lnTo>
                    <a:pt x="120" y="65"/>
                  </a:lnTo>
                  <a:lnTo>
                    <a:pt x="130" y="79"/>
                  </a:lnTo>
                  <a:lnTo>
                    <a:pt x="137" y="96"/>
                  </a:lnTo>
                  <a:lnTo>
                    <a:pt x="138" y="113"/>
                  </a:lnTo>
                  <a:lnTo>
                    <a:pt x="133" y="117"/>
                  </a:lnTo>
                  <a:lnTo>
                    <a:pt x="125" y="122"/>
                  </a:lnTo>
                  <a:lnTo>
                    <a:pt x="117" y="130"/>
                  </a:lnTo>
                  <a:lnTo>
                    <a:pt x="111" y="138"/>
                  </a:lnTo>
                  <a:lnTo>
                    <a:pt x="109" y="148"/>
                  </a:lnTo>
                  <a:lnTo>
                    <a:pt x="109" y="154"/>
                  </a:lnTo>
                  <a:lnTo>
                    <a:pt x="109" y="158"/>
                  </a:lnTo>
                  <a:lnTo>
                    <a:pt x="109" y="161"/>
                  </a:lnTo>
                  <a:lnTo>
                    <a:pt x="107" y="162"/>
                  </a:lnTo>
                  <a:lnTo>
                    <a:pt x="106" y="163"/>
                  </a:lnTo>
                  <a:lnTo>
                    <a:pt x="103" y="165"/>
                  </a:lnTo>
                  <a:lnTo>
                    <a:pt x="100" y="166"/>
                  </a:lnTo>
                  <a:lnTo>
                    <a:pt x="96" y="168"/>
                  </a:lnTo>
                  <a:lnTo>
                    <a:pt x="92" y="169"/>
                  </a:lnTo>
                  <a:lnTo>
                    <a:pt x="90" y="165"/>
                  </a:lnTo>
                  <a:lnTo>
                    <a:pt x="87" y="158"/>
                  </a:lnTo>
                  <a:lnTo>
                    <a:pt x="83" y="151"/>
                  </a:lnTo>
                  <a:lnTo>
                    <a:pt x="82" y="145"/>
                  </a:lnTo>
                  <a:lnTo>
                    <a:pt x="77" y="145"/>
                  </a:lnTo>
                  <a:lnTo>
                    <a:pt x="73" y="146"/>
                  </a:lnTo>
                  <a:lnTo>
                    <a:pt x="72" y="149"/>
                  </a:lnTo>
                  <a:lnTo>
                    <a:pt x="69" y="151"/>
                  </a:lnTo>
                  <a:lnTo>
                    <a:pt x="68" y="154"/>
                  </a:lnTo>
                  <a:lnTo>
                    <a:pt x="66" y="158"/>
                  </a:lnTo>
                  <a:lnTo>
                    <a:pt x="65" y="161"/>
                  </a:lnTo>
                  <a:lnTo>
                    <a:pt x="63" y="163"/>
                  </a:lnTo>
                  <a:lnTo>
                    <a:pt x="61" y="163"/>
                  </a:lnTo>
                  <a:lnTo>
                    <a:pt x="56" y="162"/>
                  </a:lnTo>
                  <a:lnTo>
                    <a:pt x="52" y="161"/>
                  </a:lnTo>
                  <a:lnTo>
                    <a:pt x="48" y="159"/>
                  </a:lnTo>
                  <a:lnTo>
                    <a:pt x="45" y="159"/>
                  </a:lnTo>
                  <a:lnTo>
                    <a:pt x="44" y="149"/>
                  </a:lnTo>
                  <a:lnTo>
                    <a:pt x="41" y="142"/>
                  </a:lnTo>
                  <a:lnTo>
                    <a:pt x="39" y="137"/>
                  </a:lnTo>
                  <a:lnTo>
                    <a:pt x="35" y="146"/>
                  </a:lnTo>
                  <a:lnTo>
                    <a:pt x="31" y="156"/>
                  </a:lnTo>
                  <a:lnTo>
                    <a:pt x="27" y="163"/>
                  </a:lnTo>
                  <a:lnTo>
                    <a:pt x="22" y="163"/>
                  </a:lnTo>
                  <a:lnTo>
                    <a:pt x="20" y="162"/>
                  </a:lnTo>
                  <a:lnTo>
                    <a:pt x="17" y="159"/>
                  </a:lnTo>
                  <a:lnTo>
                    <a:pt x="14" y="156"/>
                  </a:lnTo>
                  <a:lnTo>
                    <a:pt x="14" y="155"/>
                  </a:lnTo>
                  <a:lnTo>
                    <a:pt x="12" y="145"/>
                  </a:lnTo>
                  <a:lnTo>
                    <a:pt x="11" y="144"/>
                  </a:lnTo>
                  <a:lnTo>
                    <a:pt x="10" y="141"/>
                  </a:lnTo>
                  <a:lnTo>
                    <a:pt x="8" y="138"/>
                  </a:lnTo>
                  <a:lnTo>
                    <a:pt x="5" y="135"/>
                  </a:lnTo>
                  <a:lnTo>
                    <a:pt x="4" y="132"/>
                  </a:lnTo>
                  <a:lnTo>
                    <a:pt x="1" y="131"/>
                  </a:lnTo>
                  <a:lnTo>
                    <a:pt x="0" y="130"/>
                  </a:lnTo>
                  <a:lnTo>
                    <a:pt x="0" y="128"/>
                  </a:lnTo>
                  <a:lnTo>
                    <a:pt x="0" y="117"/>
                  </a:lnTo>
                  <a:lnTo>
                    <a:pt x="1" y="108"/>
                  </a:lnTo>
                  <a:lnTo>
                    <a:pt x="8" y="103"/>
                  </a:lnTo>
                  <a:lnTo>
                    <a:pt x="46" y="115"/>
                  </a:lnTo>
                  <a:lnTo>
                    <a:pt x="39" y="107"/>
                  </a:lnTo>
                  <a:lnTo>
                    <a:pt x="31" y="96"/>
                  </a:lnTo>
                  <a:lnTo>
                    <a:pt x="25" y="84"/>
                  </a:lnTo>
                  <a:lnTo>
                    <a:pt x="21" y="73"/>
                  </a:lnTo>
                  <a:lnTo>
                    <a:pt x="21" y="63"/>
                  </a:lnTo>
                  <a:lnTo>
                    <a:pt x="27" y="55"/>
                  </a:lnTo>
                  <a:lnTo>
                    <a:pt x="22" y="48"/>
                  </a:lnTo>
                  <a:lnTo>
                    <a:pt x="21" y="39"/>
                  </a:lnTo>
                  <a:lnTo>
                    <a:pt x="21" y="31"/>
                  </a:lnTo>
                  <a:lnTo>
                    <a:pt x="24" y="18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02" name="Freeform 29"/>
            <p:cNvSpPr>
              <a:spLocks/>
            </p:cNvSpPr>
            <p:nvPr/>
          </p:nvSpPr>
          <p:spPr bwMode="gray">
            <a:xfrm>
              <a:off x="3884" y="2424"/>
              <a:ext cx="63" cy="27"/>
            </a:xfrm>
            <a:custGeom>
              <a:avLst/>
              <a:gdLst>
                <a:gd name="T0" fmla="*/ 5 w 63"/>
                <a:gd name="T1" fmla="*/ 4 h 27"/>
                <a:gd name="T2" fmla="*/ 19 w 63"/>
                <a:gd name="T3" fmla="*/ 2 h 27"/>
                <a:gd name="T4" fmla="*/ 29 w 63"/>
                <a:gd name="T5" fmla="*/ 0 h 27"/>
                <a:gd name="T6" fmla="*/ 37 w 63"/>
                <a:gd name="T7" fmla="*/ 2 h 27"/>
                <a:gd name="T8" fmla="*/ 47 w 63"/>
                <a:gd name="T9" fmla="*/ 2 h 27"/>
                <a:gd name="T10" fmla="*/ 57 w 63"/>
                <a:gd name="T11" fmla="*/ 3 h 27"/>
                <a:gd name="T12" fmla="*/ 60 w 63"/>
                <a:gd name="T13" fmla="*/ 7 h 27"/>
                <a:gd name="T14" fmla="*/ 61 w 63"/>
                <a:gd name="T15" fmla="*/ 13 h 27"/>
                <a:gd name="T16" fmla="*/ 63 w 63"/>
                <a:gd name="T17" fmla="*/ 19 h 27"/>
                <a:gd name="T18" fmla="*/ 61 w 63"/>
                <a:gd name="T19" fmla="*/ 24 h 27"/>
                <a:gd name="T20" fmla="*/ 55 w 63"/>
                <a:gd name="T21" fmla="*/ 27 h 27"/>
                <a:gd name="T22" fmla="*/ 40 w 63"/>
                <a:gd name="T23" fmla="*/ 26 h 27"/>
                <a:gd name="T24" fmla="*/ 27 w 63"/>
                <a:gd name="T25" fmla="*/ 20 h 27"/>
                <a:gd name="T26" fmla="*/ 15 w 63"/>
                <a:gd name="T27" fmla="*/ 14 h 27"/>
                <a:gd name="T28" fmla="*/ 0 w 63"/>
                <a:gd name="T29" fmla="*/ 11 h 27"/>
                <a:gd name="T30" fmla="*/ 5 w 63"/>
                <a:gd name="T31" fmla="*/ 4 h 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3"/>
                <a:gd name="T49" fmla="*/ 0 h 27"/>
                <a:gd name="T50" fmla="*/ 63 w 63"/>
                <a:gd name="T51" fmla="*/ 27 h 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3" h="27">
                  <a:moveTo>
                    <a:pt x="5" y="4"/>
                  </a:moveTo>
                  <a:lnTo>
                    <a:pt x="19" y="2"/>
                  </a:lnTo>
                  <a:lnTo>
                    <a:pt x="29" y="0"/>
                  </a:lnTo>
                  <a:lnTo>
                    <a:pt x="37" y="2"/>
                  </a:lnTo>
                  <a:lnTo>
                    <a:pt x="47" y="2"/>
                  </a:lnTo>
                  <a:lnTo>
                    <a:pt x="57" y="3"/>
                  </a:lnTo>
                  <a:lnTo>
                    <a:pt x="60" y="7"/>
                  </a:lnTo>
                  <a:lnTo>
                    <a:pt x="61" y="13"/>
                  </a:lnTo>
                  <a:lnTo>
                    <a:pt x="63" y="19"/>
                  </a:lnTo>
                  <a:lnTo>
                    <a:pt x="61" y="24"/>
                  </a:lnTo>
                  <a:lnTo>
                    <a:pt x="55" y="27"/>
                  </a:lnTo>
                  <a:lnTo>
                    <a:pt x="40" y="26"/>
                  </a:lnTo>
                  <a:lnTo>
                    <a:pt x="27" y="20"/>
                  </a:lnTo>
                  <a:lnTo>
                    <a:pt x="15" y="14"/>
                  </a:lnTo>
                  <a:lnTo>
                    <a:pt x="0" y="11"/>
                  </a:lnTo>
                  <a:lnTo>
                    <a:pt x="5" y="4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03" name="Freeform 30"/>
            <p:cNvSpPr>
              <a:spLocks/>
            </p:cNvSpPr>
            <p:nvPr/>
          </p:nvSpPr>
          <p:spPr bwMode="gray">
            <a:xfrm>
              <a:off x="3937" y="2529"/>
              <a:ext cx="53" cy="28"/>
            </a:xfrm>
            <a:custGeom>
              <a:avLst/>
              <a:gdLst>
                <a:gd name="T0" fmla="*/ 49 w 53"/>
                <a:gd name="T1" fmla="*/ 28 h 28"/>
                <a:gd name="T2" fmla="*/ 42 w 53"/>
                <a:gd name="T3" fmla="*/ 27 h 28"/>
                <a:gd name="T4" fmla="*/ 34 w 53"/>
                <a:gd name="T5" fmla="*/ 27 h 28"/>
                <a:gd name="T6" fmla="*/ 25 w 53"/>
                <a:gd name="T7" fmla="*/ 25 h 28"/>
                <a:gd name="T8" fmla="*/ 15 w 53"/>
                <a:gd name="T9" fmla="*/ 24 h 28"/>
                <a:gd name="T10" fmla="*/ 8 w 53"/>
                <a:gd name="T11" fmla="*/ 21 h 28"/>
                <a:gd name="T12" fmla="*/ 2 w 53"/>
                <a:gd name="T13" fmla="*/ 15 h 28"/>
                <a:gd name="T14" fmla="*/ 0 w 53"/>
                <a:gd name="T15" fmla="*/ 10 h 28"/>
                <a:gd name="T16" fmla="*/ 2 w 53"/>
                <a:gd name="T17" fmla="*/ 0 h 28"/>
                <a:gd name="T18" fmla="*/ 14 w 53"/>
                <a:gd name="T19" fmla="*/ 5 h 28"/>
                <a:gd name="T20" fmla="*/ 21 w 53"/>
                <a:gd name="T21" fmla="*/ 8 h 28"/>
                <a:gd name="T22" fmla="*/ 25 w 53"/>
                <a:gd name="T23" fmla="*/ 8 h 28"/>
                <a:gd name="T24" fmla="*/ 28 w 53"/>
                <a:gd name="T25" fmla="*/ 5 h 28"/>
                <a:gd name="T26" fmla="*/ 34 w 53"/>
                <a:gd name="T27" fmla="*/ 4 h 28"/>
                <a:gd name="T28" fmla="*/ 41 w 53"/>
                <a:gd name="T29" fmla="*/ 1 h 28"/>
                <a:gd name="T30" fmla="*/ 53 w 53"/>
                <a:gd name="T31" fmla="*/ 0 h 28"/>
                <a:gd name="T32" fmla="*/ 52 w 53"/>
                <a:gd name="T33" fmla="*/ 10 h 28"/>
                <a:gd name="T34" fmla="*/ 51 w 53"/>
                <a:gd name="T35" fmla="*/ 18 h 28"/>
                <a:gd name="T36" fmla="*/ 49 w 53"/>
                <a:gd name="T37" fmla="*/ 28 h 2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3"/>
                <a:gd name="T58" fmla="*/ 0 h 28"/>
                <a:gd name="T59" fmla="*/ 53 w 53"/>
                <a:gd name="T60" fmla="*/ 28 h 2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3" h="28">
                  <a:moveTo>
                    <a:pt x="49" y="28"/>
                  </a:moveTo>
                  <a:lnTo>
                    <a:pt x="42" y="27"/>
                  </a:lnTo>
                  <a:lnTo>
                    <a:pt x="34" y="27"/>
                  </a:lnTo>
                  <a:lnTo>
                    <a:pt x="25" y="25"/>
                  </a:lnTo>
                  <a:lnTo>
                    <a:pt x="15" y="24"/>
                  </a:lnTo>
                  <a:lnTo>
                    <a:pt x="8" y="21"/>
                  </a:lnTo>
                  <a:lnTo>
                    <a:pt x="2" y="15"/>
                  </a:lnTo>
                  <a:lnTo>
                    <a:pt x="0" y="10"/>
                  </a:lnTo>
                  <a:lnTo>
                    <a:pt x="2" y="0"/>
                  </a:lnTo>
                  <a:lnTo>
                    <a:pt x="14" y="5"/>
                  </a:lnTo>
                  <a:lnTo>
                    <a:pt x="21" y="8"/>
                  </a:lnTo>
                  <a:lnTo>
                    <a:pt x="25" y="8"/>
                  </a:lnTo>
                  <a:lnTo>
                    <a:pt x="28" y="5"/>
                  </a:lnTo>
                  <a:lnTo>
                    <a:pt x="34" y="4"/>
                  </a:lnTo>
                  <a:lnTo>
                    <a:pt x="41" y="1"/>
                  </a:lnTo>
                  <a:lnTo>
                    <a:pt x="53" y="0"/>
                  </a:lnTo>
                  <a:lnTo>
                    <a:pt x="52" y="10"/>
                  </a:lnTo>
                  <a:lnTo>
                    <a:pt x="51" y="18"/>
                  </a:lnTo>
                  <a:lnTo>
                    <a:pt x="49" y="28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04" name="Freeform 31"/>
            <p:cNvSpPr>
              <a:spLocks/>
            </p:cNvSpPr>
            <p:nvPr/>
          </p:nvSpPr>
          <p:spPr bwMode="gray">
            <a:xfrm>
              <a:off x="3976" y="2476"/>
              <a:ext cx="19" cy="24"/>
            </a:xfrm>
            <a:custGeom>
              <a:avLst/>
              <a:gdLst>
                <a:gd name="T0" fmla="*/ 9 w 19"/>
                <a:gd name="T1" fmla="*/ 0 h 24"/>
                <a:gd name="T2" fmla="*/ 13 w 19"/>
                <a:gd name="T3" fmla="*/ 6 h 24"/>
                <a:gd name="T4" fmla="*/ 17 w 19"/>
                <a:gd name="T5" fmla="*/ 12 h 24"/>
                <a:gd name="T6" fmla="*/ 19 w 19"/>
                <a:gd name="T7" fmla="*/ 19 h 24"/>
                <a:gd name="T8" fmla="*/ 16 w 19"/>
                <a:gd name="T9" fmla="*/ 24 h 24"/>
                <a:gd name="T10" fmla="*/ 10 w 19"/>
                <a:gd name="T11" fmla="*/ 23 h 24"/>
                <a:gd name="T12" fmla="*/ 4 w 19"/>
                <a:gd name="T13" fmla="*/ 19 h 24"/>
                <a:gd name="T14" fmla="*/ 2 w 19"/>
                <a:gd name="T15" fmla="*/ 13 h 24"/>
                <a:gd name="T16" fmla="*/ 0 w 19"/>
                <a:gd name="T17" fmla="*/ 8 h 24"/>
                <a:gd name="T18" fmla="*/ 3 w 19"/>
                <a:gd name="T19" fmla="*/ 3 h 24"/>
                <a:gd name="T20" fmla="*/ 9 w 19"/>
                <a:gd name="T21" fmla="*/ 0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"/>
                <a:gd name="T34" fmla="*/ 0 h 24"/>
                <a:gd name="T35" fmla="*/ 19 w 19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" h="24">
                  <a:moveTo>
                    <a:pt x="9" y="0"/>
                  </a:moveTo>
                  <a:lnTo>
                    <a:pt x="13" y="6"/>
                  </a:lnTo>
                  <a:lnTo>
                    <a:pt x="17" y="12"/>
                  </a:lnTo>
                  <a:lnTo>
                    <a:pt x="19" y="19"/>
                  </a:lnTo>
                  <a:lnTo>
                    <a:pt x="16" y="24"/>
                  </a:lnTo>
                  <a:lnTo>
                    <a:pt x="10" y="23"/>
                  </a:lnTo>
                  <a:lnTo>
                    <a:pt x="4" y="19"/>
                  </a:lnTo>
                  <a:lnTo>
                    <a:pt x="2" y="13"/>
                  </a:lnTo>
                  <a:lnTo>
                    <a:pt x="0" y="8"/>
                  </a:lnTo>
                  <a:lnTo>
                    <a:pt x="3" y="3"/>
                  </a:lnTo>
                  <a:lnTo>
                    <a:pt x="9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05" name="Freeform 32"/>
            <p:cNvSpPr>
              <a:spLocks/>
            </p:cNvSpPr>
            <p:nvPr/>
          </p:nvSpPr>
          <p:spPr bwMode="gray">
            <a:xfrm>
              <a:off x="4014" y="2481"/>
              <a:ext cx="46" cy="60"/>
            </a:xfrm>
            <a:custGeom>
              <a:avLst/>
              <a:gdLst>
                <a:gd name="T0" fmla="*/ 23 w 46"/>
                <a:gd name="T1" fmla="*/ 60 h 60"/>
                <a:gd name="T2" fmla="*/ 22 w 46"/>
                <a:gd name="T3" fmla="*/ 58 h 60"/>
                <a:gd name="T4" fmla="*/ 16 w 46"/>
                <a:gd name="T5" fmla="*/ 55 h 60"/>
                <a:gd name="T6" fmla="*/ 10 w 46"/>
                <a:gd name="T7" fmla="*/ 52 h 60"/>
                <a:gd name="T8" fmla="*/ 5 w 46"/>
                <a:gd name="T9" fmla="*/ 46 h 60"/>
                <a:gd name="T10" fmla="*/ 0 w 46"/>
                <a:gd name="T11" fmla="*/ 36 h 60"/>
                <a:gd name="T12" fmla="*/ 7 w 46"/>
                <a:gd name="T13" fmla="*/ 28 h 60"/>
                <a:gd name="T14" fmla="*/ 12 w 46"/>
                <a:gd name="T15" fmla="*/ 17 h 60"/>
                <a:gd name="T16" fmla="*/ 17 w 46"/>
                <a:gd name="T17" fmla="*/ 7 h 60"/>
                <a:gd name="T18" fmla="*/ 23 w 46"/>
                <a:gd name="T19" fmla="*/ 0 h 60"/>
                <a:gd name="T20" fmla="*/ 27 w 46"/>
                <a:gd name="T21" fmla="*/ 5 h 60"/>
                <a:gd name="T22" fmla="*/ 33 w 46"/>
                <a:gd name="T23" fmla="*/ 11 h 60"/>
                <a:gd name="T24" fmla="*/ 38 w 46"/>
                <a:gd name="T25" fmla="*/ 19 h 60"/>
                <a:gd name="T26" fmla="*/ 43 w 46"/>
                <a:gd name="T27" fmla="*/ 27 h 60"/>
                <a:gd name="T28" fmla="*/ 44 w 46"/>
                <a:gd name="T29" fmla="*/ 31 h 60"/>
                <a:gd name="T30" fmla="*/ 44 w 46"/>
                <a:gd name="T31" fmla="*/ 41 h 60"/>
                <a:gd name="T32" fmla="*/ 46 w 46"/>
                <a:gd name="T33" fmla="*/ 48 h 60"/>
                <a:gd name="T34" fmla="*/ 44 w 46"/>
                <a:gd name="T35" fmla="*/ 51 h 60"/>
                <a:gd name="T36" fmla="*/ 40 w 46"/>
                <a:gd name="T37" fmla="*/ 53 h 60"/>
                <a:gd name="T38" fmla="*/ 34 w 46"/>
                <a:gd name="T39" fmla="*/ 56 h 60"/>
                <a:gd name="T40" fmla="*/ 23 w 46"/>
                <a:gd name="T41" fmla="*/ 60 h 6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6"/>
                <a:gd name="T64" fmla="*/ 0 h 60"/>
                <a:gd name="T65" fmla="*/ 46 w 46"/>
                <a:gd name="T66" fmla="*/ 60 h 6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6" h="60">
                  <a:moveTo>
                    <a:pt x="23" y="60"/>
                  </a:moveTo>
                  <a:lnTo>
                    <a:pt x="22" y="58"/>
                  </a:lnTo>
                  <a:lnTo>
                    <a:pt x="16" y="55"/>
                  </a:lnTo>
                  <a:lnTo>
                    <a:pt x="10" y="52"/>
                  </a:lnTo>
                  <a:lnTo>
                    <a:pt x="5" y="46"/>
                  </a:lnTo>
                  <a:lnTo>
                    <a:pt x="0" y="36"/>
                  </a:lnTo>
                  <a:lnTo>
                    <a:pt x="7" y="28"/>
                  </a:lnTo>
                  <a:lnTo>
                    <a:pt x="12" y="17"/>
                  </a:lnTo>
                  <a:lnTo>
                    <a:pt x="17" y="7"/>
                  </a:lnTo>
                  <a:lnTo>
                    <a:pt x="23" y="0"/>
                  </a:lnTo>
                  <a:lnTo>
                    <a:pt x="27" y="5"/>
                  </a:lnTo>
                  <a:lnTo>
                    <a:pt x="33" y="11"/>
                  </a:lnTo>
                  <a:lnTo>
                    <a:pt x="38" y="19"/>
                  </a:lnTo>
                  <a:lnTo>
                    <a:pt x="43" y="27"/>
                  </a:lnTo>
                  <a:lnTo>
                    <a:pt x="44" y="31"/>
                  </a:lnTo>
                  <a:lnTo>
                    <a:pt x="44" y="41"/>
                  </a:lnTo>
                  <a:lnTo>
                    <a:pt x="46" y="48"/>
                  </a:lnTo>
                  <a:lnTo>
                    <a:pt x="44" y="51"/>
                  </a:lnTo>
                  <a:lnTo>
                    <a:pt x="40" y="53"/>
                  </a:lnTo>
                  <a:lnTo>
                    <a:pt x="34" y="56"/>
                  </a:lnTo>
                  <a:lnTo>
                    <a:pt x="23" y="6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06" name="Freeform 33"/>
            <p:cNvSpPr>
              <a:spLocks/>
            </p:cNvSpPr>
            <p:nvPr/>
          </p:nvSpPr>
          <p:spPr bwMode="gray">
            <a:xfrm>
              <a:off x="4150" y="2341"/>
              <a:ext cx="41" cy="72"/>
            </a:xfrm>
            <a:custGeom>
              <a:avLst/>
              <a:gdLst>
                <a:gd name="T0" fmla="*/ 40 w 41"/>
                <a:gd name="T1" fmla="*/ 28 h 72"/>
                <a:gd name="T2" fmla="*/ 40 w 41"/>
                <a:gd name="T3" fmla="*/ 37 h 72"/>
                <a:gd name="T4" fmla="*/ 41 w 41"/>
                <a:gd name="T5" fmla="*/ 45 h 72"/>
                <a:gd name="T6" fmla="*/ 40 w 41"/>
                <a:gd name="T7" fmla="*/ 55 h 72"/>
                <a:gd name="T8" fmla="*/ 35 w 41"/>
                <a:gd name="T9" fmla="*/ 61 h 72"/>
                <a:gd name="T10" fmla="*/ 28 w 41"/>
                <a:gd name="T11" fmla="*/ 61 h 72"/>
                <a:gd name="T12" fmla="*/ 23 w 41"/>
                <a:gd name="T13" fmla="*/ 59 h 72"/>
                <a:gd name="T14" fmla="*/ 18 w 41"/>
                <a:gd name="T15" fmla="*/ 58 h 72"/>
                <a:gd name="T16" fmla="*/ 13 w 41"/>
                <a:gd name="T17" fmla="*/ 56 h 72"/>
                <a:gd name="T18" fmla="*/ 8 w 41"/>
                <a:gd name="T19" fmla="*/ 61 h 72"/>
                <a:gd name="T20" fmla="*/ 6 w 41"/>
                <a:gd name="T21" fmla="*/ 65 h 72"/>
                <a:gd name="T22" fmla="*/ 3 w 41"/>
                <a:gd name="T23" fmla="*/ 69 h 72"/>
                <a:gd name="T24" fmla="*/ 0 w 41"/>
                <a:gd name="T25" fmla="*/ 72 h 72"/>
                <a:gd name="T26" fmla="*/ 0 w 41"/>
                <a:gd name="T27" fmla="*/ 58 h 72"/>
                <a:gd name="T28" fmla="*/ 1 w 41"/>
                <a:gd name="T29" fmla="*/ 41 h 72"/>
                <a:gd name="T30" fmla="*/ 4 w 41"/>
                <a:gd name="T31" fmla="*/ 27 h 72"/>
                <a:gd name="T32" fmla="*/ 4 w 41"/>
                <a:gd name="T33" fmla="*/ 20 h 72"/>
                <a:gd name="T34" fmla="*/ 6 w 41"/>
                <a:gd name="T35" fmla="*/ 15 h 72"/>
                <a:gd name="T36" fmla="*/ 6 w 41"/>
                <a:gd name="T37" fmla="*/ 10 h 72"/>
                <a:gd name="T38" fmla="*/ 6 w 41"/>
                <a:gd name="T39" fmla="*/ 0 h 72"/>
                <a:gd name="T40" fmla="*/ 13 w 41"/>
                <a:gd name="T41" fmla="*/ 1 h 72"/>
                <a:gd name="T42" fmla="*/ 17 w 41"/>
                <a:gd name="T43" fmla="*/ 3 h 72"/>
                <a:gd name="T44" fmla="*/ 18 w 41"/>
                <a:gd name="T45" fmla="*/ 4 h 72"/>
                <a:gd name="T46" fmla="*/ 20 w 41"/>
                <a:gd name="T47" fmla="*/ 7 h 72"/>
                <a:gd name="T48" fmla="*/ 23 w 41"/>
                <a:gd name="T49" fmla="*/ 11 h 72"/>
                <a:gd name="T50" fmla="*/ 30 w 41"/>
                <a:gd name="T51" fmla="*/ 18 h 72"/>
                <a:gd name="T52" fmla="*/ 40 w 41"/>
                <a:gd name="T53" fmla="*/ 28 h 7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1"/>
                <a:gd name="T82" fmla="*/ 0 h 72"/>
                <a:gd name="T83" fmla="*/ 41 w 41"/>
                <a:gd name="T84" fmla="*/ 72 h 7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1" h="72">
                  <a:moveTo>
                    <a:pt x="40" y="28"/>
                  </a:moveTo>
                  <a:lnTo>
                    <a:pt x="40" y="37"/>
                  </a:lnTo>
                  <a:lnTo>
                    <a:pt x="41" y="45"/>
                  </a:lnTo>
                  <a:lnTo>
                    <a:pt x="40" y="55"/>
                  </a:lnTo>
                  <a:lnTo>
                    <a:pt x="35" y="61"/>
                  </a:lnTo>
                  <a:lnTo>
                    <a:pt x="28" y="61"/>
                  </a:lnTo>
                  <a:lnTo>
                    <a:pt x="23" y="59"/>
                  </a:lnTo>
                  <a:lnTo>
                    <a:pt x="18" y="58"/>
                  </a:lnTo>
                  <a:lnTo>
                    <a:pt x="13" y="56"/>
                  </a:lnTo>
                  <a:lnTo>
                    <a:pt x="8" y="61"/>
                  </a:lnTo>
                  <a:lnTo>
                    <a:pt x="6" y="65"/>
                  </a:lnTo>
                  <a:lnTo>
                    <a:pt x="3" y="69"/>
                  </a:lnTo>
                  <a:lnTo>
                    <a:pt x="0" y="72"/>
                  </a:lnTo>
                  <a:lnTo>
                    <a:pt x="0" y="58"/>
                  </a:lnTo>
                  <a:lnTo>
                    <a:pt x="1" y="41"/>
                  </a:lnTo>
                  <a:lnTo>
                    <a:pt x="4" y="27"/>
                  </a:lnTo>
                  <a:lnTo>
                    <a:pt x="4" y="20"/>
                  </a:lnTo>
                  <a:lnTo>
                    <a:pt x="6" y="15"/>
                  </a:lnTo>
                  <a:lnTo>
                    <a:pt x="6" y="10"/>
                  </a:lnTo>
                  <a:lnTo>
                    <a:pt x="6" y="0"/>
                  </a:lnTo>
                  <a:lnTo>
                    <a:pt x="13" y="1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20" y="7"/>
                  </a:lnTo>
                  <a:lnTo>
                    <a:pt x="23" y="11"/>
                  </a:lnTo>
                  <a:lnTo>
                    <a:pt x="30" y="18"/>
                  </a:lnTo>
                  <a:lnTo>
                    <a:pt x="40" y="28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07" name="Freeform 34"/>
            <p:cNvSpPr>
              <a:spLocks/>
            </p:cNvSpPr>
            <p:nvPr/>
          </p:nvSpPr>
          <p:spPr bwMode="gray">
            <a:xfrm>
              <a:off x="4007" y="2259"/>
              <a:ext cx="132" cy="198"/>
            </a:xfrm>
            <a:custGeom>
              <a:avLst/>
              <a:gdLst>
                <a:gd name="T0" fmla="*/ 33 w 132"/>
                <a:gd name="T1" fmla="*/ 76 h 198"/>
                <a:gd name="T2" fmla="*/ 40 w 132"/>
                <a:gd name="T3" fmla="*/ 71 h 198"/>
                <a:gd name="T4" fmla="*/ 45 w 132"/>
                <a:gd name="T5" fmla="*/ 66 h 198"/>
                <a:gd name="T6" fmla="*/ 50 w 132"/>
                <a:gd name="T7" fmla="*/ 63 h 198"/>
                <a:gd name="T8" fmla="*/ 53 w 132"/>
                <a:gd name="T9" fmla="*/ 63 h 198"/>
                <a:gd name="T10" fmla="*/ 57 w 132"/>
                <a:gd name="T11" fmla="*/ 69 h 198"/>
                <a:gd name="T12" fmla="*/ 60 w 132"/>
                <a:gd name="T13" fmla="*/ 80 h 198"/>
                <a:gd name="T14" fmla="*/ 75 w 132"/>
                <a:gd name="T15" fmla="*/ 69 h 198"/>
                <a:gd name="T16" fmla="*/ 89 w 132"/>
                <a:gd name="T17" fmla="*/ 58 h 198"/>
                <a:gd name="T18" fmla="*/ 103 w 132"/>
                <a:gd name="T19" fmla="*/ 44 h 198"/>
                <a:gd name="T20" fmla="*/ 109 w 132"/>
                <a:gd name="T21" fmla="*/ 55 h 198"/>
                <a:gd name="T22" fmla="*/ 112 w 132"/>
                <a:gd name="T23" fmla="*/ 68 h 198"/>
                <a:gd name="T24" fmla="*/ 112 w 132"/>
                <a:gd name="T25" fmla="*/ 80 h 198"/>
                <a:gd name="T26" fmla="*/ 132 w 132"/>
                <a:gd name="T27" fmla="*/ 62 h 198"/>
                <a:gd name="T28" fmla="*/ 132 w 132"/>
                <a:gd name="T29" fmla="*/ 72 h 198"/>
                <a:gd name="T30" fmla="*/ 132 w 132"/>
                <a:gd name="T31" fmla="*/ 85 h 198"/>
                <a:gd name="T32" fmla="*/ 132 w 132"/>
                <a:gd name="T33" fmla="*/ 100 h 198"/>
                <a:gd name="T34" fmla="*/ 132 w 132"/>
                <a:gd name="T35" fmla="*/ 117 h 198"/>
                <a:gd name="T36" fmla="*/ 129 w 132"/>
                <a:gd name="T37" fmla="*/ 133 h 198"/>
                <a:gd name="T38" fmla="*/ 126 w 132"/>
                <a:gd name="T39" fmla="*/ 148 h 198"/>
                <a:gd name="T40" fmla="*/ 120 w 132"/>
                <a:gd name="T41" fmla="*/ 161 h 198"/>
                <a:gd name="T42" fmla="*/ 113 w 132"/>
                <a:gd name="T43" fmla="*/ 169 h 198"/>
                <a:gd name="T44" fmla="*/ 103 w 132"/>
                <a:gd name="T45" fmla="*/ 172 h 198"/>
                <a:gd name="T46" fmla="*/ 103 w 132"/>
                <a:gd name="T47" fmla="*/ 165 h 198"/>
                <a:gd name="T48" fmla="*/ 106 w 132"/>
                <a:gd name="T49" fmla="*/ 155 h 198"/>
                <a:gd name="T50" fmla="*/ 108 w 132"/>
                <a:gd name="T51" fmla="*/ 147 h 198"/>
                <a:gd name="T52" fmla="*/ 88 w 132"/>
                <a:gd name="T53" fmla="*/ 148 h 198"/>
                <a:gd name="T54" fmla="*/ 74 w 132"/>
                <a:gd name="T55" fmla="*/ 152 h 198"/>
                <a:gd name="T56" fmla="*/ 62 w 132"/>
                <a:gd name="T57" fmla="*/ 160 h 198"/>
                <a:gd name="T58" fmla="*/ 54 w 132"/>
                <a:gd name="T59" fmla="*/ 168 h 198"/>
                <a:gd name="T60" fmla="*/ 44 w 132"/>
                <a:gd name="T61" fmla="*/ 178 h 198"/>
                <a:gd name="T62" fmla="*/ 33 w 132"/>
                <a:gd name="T63" fmla="*/ 188 h 198"/>
                <a:gd name="T64" fmla="*/ 20 w 132"/>
                <a:gd name="T65" fmla="*/ 198 h 198"/>
                <a:gd name="T66" fmla="*/ 20 w 132"/>
                <a:gd name="T67" fmla="*/ 195 h 198"/>
                <a:gd name="T68" fmla="*/ 21 w 132"/>
                <a:gd name="T69" fmla="*/ 186 h 198"/>
                <a:gd name="T70" fmla="*/ 23 w 132"/>
                <a:gd name="T71" fmla="*/ 176 h 198"/>
                <a:gd name="T72" fmla="*/ 24 w 132"/>
                <a:gd name="T73" fmla="*/ 165 h 198"/>
                <a:gd name="T74" fmla="*/ 26 w 132"/>
                <a:gd name="T75" fmla="*/ 157 h 198"/>
                <a:gd name="T76" fmla="*/ 26 w 132"/>
                <a:gd name="T77" fmla="*/ 151 h 198"/>
                <a:gd name="T78" fmla="*/ 23 w 132"/>
                <a:gd name="T79" fmla="*/ 150 h 198"/>
                <a:gd name="T80" fmla="*/ 19 w 132"/>
                <a:gd name="T81" fmla="*/ 147 h 198"/>
                <a:gd name="T82" fmla="*/ 14 w 132"/>
                <a:gd name="T83" fmla="*/ 145 h 198"/>
                <a:gd name="T84" fmla="*/ 12 w 132"/>
                <a:gd name="T85" fmla="*/ 143 h 198"/>
                <a:gd name="T86" fmla="*/ 2 w 132"/>
                <a:gd name="T87" fmla="*/ 76 h 198"/>
                <a:gd name="T88" fmla="*/ 0 w 132"/>
                <a:gd name="T89" fmla="*/ 65 h 198"/>
                <a:gd name="T90" fmla="*/ 2 w 132"/>
                <a:gd name="T91" fmla="*/ 51 h 198"/>
                <a:gd name="T92" fmla="*/ 2 w 132"/>
                <a:gd name="T93" fmla="*/ 35 h 198"/>
                <a:gd name="T94" fmla="*/ 3 w 132"/>
                <a:gd name="T95" fmla="*/ 21 h 198"/>
                <a:gd name="T96" fmla="*/ 6 w 132"/>
                <a:gd name="T97" fmla="*/ 10 h 198"/>
                <a:gd name="T98" fmla="*/ 10 w 132"/>
                <a:gd name="T99" fmla="*/ 1 h 198"/>
                <a:gd name="T100" fmla="*/ 16 w 132"/>
                <a:gd name="T101" fmla="*/ 0 h 198"/>
                <a:gd name="T102" fmla="*/ 21 w 132"/>
                <a:gd name="T103" fmla="*/ 7 h 198"/>
                <a:gd name="T104" fmla="*/ 27 w 132"/>
                <a:gd name="T105" fmla="*/ 18 h 198"/>
                <a:gd name="T106" fmla="*/ 30 w 132"/>
                <a:gd name="T107" fmla="*/ 34 h 198"/>
                <a:gd name="T108" fmla="*/ 31 w 132"/>
                <a:gd name="T109" fmla="*/ 49 h 198"/>
                <a:gd name="T110" fmla="*/ 33 w 132"/>
                <a:gd name="T111" fmla="*/ 65 h 198"/>
                <a:gd name="T112" fmla="*/ 33 w 132"/>
                <a:gd name="T113" fmla="*/ 76 h 19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32"/>
                <a:gd name="T172" fmla="*/ 0 h 198"/>
                <a:gd name="T173" fmla="*/ 132 w 132"/>
                <a:gd name="T174" fmla="*/ 198 h 19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32" h="198">
                  <a:moveTo>
                    <a:pt x="33" y="76"/>
                  </a:moveTo>
                  <a:lnTo>
                    <a:pt x="40" y="71"/>
                  </a:lnTo>
                  <a:lnTo>
                    <a:pt x="45" y="66"/>
                  </a:lnTo>
                  <a:lnTo>
                    <a:pt x="50" y="63"/>
                  </a:lnTo>
                  <a:lnTo>
                    <a:pt x="53" y="63"/>
                  </a:lnTo>
                  <a:lnTo>
                    <a:pt x="57" y="69"/>
                  </a:lnTo>
                  <a:lnTo>
                    <a:pt x="60" y="80"/>
                  </a:lnTo>
                  <a:lnTo>
                    <a:pt x="75" y="69"/>
                  </a:lnTo>
                  <a:lnTo>
                    <a:pt x="89" y="58"/>
                  </a:lnTo>
                  <a:lnTo>
                    <a:pt x="103" y="44"/>
                  </a:lnTo>
                  <a:lnTo>
                    <a:pt x="109" y="55"/>
                  </a:lnTo>
                  <a:lnTo>
                    <a:pt x="112" y="68"/>
                  </a:lnTo>
                  <a:lnTo>
                    <a:pt x="112" y="80"/>
                  </a:lnTo>
                  <a:lnTo>
                    <a:pt x="132" y="62"/>
                  </a:lnTo>
                  <a:lnTo>
                    <a:pt x="132" y="72"/>
                  </a:lnTo>
                  <a:lnTo>
                    <a:pt x="132" y="85"/>
                  </a:lnTo>
                  <a:lnTo>
                    <a:pt x="132" y="100"/>
                  </a:lnTo>
                  <a:lnTo>
                    <a:pt x="132" y="117"/>
                  </a:lnTo>
                  <a:lnTo>
                    <a:pt x="129" y="133"/>
                  </a:lnTo>
                  <a:lnTo>
                    <a:pt x="126" y="148"/>
                  </a:lnTo>
                  <a:lnTo>
                    <a:pt x="120" y="161"/>
                  </a:lnTo>
                  <a:lnTo>
                    <a:pt x="113" y="169"/>
                  </a:lnTo>
                  <a:lnTo>
                    <a:pt x="103" y="172"/>
                  </a:lnTo>
                  <a:lnTo>
                    <a:pt x="103" y="165"/>
                  </a:lnTo>
                  <a:lnTo>
                    <a:pt x="106" y="155"/>
                  </a:lnTo>
                  <a:lnTo>
                    <a:pt x="108" y="147"/>
                  </a:lnTo>
                  <a:lnTo>
                    <a:pt x="88" y="148"/>
                  </a:lnTo>
                  <a:lnTo>
                    <a:pt x="74" y="152"/>
                  </a:lnTo>
                  <a:lnTo>
                    <a:pt x="62" y="160"/>
                  </a:lnTo>
                  <a:lnTo>
                    <a:pt x="54" y="168"/>
                  </a:lnTo>
                  <a:lnTo>
                    <a:pt x="44" y="178"/>
                  </a:lnTo>
                  <a:lnTo>
                    <a:pt x="33" y="188"/>
                  </a:lnTo>
                  <a:lnTo>
                    <a:pt x="20" y="198"/>
                  </a:lnTo>
                  <a:lnTo>
                    <a:pt x="20" y="195"/>
                  </a:lnTo>
                  <a:lnTo>
                    <a:pt x="21" y="186"/>
                  </a:lnTo>
                  <a:lnTo>
                    <a:pt x="23" y="176"/>
                  </a:lnTo>
                  <a:lnTo>
                    <a:pt x="24" y="165"/>
                  </a:lnTo>
                  <a:lnTo>
                    <a:pt x="26" y="157"/>
                  </a:lnTo>
                  <a:lnTo>
                    <a:pt x="26" y="151"/>
                  </a:lnTo>
                  <a:lnTo>
                    <a:pt x="23" y="150"/>
                  </a:lnTo>
                  <a:lnTo>
                    <a:pt x="19" y="147"/>
                  </a:lnTo>
                  <a:lnTo>
                    <a:pt x="14" y="145"/>
                  </a:lnTo>
                  <a:lnTo>
                    <a:pt x="12" y="143"/>
                  </a:lnTo>
                  <a:lnTo>
                    <a:pt x="2" y="76"/>
                  </a:lnTo>
                  <a:lnTo>
                    <a:pt x="0" y="65"/>
                  </a:lnTo>
                  <a:lnTo>
                    <a:pt x="2" y="51"/>
                  </a:lnTo>
                  <a:lnTo>
                    <a:pt x="2" y="35"/>
                  </a:lnTo>
                  <a:lnTo>
                    <a:pt x="3" y="21"/>
                  </a:lnTo>
                  <a:lnTo>
                    <a:pt x="6" y="10"/>
                  </a:lnTo>
                  <a:lnTo>
                    <a:pt x="10" y="1"/>
                  </a:lnTo>
                  <a:lnTo>
                    <a:pt x="16" y="0"/>
                  </a:lnTo>
                  <a:lnTo>
                    <a:pt x="21" y="7"/>
                  </a:lnTo>
                  <a:lnTo>
                    <a:pt x="27" y="18"/>
                  </a:lnTo>
                  <a:lnTo>
                    <a:pt x="30" y="34"/>
                  </a:lnTo>
                  <a:lnTo>
                    <a:pt x="31" y="49"/>
                  </a:lnTo>
                  <a:lnTo>
                    <a:pt x="33" y="65"/>
                  </a:lnTo>
                  <a:lnTo>
                    <a:pt x="33" y="76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08" name="Freeform 35"/>
            <p:cNvSpPr>
              <a:spLocks/>
            </p:cNvSpPr>
            <p:nvPr/>
          </p:nvSpPr>
          <p:spPr bwMode="gray">
            <a:xfrm>
              <a:off x="2340" y="2499"/>
              <a:ext cx="85" cy="95"/>
            </a:xfrm>
            <a:custGeom>
              <a:avLst/>
              <a:gdLst>
                <a:gd name="T0" fmla="*/ 85 w 85"/>
                <a:gd name="T1" fmla="*/ 93 h 95"/>
                <a:gd name="T2" fmla="*/ 84 w 85"/>
                <a:gd name="T3" fmla="*/ 81 h 95"/>
                <a:gd name="T4" fmla="*/ 77 w 85"/>
                <a:gd name="T5" fmla="*/ 68 h 95"/>
                <a:gd name="T6" fmla="*/ 65 w 85"/>
                <a:gd name="T7" fmla="*/ 52 h 95"/>
                <a:gd name="T8" fmla="*/ 51 w 85"/>
                <a:gd name="T9" fmla="*/ 33 h 95"/>
                <a:gd name="T10" fmla="*/ 36 w 85"/>
                <a:gd name="T11" fmla="*/ 14 h 95"/>
                <a:gd name="T12" fmla="*/ 23 w 85"/>
                <a:gd name="T13" fmla="*/ 4 h 95"/>
                <a:gd name="T14" fmla="*/ 10 w 85"/>
                <a:gd name="T15" fmla="*/ 0 h 95"/>
                <a:gd name="T16" fmla="*/ 0 w 85"/>
                <a:gd name="T17" fmla="*/ 1 h 95"/>
                <a:gd name="T18" fmla="*/ 0 w 85"/>
                <a:gd name="T19" fmla="*/ 9 h 95"/>
                <a:gd name="T20" fmla="*/ 3 w 85"/>
                <a:gd name="T21" fmla="*/ 17 h 95"/>
                <a:gd name="T22" fmla="*/ 9 w 85"/>
                <a:gd name="T23" fmla="*/ 27 h 95"/>
                <a:gd name="T24" fmla="*/ 17 w 85"/>
                <a:gd name="T25" fmla="*/ 38 h 95"/>
                <a:gd name="T26" fmla="*/ 31 w 85"/>
                <a:gd name="T27" fmla="*/ 54 h 95"/>
                <a:gd name="T28" fmla="*/ 37 w 85"/>
                <a:gd name="T29" fmla="*/ 64 h 95"/>
                <a:gd name="T30" fmla="*/ 39 w 85"/>
                <a:gd name="T31" fmla="*/ 72 h 95"/>
                <a:gd name="T32" fmla="*/ 40 w 85"/>
                <a:gd name="T33" fmla="*/ 79 h 95"/>
                <a:gd name="T34" fmla="*/ 46 w 85"/>
                <a:gd name="T35" fmla="*/ 88 h 95"/>
                <a:gd name="T36" fmla="*/ 53 w 85"/>
                <a:gd name="T37" fmla="*/ 93 h 95"/>
                <a:gd name="T38" fmla="*/ 63 w 85"/>
                <a:gd name="T39" fmla="*/ 95 h 95"/>
                <a:gd name="T40" fmla="*/ 72 w 85"/>
                <a:gd name="T41" fmla="*/ 95 h 95"/>
                <a:gd name="T42" fmla="*/ 81 w 85"/>
                <a:gd name="T43" fmla="*/ 93 h 95"/>
                <a:gd name="T44" fmla="*/ 85 w 85"/>
                <a:gd name="T45" fmla="*/ 93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5"/>
                <a:gd name="T70" fmla="*/ 0 h 95"/>
                <a:gd name="T71" fmla="*/ 85 w 85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5" h="95">
                  <a:moveTo>
                    <a:pt x="85" y="93"/>
                  </a:moveTo>
                  <a:lnTo>
                    <a:pt x="84" y="81"/>
                  </a:lnTo>
                  <a:lnTo>
                    <a:pt x="77" y="68"/>
                  </a:lnTo>
                  <a:lnTo>
                    <a:pt x="65" y="52"/>
                  </a:lnTo>
                  <a:lnTo>
                    <a:pt x="51" y="33"/>
                  </a:lnTo>
                  <a:lnTo>
                    <a:pt x="36" y="14"/>
                  </a:lnTo>
                  <a:lnTo>
                    <a:pt x="23" y="4"/>
                  </a:lnTo>
                  <a:lnTo>
                    <a:pt x="10" y="0"/>
                  </a:lnTo>
                  <a:lnTo>
                    <a:pt x="0" y="1"/>
                  </a:lnTo>
                  <a:lnTo>
                    <a:pt x="0" y="9"/>
                  </a:lnTo>
                  <a:lnTo>
                    <a:pt x="3" y="17"/>
                  </a:lnTo>
                  <a:lnTo>
                    <a:pt x="9" y="27"/>
                  </a:lnTo>
                  <a:lnTo>
                    <a:pt x="17" y="38"/>
                  </a:lnTo>
                  <a:lnTo>
                    <a:pt x="31" y="54"/>
                  </a:lnTo>
                  <a:lnTo>
                    <a:pt x="37" y="64"/>
                  </a:lnTo>
                  <a:lnTo>
                    <a:pt x="39" y="72"/>
                  </a:lnTo>
                  <a:lnTo>
                    <a:pt x="40" y="79"/>
                  </a:lnTo>
                  <a:lnTo>
                    <a:pt x="46" y="88"/>
                  </a:lnTo>
                  <a:lnTo>
                    <a:pt x="53" y="93"/>
                  </a:lnTo>
                  <a:lnTo>
                    <a:pt x="63" y="95"/>
                  </a:lnTo>
                  <a:lnTo>
                    <a:pt x="72" y="95"/>
                  </a:lnTo>
                  <a:lnTo>
                    <a:pt x="81" y="93"/>
                  </a:lnTo>
                  <a:lnTo>
                    <a:pt x="85" y="93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09" name="Freeform 36"/>
            <p:cNvSpPr>
              <a:spLocks/>
            </p:cNvSpPr>
            <p:nvPr/>
          </p:nvSpPr>
          <p:spPr bwMode="gray">
            <a:xfrm>
              <a:off x="2263" y="1709"/>
              <a:ext cx="1787" cy="1193"/>
            </a:xfrm>
            <a:custGeom>
              <a:avLst/>
              <a:gdLst>
                <a:gd name="T0" fmla="*/ 965 w 1787"/>
                <a:gd name="T1" fmla="*/ 984 h 1193"/>
                <a:gd name="T2" fmla="*/ 1103 w 1787"/>
                <a:gd name="T3" fmla="*/ 947 h 1193"/>
                <a:gd name="T4" fmla="*/ 1183 w 1787"/>
                <a:gd name="T5" fmla="*/ 1022 h 1193"/>
                <a:gd name="T6" fmla="*/ 1315 w 1787"/>
                <a:gd name="T7" fmla="*/ 1040 h 1193"/>
                <a:gd name="T8" fmla="*/ 1274 w 1787"/>
                <a:gd name="T9" fmla="*/ 1061 h 1193"/>
                <a:gd name="T10" fmla="*/ 1265 w 1787"/>
                <a:gd name="T11" fmla="*/ 1152 h 1193"/>
                <a:gd name="T12" fmla="*/ 1350 w 1787"/>
                <a:gd name="T13" fmla="*/ 1112 h 1193"/>
                <a:gd name="T14" fmla="*/ 1397 w 1787"/>
                <a:gd name="T15" fmla="*/ 1064 h 1193"/>
                <a:gd name="T16" fmla="*/ 1527 w 1787"/>
                <a:gd name="T17" fmla="*/ 968 h 1193"/>
                <a:gd name="T18" fmla="*/ 1573 w 1787"/>
                <a:gd name="T19" fmla="*/ 862 h 1193"/>
                <a:gd name="T20" fmla="*/ 1686 w 1787"/>
                <a:gd name="T21" fmla="*/ 895 h 1193"/>
                <a:gd name="T22" fmla="*/ 1695 w 1787"/>
                <a:gd name="T23" fmla="*/ 971 h 1193"/>
                <a:gd name="T24" fmla="*/ 1758 w 1787"/>
                <a:gd name="T25" fmla="*/ 879 h 1193"/>
                <a:gd name="T26" fmla="*/ 1729 w 1787"/>
                <a:gd name="T27" fmla="*/ 858 h 1193"/>
                <a:gd name="T28" fmla="*/ 1606 w 1787"/>
                <a:gd name="T29" fmla="*/ 824 h 1193"/>
                <a:gd name="T30" fmla="*/ 1628 w 1787"/>
                <a:gd name="T31" fmla="*/ 760 h 1193"/>
                <a:gd name="T32" fmla="*/ 1537 w 1787"/>
                <a:gd name="T33" fmla="*/ 803 h 1193"/>
                <a:gd name="T34" fmla="*/ 1651 w 1787"/>
                <a:gd name="T35" fmla="*/ 693 h 1193"/>
                <a:gd name="T36" fmla="*/ 1732 w 1787"/>
                <a:gd name="T37" fmla="*/ 577 h 1193"/>
                <a:gd name="T38" fmla="*/ 1658 w 1787"/>
                <a:gd name="T39" fmla="*/ 496 h 1193"/>
                <a:gd name="T40" fmla="*/ 1630 w 1787"/>
                <a:gd name="T41" fmla="*/ 529 h 1193"/>
                <a:gd name="T42" fmla="*/ 1604 w 1787"/>
                <a:gd name="T43" fmla="*/ 478 h 1193"/>
                <a:gd name="T44" fmla="*/ 1544 w 1787"/>
                <a:gd name="T45" fmla="*/ 448 h 1193"/>
                <a:gd name="T46" fmla="*/ 1401 w 1787"/>
                <a:gd name="T47" fmla="*/ 378 h 1193"/>
                <a:gd name="T48" fmla="*/ 1350 w 1787"/>
                <a:gd name="T49" fmla="*/ 438 h 1193"/>
                <a:gd name="T50" fmla="*/ 1241 w 1787"/>
                <a:gd name="T51" fmla="*/ 352 h 1193"/>
                <a:gd name="T52" fmla="*/ 1159 w 1787"/>
                <a:gd name="T53" fmla="*/ 365 h 1193"/>
                <a:gd name="T54" fmla="*/ 1174 w 1787"/>
                <a:gd name="T55" fmla="*/ 461 h 1193"/>
                <a:gd name="T56" fmla="*/ 1247 w 1787"/>
                <a:gd name="T57" fmla="*/ 598 h 1193"/>
                <a:gd name="T58" fmla="*/ 1222 w 1787"/>
                <a:gd name="T59" fmla="*/ 708 h 1193"/>
                <a:gd name="T60" fmla="*/ 1248 w 1787"/>
                <a:gd name="T61" fmla="*/ 799 h 1193"/>
                <a:gd name="T62" fmla="*/ 1154 w 1787"/>
                <a:gd name="T63" fmla="*/ 704 h 1193"/>
                <a:gd name="T64" fmla="*/ 1072 w 1787"/>
                <a:gd name="T65" fmla="*/ 677 h 1193"/>
                <a:gd name="T66" fmla="*/ 907 w 1787"/>
                <a:gd name="T67" fmla="*/ 605 h 1193"/>
                <a:gd name="T68" fmla="*/ 863 w 1787"/>
                <a:gd name="T69" fmla="*/ 479 h 1193"/>
                <a:gd name="T70" fmla="*/ 912 w 1787"/>
                <a:gd name="T71" fmla="*/ 389 h 1193"/>
                <a:gd name="T72" fmla="*/ 957 w 1787"/>
                <a:gd name="T73" fmla="*/ 317 h 1193"/>
                <a:gd name="T74" fmla="*/ 940 w 1787"/>
                <a:gd name="T75" fmla="*/ 290 h 1193"/>
                <a:gd name="T76" fmla="*/ 1024 w 1787"/>
                <a:gd name="T77" fmla="*/ 198 h 1193"/>
                <a:gd name="T78" fmla="*/ 960 w 1787"/>
                <a:gd name="T79" fmla="*/ 128 h 1193"/>
                <a:gd name="T80" fmla="*/ 921 w 1787"/>
                <a:gd name="T81" fmla="*/ 183 h 1193"/>
                <a:gd name="T82" fmla="*/ 881 w 1787"/>
                <a:gd name="T83" fmla="*/ 184 h 1193"/>
                <a:gd name="T84" fmla="*/ 849 w 1787"/>
                <a:gd name="T85" fmla="*/ 119 h 1193"/>
                <a:gd name="T86" fmla="*/ 785 w 1787"/>
                <a:gd name="T87" fmla="*/ 104 h 1193"/>
                <a:gd name="T88" fmla="*/ 826 w 1787"/>
                <a:gd name="T89" fmla="*/ 211 h 1193"/>
                <a:gd name="T90" fmla="*/ 747 w 1787"/>
                <a:gd name="T91" fmla="*/ 226 h 1193"/>
                <a:gd name="T92" fmla="*/ 655 w 1787"/>
                <a:gd name="T93" fmla="*/ 183 h 1193"/>
                <a:gd name="T94" fmla="*/ 661 w 1787"/>
                <a:gd name="T95" fmla="*/ 204 h 1193"/>
                <a:gd name="T96" fmla="*/ 610 w 1787"/>
                <a:gd name="T97" fmla="*/ 225 h 1193"/>
                <a:gd name="T98" fmla="*/ 552 w 1787"/>
                <a:gd name="T99" fmla="*/ 208 h 1193"/>
                <a:gd name="T100" fmla="*/ 532 w 1787"/>
                <a:gd name="T101" fmla="*/ 193 h 1193"/>
                <a:gd name="T102" fmla="*/ 491 w 1787"/>
                <a:gd name="T103" fmla="*/ 149 h 1193"/>
                <a:gd name="T104" fmla="*/ 431 w 1787"/>
                <a:gd name="T105" fmla="*/ 105 h 1193"/>
                <a:gd name="T106" fmla="*/ 409 w 1787"/>
                <a:gd name="T107" fmla="*/ 85 h 1193"/>
                <a:gd name="T108" fmla="*/ 364 w 1787"/>
                <a:gd name="T109" fmla="*/ 61 h 1193"/>
                <a:gd name="T110" fmla="*/ 224 w 1787"/>
                <a:gd name="T111" fmla="*/ 9 h 1193"/>
                <a:gd name="T112" fmla="*/ 104 w 1787"/>
                <a:gd name="T113" fmla="*/ 541 h 1193"/>
                <a:gd name="T114" fmla="*/ 87 w 1787"/>
                <a:gd name="T115" fmla="*/ 690 h 1193"/>
                <a:gd name="T116" fmla="*/ 87 w 1787"/>
                <a:gd name="T117" fmla="*/ 741 h 1193"/>
                <a:gd name="T118" fmla="*/ 145 w 1787"/>
                <a:gd name="T119" fmla="*/ 820 h 119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87"/>
                <a:gd name="T181" fmla="*/ 0 h 1193"/>
                <a:gd name="T182" fmla="*/ 1787 w 1787"/>
                <a:gd name="T183" fmla="*/ 1193 h 119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87" h="1193">
                  <a:moveTo>
                    <a:pt x="628" y="969"/>
                  </a:moveTo>
                  <a:lnTo>
                    <a:pt x="871" y="962"/>
                  </a:lnTo>
                  <a:lnTo>
                    <a:pt x="878" y="938"/>
                  </a:lnTo>
                  <a:lnTo>
                    <a:pt x="902" y="941"/>
                  </a:lnTo>
                  <a:lnTo>
                    <a:pt x="902" y="968"/>
                  </a:lnTo>
                  <a:lnTo>
                    <a:pt x="909" y="969"/>
                  </a:lnTo>
                  <a:lnTo>
                    <a:pt x="921" y="972"/>
                  </a:lnTo>
                  <a:lnTo>
                    <a:pt x="935" y="977"/>
                  </a:lnTo>
                  <a:lnTo>
                    <a:pt x="950" y="981"/>
                  </a:lnTo>
                  <a:lnTo>
                    <a:pt x="965" y="984"/>
                  </a:lnTo>
                  <a:lnTo>
                    <a:pt x="979" y="985"/>
                  </a:lnTo>
                  <a:lnTo>
                    <a:pt x="1032" y="981"/>
                  </a:lnTo>
                  <a:lnTo>
                    <a:pt x="1042" y="977"/>
                  </a:lnTo>
                  <a:lnTo>
                    <a:pt x="1051" y="969"/>
                  </a:lnTo>
                  <a:lnTo>
                    <a:pt x="1056" y="958"/>
                  </a:lnTo>
                  <a:lnTo>
                    <a:pt x="1063" y="947"/>
                  </a:lnTo>
                  <a:lnTo>
                    <a:pt x="1070" y="937"/>
                  </a:lnTo>
                  <a:lnTo>
                    <a:pt x="1082" y="938"/>
                  </a:lnTo>
                  <a:lnTo>
                    <a:pt x="1093" y="941"/>
                  </a:lnTo>
                  <a:lnTo>
                    <a:pt x="1103" y="947"/>
                  </a:lnTo>
                  <a:lnTo>
                    <a:pt x="1117" y="954"/>
                  </a:lnTo>
                  <a:lnTo>
                    <a:pt x="1135" y="964"/>
                  </a:lnTo>
                  <a:lnTo>
                    <a:pt x="1164" y="974"/>
                  </a:lnTo>
                  <a:lnTo>
                    <a:pt x="1167" y="981"/>
                  </a:lnTo>
                  <a:lnTo>
                    <a:pt x="1165" y="989"/>
                  </a:lnTo>
                  <a:lnTo>
                    <a:pt x="1162" y="999"/>
                  </a:lnTo>
                  <a:lnTo>
                    <a:pt x="1161" y="1008"/>
                  </a:lnTo>
                  <a:lnTo>
                    <a:pt x="1162" y="1015"/>
                  </a:lnTo>
                  <a:lnTo>
                    <a:pt x="1174" y="1017"/>
                  </a:lnTo>
                  <a:lnTo>
                    <a:pt x="1183" y="1022"/>
                  </a:lnTo>
                  <a:lnTo>
                    <a:pt x="1195" y="1025"/>
                  </a:lnTo>
                  <a:lnTo>
                    <a:pt x="1213" y="1027"/>
                  </a:lnTo>
                  <a:lnTo>
                    <a:pt x="1234" y="1027"/>
                  </a:lnTo>
                  <a:lnTo>
                    <a:pt x="1253" y="1027"/>
                  </a:lnTo>
                  <a:lnTo>
                    <a:pt x="1271" y="1032"/>
                  </a:lnTo>
                  <a:lnTo>
                    <a:pt x="1277" y="1032"/>
                  </a:lnTo>
                  <a:lnTo>
                    <a:pt x="1287" y="1030"/>
                  </a:lnTo>
                  <a:lnTo>
                    <a:pt x="1298" y="1032"/>
                  </a:lnTo>
                  <a:lnTo>
                    <a:pt x="1308" y="1034"/>
                  </a:lnTo>
                  <a:lnTo>
                    <a:pt x="1315" y="1040"/>
                  </a:lnTo>
                  <a:lnTo>
                    <a:pt x="1312" y="1044"/>
                  </a:lnTo>
                  <a:lnTo>
                    <a:pt x="1312" y="1051"/>
                  </a:lnTo>
                  <a:lnTo>
                    <a:pt x="1312" y="1060"/>
                  </a:lnTo>
                  <a:lnTo>
                    <a:pt x="1312" y="1068"/>
                  </a:lnTo>
                  <a:lnTo>
                    <a:pt x="1309" y="1073"/>
                  </a:lnTo>
                  <a:lnTo>
                    <a:pt x="1304" y="1074"/>
                  </a:lnTo>
                  <a:lnTo>
                    <a:pt x="1296" y="1071"/>
                  </a:lnTo>
                  <a:lnTo>
                    <a:pt x="1288" y="1068"/>
                  </a:lnTo>
                  <a:lnTo>
                    <a:pt x="1281" y="1064"/>
                  </a:lnTo>
                  <a:lnTo>
                    <a:pt x="1274" y="1061"/>
                  </a:lnTo>
                  <a:lnTo>
                    <a:pt x="1271" y="1060"/>
                  </a:lnTo>
                  <a:lnTo>
                    <a:pt x="1272" y="1060"/>
                  </a:lnTo>
                  <a:lnTo>
                    <a:pt x="1274" y="1073"/>
                  </a:lnTo>
                  <a:lnTo>
                    <a:pt x="1275" y="1088"/>
                  </a:lnTo>
                  <a:lnTo>
                    <a:pt x="1278" y="1104"/>
                  </a:lnTo>
                  <a:lnTo>
                    <a:pt x="1278" y="1118"/>
                  </a:lnTo>
                  <a:lnTo>
                    <a:pt x="1278" y="1130"/>
                  </a:lnTo>
                  <a:lnTo>
                    <a:pt x="1274" y="1139"/>
                  </a:lnTo>
                  <a:lnTo>
                    <a:pt x="1270" y="1143"/>
                  </a:lnTo>
                  <a:lnTo>
                    <a:pt x="1265" y="1152"/>
                  </a:lnTo>
                  <a:lnTo>
                    <a:pt x="1264" y="1164"/>
                  </a:lnTo>
                  <a:lnTo>
                    <a:pt x="1263" y="1176"/>
                  </a:lnTo>
                  <a:lnTo>
                    <a:pt x="1264" y="1186"/>
                  </a:lnTo>
                  <a:lnTo>
                    <a:pt x="1265" y="1193"/>
                  </a:lnTo>
                  <a:lnTo>
                    <a:pt x="1268" y="1193"/>
                  </a:lnTo>
                  <a:lnTo>
                    <a:pt x="1301" y="1143"/>
                  </a:lnTo>
                  <a:lnTo>
                    <a:pt x="1350" y="1136"/>
                  </a:lnTo>
                  <a:lnTo>
                    <a:pt x="1359" y="1116"/>
                  </a:lnTo>
                  <a:lnTo>
                    <a:pt x="1357" y="1114"/>
                  </a:lnTo>
                  <a:lnTo>
                    <a:pt x="1350" y="1112"/>
                  </a:lnTo>
                  <a:lnTo>
                    <a:pt x="1339" y="1112"/>
                  </a:lnTo>
                  <a:lnTo>
                    <a:pt x="1330" y="1112"/>
                  </a:lnTo>
                  <a:lnTo>
                    <a:pt x="1325" y="1112"/>
                  </a:lnTo>
                  <a:lnTo>
                    <a:pt x="1326" y="1112"/>
                  </a:lnTo>
                  <a:lnTo>
                    <a:pt x="1335" y="1105"/>
                  </a:lnTo>
                  <a:lnTo>
                    <a:pt x="1346" y="1095"/>
                  </a:lnTo>
                  <a:lnTo>
                    <a:pt x="1359" y="1085"/>
                  </a:lnTo>
                  <a:lnTo>
                    <a:pt x="1373" y="1075"/>
                  </a:lnTo>
                  <a:lnTo>
                    <a:pt x="1385" y="1068"/>
                  </a:lnTo>
                  <a:lnTo>
                    <a:pt x="1397" y="1064"/>
                  </a:lnTo>
                  <a:lnTo>
                    <a:pt x="1405" y="1063"/>
                  </a:lnTo>
                  <a:lnTo>
                    <a:pt x="1452" y="986"/>
                  </a:lnTo>
                  <a:lnTo>
                    <a:pt x="1455" y="982"/>
                  </a:lnTo>
                  <a:lnTo>
                    <a:pt x="1462" y="981"/>
                  </a:lnTo>
                  <a:lnTo>
                    <a:pt x="1472" y="979"/>
                  </a:lnTo>
                  <a:lnTo>
                    <a:pt x="1484" y="979"/>
                  </a:lnTo>
                  <a:lnTo>
                    <a:pt x="1497" y="979"/>
                  </a:lnTo>
                  <a:lnTo>
                    <a:pt x="1508" y="978"/>
                  </a:lnTo>
                  <a:lnTo>
                    <a:pt x="1520" y="974"/>
                  </a:lnTo>
                  <a:lnTo>
                    <a:pt x="1527" y="968"/>
                  </a:lnTo>
                  <a:lnTo>
                    <a:pt x="1531" y="958"/>
                  </a:lnTo>
                  <a:lnTo>
                    <a:pt x="1535" y="955"/>
                  </a:lnTo>
                  <a:lnTo>
                    <a:pt x="1541" y="944"/>
                  </a:lnTo>
                  <a:lnTo>
                    <a:pt x="1544" y="930"/>
                  </a:lnTo>
                  <a:lnTo>
                    <a:pt x="1547" y="912"/>
                  </a:lnTo>
                  <a:lnTo>
                    <a:pt x="1549" y="893"/>
                  </a:lnTo>
                  <a:lnTo>
                    <a:pt x="1551" y="878"/>
                  </a:lnTo>
                  <a:lnTo>
                    <a:pt x="1554" y="865"/>
                  </a:lnTo>
                  <a:lnTo>
                    <a:pt x="1562" y="864"/>
                  </a:lnTo>
                  <a:lnTo>
                    <a:pt x="1573" y="862"/>
                  </a:lnTo>
                  <a:lnTo>
                    <a:pt x="1586" y="861"/>
                  </a:lnTo>
                  <a:lnTo>
                    <a:pt x="1595" y="861"/>
                  </a:lnTo>
                  <a:lnTo>
                    <a:pt x="1600" y="902"/>
                  </a:lnTo>
                  <a:lnTo>
                    <a:pt x="1613" y="919"/>
                  </a:lnTo>
                  <a:lnTo>
                    <a:pt x="1627" y="930"/>
                  </a:lnTo>
                  <a:lnTo>
                    <a:pt x="1645" y="941"/>
                  </a:lnTo>
                  <a:lnTo>
                    <a:pt x="1661" y="923"/>
                  </a:lnTo>
                  <a:lnTo>
                    <a:pt x="1672" y="910"/>
                  </a:lnTo>
                  <a:lnTo>
                    <a:pt x="1681" y="902"/>
                  </a:lnTo>
                  <a:lnTo>
                    <a:pt x="1686" y="895"/>
                  </a:lnTo>
                  <a:lnTo>
                    <a:pt x="1692" y="890"/>
                  </a:lnTo>
                  <a:lnTo>
                    <a:pt x="1698" y="886"/>
                  </a:lnTo>
                  <a:lnTo>
                    <a:pt x="1705" y="880"/>
                  </a:lnTo>
                  <a:lnTo>
                    <a:pt x="1696" y="902"/>
                  </a:lnTo>
                  <a:lnTo>
                    <a:pt x="1688" y="919"/>
                  </a:lnTo>
                  <a:lnTo>
                    <a:pt x="1682" y="931"/>
                  </a:lnTo>
                  <a:lnTo>
                    <a:pt x="1679" y="941"/>
                  </a:lnTo>
                  <a:lnTo>
                    <a:pt x="1679" y="951"/>
                  </a:lnTo>
                  <a:lnTo>
                    <a:pt x="1685" y="960"/>
                  </a:lnTo>
                  <a:lnTo>
                    <a:pt x="1695" y="971"/>
                  </a:lnTo>
                  <a:lnTo>
                    <a:pt x="1710" y="961"/>
                  </a:lnTo>
                  <a:lnTo>
                    <a:pt x="1719" y="951"/>
                  </a:lnTo>
                  <a:lnTo>
                    <a:pt x="1723" y="940"/>
                  </a:lnTo>
                  <a:lnTo>
                    <a:pt x="1725" y="928"/>
                  </a:lnTo>
                  <a:lnTo>
                    <a:pt x="1725" y="917"/>
                  </a:lnTo>
                  <a:lnTo>
                    <a:pt x="1727" y="904"/>
                  </a:lnTo>
                  <a:lnTo>
                    <a:pt x="1733" y="904"/>
                  </a:lnTo>
                  <a:lnTo>
                    <a:pt x="1740" y="899"/>
                  </a:lnTo>
                  <a:lnTo>
                    <a:pt x="1750" y="890"/>
                  </a:lnTo>
                  <a:lnTo>
                    <a:pt x="1758" y="879"/>
                  </a:lnTo>
                  <a:lnTo>
                    <a:pt x="1768" y="868"/>
                  </a:lnTo>
                  <a:lnTo>
                    <a:pt x="1777" y="858"/>
                  </a:lnTo>
                  <a:lnTo>
                    <a:pt x="1782" y="849"/>
                  </a:lnTo>
                  <a:lnTo>
                    <a:pt x="1787" y="844"/>
                  </a:lnTo>
                  <a:lnTo>
                    <a:pt x="1768" y="842"/>
                  </a:lnTo>
                  <a:lnTo>
                    <a:pt x="1763" y="844"/>
                  </a:lnTo>
                  <a:lnTo>
                    <a:pt x="1754" y="847"/>
                  </a:lnTo>
                  <a:lnTo>
                    <a:pt x="1743" y="851"/>
                  </a:lnTo>
                  <a:lnTo>
                    <a:pt x="1734" y="855"/>
                  </a:lnTo>
                  <a:lnTo>
                    <a:pt x="1729" y="858"/>
                  </a:lnTo>
                  <a:lnTo>
                    <a:pt x="1709" y="864"/>
                  </a:lnTo>
                  <a:lnTo>
                    <a:pt x="1691" y="861"/>
                  </a:lnTo>
                  <a:lnTo>
                    <a:pt x="1674" y="854"/>
                  </a:lnTo>
                  <a:lnTo>
                    <a:pt x="1661" y="842"/>
                  </a:lnTo>
                  <a:lnTo>
                    <a:pt x="1651" y="827"/>
                  </a:lnTo>
                  <a:lnTo>
                    <a:pt x="1645" y="811"/>
                  </a:lnTo>
                  <a:lnTo>
                    <a:pt x="1640" y="813"/>
                  </a:lnTo>
                  <a:lnTo>
                    <a:pt x="1630" y="815"/>
                  </a:lnTo>
                  <a:lnTo>
                    <a:pt x="1619" y="820"/>
                  </a:lnTo>
                  <a:lnTo>
                    <a:pt x="1606" y="824"/>
                  </a:lnTo>
                  <a:lnTo>
                    <a:pt x="1596" y="827"/>
                  </a:lnTo>
                  <a:lnTo>
                    <a:pt x="1590" y="828"/>
                  </a:lnTo>
                  <a:lnTo>
                    <a:pt x="1593" y="820"/>
                  </a:lnTo>
                  <a:lnTo>
                    <a:pt x="1600" y="811"/>
                  </a:lnTo>
                  <a:lnTo>
                    <a:pt x="1611" y="804"/>
                  </a:lnTo>
                  <a:lnTo>
                    <a:pt x="1624" y="796"/>
                  </a:lnTo>
                  <a:lnTo>
                    <a:pt x="1637" y="787"/>
                  </a:lnTo>
                  <a:lnTo>
                    <a:pt x="1645" y="777"/>
                  </a:lnTo>
                  <a:lnTo>
                    <a:pt x="1648" y="767"/>
                  </a:lnTo>
                  <a:lnTo>
                    <a:pt x="1628" y="760"/>
                  </a:lnTo>
                  <a:lnTo>
                    <a:pt x="1613" y="758"/>
                  </a:lnTo>
                  <a:lnTo>
                    <a:pt x="1599" y="760"/>
                  </a:lnTo>
                  <a:lnTo>
                    <a:pt x="1587" y="767"/>
                  </a:lnTo>
                  <a:lnTo>
                    <a:pt x="1578" y="777"/>
                  </a:lnTo>
                  <a:lnTo>
                    <a:pt x="1568" y="790"/>
                  </a:lnTo>
                  <a:lnTo>
                    <a:pt x="1558" y="803"/>
                  </a:lnTo>
                  <a:lnTo>
                    <a:pt x="1548" y="817"/>
                  </a:lnTo>
                  <a:lnTo>
                    <a:pt x="1537" y="830"/>
                  </a:lnTo>
                  <a:lnTo>
                    <a:pt x="1534" y="817"/>
                  </a:lnTo>
                  <a:lnTo>
                    <a:pt x="1537" y="803"/>
                  </a:lnTo>
                  <a:lnTo>
                    <a:pt x="1544" y="787"/>
                  </a:lnTo>
                  <a:lnTo>
                    <a:pt x="1551" y="773"/>
                  </a:lnTo>
                  <a:lnTo>
                    <a:pt x="1558" y="759"/>
                  </a:lnTo>
                  <a:lnTo>
                    <a:pt x="1559" y="745"/>
                  </a:lnTo>
                  <a:lnTo>
                    <a:pt x="1568" y="729"/>
                  </a:lnTo>
                  <a:lnTo>
                    <a:pt x="1580" y="718"/>
                  </a:lnTo>
                  <a:lnTo>
                    <a:pt x="1596" y="710"/>
                  </a:lnTo>
                  <a:lnTo>
                    <a:pt x="1613" y="704"/>
                  </a:lnTo>
                  <a:lnTo>
                    <a:pt x="1633" y="698"/>
                  </a:lnTo>
                  <a:lnTo>
                    <a:pt x="1651" y="693"/>
                  </a:lnTo>
                  <a:lnTo>
                    <a:pt x="1669" y="687"/>
                  </a:lnTo>
                  <a:lnTo>
                    <a:pt x="1685" y="678"/>
                  </a:lnTo>
                  <a:lnTo>
                    <a:pt x="1696" y="669"/>
                  </a:lnTo>
                  <a:lnTo>
                    <a:pt x="1705" y="654"/>
                  </a:lnTo>
                  <a:lnTo>
                    <a:pt x="1709" y="640"/>
                  </a:lnTo>
                  <a:lnTo>
                    <a:pt x="1710" y="628"/>
                  </a:lnTo>
                  <a:lnTo>
                    <a:pt x="1712" y="613"/>
                  </a:lnTo>
                  <a:lnTo>
                    <a:pt x="1715" y="601"/>
                  </a:lnTo>
                  <a:lnTo>
                    <a:pt x="1723" y="589"/>
                  </a:lnTo>
                  <a:lnTo>
                    <a:pt x="1732" y="577"/>
                  </a:lnTo>
                  <a:lnTo>
                    <a:pt x="1736" y="563"/>
                  </a:lnTo>
                  <a:lnTo>
                    <a:pt x="1739" y="549"/>
                  </a:lnTo>
                  <a:lnTo>
                    <a:pt x="1739" y="533"/>
                  </a:lnTo>
                  <a:lnTo>
                    <a:pt x="1736" y="519"/>
                  </a:lnTo>
                  <a:lnTo>
                    <a:pt x="1729" y="506"/>
                  </a:lnTo>
                  <a:lnTo>
                    <a:pt x="1719" y="496"/>
                  </a:lnTo>
                  <a:lnTo>
                    <a:pt x="1705" y="491"/>
                  </a:lnTo>
                  <a:lnTo>
                    <a:pt x="1684" y="500"/>
                  </a:lnTo>
                  <a:lnTo>
                    <a:pt x="1667" y="489"/>
                  </a:lnTo>
                  <a:lnTo>
                    <a:pt x="1658" y="496"/>
                  </a:lnTo>
                  <a:lnTo>
                    <a:pt x="1652" y="510"/>
                  </a:lnTo>
                  <a:lnTo>
                    <a:pt x="1647" y="527"/>
                  </a:lnTo>
                  <a:lnTo>
                    <a:pt x="1643" y="544"/>
                  </a:lnTo>
                  <a:lnTo>
                    <a:pt x="1640" y="560"/>
                  </a:lnTo>
                  <a:lnTo>
                    <a:pt x="1636" y="570"/>
                  </a:lnTo>
                  <a:lnTo>
                    <a:pt x="1633" y="571"/>
                  </a:lnTo>
                  <a:lnTo>
                    <a:pt x="1633" y="565"/>
                  </a:lnTo>
                  <a:lnTo>
                    <a:pt x="1633" y="556"/>
                  </a:lnTo>
                  <a:lnTo>
                    <a:pt x="1631" y="541"/>
                  </a:lnTo>
                  <a:lnTo>
                    <a:pt x="1630" y="529"/>
                  </a:lnTo>
                  <a:lnTo>
                    <a:pt x="1630" y="516"/>
                  </a:lnTo>
                  <a:lnTo>
                    <a:pt x="1633" y="509"/>
                  </a:lnTo>
                  <a:lnTo>
                    <a:pt x="1637" y="500"/>
                  </a:lnTo>
                  <a:lnTo>
                    <a:pt x="1643" y="491"/>
                  </a:lnTo>
                  <a:lnTo>
                    <a:pt x="1648" y="481"/>
                  </a:lnTo>
                  <a:lnTo>
                    <a:pt x="1651" y="474"/>
                  </a:lnTo>
                  <a:lnTo>
                    <a:pt x="1651" y="469"/>
                  </a:lnTo>
                  <a:lnTo>
                    <a:pt x="1637" y="474"/>
                  </a:lnTo>
                  <a:lnTo>
                    <a:pt x="1621" y="476"/>
                  </a:lnTo>
                  <a:lnTo>
                    <a:pt x="1604" y="478"/>
                  </a:lnTo>
                  <a:lnTo>
                    <a:pt x="1590" y="479"/>
                  </a:lnTo>
                  <a:lnTo>
                    <a:pt x="1579" y="481"/>
                  </a:lnTo>
                  <a:lnTo>
                    <a:pt x="1563" y="472"/>
                  </a:lnTo>
                  <a:lnTo>
                    <a:pt x="1548" y="465"/>
                  </a:lnTo>
                  <a:lnTo>
                    <a:pt x="1537" y="457"/>
                  </a:lnTo>
                  <a:lnTo>
                    <a:pt x="1538" y="455"/>
                  </a:lnTo>
                  <a:lnTo>
                    <a:pt x="1539" y="454"/>
                  </a:lnTo>
                  <a:lnTo>
                    <a:pt x="1542" y="451"/>
                  </a:lnTo>
                  <a:lnTo>
                    <a:pt x="1544" y="448"/>
                  </a:lnTo>
                  <a:lnTo>
                    <a:pt x="1545" y="445"/>
                  </a:lnTo>
                  <a:lnTo>
                    <a:pt x="1545" y="443"/>
                  </a:lnTo>
                  <a:lnTo>
                    <a:pt x="1522" y="424"/>
                  </a:lnTo>
                  <a:lnTo>
                    <a:pt x="1493" y="404"/>
                  </a:lnTo>
                  <a:lnTo>
                    <a:pt x="1462" y="386"/>
                  </a:lnTo>
                  <a:lnTo>
                    <a:pt x="1432" y="366"/>
                  </a:lnTo>
                  <a:lnTo>
                    <a:pt x="1405" y="344"/>
                  </a:lnTo>
                  <a:lnTo>
                    <a:pt x="1401" y="354"/>
                  </a:lnTo>
                  <a:lnTo>
                    <a:pt x="1400" y="365"/>
                  </a:lnTo>
                  <a:lnTo>
                    <a:pt x="1401" y="378"/>
                  </a:lnTo>
                  <a:lnTo>
                    <a:pt x="1404" y="390"/>
                  </a:lnTo>
                  <a:lnTo>
                    <a:pt x="1407" y="402"/>
                  </a:lnTo>
                  <a:lnTo>
                    <a:pt x="1411" y="410"/>
                  </a:lnTo>
                  <a:lnTo>
                    <a:pt x="1407" y="420"/>
                  </a:lnTo>
                  <a:lnTo>
                    <a:pt x="1401" y="431"/>
                  </a:lnTo>
                  <a:lnTo>
                    <a:pt x="1394" y="443"/>
                  </a:lnTo>
                  <a:lnTo>
                    <a:pt x="1387" y="452"/>
                  </a:lnTo>
                  <a:lnTo>
                    <a:pt x="1374" y="444"/>
                  </a:lnTo>
                  <a:lnTo>
                    <a:pt x="1363" y="440"/>
                  </a:lnTo>
                  <a:lnTo>
                    <a:pt x="1350" y="438"/>
                  </a:lnTo>
                  <a:lnTo>
                    <a:pt x="1342" y="423"/>
                  </a:lnTo>
                  <a:lnTo>
                    <a:pt x="1333" y="407"/>
                  </a:lnTo>
                  <a:lnTo>
                    <a:pt x="1325" y="393"/>
                  </a:lnTo>
                  <a:lnTo>
                    <a:pt x="1315" y="382"/>
                  </a:lnTo>
                  <a:lnTo>
                    <a:pt x="1304" y="373"/>
                  </a:lnTo>
                  <a:lnTo>
                    <a:pt x="1288" y="368"/>
                  </a:lnTo>
                  <a:lnTo>
                    <a:pt x="1270" y="368"/>
                  </a:lnTo>
                  <a:lnTo>
                    <a:pt x="1260" y="365"/>
                  </a:lnTo>
                  <a:lnTo>
                    <a:pt x="1250" y="359"/>
                  </a:lnTo>
                  <a:lnTo>
                    <a:pt x="1241" y="352"/>
                  </a:lnTo>
                  <a:lnTo>
                    <a:pt x="1233" y="347"/>
                  </a:lnTo>
                  <a:lnTo>
                    <a:pt x="1222" y="342"/>
                  </a:lnTo>
                  <a:lnTo>
                    <a:pt x="1209" y="344"/>
                  </a:lnTo>
                  <a:lnTo>
                    <a:pt x="1205" y="347"/>
                  </a:lnTo>
                  <a:lnTo>
                    <a:pt x="1200" y="354"/>
                  </a:lnTo>
                  <a:lnTo>
                    <a:pt x="1198" y="362"/>
                  </a:lnTo>
                  <a:lnTo>
                    <a:pt x="1195" y="368"/>
                  </a:lnTo>
                  <a:lnTo>
                    <a:pt x="1185" y="365"/>
                  </a:lnTo>
                  <a:lnTo>
                    <a:pt x="1172" y="365"/>
                  </a:lnTo>
                  <a:lnTo>
                    <a:pt x="1159" y="365"/>
                  </a:lnTo>
                  <a:lnTo>
                    <a:pt x="1147" y="368"/>
                  </a:lnTo>
                  <a:lnTo>
                    <a:pt x="1140" y="372"/>
                  </a:lnTo>
                  <a:lnTo>
                    <a:pt x="1141" y="382"/>
                  </a:lnTo>
                  <a:lnTo>
                    <a:pt x="1144" y="393"/>
                  </a:lnTo>
                  <a:lnTo>
                    <a:pt x="1148" y="404"/>
                  </a:lnTo>
                  <a:lnTo>
                    <a:pt x="1151" y="417"/>
                  </a:lnTo>
                  <a:lnTo>
                    <a:pt x="1154" y="427"/>
                  </a:lnTo>
                  <a:lnTo>
                    <a:pt x="1152" y="434"/>
                  </a:lnTo>
                  <a:lnTo>
                    <a:pt x="1165" y="448"/>
                  </a:lnTo>
                  <a:lnTo>
                    <a:pt x="1174" y="461"/>
                  </a:lnTo>
                  <a:lnTo>
                    <a:pt x="1181" y="469"/>
                  </a:lnTo>
                  <a:lnTo>
                    <a:pt x="1183" y="479"/>
                  </a:lnTo>
                  <a:lnTo>
                    <a:pt x="1183" y="489"/>
                  </a:lnTo>
                  <a:lnTo>
                    <a:pt x="1179" y="502"/>
                  </a:lnTo>
                  <a:lnTo>
                    <a:pt x="1172" y="519"/>
                  </a:lnTo>
                  <a:lnTo>
                    <a:pt x="1193" y="530"/>
                  </a:lnTo>
                  <a:lnTo>
                    <a:pt x="1212" y="543"/>
                  </a:lnTo>
                  <a:lnTo>
                    <a:pt x="1227" y="557"/>
                  </a:lnTo>
                  <a:lnTo>
                    <a:pt x="1239" y="575"/>
                  </a:lnTo>
                  <a:lnTo>
                    <a:pt x="1247" y="598"/>
                  </a:lnTo>
                  <a:lnTo>
                    <a:pt x="1248" y="613"/>
                  </a:lnTo>
                  <a:lnTo>
                    <a:pt x="1246" y="625"/>
                  </a:lnTo>
                  <a:lnTo>
                    <a:pt x="1239" y="635"/>
                  </a:lnTo>
                  <a:lnTo>
                    <a:pt x="1231" y="645"/>
                  </a:lnTo>
                  <a:lnTo>
                    <a:pt x="1223" y="653"/>
                  </a:lnTo>
                  <a:lnTo>
                    <a:pt x="1215" y="663"/>
                  </a:lnTo>
                  <a:lnTo>
                    <a:pt x="1209" y="674"/>
                  </a:lnTo>
                  <a:lnTo>
                    <a:pt x="1210" y="683"/>
                  </a:lnTo>
                  <a:lnTo>
                    <a:pt x="1215" y="695"/>
                  </a:lnTo>
                  <a:lnTo>
                    <a:pt x="1222" y="708"/>
                  </a:lnTo>
                  <a:lnTo>
                    <a:pt x="1230" y="724"/>
                  </a:lnTo>
                  <a:lnTo>
                    <a:pt x="1239" y="738"/>
                  </a:lnTo>
                  <a:lnTo>
                    <a:pt x="1248" y="752"/>
                  </a:lnTo>
                  <a:lnTo>
                    <a:pt x="1256" y="765"/>
                  </a:lnTo>
                  <a:lnTo>
                    <a:pt x="1261" y="773"/>
                  </a:lnTo>
                  <a:lnTo>
                    <a:pt x="1257" y="783"/>
                  </a:lnTo>
                  <a:lnTo>
                    <a:pt x="1256" y="789"/>
                  </a:lnTo>
                  <a:lnTo>
                    <a:pt x="1254" y="793"/>
                  </a:lnTo>
                  <a:lnTo>
                    <a:pt x="1253" y="796"/>
                  </a:lnTo>
                  <a:lnTo>
                    <a:pt x="1248" y="799"/>
                  </a:lnTo>
                  <a:lnTo>
                    <a:pt x="1239" y="801"/>
                  </a:lnTo>
                  <a:lnTo>
                    <a:pt x="1223" y="806"/>
                  </a:lnTo>
                  <a:lnTo>
                    <a:pt x="1206" y="789"/>
                  </a:lnTo>
                  <a:lnTo>
                    <a:pt x="1191" y="776"/>
                  </a:lnTo>
                  <a:lnTo>
                    <a:pt x="1179" y="766"/>
                  </a:lnTo>
                  <a:lnTo>
                    <a:pt x="1171" y="758"/>
                  </a:lnTo>
                  <a:lnTo>
                    <a:pt x="1164" y="749"/>
                  </a:lnTo>
                  <a:lnTo>
                    <a:pt x="1158" y="738"/>
                  </a:lnTo>
                  <a:lnTo>
                    <a:pt x="1155" y="724"/>
                  </a:lnTo>
                  <a:lnTo>
                    <a:pt x="1154" y="704"/>
                  </a:lnTo>
                  <a:lnTo>
                    <a:pt x="1152" y="678"/>
                  </a:lnTo>
                  <a:lnTo>
                    <a:pt x="1145" y="673"/>
                  </a:lnTo>
                  <a:lnTo>
                    <a:pt x="1140" y="670"/>
                  </a:lnTo>
                  <a:lnTo>
                    <a:pt x="1135" y="671"/>
                  </a:lnTo>
                  <a:lnTo>
                    <a:pt x="1130" y="676"/>
                  </a:lnTo>
                  <a:lnTo>
                    <a:pt x="1124" y="678"/>
                  </a:lnTo>
                  <a:lnTo>
                    <a:pt x="1117" y="683"/>
                  </a:lnTo>
                  <a:lnTo>
                    <a:pt x="1106" y="684"/>
                  </a:lnTo>
                  <a:lnTo>
                    <a:pt x="1090" y="683"/>
                  </a:lnTo>
                  <a:lnTo>
                    <a:pt x="1072" y="677"/>
                  </a:lnTo>
                  <a:lnTo>
                    <a:pt x="1052" y="669"/>
                  </a:lnTo>
                  <a:lnTo>
                    <a:pt x="1031" y="660"/>
                  </a:lnTo>
                  <a:lnTo>
                    <a:pt x="1010" y="650"/>
                  </a:lnTo>
                  <a:lnTo>
                    <a:pt x="989" y="640"/>
                  </a:lnTo>
                  <a:lnTo>
                    <a:pt x="967" y="635"/>
                  </a:lnTo>
                  <a:lnTo>
                    <a:pt x="949" y="632"/>
                  </a:lnTo>
                  <a:lnTo>
                    <a:pt x="932" y="633"/>
                  </a:lnTo>
                  <a:lnTo>
                    <a:pt x="919" y="642"/>
                  </a:lnTo>
                  <a:lnTo>
                    <a:pt x="912" y="625"/>
                  </a:lnTo>
                  <a:lnTo>
                    <a:pt x="907" y="605"/>
                  </a:lnTo>
                  <a:lnTo>
                    <a:pt x="901" y="587"/>
                  </a:lnTo>
                  <a:lnTo>
                    <a:pt x="895" y="570"/>
                  </a:lnTo>
                  <a:lnTo>
                    <a:pt x="885" y="571"/>
                  </a:lnTo>
                  <a:lnTo>
                    <a:pt x="874" y="574"/>
                  </a:lnTo>
                  <a:lnTo>
                    <a:pt x="863" y="575"/>
                  </a:lnTo>
                  <a:lnTo>
                    <a:pt x="850" y="557"/>
                  </a:lnTo>
                  <a:lnTo>
                    <a:pt x="846" y="539"/>
                  </a:lnTo>
                  <a:lnTo>
                    <a:pt x="847" y="519"/>
                  </a:lnTo>
                  <a:lnTo>
                    <a:pt x="853" y="499"/>
                  </a:lnTo>
                  <a:lnTo>
                    <a:pt x="863" y="479"/>
                  </a:lnTo>
                  <a:lnTo>
                    <a:pt x="876" y="460"/>
                  </a:lnTo>
                  <a:lnTo>
                    <a:pt x="888" y="443"/>
                  </a:lnTo>
                  <a:lnTo>
                    <a:pt x="901" y="426"/>
                  </a:lnTo>
                  <a:lnTo>
                    <a:pt x="912" y="411"/>
                  </a:lnTo>
                  <a:lnTo>
                    <a:pt x="919" y="400"/>
                  </a:lnTo>
                  <a:lnTo>
                    <a:pt x="919" y="399"/>
                  </a:lnTo>
                  <a:lnTo>
                    <a:pt x="918" y="396"/>
                  </a:lnTo>
                  <a:lnTo>
                    <a:pt x="916" y="393"/>
                  </a:lnTo>
                  <a:lnTo>
                    <a:pt x="914" y="390"/>
                  </a:lnTo>
                  <a:lnTo>
                    <a:pt x="912" y="389"/>
                  </a:lnTo>
                  <a:lnTo>
                    <a:pt x="911" y="387"/>
                  </a:lnTo>
                  <a:lnTo>
                    <a:pt x="911" y="386"/>
                  </a:lnTo>
                  <a:lnTo>
                    <a:pt x="916" y="379"/>
                  </a:lnTo>
                  <a:lnTo>
                    <a:pt x="926" y="369"/>
                  </a:lnTo>
                  <a:lnTo>
                    <a:pt x="938" y="355"/>
                  </a:lnTo>
                  <a:lnTo>
                    <a:pt x="949" y="341"/>
                  </a:lnTo>
                  <a:lnTo>
                    <a:pt x="959" y="328"/>
                  </a:lnTo>
                  <a:lnTo>
                    <a:pt x="966" y="317"/>
                  </a:lnTo>
                  <a:lnTo>
                    <a:pt x="963" y="317"/>
                  </a:lnTo>
                  <a:lnTo>
                    <a:pt x="957" y="317"/>
                  </a:lnTo>
                  <a:lnTo>
                    <a:pt x="949" y="314"/>
                  </a:lnTo>
                  <a:lnTo>
                    <a:pt x="940" y="311"/>
                  </a:lnTo>
                  <a:lnTo>
                    <a:pt x="931" y="308"/>
                  </a:lnTo>
                  <a:lnTo>
                    <a:pt x="922" y="304"/>
                  </a:lnTo>
                  <a:lnTo>
                    <a:pt x="915" y="300"/>
                  </a:lnTo>
                  <a:lnTo>
                    <a:pt x="911" y="296"/>
                  </a:lnTo>
                  <a:lnTo>
                    <a:pt x="909" y="293"/>
                  </a:lnTo>
                  <a:lnTo>
                    <a:pt x="914" y="290"/>
                  </a:lnTo>
                  <a:lnTo>
                    <a:pt x="924" y="290"/>
                  </a:lnTo>
                  <a:lnTo>
                    <a:pt x="940" y="290"/>
                  </a:lnTo>
                  <a:lnTo>
                    <a:pt x="965" y="293"/>
                  </a:lnTo>
                  <a:lnTo>
                    <a:pt x="962" y="286"/>
                  </a:lnTo>
                  <a:lnTo>
                    <a:pt x="960" y="273"/>
                  </a:lnTo>
                  <a:lnTo>
                    <a:pt x="959" y="262"/>
                  </a:lnTo>
                  <a:lnTo>
                    <a:pt x="957" y="255"/>
                  </a:lnTo>
                  <a:lnTo>
                    <a:pt x="990" y="259"/>
                  </a:lnTo>
                  <a:lnTo>
                    <a:pt x="1007" y="243"/>
                  </a:lnTo>
                  <a:lnTo>
                    <a:pt x="1021" y="226"/>
                  </a:lnTo>
                  <a:lnTo>
                    <a:pt x="1032" y="208"/>
                  </a:lnTo>
                  <a:lnTo>
                    <a:pt x="1024" y="198"/>
                  </a:lnTo>
                  <a:lnTo>
                    <a:pt x="1015" y="187"/>
                  </a:lnTo>
                  <a:lnTo>
                    <a:pt x="1008" y="174"/>
                  </a:lnTo>
                  <a:lnTo>
                    <a:pt x="1004" y="166"/>
                  </a:lnTo>
                  <a:lnTo>
                    <a:pt x="1005" y="159"/>
                  </a:lnTo>
                  <a:lnTo>
                    <a:pt x="1007" y="150"/>
                  </a:lnTo>
                  <a:lnTo>
                    <a:pt x="1008" y="142"/>
                  </a:lnTo>
                  <a:lnTo>
                    <a:pt x="998" y="136"/>
                  </a:lnTo>
                  <a:lnTo>
                    <a:pt x="986" y="132"/>
                  </a:lnTo>
                  <a:lnTo>
                    <a:pt x="973" y="129"/>
                  </a:lnTo>
                  <a:lnTo>
                    <a:pt x="960" y="128"/>
                  </a:lnTo>
                  <a:lnTo>
                    <a:pt x="949" y="130"/>
                  </a:lnTo>
                  <a:lnTo>
                    <a:pt x="938" y="137"/>
                  </a:lnTo>
                  <a:lnTo>
                    <a:pt x="945" y="154"/>
                  </a:lnTo>
                  <a:lnTo>
                    <a:pt x="949" y="173"/>
                  </a:lnTo>
                  <a:lnTo>
                    <a:pt x="949" y="190"/>
                  </a:lnTo>
                  <a:lnTo>
                    <a:pt x="945" y="207"/>
                  </a:lnTo>
                  <a:lnTo>
                    <a:pt x="933" y="222"/>
                  </a:lnTo>
                  <a:lnTo>
                    <a:pt x="929" y="212"/>
                  </a:lnTo>
                  <a:lnTo>
                    <a:pt x="925" y="198"/>
                  </a:lnTo>
                  <a:lnTo>
                    <a:pt x="921" y="183"/>
                  </a:lnTo>
                  <a:lnTo>
                    <a:pt x="919" y="170"/>
                  </a:lnTo>
                  <a:lnTo>
                    <a:pt x="909" y="163"/>
                  </a:lnTo>
                  <a:lnTo>
                    <a:pt x="895" y="160"/>
                  </a:lnTo>
                  <a:lnTo>
                    <a:pt x="892" y="167"/>
                  </a:lnTo>
                  <a:lnTo>
                    <a:pt x="891" y="171"/>
                  </a:lnTo>
                  <a:lnTo>
                    <a:pt x="888" y="177"/>
                  </a:lnTo>
                  <a:lnTo>
                    <a:pt x="885" y="180"/>
                  </a:lnTo>
                  <a:lnTo>
                    <a:pt x="884" y="183"/>
                  </a:lnTo>
                  <a:lnTo>
                    <a:pt x="883" y="184"/>
                  </a:lnTo>
                  <a:lnTo>
                    <a:pt x="881" y="184"/>
                  </a:lnTo>
                  <a:lnTo>
                    <a:pt x="880" y="183"/>
                  </a:lnTo>
                  <a:lnTo>
                    <a:pt x="878" y="178"/>
                  </a:lnTo>
                  <a:lnTo>
                    <a:pt x="878" y="174"/>
                  </a:lnTo>
                  <a:lnTo>
                    <a:pt x="877" y="166"/>
                  </a:lnTo>
                  <a:lnTo>
                    <a:pt x="877" y="156"/>
                  </a:lnTo>
                  <a:lnTo>
                    <a:pt x="870" y="152"/>
                  </a:lnTo>
                  <a:lnTo>
                    <a:pt x="860" y="146"/>
                  </a:lnTo>
                  <a:lnTo>
                    <a:pt x="850" y="142"/>
                  </a:lnTo>
                  <a:lnTo>
                    <a:pt x="850" y="132"/>
                  </a:lnTo>
                  <a:lnTo>
                    <a:pt x="849" y="119"/>
                  </a:lnTo>
                  <a:lnTo>
                    <a:pt x="846" y="105"/>
                  </a:lnTo>
                  <a:lnTo>
                    <a:pt x="842" y="91"/>
                  </a:lnTo>
                  <a:lnTo>
                    <a:pt x="833" y="78"/>
                  </a:lnTo>
                  <a:lnTo>
                    <a:pt x="822" y="71"/>
                  </a:lnTo>
                  <a:lnTo>
                    <a:pt x="806" y="68"/>
                  </a:lnTo>
                  <a:lnTo>
                    <a:pt x="795" y="68"/>
                  </a:lnTo>
                  <a:lnTo>
                    <a:pt x="788" y="74"/>
                  </a:lnTo>
                  <a:lnTo>
                    <a:pt x="785" y="82"/>
                  </a:lnTo>
                  <a:lnTo>
                    <a:pt x="784" y="92"/>
                  </a:lnTo>
                  <a:lnTo>
                    <a:pt x="785" y="104"/>
                  </a:lnTo>
                  <a:lnTo>
                    <a:pt x="788" y="115"/>
                  </a:lnTo>
                  <a:lnTo>
                    <a:pt x="791" y="125"/>
                  </a:lnTo>
                  <a:lnTo>
                    <a:pt x="794" y="135"/>
                  </a:lnTo>
                  <a:lnTo>
                    <a:pt x="796" y="142"/>
                  </a:lnTo>
                  <a:lnTo>
                    <a:pt x="798" y="146"/>
                  </a:lnTo>
                  <a:lnTo>
                    <a:pt x="811" y="153"/>
                  </a:lnTo>
                  <a:lnTo>
                    <a:pt x="819" y="163"/>
                  </a:lnTo>
                  <a:lnTo>
                    <a:pt x="825" y="174"/>
                  </a:lnTo>
                  <a:lnTo>
                    <a:pt x="832" y="188"/>
                  </a:lnTo>
                  <a:lnTo>
                    <a:pt x="826" y="211"/>
                  </a:lnTo>
                  <a:lnTo>
                    <a:pt x="819" y="234"/>
                  </a:lnTo>
                  <a:lnTo>
                    <a:pt x="813" y="253"/>
                  </a:lnTo>
                  <a:lnTo>
                    <a:pt x="792" y="200"/>
                  </a:lnTo>
                  <a:lnTo>
                    <a:pt x="768" y="204"/>
                  </a:lnTo>
                  <a:lnTo>
                    <a:pt x="768" y="208"/>
                  </a:lnTo>
                  <a:lnTo>
                    <a:pt x="768" y="212"/>
                  </a:lnTo>
                  <a:lnTo>
                    <a:pt x="770" y="218"/>
                  </a:lnTo>
                  <a:lnTo>
                    <a:pt x="770" y="222"/>
                  </a:lnTo>
                  <a:lnTo>
                    <a:pt x="760" y="224"/>
                  </a:lnTo>
                  <a:lnTo>
                    <a:pt x="747" y="226"/>
                  </a:lnTo>
                  <a:lnTo>
                    <a:pt x="731" y="226"/>
                  </a:lnTo>
                  <a:lnTo>
                    <a:pt x="716" y="225"/>
                  </a:lnTo>
                  <a:lnTo>
                    <a:pt x="700" y="221"/>
                  </a:lnTo>
                  <a:lnTo>
                    <a:pt x="689" y="217"/>
                  </a:lnTo>
                  <a:lnTo>
                    <a:pt x="679" y="208"/>
                  </a:lnTo>
                  <a:lnTo>
                    <a:pt x="676" y="198"/>
                  </a:lnTo>
                  <a:lnTo>
                    <a:pt x="678" y="185"/>
                  </a:lnTo>
                  <a:lnTo>
                    <a:pt x="674" y="185"/>
                  </a:lnTo>
                  <a:lnTo>
                    <a:pt x="665" y="184"/>
                  </a:lnTo>
                  <a:lnTo>
                    <a:pt x="655" y="183"/>
                  </a:lnTo>
                  <a:lnTo>
                    <a:pt x="644" y="183"/>
                  </a:lnTo>
                  <a:lnTo>
                    <a:pt x="634" y="185"/>
                  </a:lnTo>
                  <a:lnTo>
                    <a:pt x="627" y="190"/>
                  </a:lnTo>
                  <a:lnTo>
                    <a:pt x="624" y="197"/>
                  </a:lnTo>
                  <a:lnTo>
                    <a:pt x="627" y="200"/>
                  </a:lnTo>
                  <a:lnTo>
                    <a:pt x="634" y="201"/>
                  </a:lnTo>
                  <a:lnTo>
                    <a:pt x="642" y="201"/>
                  </a:lnTo>
                  <a:lnTo>
                    <a:pt x="651" y="201"/>
                  </a:lnTo>
                  <a:lnTo>
                    <a:pt x="658" y="201"/>
                  </a:lnTo>
                  <a:lnTo>
                    <a:pt x="661" y="204"/>
                  </a:lnTo>
                  <a:lnTo>
                    <a:pt x="658" y="207"/>
                  </a:lnTo>
                  <a:lnTo>
                    <a:pt x="652" y="212"/>
                  </a:lnTo>
                  <a:lnTo>
                    <a:pt x="644" y="218"/>
                  </a:lnTo>
                  <a:lnTo>
                    <a:pt x="635" y="224"/>
                  </a:lnTo>
                  <a:lnTo>
                    <a:pt x="625" y="229"/>
                  </a:lnTo>
                  <a:lnTo>
                    <a:pt x="620" y="232"/>
                  </a:lnTo>
                  <a:lnTo>
                    <a:pt x="616" y="232"/>
                  </a:lnTo>
                  <a:lnTo>
                    <a:pt x="614" y="231"/>
                  </a:lnTo>
                  <a:lnTo>
                    <a:pt x="613" y="228"/>
                  </a:lnTo>
                  <a:lnTo>
                    <a:pt x="610" y="225"/>
                  </a:lnTo>
                  <a:lnTo>
                    <a:pt x="609" y="221"/>
                  </a:lnTo>
                  <a:lnTo>
                    <a:pt x="606" y="217"/>
                  </a:lnTo>
                  <a:lnTo>
                    <a:pt x="603" y="214"/>
                  </a:lnTo>
                  <a:lnTo>
                    <a:pt x="601" y="211"/>
                  </a:lnTo>
                  <a:lnTo>
                    <a:pt x="600" y="210"/>
                  </a:lnTo>
                  <a:lnTo>
                    <a:pt x="596" y="210"/>
                  </a:lnTo>
                  <a:lnTo>
                    <a:pt x="586" y="208"/>
                  </a:lnTo>
                  <a:lnTo>
                    <a:pt x="573" y="208"/>
                  </a:lnTo>
                  <a:lnTo>
                    <a:pt x="562" y="208"/>
                  </a:lnTo>
                  <a:lnTo>
                    <a:pt x="552" y="208"/>
                  </a:lnTo>
                  <a:lnTo>
                    <a:pt x="548" y="208"/>
                  </a:lnTo>
                  <a:lnTo>
                    <a:pt x="544" y="205"/>
                  </a:lnTo>
                  <a:lnTo>
                    <a:pt x="536" y="202"/>
                  </a:lnTo>
                  <a:lnTo>
                    <a:pt x="528" y="200"/>
                  </a:lnTo>
                  <a:lnTo>
                    <a:pt x="521" y="197"/>
                  </a:lnTo>
                  <a:lnTo>
                    <a:pt x="518" y="195"/>
                  </a:lnTo>
                  <a:lnTo>
                    <a:pt x="518" y="194"/>
                  </a:lnTo>
                  <a:lnTo>
                    <a:pt x="521" y="193"/>
                  </a:lnTo>
                  <a:lnTo>
                    <a:pt x="527" y="193"/>
                  </a:lnTo>
                  <a:lnTo>
                    <a:pt x="532" y="193"/>
                  </a:lnTo>
                  <a:lnTo>
                    <a:pt x="538" y="193"/>
                  </a:lnTo>
                  <a:lnTo>
                    <a:pt x="544" y="191"/>
                  </a:lnTo>
                  <a:lnTo>
                    <a:pt x="546" y="190"/>
                  </a:lnTo>
                  <a:lnTo>
                    <a:pt x="546" y="185"/>
                  </a:lnTo>
                  <a:lnTo>
                    <a:pt x="542" y="181"/>
                  </a:lnTo>
                  <a:lnTo>
                    <a:pt x="534" y="174"/>
                  </a:lnTo>
                  <a:lnTo>
                    <a:pt x="518" y="164"/>
                  </a:lnTo>
                  <a:lnTo>
                    <a:pt x="496" y="153"/>
                  </a:lnTo>
                  <a:lnTo>
                    <a:pt x="491" y="149"/>
                  </a:lnTo>
                  <a:lnTo>
                    <a:pt x="484" y="142"/>
                  </a:lnTo>
                  <a:lnTo>
                    <a:pt x="476" y="133"/>
                  </a:lnTo>
                  <a:lnTo>
                    <a:pt x="464" y="123"/>
                  </a:lnTo>
                  <a:lnTo>
                    <a:pt x="455" y="115"/>
                  </a:lnTo>
                  <a:lnTo>
                    <a:pt x="446" y="106"/>
                  </a:lnTo>
                  <a:lnTo>
                    <a:pt x="440" y="101"/>
                  </a:lnTo>
                  <a:lnTo>
                    <a:pt x="438" y="99"/>
                  </a:lnTo>
                  <a:lnTo>
                    <a:pt x="436" y="101"/>
                  </a:lnTo>
                  <a:lnTo>
                    <a:pt x="433" y="102"/>
                  </a:lnTo>
                  <a:lnTo>
                    <a:pt x="431" y="105"/>
                  </a:lnTo>
                  <a:lnTo>
                    <a:pt x="429" y="108"/>
                  </a:lnTo>
                  <a:lnTo>
                    <a:pt x="426" y="112"/>
                  </a:lnTo>
                  <a:lnTo>
                    <a:pt x="423" y="115"/>
                  </a:lnTo>
                  <a:lnTo>
                    <a:pt x="421" y="116"/>
                  </a:lnTo>
                  <a:lnTo>
                    <a:pt x="419" y="118"/>
                  </a:lnTo>
                  <a:lnTo>
                    <a:pt x="422" y="102"/>
                  </a:lnTo>
                  <a:lnTo>
                    <a:pt x="422" y="91"/>
                  </a:lnTo>
                  <a:lnTo>
                    <a:pt x="419" y="85"/>
                  </a:lnTo>
                  <a:lnTo>
                    <a:pt x="415" y="84"/>
                  </a:lnTo>
                  <a:lnTo>
                    <a:pt x="409" y="85"/>
                  </a:lnTo>
                  <a:lnTo>
                    <a:pt x="402" y="91"/>
                  </a:lnTo>
                  <a:lnTo>
                    <a:pt x="395" y="99"/>
                  </a:lnTo>
                  <a:lnTo>
                    <a:pt x="395" y="87"/>
                  </a:lnTo>
                  <a:lnTo>
                    <a:pt x="395" y="74"/>
                  </a:lnTo>
                  <a:lnTo>
                    <a:pt x="395" y="65"/>
                  </a:lnTo>
                  <a:lnTo>
                    <a:pt x="394" y="57"/>
                  </a:lnTo>
                  <a:lnTo>
                    <a:pt x="390" y="53"/>
                  </a:lnTo>
                  <a:lnTo>
                    <a:pt x="384" y="51"/>
                  </a:lnTo>
                  <a:lnTo>
                    <a:pt x="375" y="54"/>
                  </a:lnTo>
                  <a:lnTo>
                    <a:pt x="364" y="61"/>
                  </a:lnTo>
                  <a:lnTo>
                    <a:pt x="356" y="57"/>
                  </a:lnTo>
                  <a:lnTo>
                    <a:pt x="340" y="54"/>
                  </a:lnTo>
                  <a:lnTo>
                    <a:pt x="320" y="50"/>
                  </a:lnTo>
                  <a:lnTo>
                    <a:pt x="298" y="47"/>
                  </a:lnTo>
                  <a:lnTo>
                    <a:pt x="277" y="44"/>
                  </a:lnTo>
                  <a:lnTo>
                    <a:pt x="258" y="43"/>
                  </a:lnTo>
                  <a:lnTo>
                    <a:pt x="247" y="43"/>
                  </a:lnTo>
                  <a:lnTo>
                    <a:pt x="240" y="33"/>
                  </a:lnTo>
                  <a:lnTo>
                    <a:pt x="231" y="22"/>
                  </a:lnTo>
                  <a:lnTo>
                    <a:pt x="224" y="9"/>
                  </a:lnTo>
                  <a:lnTo>
                    <a:pt x="220" y="0"/>
                  </a:lnTo>
                  <a:lnTo>
                    <a:pt x="0" y="306"/>
                  </a:lnTo>
                  <a:lnTo>
                    <a:pt x="21" y="311"/>
                  </a:lnTo>
                  <a:lnTo>
                    <a:pt x="34" y="320"/>
                  </a:lnTo>
                  <a:lnTo>
                    <a:pt x="39" y="331"/>
                  </a:lnTo>
                  <a:lnTo>
                    <a:pt x="39" y="348"/>
                  </a:lnTo>
                  <a:lnTo>
                    <a:pt x="35" y="371"/>
                  </a:lnTo>
                  <a:lnTo>
                    <a:pt x="86" y="373"/>
                  </a:lnTo>
                  <a:lnTo>
                    <a:pt x="92" y="527"/>
                  </a:lnTo>
                  <a:lnTo>
                    <a:pt x="104" y="541"/>
                  </a:lnTo>
                  <a:lnTo>
                    <a:pt x="111" y="556"/>
                  </a:lnTo>
                  <a:lnTo>
                    <a:pt x="114" y="568"/>
                  </a:lnTo>
                  <a:lnTo>
                    <a:pt x="114" y="581"/>
                  </a:lnTo>
                  <a:lnTo>
                    <a:pt x="108" y="595"/>
                  </a:lnTo>
                  <a:lnTo>
                    <a:pt x="101" y="611"/>
                  </a:lnTo>
                  <a:lnTo>
                    <a:pt x="90" y="630"/>
                  </a:lnTo>
                  <a:lnTo>
                    <a:pt x="89" y="650"/>
                  </a:lnTo>
                  <a:lnTo>
                    <a:pt x="89" y="664"/>
                  </a:lnTo>
                  <a:lnTo>
                    <a:pt x="89" y="678"/>
                  </a:lnTo>
                  <a:lnTo>
                    <a:pt x="87" y="690"/>
                  </a:lnTo>
                  <a:lnTo>
                    <a:pt x="84" y="700"/>
                  </a:lnTo>
                  <a:lnTo>
                    <a:pt x="82" y="711"/>
                  </a:lnTo>
                  <a:lnTo>
                    <a:pt x="79" y="725"/>
                  </a:lnTo>
                  <a:lnTo>
                    <a:pt x="79" y="728"/>
                  </a:lnTo>
                  <a:lnTo>
                    <a:pt x="80" y="731"/>
                  </a:lnTo>
                  <a:lnTo>
                    <a:pt x="82" y="734"/>
                  </a:lnTo>
                  <a:lnTo>
                    <a:pt x="84" y="736"/>
                  </a:lnTo>
                  <a:lnTo>
                    <a:pt x="86" y="738"/>
                  </a:lnTo>
                  <a:lnTo>
                    <a:pt x="87" y="739"/>
                  </a:lnTo>
                  <a:lnTo>
                    <a:pt x="87" y="741"/>
                  </a:lnTo>
                  <a:lnTo>
                    <a:pt x="82" y="749"/>
                  </a:lnTo>
                  <a:lnTo>
                    <a:pt x="79" y="763"/>
                  </a:lnTo>
                  <a:lnTo>
                    <a:pt x="83" y="766"/>
                  </a:lnTo>
                  <a:lnTo>
                    <a:pt x="94" y="770"/>
                  </a:lnTo>
                  <a:lnTo>
                    <a:pt x="107" y="776"/>
                  </a:lnTo>
                  <a:lnTo>
                    <a:pt x="118" y="783"/>
                  </a:lnTo>
                  <a:lnTo>
                    <a:pt x="127" y="787"/>
                  </a:lnTo>
                  <a:lnTo>
                    <a:pt x="131" y="794"/>
                  </a:lnTo>
                  <a:lnTo>
                    <a:pt x="138" y="806"/>
                  </a:lnTo>
                  <a:lnTo>
                    <a:pt x="145" y="820"/>
                  </a:lnTo>
                  <a:lnTo>
                    <a:pt x="154" y="838"/>
                  </a:lnTo>
                  <a:lnTo>
                    <a:pt x="162" y="855"/>
                  </a:lnTo>
                  <a:lnTo>
                    <a:pt x="171" y="871"/>
                  </a:lnTo>
                  <a:lnTo>
                    <a:pt x="178" y="883"/>
                  </a:lnTo>
                  <a:lnTo>
                    <a:pt x="185" y="892"/>
                  </a:lnTo>
                  <a:lnTo>
                    <a:pt x="628" y="969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10" name="Freeform 37"/>
            <p:cNvSpPr>
              <a:spLocks/>
            </p:cNvSpPr>
            <p:nvPr/>
          </p:nvSpPr>
          <p:spPr bwMode="gray">
            <a:xfrm>
              <a:off x="2767" y="1701"/>
              <a:ext cx="229" cy="195"/>
            </a:xfrm>
            <a:custGeom>
              <a:avLst/>
              <a:gdLst>
                <a:gd name="T0" fmla="*/ 48 w 229"/>
                <a:gd name="T1" fmla="*/ 178 h 195"/>
                <a:gd name="T2" fmla="*/ 37 w 229"/>
                <a:gd name="T3" fmla="*/ 158 h 195"/>
                <a:gd name="T4" fmla="*/ 20 w 229"/>
                <a:gd name="T5" fmla="*/ 148 h 195"/>
                <a:gd name="T6" fmla="*/ 1 w 229"/>
                <a:gd name="T7" fmla="*/ 134 h 195"/>
                <a:gd name="T8" fmla="*/ 4 w 229"/>
                <a:gd name="T9" fmla="*/ 120 h 195"/>
                <a:gd name="T10" fmla="*/ 18 w 229"/>
                <a:gd name="T11" fmla="*/ 113 h 195"/>
                <a:gd name="T12" fmla="*/ 31 w 229"/>
                <a:gd name="T13" fmla="*/ 116 h 195"/>
                <a:gd name="T14" fmla="*/ 54 w 229"/>
                <a:gd name="T15" fmla="*/ 119 h 195"/>
                <a:gd name="T16" fmla="*/ 54 w 229"/>
                <a:gd name="T17" fmla="*/ 109 h 195"/>
                <a:gd name="T18" fmla="*/ 27 w 229"/>
                <a:gd name="T19" fmla="*/ 99 h 195"/>
                <a:gd name="T20" fmla="*/ 0 w 229"/>
                <a:gd name="T21" fmla="*/ 93 h 195"/>
                <a:gd name="T22" fmla="*/ 8 w 229"/>
                <a:gd name="T23" fmla="*/ 75 h 195"/>
                <a:gd name="T24" fmla="*/ 17 w 229"/>
                <a:gd name="T25" fmla="*/ 64 h 195"/>
                <a:gd name="T26" fmla="*/ 23 w 229"/>
                <a:gd name="T27" fmla="*/ 41 h 195"/>
                <a:gd name="T28" fmla="*/ 35 w 229"/>
                <a:gd name="T29" fmla="*/ 16 h 195"/>
                <a:gd name="T30" fmla="*/ 54 w 229"/>
                <a:gd name="T31" fmla="*/ 0 h 195"/>
                <a:gd name="T32" fmla="*/ 79 w 229"/>
                <a:gd name="T33" fmla="*/ 10 h 195"/>
                <a:gd name="T34" fmla="*/ 78 w 229"/>
                <a:gd name="T35" fmla="*/ 18 h 195"/>
                <a:gd name="T36" fmla="*/ 75 w 229"/>
                <a:gd name="T37" fmla="*/ 24 h 195"/>
                <a:gd name="T38" fmla="*/ 73 w 229"/>
                <a:gd name="T39" fmla="*/ 27 h 195"/>
                <a:gd name="T40" fmla="*/ 76 w 229"/>
                <a:gd name="T41" fmla="*/ 27 h 195"/>
                <a:gd name="T42" fmla="*/ 83 w 229"/>
                <a:gd name="T43" fmla="*/ 25 h 195"/>
                <a:gd name="T44" fmla="*/ 99 w 229"/>
                <a:gd name="T45" fmla="*/ 21 h 195"/>
                <a:gd name="T46" fmla="*/ 99 w 229"/>
                <a:gd name="T47" fmla="*/ 31 h 195"/>
                <a:gd name="T48" fmla="*/ 99 w 229"/>
                <a:gd name="T49" fmla="*/ 45 h 195"/>
                <a:gd name="T50" fmla="*/ 106 w 229"/>
                <a:gd name="T51" fmla="*/ 49 h 195"/>
                <a:gd name="T52" fmla="*/ 110 w 229"/>
                <a:gd name="T53" fmla="*/ 35 h 195"/>
                <a:gd name="T54" fmla="*/ 114 w 229"/>
                <a:gd name="T55" fmla="*/ 25 h 195"/>
                <a:gd name="T56" fmla="*/ 126 w 229"/>
                <a:gd name="T57" fmla="*/ 30 h 195"/>
                <a:gd name="T58" fmla="*/ 131 w 229"/>
                <a:gd name="T59" fmla="*/ 47 h 195"/>
                <a:gd name="T60" fmla="*/ 136 w 229"/>
                <a:gd name="T61" fmla="*/ 72 h 195"/>
                <a:gd name="T62" fmla="*/ 143 w 229"/>
                <a:gd name="T63" fmla="*/ 55 h 195"/>
                <a:gd name="T64" fmla="*/ 143 w 229"/>
                <a:gd name="T65" fmla="*/ 31 h 195"/>
                <a:gd name="T66" fmla="*/ 154 w 229"/>
                <a:gd name="T67" fmla="*/ 16 h 195"/>
                <a:gd name="T68" fmla="*/ 177 w 229"/>
                <a:gd name="T69" fmla="*/ 7 h 195"/>
                <a:gd name="T70" fmla="*/ 196 w 229"/>
                <a:gd name="T71" fmla="*/ 13 h 195"/>
                <a:gd name="T72" fmla="*/ 179 w 229"/>
                <a:gd name="T73" fmla="*/ 48 h 195"/>
                <a:gd name="T74" fmla="*/ 178 w 229"/>
                <a:gd name="T75" fmla="*/ 93 h 195"/>
                <a:gd name="T76" fmla="*/ 188 w 229"/>
                <a:gd name="T77" fmla="*/ 120 h 195"/>
                <a:gd name="T78" fmla="*/ 209 w 229"/>
                <a:gd name="T79" fmla="*/ 133 h 195"/>
                <a:gd name="T80" fmla="*/ 229 w 229"/>
                <a:gd name="T81" fmla="*/ 145 h 195"/>
                <a:gd name="T82" fmla="*/ 227 w 229"/>
                <a:gd name="T83" fmla="*/ 153 h 195"/>
                <a:gd name="T84" fmla="*/ 225 w 229"/>
                <a:gd name="T85" fmla="*/ 161 h 195"/>
                <a:gd name="T86" fmla="*/ 220 w 229"/>
                <a:gd name="T87" fmla="*/ 164 h 195"/>
                <a:gd name="T88" fmla="*/ 210 w 229"/>
                <a:gd name="T89" fmla="*/ 164 h 195"/>
                <a:gd name="T90" fmla="*/ 202 w 229"/>
                <a:gd name="T91" fmla="*/ 164 h 195"/>
                <a:gd name="T92" fmla="*/ 210 w 229"/>
                <a:gd name="T93" fmla="*/ 178 h 195"/>
                <a:gd name="T94" fmla="*/ 210 w 229"/>
                <a:gd name="T95" fmla="*/ 188 h 195"/>
                <a:gd name="T96" fmla="*/ 208 w 229"/>
                <a:gd name="T97" fmla="*/ 193 h 195"/>
                <a:gd name="T98" fmla="*/ 192 w 229"/>
                <a:gd name="T99" fmla="*/ 192 h 195"/>
                <a:gd name="T100" fmla="*/ 182 w 229"/>
                <a:gd name="T101" fmla="*/ 189 h 195"/>
                <a:gd name="T102" fmla="*/ 177 w 229"/>
                <a:gd name="T103" fmla="*/ 184 h 195"/>
                <a:gd name="T104" fmla="*/ 171 w 229"/>
                <a:gd name="T105" fmla="*/ 175 h 195"/>
                <a:gd name="T106" fmla="*/ 161 w 229"/>
                <a:gd name="T107" fmla="*/ 171 h 195"/>
                <a:gd name="T108" fmla="*/ 137 w 229"/>
                <a:gd name="T109" fmla="*/ 177 h 195"/>
                <a:gd name="T110" fmla="*/ 106 w 229"/>
                <a:gd name="T111" fmla="*/ 188 h 195"/>
                <a:gd name="T112" fmla="*/ 75 w 229"/>
                <a:gd name="T113" fmla="*/ 195 h 195"/>
                <a:gd name="T114" fmla="*/ 48 w 229"/>
                <a:gd name="T115" fmla="*/ 186 h 19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29"/>
                <a:gd name="T175" fmla="*/ 0 h 195"/>
                <a:gd name="T176" fmla="*/ 229 w 229"/>
                <a:gd name="T177" fmla="*/ 195 h 19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29" h="195">
                  <a:moveTo>
                    <a:pt x="48" y="186"/>
                  </a:moveTo>
                  <a:lnTo>
                    <a:pt x="48" y="178"/>
                  </a:lnTo>
                  <a:lnTo>
                    <a:pt x="44" y="168"/>
                  </a:lnTo>
                  <a:lnTo>
                    <a:pt x="37" y="158"/>
                  </a:lnTo>
                  <a:lnTo>
                    <a:pt x="32" y="150"/>
                  </a:lnTo>
                  <a:lnTo>
                    <a:pt x="20" y="148"/>
                  </a:lnTo>
                  <a:lnTo>
                    <a:pt x="8" y="143"/>
                  </a:lnTo>
                  <a:lnTo>
                    <a:pt x="1" y="134"/>
                  </a:lnTo>
                  <a:lnTo>
                    <a:pt x="0" y="121"/>
                  </a:lnTo>
                  <a:lnTo>
                    <a:pt x="4" y="120"/>
                  </a:lnTo>
                  <a:lnTo>
                    <a:pt x="11" y="117"/>
                  </a:lnTo>
                  <a:lnTo>
                    <a:pt x="18" y="113"/>
                  </a:lnTo>
                  <a:lnTo>
                    <a:pt x="23" y="112"/>
                  </a:lnTo>
                  <a:lnTo>
                    <a:pt x="31" y="116"/>
                  </a:lnTo>
                  <a:lnTo>
                    <a:pt x="42" y="117"/>
                  </a:lnTo>
                  <a:lnTo>
                    <a:pt x="54" y="119"/>
                  </a:lnTo>
                  <a:lnTo>
                    <a:pt x="62" y="117"/>
                  </a:lnTo>
                  <a:lnTo>
                    <a:pt x="54" y="109"/>
                  </a:lnTo>
                  <a:lnTo>
                    <a:pt x="41" y="103"/>
                  </a:lnTo>
                  <a:lnTo>
                    <a:pt x="27" y="99"/>
                  </a:lnTo>
                  <a:lnTo>
                    <a:pt x="13" y="96"/>
                  </a:lnTo>
                  <a:lnTo>
                    <a:pt x="0" y="93"/>
                  </a:lnTo>
                  <a:lnTo>
                    <a:pt x="3" y="83"/>
                  </a:lnTo>
                  <a:lnTo>
                    <a:pt x="8" y="75"/>
                  </a:lnTo>
                  <a:lnTo>
                    <a:pt x="16" y="69"/>
                  </a:lnTo>
                  <a:lnTo>
                    <a:pt x="17" y="64"/>
                  </a:lnTo>
                  <a:lnTo>
                    <a:pt x="18" y="54"/>
                  </a:lnTo>
                  <a:lnTo>
                    <a:pt x="23" y="41"/>
                  </a:lnTo>
                  <a:lnTo>
                    <a:pt x="28" y="28"/>
                  </a:lnTo>
                  <a:lnTo>
                    <a:pt x="35" y="16"/>
                  </a:lnTo>
                  <a:lnTo>
                    <a:pt x="44" y="6"/>
                  </a:lnTo>
                  <a:lnTo>
                    <a:pt x="54" y="0"/>
                  </a:lnTo>
                  <a:lnTo>
                    <a:pt x="66" y="1"/>
                  </a:lnTo>
                  <a:lnTo>
                    <a:pt x="79" y="10"/>
                  </a:lnTo>
                  <a:lnTo>
                    <a:pt x="78" y="16"/>
                  </a:lnTo>
                  <a:lnTo>
                    <a:pt x="78" y="18"/>
                  </a:lnTo>
                  <a:lnTo>
                    <a:pt x="76" y="23"/>
                  </a:lnTo>
                  <a:lnTo>
                    <a:pt x="75" y="24"/>
                  </a:lnTo>
                  <a:lnTo>
                    <a:pt x="73" y="25"/>
                  </a:lnTo>
                  <a:lnTo>
                    <a:pt x="73" y="27"/>
                  </a:lnTo>
                  <a:lnTo>
                    <a:pt x="75" y="27"/>
                  </a:lnTo>
                  <a:lnTo>
                    <a:pt x="76" y="27"/>
                  </a:lnTo>
                  <a:lnTo>
                    <a:pt x="79" y="25"/>
                  </a:lnTo>
                  <a:lnTo>
                    <a:pt x="83" y="25"/>
                  </a:lnTo>
                  <a:lnTo>
                    <a:pt x="90" y="24"/>
                  </a:lnTo>
                  <a:lnTo>
                    <a:pt x="99" y="21"/>
                  </a:lnTo>
                  <a:lnTo>
                    <a:pt x="100" y="24"/>
                  </a:lnTo>
                  <a:lnTo>
                    <a:pt x="99" y="31"/>
                  </a:lnTo>
                  <a:lnTo>
                    <a:pt x="99" y="38"/>
                  </a:lnTo>
                  <a:lnTo>
                    <a:pt x="99" y="45"/>
                  </a:lnTo>
                  <a:lnTo>
                    <a:pt x="102" y="51"/>
                  </a:lnTo>
                  <a:lnTo>
                    <a:pt x="106" y="49"/>
                  </a:lnTo>
                  <a:lnTo>
                    <a:pt x="109" y="42"/>
                  </a:lnTo>
                  <a:lnTo>
                    <a:pt x="110" y="35"/>
                  </a:lnTo>
                  <a:lnTo>
                    <a:pt x="113" y="28"/>
                  </a:lnTo>
                  <a:lnTo>
                    <a:pt x="114" y="25"/>
                  </a:lnTo>
                  <a:lnTo>
                    <a:pt x="120" y="27"/>
                  </a:lnTo>
                  <a:lnTo>
                    <a:pt x="126" y="30"/>
                  </a:lnTo>
                  <a:lnTo>
                    <a:pt x="130" y="32"/>
                  </a:lnTo>
                  <a:lnTo>
                    <a:pt x="131" y="47"/>
                  </a:lnTo>
                  <a:lnTo>
                    <a:pt x="133" y="61"/>
                  </a:lnTo>
                  <a:lnTo>
                    <a:pt x="136" y="72"/>
                  </a:lnTo>
                  <a:lnTo>
                    <a:pt x="141" y="65"/>
                  </a:lnTo>
                  <a:lnTo>
                    <a:pt x="143" y="55"/>
                  </a:lnTo>
                  <a:lnTo>
                    <a:pt x="144" y="42"/>
                  </a:lnTo>
                  <a:lnTo>
                    <a:pt x="143" y="31"/>
                  </a:lnTo>
                  <a:lnTo>
                    <a:pt x="143" y="21"/>
                  </a:lnTo>
                  <a:lnTo>
                    <a:pt x="154" y="16"/>
                  </a:lnTo>
                  <a:lnTo>
                    <a:pt x="165" y="10"/>
                  </a:lnTo>
                  <a:lnTo>
                    <a:pt x="177" y="7"/>
                  </a:lnTo>
                  <a:lnTo>
                    <a:pt x="186" y="7"/>
                  </a:lnTo>
                  <a:lnTo>
                    <a:pt x="196" y="13"/>
                  </a:lnTo>
                  <a:lnTo>
                    <a:pt x="186" y="28"/>
                  </a:lnTo>
                  <a:lnTo>
                    <a:pt x="179" y="48"/>
                  </a:lnTo>
                  <a:lnTo>
                    <a:pt x="177" y="71"/>
                  </a:lnTo>
                  <a:lnTo>
                    <a:pt x="178" y="93"/>
                  </a:lnTo>
                  <a:lnTo>
                    <a:pt x="182" y="112"/>
                  </a:lnTo>
                  <a:lnTo>
                    <a:pt x="188" y="120"/>
                  </a:lnTo>
                  <a:lnTo>
                    <a:pt x="198" y="127"/>
                  </a:lnTo>
                  <a:lnTo>
                    <a:pt x="209" y="133"/>
                  </a:lnTo>
                  <a:lnTo>
                    <a:pt x="220" y="140"/>
                  </a:lnTo>
                  <a:lnTo>
                    <a:pt x="229" y="145"/>
                  </a:lnTo>
                  <a:lnTo>
                    <a:pt x="227" y="148"/>
                  </a:lnTo>
                  <a:lnTo>
                    <a:pt x="227" y="153"/>
                  </a:lnTo>
                  <a:lnTo>
                    <a:pt x="226" y="157"/>
                  </a:lnTo>
                  <a:lnTo>
                    <a:pt x="225" y="161"/>
                  </a:lnTo>
                  <a:lnTo>
                    <a:pt x="225" y="164"/>
                  </a:lnTo>
                  <a:lnTo>
                    <a:pt x="220" y="164"/>
                  </a:lnTo>
                  <a:lnTo>
                    <a:pt x="215" y="164"/>
                  </a:lnTo>
                  <a:lnTo>
                    <a:pt x="210" y="164"/>
                  </a:lnTo>
                  <a:lnTo>
                    <a:pt x="205" y="164"/>
                  </a:lnTo>
                  <a:lnTo>
                    <a:pt x="202" y="164"/>
                  </a:lnTo>
                  <a:lnTo>
                    <a:pt x="209" y="171"/>
                  </a:lnTo>
                  <a:lnTo>
                    <a:pt x="210" y="178"/>
                  </a:lnTo>
                  <a:lnTo>
                    <a:pt x="212" y="182"/>
                  </a:lnTo>
                  <a:lnTo>
                    <a:pt x="210" y="188"/>
                  </a:lnTo>
                  <a:lnTo>
                    <a:pt x="212" y="193"/>
                  </a:lnTo>
                  <a:lnTo>
                    <a:pt x="208" y="193"/>
                  </a:lnTo>
                  <a:lnTo>
                    <a:pt x="201" y="192"/>
                  </a:lnTo>
                  <a:lnTo>
                    <a:pt x="192" y="192"/>
                  </a:lnTo>
                  <a:lnTo>
                    <a:pt x="185" y="191"/>
                  </a:lnTo>
                  <a:lnTo>
                    <a:pt x="182" y="189"/>
                  </a:lnTo>
                  <a:lnTo>
                    <a:pt x="179" y="186"/>
                  </a:lnTo>
                  <a:lnTo>
                    <a:pt x="177" y="184"/>
                  </a:lnTo>
                  <a:lnTo>
                    <a:pt x="174" y="179"/>
                  </a:lnTo>
                  <a:lnTo>
                    <a:pt x="171" y="175"/>
                  </a:lnTo>
                  <a:lnTo>
                    <a:pt x="168" y="174"/>
                  </a:lnTo>
                  <a:lnTo>
                    <a:pt x="161" y="171"/>
                  </a:lnTo>
                  <a:lnTo>
                    <a:pt x="151" y="172"/>
                  </a:lnTo>
                  <a:lnTo>
                    <a:pt x="137" y="177"/>
                  </a:lnTo>
                  <a:lnTo>
                    <a:pt x="123" y="182"/>
                  </a:lnTo>
                  <a:lnTo>
                    <a:pt x="106" y="188"/>
                  </a:lnTo>
                  <a:lnTo>
                    <a:pt x="90" y="192"/>
                  </a:lnTo>
                  <a:lnTo>
                    <a:pt x="75" y="195"/>
                  </a:lnTo>
                  <a:lnTo>
                    <a:pt x="59" y="193"/>
                  </a:lnTo>
                  <a:lnTo>
                    <a:pt x="48" y="186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11" name="Freeform 38"/>
            <p:cNvSpPr>
              <a:spLocks/>
            </p:cNvSpPr>
            <p:nvPr/>
          </p:nvSpPr>
          <p:spPr bwMode="gray">
            <a:xfrm>
              <a:off x="2997" y="1851"/>
              <a:ext cx="79" cy="45"/>
            </a:xfrm>
            <a:custGeom>
              <a:avLst/>
              <a:gdLst>
                <a:gd name="T0" fmla="*/ 79 w 79"/>
                <a:gd name="T1" fmla="*/ 43 h 45"/>
                <a:gd name="T2" fmla="*/ 61 w 79"/>
                <a:gd name="T3" fmla="*/ 45 h 45"/>
                <a:gd name="T4" fmla="*/ 40 w 79"/>
                <a:gd name="T5" fmla="*/ 45 h 45"/>
                <a:gd name="T6" fmla="*/ 19 w 79"/>
                <a:gd name="T7" fmla="*/ 42 h 45"/>
                <a:gd name="T8" fmla="*/ 0 w 79"/>
                <a:gd name="T9" fmla="*/ 36 h 45"/>
                <a:gd name="T10" fmla="*/ 12 w 79"/>
                <a:gd name="T11" fmla="*/ 34 h 45"/>
                <a:gd name="T12" fmla="*/ 19 w 79"/>
                <a:gd name="T13" fmla="*/ 31 h 45"/>
                <a:gd name="T14" fmla="*/ 24 w 79"/>
                <a:gd name="T15" fmla="*/ 27 h 45"/>
                <a:gd name="T16" fmla="*/ 27 w 79"/>
                <a:gd name="T17" fmla="*/ 22 h 45"/>
                <a:gd name="T18" fmla="*/ 31 w 79"/>
                <a:gd name="T19" fmla="*/ 14 h 45"/>
                <a:gd name="T20" fmla="*/ 36 w 79"/>
                <a:gd name="T21" fmla="*/ 0 h 45"/>
                <a:gd name="T22" fmla="*/ 47 w 79"/>
                <a:gd name="T23" fmla="*/ 3 h 45"/>
                <a:gd name="T24" fmla="*/ 57 w 79"/>
                <a:gd name="T25" fmla="*/ 11 h 45"/>
                <a:gd name="T26" fmla="*/ 64 w 79"/>
                <a:gd name="T27" fmla="*/ 22 h 45"/>
                <a:gd name="T28" fmla="*/ 71 w 79"/>
                <a:gd name="T29" fmla="*/ 32 h 45"/>
                <a:gd name="T30" fmla="*/ 77 w 79"/>
                <a:gd name="T31" fmla="*/ 41 h 45"/>
                <a:gd name="T32" fmla="*/ 79 w 79"/>
                <a:gd name="T33" fmla="*/ 43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9"/>
                <a:gd name="T52" fmla="*/ 0 h 45"/>
                <a:gd name="T53" fmla="*/ 79 w 79"/>
                <a:gd name="T54" fmla="*/ 45 h 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9" h="45">
                  <a:moveTo>
                    <a:pt x="79" y="43"/>
                  </a:moveTo>
                  <a:lnTo>
                    <a:pt x="61" y="45"/>
                  </a:lnTo>
                  <a:lnTo>
                    <a:pt x="40" y="45"/>
                  </a:lnTo>
                  <a:lnTo>
                    <a:pt x="19" y="42"/>
                  </a:lnTo>
                  <a:lnTo>
                    <a:pt x="0" y="36"/>
                  </a:lnTo>
                  <a:lnTo>
                    <a:pt x="12" y="34"/>
                  </a:lnTo>
                  <a:lnTo>
                    <a:pt x="19" y="31"/>
                  </a:lnTo>
                  <a:lnTo>
                    <a:pt x="24" y="27"/>
                  </a:lnTo>
                  <a:lnTo>
                    <a:pt x="27" y="22"/>
                  </a:lnTo>
                  <a:lnTo>
                    <a:pt x="31" y="14"/>
                  </a:lnTo>
                  <a:lnTo>
                    <a:pt x="36" y="0"/>
                  </a:lnTo>
                  <a:lnTo>
                    <a:pt x="47" y="3"/>
                  </a:lnTo>
                  <a:lnTo>
                    <a:pt x="57" y="11"/>
                  </a:lnTo>
                  <a:lnTo>
                    <a:pt x="64" y="22"/>
                  </a:lnTo>
                  <a:lnTo>
                    <a:pt x="71" y="32"/>
                  </a:lnTo>
                  <a:lnTo>
                    <a:pt x="77" y="41"/>
                  </a:lnTo>
                  <a:lnTo>
                    <a:pt x="79" y="43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12" name="Freeform 39"/>
            <p:cNvSpPr>
              <a:spLocks/>
            </p:cNvSpPr>
            <p:nvPr/>
          </p:nvSpPr>
          <p:spPr bwMode="gray">
            <a:xfrm>
              <a:off x="2970" y="1692"/>
              <a:ext cx="84" cy="112"/>
            </a:xfrm>
            <a:custGeom>
              <a:avLst/>
              <a:gdLst>
                <a:gd name="T0" fmla="*/ 51 w 84"/>
                <a:gd name="T1" fmla="*/ 13 h 112"/>
                <a:gd name="T2" fmla="*/ 51 w 84"/>
                <a:gd name="T3" fmla="*/ 8 h 112"/>
                <a:gd name="T4" fmla="*/ 53 w 84"/>
                <a:gd name="T5" fmla="*/ 2 h 112"/>
                <a:gd name="T6" fmla="*/ 63 w 84"/>
                <a:gd name="T7" fmla="*/ 0 h 112"/>
                <a:gd name="T8" fmla="*/ 70 w 84"/>
                <a:gd name="T9" fmla="*/ 2 h 112"/>
                <a:gd name="T10" fmla="*/ 72 w 84"/>
                <a:gd name="T11" fmla="*/ 6 h 112"/>
                <a:gd name="T12" fmla="*/ 72 w 84"/>
                <a:gd name="T13" fmla="*/ 16 h 112"/>
                <a:gd name="T14" fmla="*/ 65 w 84"/>
                <a:gd name="T15" fmla="*/ 30 h 112"/>
                <a:gd name="T16" fmla="*/ 60 w 84"/>
                <a:gd name="T17" fmla="*/ 46 h 112"/>
                <a:gd name="T18" fmla="*/ 74 w 84"/>
                <a:gd name="T19" fmla="*/ 47 h 112"/>
                <a:gd name="T20" fmla="*/ 84 w 84"/>
                <a:gd name="T21" fmla="*/ 53 h 112"/>
                <a:gd name="T22" fmla="*/ 82 w 84"/>
                <a:gd name="T23" fmla="*/ 78 h 112"/>
                <a:gd name="T24" fmla="*/ 77 w 84"/>
                <a:gd name="T25" fmla="*/ 82 h 112"/>
                <a:gd name="T26" fmla="*/ 70 w 84"/>
                <a:gd name="T27" fmla="*/ 85 h 112"/>
                <a:gd name="T28" fmla="*/ 63 w 84"/>
                <a:gd name="T29" fmla="*/ 91 h 112"/>
                <a:gd name="T30" fmla="*/ 60 w 84"/>
                <a:gd name="T31" fmla="*/ 95 h 112"/>
                <a:gd name="T32" fmla="*/ 57 w 84"/>
                <a:gd name="T33" fmla="*/ 102 h 112"/>
                <a:gd name="T34" fmla="*/ 54 w 84"/>
                <a:gd name="T35" fmla="*/ 109 h 112"/>
                <a:gd name="T36" fmla="*/ 48 w 84"/>
                <a:gd name="T37" fmla="*/ 112 h 112"/>
                <a:gd name="T38" fmla="*/ 19 w 84"/>
                <a:gd name="T39" fmla="*/ 77 h 112"/>
                <a:gd name="T40" fmla="*/ 0 w 84"/>
                <a:gd name="T41" fmla="*/ 57 h 112"/>
                <a:gd name="T42" fmla="*/ 2 w 84"/>
                <a:gd name="T43" fmla="*/ 50 h 112"/>
                <a:gd name="T44" fmla="*/ 3 w 84"/>
                <a:gd name="T45" fmla="*/ 47 h 112"/>
                <a:gd name="T46" fmla="*/ 9 w 84"/>
                <a:gd name="T47" fmla="*/ 43 h 112"/>
                <a:gd name="T48" fmla="*/ 19 w 84"/>
                <a:gd name="T49" fmla="*/ 40 h 112"/>
                <a:gd name="T50" fmla="*/ 26 w 84"/>
                <a:gd name="T51" fmla="*/ 41 h 112"/>
                <a:gd name="T52" fmla="*/ 27 w 84"/>
                <a:gd name="T53" fmla="*/ 43 h 112"/>
                <a:gd name="T54" fmla="*/ 26 w 84"/>
                <a:gd name="T55" fmla="*/ 44 h 112"/>
                <a:gd name="T56" fmla="*/ 26 w 84"/>
                <a:gd name="T57" fmla="*/ 46 h 112"/>
                <a:gd name="T58" fmla="*/ 27 w 84"/>
                <a:gd name="T59" fmla="*/ 47 h 112"/>
                <a:gd name="T60" fmla="*/ 33 w 84"/>
                <a:gd name="T61" fmla="*/ 49 h 112"/>
                <a:gd name="T62" fmla="*/ 29 w 84"/>
                <a:gd name="T63" fmla="*/ 36 h 112"/>
                <a:gd name="T64" fmla="*/ 24 w 84"/>
                <a:gd name="T65" fmla="*/ 20 h 112"/>
                <a:gd name="T66" fmla="*/ 27 w 84"/>
                <a:gd name="T67" fmla="*/ 9 h 112"/>
                <a:gd name="T68" fmla="*/ 39 w 84"/>
                <a:gd name="T69" fmla="*/ 9 h 112"/>
                <a:gd name="T70" fmla="*/ 44 w 84"/>
                <a:gd name="T71" fmla="*/ 10 h 112"/>
                <a:gd name="T72" fmla="*/ 50 w 84"/>
                <a:gd name="T73" fmla="*/ 12 h 112"/>
                <a:gd name="T74" fmla="*/ 51 w 84"/>
                <a:gd name="T75" fmla="*/ 15 h 11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4"/>
                <a:gd name="T115" fmla="*/ 0 h 112"/>
                <a:gd name="T116" fmla="*/ 84 w 84"/>
                <a:gd name="T117" fmla="*/ 112 h 11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4" h="112">
                  <a:moveTo>
                    <a:pt x="51" y="17"/>
                  </a:moveTo>
                  <a:lnTo>
                    <a:pt x="51" y="13"/>
                  </a:lnTo>
                  <a:lnTo>
                    <a:pt x="51" y="10"/>
                  </a:lnTo>
                  <a:lnTo>
                    <a:pt x="51" y="8"/>
                  </a:lnTo>
                  <a:lnTo>
                    <a:pt x="51" y="5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3" y="0"/>
                  </a:lnTo>
                  <a:lnTo>
                    <a:pt x="67" y="2"/>
                  </a:lnTo>
                  <a:lnTo>
                    <a:pt x="70" y="2"/>
                  </a:lnTo>
                  <a:lnTo>
                    <a:pt x="71" y="3"/>
                  </a:lnTo>
                  <a:lnTo>
                    <a:pt x="72" y="6"/>
                  </a:lnTo>
                  <a:lnTo>
                    <a:pt x="72" y="10"/>
                  </a:lnTo>
                  <a:lnTo>
                    <a:pt x="72" y="16"/>
                  </a:lnTo>
                  <a:lnTo>
                    <a:pt x="70" y="22"/>
                  </a:lnTo>
                  <a:lnTo>
                    <a:pt x="65" y="30"/>
                  </a:lnTo>
                  <a:lnTo>
                    <a:pt x="61" y="40"/>
                  </a:lnTo>
                  <a:lnTo>
                    <a:pt x="60" y="46"/>
                  </a:lnTo>
                  <a:lnTo>
                    <a:pt x="67" y="47"/>
                  </a:lnTo>
                  <a:lnTo>
                    <a:pt x="74" y="47"/>
                  </a:lnTo>
                  <a:lnTo>
                    <a:pt x="80" y="49"/>
                  </a:lnTo>
                  <a:lnTo>
                    <a:pt x="84" y="53"/>
                  </a:lnTo>
                  <a:lnTo>
                    <a:pt x="84" y="74"/>
                  </a:lnTo>
                  <a:lnTo>
                    <a:pt x="82" y="78"/>
                  </a:lnTo>
                  <a:lnTo>
                    <a:pt x="80" y="81"/>
                  </a:lnTo>
                  <a:lnTo>
                    <a:pt x="77" y="82"/>
                  </a:lnTo>
                  <a:lnTo>
                    <a:pt x="72" y="84"/>
                  </a:lnTo>
                  <a:lnTo>
                    <a:pt x="70" y="85"/>
                  </a:lnTo>
                  <a:lnTo>
                    <a:pt x="65" y="88"/>
                  </a:lnTo>
                  <a:lnTo>
                    <a:pt x="63" y="91"/>
                  </a:lnTo>
                  <a:lnTo>
                    <a:pt x="61" y="92"/>
                  </a:lnTo>
                  <a:lnTo>
                    <a:pt x="60" y="95"/>
                  </a:lnTo>
                  <a:lnTo>
                    <a:pt x="58" y="99"/>
                  </a:lnTo>
                  <a:lnTo>
                    <a:pt x="57" y="102"/>
                  </a:lnTo>
                  <a:lnTo>
                    <a:pt x="56" y="106"/>
                  </a:lnTo>
                  <a:lnTo>
                    <a:pt x="54" y="109"/>
                  </a:lnTo>
                  <a:lnTo>
                    <a:pt x="51" y="111"/>
                  </a:lnTo>
                  <a:lnTo>
                    <a:pt x="48" y="112"/>
                  </a:lnTo>
                  <a:lnTo>
                    <a:pt x="36" y="92"/>
                  </a:lnTo>
                  <a:lnTo>
                    <a:pt x="19" y="77"/>
                  </a:lnTo>
                  <a:lnTo>
                    <a:pt x="0" y="63"/>
                  </a:lnTo>
                  <a:lnTo>
                    <a:pt x="0" y="57"/>
                  </a:lnTo>
                  <a:lnTo>
                    <a:pt x="0" y="53"/>
                  </a:lnTo>
                  <a:lnTo>
                    <a:pt x="2" y="50"/>
                  </a:lnTo>
                  <a:lnTo>
                    <a:pt x="2" y="49"/>
                  </a:lnTo>
                  <a:lnTo>
                    <a:pt x="3" y="47"/>
                  </a:lnTo>
                  <a:lnTo>
                    <a:pt x="5" y="46"/>
                  </a:lnTo>
                  <a:lnTo>
                    <a:pt x="9" y="43"/>
                  </a:lnTo>
                  <a:lnTo>
                    <a:pt x="12" y="40"/>
                  </a:lnTo>
                  <a:lnTo>
                    <a:pt x="19" y="40"/>
                  </a:lnTo>
                  <a:lnTo>
                    <a:pt x="23" y="40"/>
                  </a:lnTo>
                  <a:lnTo>
                    <a:pt x="26" y="41"/>
                  </a:lnTo>
                  <a:lnTo>
                    <a:pt x="27" y="41"/>
                  </a:lnTo>
                  <a:lnTo>
                    <a:pt x="27" y="43"/>
                  </a:lnTo>
                  <a:lnTo>
                    <a:pt x="26" y="44"/>
                  </a:lnTo>
                  <a:lnTo>
                    <a:pt x="26" y="46"/>
                  </a:lnTo>
                  <a:lnTo>
                    <a:pt x="26" y="47"/>
                  </a:lnTo>
                  <a:lnTo>
                    <a:pt x="27" y="47"/>
                  </a:lnTo>
                  <a:lnTo>
                    <a:pt x="29" y="49"/>
                  </a:lnTo>
                  <a:lnTo>
                    <a:pt x="33" y="49"/>
                  </a:lnTo>
                  <a:lnTo>
                    <a:pt x="31" y="43"/>
                  </a:lnTo>
                  <a:lnTo>
                    <a:pt x="29" y="36"/>
                  </a:lnTo>
                  <a:lnTo>
                    <a:pt x="26" y="27"/>
                  </a:lnTo>
                  <a:lnTo>
                    <a:pt x="24" y="20"/>
                  </a:lnTo>
                  <a:lnTo>
                    <a:pt x="24" y="15"/>
                  </a:lnTo>
                  <a:lnTo>
                    <a:pt x="27" y="9"/>
                  </a:lnTo>
                  <a:lnTo>
                    <a:pt x="36" y="8"/>
                  </a:lnTo>
                  <a:lnTo>
                    <a:pt x="39" y="9"/>
                  </a:lnTo>
                  <a:lnTo>
                    <a:pt x="41" y="10"/>
                  </a:lnTo>
                  <a:lnTo>
                    <a:pt x="44" y="10"/>
                  </a:lnTo>
                  <a:lnTo>
                    <a:pt x="47" y="12"/>
                  </a:lnTo>
                  <a:lnTo>
                    <a:pt x="50" y="12"/>
                  </a:lnTo>
                  <a:lnTo>
                    <a:pt x="51" y="13"/>
                  </a:lnTo>
                  <a:lnTo>
                    <a:pt x="51" y="15"/>
                  </a:lnTo>
                  <a:lnTo>
                    <a:pt x="51" y="17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13" name="Freeform 40"/>
            <p:cNvSpPr>
              <a:spLocks/>
            </p:cNvSpPr>
            <p:nvPr/>
          </p:nvSpPr>
          <p:spPr bwMode="gray">
            <a:xfrm>
              <a:off x="3057" y="1688"/>
              <a:ext cx="63" cy="79"/>
            </a:xfrm>
            <a:custGeom>
              <a:avLst/>
              <a:gdLst>
                <a:gd name="T0" fmla="*/ 7 w 63"/>
                <a:gd name="T1" fmla="*/ 37 h 79"/>
                <a:gd name="T2" fmla="*/ 5 w 63"/>
                <a:gd name="T3" fmla="*/ 7 h 79"/>
                <a:gd name="T4" fmla="*/ 17 w 63"/>
                <a:gd name="T5" fmla="*/ 2 h 79"/>
                <a:gd name="T6" fmla="*/ 26 w 63"/>
                <a:gd name="T7" fmla="*/ 0 h 79"/>
                <a:gd name="T8" fmla="*/ 35 w 63"/>
                <a:gd name="T9" fmla="*/ 4 h 79"/>
                <a:gd name="T10" fmla="*/ 41 w 63"/>
                <a:gd name="T11" fmla="*/ 7 h 79"/>
                <a:gd name="T12" fmla="*/ 42 w 63"/>
                <a:gd name="T13" fmla="*/ 10 h 79"/>
                <a:gd name="T14" fmla="*/ 45 w 63"/>
                <a:gd name="T15" fmla="*/ 12 h 79"/>
                <a:gd name="T16" fmla="*/ 49 w 63"/>
                <a:gd name="T17" fmla="*/ 13 h 79"/>
                <a:gd name="T18" fmla="*/ 53 w 63"/>
                <a:gd name="T19" fmla="*/ 13 h 79"/>
                <a:gd name="T20" fmla="*/ 57 w 63"/>
                <a:gd name="T21" fmla="*/ 14 h 79"/>
                <a:gd name="T22" fmla="*/ 60 w 63"/>
                <a:gd name="T23" fmla="*/ 16 h 79"/>
                <a:gd name="T24" fmla="*/ 63 w 63"/>
                <a:gd name="T25" fmla="*/ 17 h 79"/>
                <a:gd name="T26" fmla="*/ 63 w 63"/>
                <a:gd name="T27" fmla="*/ 27 h 79"/>
                <a:gd name="T28" fmla="*/ 62 w 63"/>
                <a:gd name="T29" fmla="*/ 33 h 79"/>
                <a:gd name="T30" fmla="*/ 60 w 63"/>
                <a:gd name="T31" fmla="*/ 34 h 79"/>
                <a:gd name="T32" fmla="*/ 57 w 63"/>
                <a:gd name="T33" fmla="*/ 34 h 79"/>
                <a:gd name="T34" fmla="*/ 56 w 63"/>
                <a:gd name="T35" fmla="*/ 34 h 79"/>
                <a:gd name="T36" fmla="*/ 55 w 63"/>
                <a:gd name="T37" fmla="*/ 36 h 79"/>
                <a:gd name="T38" fmla="*/ 53 w 63"/>
                <a:gd name="T39" fmla="*/ 41 h 79"/>
                <a:gd name="T40" fmla="*/ 42 w 63"/>
                <a:gd name="T41" fmla="*/ 45 h 79"/>
                <a:gd name="T42" fmla="*/ 35 w 63"/>
                <a:gd name="T43" fmla="*/ 53 h 79"/>
                <a:gd name="T44" fmla="*/ 29 w 63"/>
                <a:gd name="T45" fmla="*/ 64 h 79"/>
                <a:gd name="T46" fmla="*/ 28 w 63"/>
                <a:gd name="T47" fmla="*/ 78 h 79"/>
                <a:gd name="T48" fmla="*/ 24 w 63"/>
                <a:gd name="T49" fmla="*/ 78 h 79"/>
                <a:gd name="T50" fmla="*/ 21 w 63"/>
                <a:gd name="T51" fmla="*/ 78 h 79"/>
                <a:gd name="T52" fmla="*/ 17 w 63"/>
                <a:gd name="T53" fmla="*/ 79 h 79"/>
                <a:gd name="T54" fmla="*/ 5 w 63"/>
                <a:gd name="T55" fmla="*/ 65 h 79"/>
                <a:gd name="T56" fmla="*/ 1 w 63"/>
                <a:gd name="T57" fmla="*/ 54 h 79"/>
                <a:gd name="T58" fmla="*/ 0 w 63"/>
                <a:gd name="T59" fmla="*/ 47 h 79"/>
                <a:gd name="T60" fmla="*/ 2 w 63"/>
                <a:gd name="T61" fmla="*/ 41 h 79"/>
                <a:gd name="T62" fmla="*/ 5 w 63"/>
                <a:gd name="T63" fmla="*/ 38 h 79"/>
                <a:gd name="T64" fmla="*/ 7 w 63"/>
                <a:gd name="T65" fmla="*/ 37 h 7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3"/>
                <a:gd name="T100" fmla="*/ 0 h 79"/>
                <a:gd name="T101" fmla="*/ 63 w 63"/>
                <a:gd name="T102" fmla="*/ 79 h 7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3" h="79">
                  <a:moveTo>
                    <a:pt x="7" y="37"/>
                  </a:moveTo>
                  <a:lnTo>
                    <a:pt x="5" y="7"/>
                  </a:lnTo>
                  <a:lnTo>
                    <a:pt x="17" y="2"/>
                  </a:lnTo>
                  <a:lnTo>
                    <a:pt x="26" y="0"/>
                  </a:lnTo>
                  <a:lnTo>
                    <a:pt x="35" y="4"/>
                  </a:lnTo>
                  <a:lnTo>
                    <a:pt x="41" y="7"/>
                  </a:lnTo>
                  <a:lnTo>
                    <a:pt x="42" y="10"/>
                  </a:lnTo>
                  <a:lnTo>
                    <a:pt x="45" y="12"/>
                  </a:lnTo>
                  <a:lnTo>
                    <a:pt x="49" y="13"/>
                  </a:lnTo>
                  <a:lnTo>
                    <a:pt x="53" y="13"/>
                  </a:lnTo>
                  <a:lnTo>
                    <a:pt x="57" y="14"/>
                  </a:lnTo>
                  <a:lnTo>
                    <a:pt x="60" y="16"/>
                  </a:lnTo>
                  <a:lnTo>
                    <a:pt x="63" y="17"/>
                  </a:lnTo>
                  <a:lnTo>
                    <a:pt x="63" y="27"/>
                  </a:lnTo>
                  <a:lnTo>
                    <a:pt x="62" y="33"/>
                  </a:lnTo>
                  <a:lnTo>
                    <a:pt x="60" y="34"/>
                  </a:lnTo>
                  <a:lnTo>
                    <a:pt x="57" y="34"/>
                  </a:lnTo>
                  <a:lnTo>
                    <a:pt x="56" y="34"/>
                  </a:lnTo>
                  <a:lnTo>
                    <a:pt x="55" y="36"/>
                  </a:lnTo>
                  <a:lnTo>
                    <a:pt x="53" y="41"/>
                  </a:lnTo>
                  <a:lnTo>
                    <a:pt x="42" y="45"/>
                  </a:lnTo>
                  <a:lnTo>
                    <a:pt x="35" y="53"/>
                  </a:lnTo>
                  <a:lnTo>
                    <a:pt x="29" y="64"/>
                  </a:lnTo>
                  <a:lnTo>
                    <a:pt x="28" y="78"/>
                  </a:lnTo>
                  <a:lnTo>
                    <a:pt x="24" y="78"/>
                  </a:lnTo>
                  <a:lnTo>
                    <a:pt x="21" y="78"/>
                  </a:lnTo>
                  <a:lnTo>
                    <a:pt x="17" y="79"/>
                  </a:lnTo>
                  <a:lnTo>
                    <a:pt x="5" y="65"/>
                  </a:lnTo>
                  <a:lnTo>
                    <a:pt x="1" y="54"/>
                  </a:lnTo>
                  <a:lnTo>
                    <a:pt x="0" y="47"/>
                  </a:lnTo>
                  <a:lnTo>
                    <a:pt x="2" y="41"/>
                  </a:lnTo>
                  <a:lnTo>
                    <a:pt x="5" y="38"/>
                  </a:lnTo>
                  <a:lnTo>
                    <a:pt x="7" y="37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14" name="Freeform 41"/>
            <p:cNvSpPr>
              <a:spLocks/>
            </p:cNvSpPr>
            <p:nvPr/>
          </p:nvSpPr>
          <p:spPr bwMode="gray">
            <a:xfrm>
              <a:off x="3233" y="1988"/>
              <a:ext cx="117" cy="107"/>
            </a:xfrm>
            <a:custGeom>
              <a:avLst/>
              <a:gdLst>
                <a:gd name="T0" fmla="*/ 4 w 117"/>
                <a:gd name="T1" fmla="*/ 0 h 107"/>
                <a:gd name="T2" fmla="*/ 10 w 117"/>
                <a:gd name="T3" fmla="*/ 0 h 107"/>
                <a:gd name="T4" fmla="*/ 19 w 117"/>
                <a:gd name="T5" fmla="*/ 3 h 107"/>
                <a:gd name="T6" fmla="*/ 31 w 117"/>
                <a:gd name="T7" fmla="*/ 7 h 107"/>
                <a:gd name="T8" fmla="*/ 45 w 117"/>
                <a:gd name="T9" fmla="*/ 12 h 107"/>
                <a:gd name="T10" fmla="*/ 59 w 117"/>
                <a:gd name="T11" fmla="*/ 19 h 107"/>
                <a:gd name="T12" fmla="*/ 72 w 117"/>
                <a:gd name="T13" fmla="*/ 27 h 107"/>
                <a:gd name="T14" fmla="*/ 81 w 117"/>
                <a:gd name="T15" fmla="*/ 35 h 107"/>
                <a:gd name="T16" fmla="*/ 86 w 117"/>
                <a:gd name="T17" fmla="*/ 44 h 107"/>
                <a:gd name="T18" fmla="*/ 89 w 117"/>
                <a:gd name="T19" fmla="*/ 52 h 107"/>
                <a:gd name="T20" fmla="*/ 95 w 117"/>
                <a:gd name="T21" fmla="*/ 55 h 107"/>
                <a:gd name="T22" fmla="*/ 100 w 117"/>
                <a:gd name="T23" fmla="*/ 55 h 107"/>
                <a:gd name="T24" fmla="*/ 108 w 117"/>
                <a:gd name="T25" fmla="*/ 53 h 107"/>
                <a:gd name="T26" fmla="*/ 113 w 117"/>
                <a:gd name="T27" fmla="*/ 51 h 107"/>
                <a:gd name="T28" fmla="*/ 117 w 117"/>
                <a:gd name="T29" fmla="*/ 51 h 107"/>
                <a:gd name="T30" fmla="*/ 115 w 117"/>
                <a:gd name="T31" fmla="*/ 62 h 107"/>
                <a:gd name="T32" fmla="*/ 109 w 117"/>
                <a:gd name="T33" fmla="*/ 69 h 107"/>
                <a:gd name="T34" fmla="*/ 99 w 117"/>
                <a:gd name="T35" fmla="*/ 72 h 107"/>
                <a:gd name="T36" fmla="*/ 89 w 117"/>
                <a:gd name="T37" fmla="*/ 72 h 107"/>
                <a:gd name="T38" fmla="*/ 79 w 117"/>
                <a:gd name="T39" fmla="*/ 69 h 107"/>
                <a:gd name="T40" fmla="*/ 71 w 117"/>
                <a:gd name="T41" fmla="*/ 65 h 107"/>
                <a:gd name="T42" fmla="*/ 58 w 117"/>
                <a:gd name="T43" fmla="*/ 77 h 107"/>
                <a:gd name="T44" fmla="*/ 50 w 117"/>
                <a:gd name="T45" fmla="*/ 93 h 107"/>
                <a:gd name="T46" fmla="*/ 43 w 117"/>
                <a:gd name="T47" fmla="*/ 107 h 107"/>
                <a:gd name="T48" fmla="*/ 33 w 117"/>
                <a:gd name="T49" fmla="*/ 107 h 107"/>
                <a:gd name="T50" fmla="*/ 28 w 117"/>
                <a:gd name="T51" fmla="*/ 104 h 107"/>
                <a:gd name="T52" fmla="*/ 26 w 117"/>
                <a:gd name="T53" fmla="*/ 100 h 107"/>
                <a:gd name="T54" fmla="*/ 26 w 117"/>
                <a:gd name="T55" fmla="*/ 97 h 107"/>
                <a:gd name="T56" fmla="*/ 24 w 117"/>
                <a:gd name="T57" fmla="*/ 93 h 107"/>
                <a:gd name="T58" fmla="*/ 21 w 117"/>
                <a:gd name="T59" fmla="*/ 92 h 107"/>
                <a:gd name="T60" fmla="*/ 14 w 117"/>
                <a:gd name="T61" fmla="*/ 92 h 107"/>
                <a:gd name="T62" fmla="*/ 0 w 117"/>
                <a:gd name="T63" fmla="*/ 93 h 107"/>
                <a:gd name="T64" fmla="*/ 0 w 117"/>
                <a:gd name="T65" fmla="*/ 82 h 107"/>
                <a:gd name="T66" fmla="*/ 2 w 117"/>
                <a:gd name="T67" fmla="*/ 65 h 107"/>
                <a:gd name="T68" fmla="*/ 4 w 117"/>
                <a:gd name="T69" fmla="*/ 46 h 107"/>
                <a:gd name="T70" fmla="*/ 7 w 117"/>
                <a:gd name="T71" fmla="*/ 28 h 107"/>
                <a:gd name="T72" fmla="*/ 7 w 117"/>
                <a:gd name="T73" fmla="*/ 12 h 107"/>
                <a:gd name="T74" fmla="*/ 4 w 117"/>
                <a:gd name="T75" fmla="*/ 0 h 10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7"/>
                <a:gd name="T115" fmla="*/ 0 h 107"/>
                <a:gd name="T116" fmla="*/ 117 w 117"/>
                <a:gd name="T117" fmla="*/ 107 h 10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7" h="107">
                  <a:moveTo>
                    <a:pt x="4" y="0"/>
                  </a:moveTo>
                  <a:lnTo>
                    <a:pt x="10" y="0"/>
                  </a:lnTo>
                  <a:lnTo>
                    <a:pt x="19" y="3"/>
                  </a:lnTo>
                  <a:lnTo>
                    <a:pt x="31" y="7"/>
                  </a:lnTo>
                  <a:lnTo>
                    <a:pt x="45" y="12"/>
                  </a:lnTo>
                  <a:lnTo>
                    <a:pt x="59" y="19"/>
                  </a:lnTo>
                  <a:lnTo>
                    <a:pt x="72" y="27"/>
                  </a:lnTo>
                  <a:lnTo>
                    <a:pt x="81" y="35"/>
                  </a:lnTo>
                  <a:lnTo>
                    <a:pt x="86" y="44"/>
                  </a:lnTo>
                  <a:lnTo>
                    <a:pt x="89" y="52"/>
                  </a:lnTo>
                  <a:lnTo>
                    <a:pt x="95" y="55"/>
                  </a:lnTo>
                  <a:lnTo>
                    <a:pt x="100" y="55"/>
                  </a:lnTo>
                  <a:lnTo>
                    <a:pt x="108" y="53"/>
                  </a:lnTo>
                  <a:lnTo>
                    <a:pt x="113" y="51"/>
                  </a:lnTo>
                  <a:lnTo>
                    <a:pt x="117" y="51"/>
                  </a:lnTo>
                  <a:lnTo>
                    <a:pt x="115" y="62"/>
                  </a:lnTo>
                  <a:lnTo>
                    <a:pt x="109" y="69"/>
                  </a:lnTo>
                  <a:lnTo>
                    <a:pt x="99" y="72"/>
                  </a:lnTo>
                  <a:lnTo>
                    <a:pt x="89" y="72"/>
                  </a:lnTo>
                  <a:lnTo>
                    <a:pt x="79" y="69"/>
                  </a:lnTo>
                  <a:lnTo>
                    <a:pt x="71" y="65"/>
                  </a:lnTo>
                  <a:lnTo>
                    <a:pt x="58" y="77"/>
                  </a:lnTo>
                  <a:lnTo>
                    <a:pt x="50" y="93"/>
                  </a:lnTo>
                  <a:lnTo>
                    <a:pt x="43" y="107"/>
                  </a:lnTo>
                  <a:lnTo>
                    <a:pt x="33" y="107"/>
                  </a:lnTo>
                  <a:lnTo>
                    <a:pt x="28" y="104"/>
                  </a:lnTo>
                  <a:lnTo>
                    <a:pt x="26" y="100"/>
                  </a:lnTo>
                  <a:lnTo>
                    <a:pt x="26" y="97"/>
                  </a:lnTo>
                  <a:lnTo>
                    <a:pt x="24" y="93"/>
                  </a:lnTo>
                  <a:lnTo>
                    <a:pt x="21" y="92"/>
                  </a:lnTo>
                  <a:lnTo>
                    <a:pt x="14" y="92"/>
                  </a:lnTo>
                  <a:lnTo>
                    <a:pt x="0" y="93"/>
                  </a:lnTo>
                  <a:lnTo>
                    <a:pt x="0" y="82"/>
                  </a:lnTo>
                  <a:lnTo>
                    <a:pt x="2" y="65"/>
                  </a:lnTo>
                  <a:lnTo>
                    <a:pt x="4" y="46"/>
                  </a:lnTo>
                  <a:lnTo>
                    <a:pt x="7" y="28"/>
                  </a:lnTo>
                  <a:lnTo>
                    <a:pt x="7" y="12"/>
                  </a:lnTo>
                  <a:lnTo>
                    <a:pt x="4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15" name="Freeform 42"/>
            <p:cNvSpPr>
              <a:spLocks/>
            </p:cNvSpPr>
            <p:nvPr/>
          </p:nvSpPr>
          <p:spPr bwMode="gray">
            <a:xfrm>
              <a:off x="3288" y="2070"/>
              <a:ext cx="45" cy="53"/>
            </a:xfrm>
            <a:custGeom>
              <a:avLst/>
              <a:gdLst>
                <a:gd name="T0" fmla="*/ 45 w 45"/>
                <a:gd name="T1" fmla="*/ 10 h 53"/>
                <a:gd name="T2" fmla="*/ 44 w 45"/>
                <a:gd name="T3" fmla="*/ 22 h 53"/>
                <a:gd name="T4" fmla="*/ 37 w 45"/>
                <a:gd name="T5" fmla="*/ 32 h 53"/>
                <a:gd name="T6" fmla="*/ 29 w 45"/>
                <a:gd name="T7" fmla="*/ 41 h 53"/>
                <a:gd name="T8" fmla="*/ 20 w 45"/>
                <a:gd name="T9" fmla="*/ 53 h 53"/>
                <a:gd name="T10" fmla="*/ 7 w 45"/>
                <a:gd name="T11" fmla="*/ 50 h 53"/>
                <a:gd name="T12" fmla="*/ 0 w 45"/>
                <a:gd name="T13" fmla="*/ 48 h 53"/>
                <a:gd name="T14" fmla="*/ 0 w 45"/>
                <a:gd name="T15" fmla="*/ 43 h 53"/>
                <a:gd name="T16" fmla="*/ 3 w 45"/>
                <a:gd name="T17" fmla="*/ 38 h 53"/>
                <a:gd name="T18" fmla="*/ 9 w 45"/>
                <a:gd name="T19" fmla="*/ 31 h 53"/>
                <a:gd name="T20" fmla="*/ 13 w 45"/>
                <a:gd name="T21" fmla="*/ 21 h 53"/>
                <a:gd name="T22" fmla="*/ 14 w 45"/>
                <a:gd name="T23" fmla="*/ 11 h 53"/>
                <a:gd name="T24" fmla="*/ 19 w 45"/>
                <a:gd name="T25" fmla="*/ 10 h 53"/>
                <a:gd name="T26" fmla="*/ 21 w 45"/>
                <a:gd name="T27" fmla="*/ 5 h 53"/>
                <a:gd name="T28" fmla="*/ 26 w 45"/>
                <a:gd name="T29" fmla="*/ 2 h 53"/>
                <a:gd name="T30" fmla="*/ 31 w 45"/>
                <a:gd name="T31" fmla="*/ 0 h 53"/>
                <a:gd name="T32" fmla="*/ 37 w 45"/>
                <a:gd name="T33" fmla="*/ 2 h 53"/>
                <a:gd name="T34" fmla="*/ 45 w 45"/>
                <a:gd name="T35" fmla="*/ 10 h 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53"/>
                <a:gd name="T56" fmla="*/ 45 w 45"/>
                <a:gd name="T57" fmla="*/ 53 h 5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53">
                  <a:moveTo>
                    <a:pt x="45" y="10"/>
                  </a:moveTo>
                  <a:lnTo>
                    <a:pt x="44" y="22"/>
                  </a:lnTo>
                  <a:lnTo>
                    <a:pt x="37" y="32"/>
                  </a:lnTo>
                  <a:lnTo>
                    <a:pt x="29" y="41"/>
                  </a:lnTo>
                  <a:lnTo>
                    <a:pt x="20" y="53"/>
                  </a:lnTo>
                  <a:lnTo>
                    <a:pt x="7" y="50"/>
                  </a:lnTo>
                  <a:lnTo>
                    <a:pt x="0" y="48"/>
                  </a:lnTo>
                  <a:lnTo>
                    <a:pt x="0" y="43"/>
                  </a:lnTo>
                  <a:lnTo>
                    <a:pt x="3" y="38"/>
                  </a:lnTo>
                  <a:lnTo>
                    <a:pt x="9" y="31"/>
                  </a:lnTo>
                  <a:lnTo>
                    <a:pt x="13" y="21"/>
                  </a:lnTo>
                  <a:lnTo>
                    <a:pt x="14" y="11"/>
                  </a:lnTo>
                  <a:lnTo>
                    <a:pt x="19" y="10"/>
                  </a:lnTo>
                  <a:lnTo>
                    <a:pt x="21" y="5"/>
                  </a:lnTo>
                  <a:lnTo>
                    <a:pt x="26" y="2"/>
                  </a:lnTo>
                  <a:lnTo>
                    <a:pt x="31" y="0"/>
                  </a:lnTo>
                  <a:lnTo>
                    <a:pt x="37" y="2"/>
                  </a:lnTo>
                  <a:lnTo>
                    <a:pt x="45" y="1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16" name="Freeform 43"/>
            <p:cNvSpPr>
              <a:spLocks/>
            </p:cNvSpPr>
            <p:nvPr/>
          </p:nvSpPr>
          <p:spPr bwMode="gray">
            <a:xfrm>
              <a:off x="3365" y="2081"/>
              <a:ext cx="19" cy="39"/>
            </a:xfrm>
            <a:custGeom>
              <a:avLst/>
              <a:gdLst>
                <a:gd name="T0" fmla="*/ 12 w 19"/>
                <a:gd name="T1" fmla="*/ 0 h 39"/>
                <a:gd name="T2" fmla="*/ 18 w 19"/>
                <a:gd name="T3" fmla="*/ 10 h 39"/>
                <a:gd name="T4" fmla="*/ 19 w 19"/>
                <a:gd name="T5" fmla="*/ 20 h 39"/>
                <a:gd name="T6" fmla="*/ 18 w 19"/>
                <a:gd name="T7" fmla="*/ 30 h 39"/>
                <a:gd name="T8" fmla="*/ 16 w 19"/>
                <a:gd name="T9" fmla="*/ 39 h 39"/>
                <a:gd name="T10" fmla="*/ 8 w 19"/>
                <a:gd name="T11" fmla="*/ 35 h 39"/>
                <a:gd name="T12" fmla="*/ 2 w 19"/>
                <a:gd name="T13" fmla="*/ 30 h 39"/>
                <a:gd name="T14" fmla="*/ 0 w 19"/>
                <a:gd name="T15" fmla="*/ 23 h 39"/>
                <a:gd name="T16" fmla="*/ 0 w 19"/>
                <a:gd name="T17" fmla="*/ 14 h 39"/>
                <a:gd name="T18" fmla="*/ 7 w 19"/>
                <a:gd name="T19" fmla="*/ 4 h 39"/>
                <a:gd name="T20" fmla="*/ 9 w 19"/>
                <a:gd name="T21" fmla="*/ 4 h 39"/>
                <a:gd name="T22" fmla="*/ 9 w 19"/>
                <a:gd name="T23" fmla="*/ 3 h 39"/>
                <a:gd name="T24" fmla="*/ 11 w 19"/>
                <a:gd name="T25" fmla="*/ 1 h 39"/>
                <a:gd name="T26" fmla="*/ 12 w 19"/>
                <a:gd name="T27" fmla="*/ 0 h 39"/>
                <a:gd name="T28" fmla="*/ 12 w 19"/>
                <a:gd name="T29" fmla="*/ 0 h 3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"/>
                <a:gd name="T46" fmla="*/ 0 h 39"/>
                <a:gd name="T47" fmla="*/ 19 w 19"/>
                <a:gd name="T48" fmla="*/ 39 h 3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" h="39">
                  <a:moveTo>
                    <a:pt x="12" y="0"/>
                  </a:moveTo>
                  <a:lnTo>
                    <a:pt x="18" y="10"/>
                  </a:lnTo>
                  <a:lnTo>
                    <a:pt x="19" y="20"/>
                  </a:lnTo>
                  <a:lnTo>
                    <a:pt x="18" y="30"/>
                  </a:lnTo>
                  <a:lnTo>
                    <a:pt x="16" y="39"/>
                  </a:lnTo>
                  <a:lnTo>
                    <a:pt x="8" y="35"/>
                  </a:lnTo>
                  <a:lnTo>
                    <a:pt x="2" y="30"/>
                  </a:lnTo>
                  <a:lnTo>
                    <a:pt x="0" y="23"/>
                  </a:lnTo>
                  <a:lnTo>
                    <a:pt x="0" y="14"/>
                  </a:lnTo>
                  <a:lnTo>
                    <a:pt x="7" y="4"/>
                  </a:lnTo>
                  <a:lnTo>
                    <a:pt x="9" y="4"/>
                  </a:lnTo>
                  <a:lnTo>
                    <a:pt x="9" y="3"/>
                  </a:lnTo>
                  <a:lnTo>
                    <a:pt x="11" y="1"/>
                  </a:lnTo>
                  <a:lnTo>
                    <a:pt x="12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17" name="Freeform 44"/>
            <p:cNvSpPr>
              <a:spLocks/>
            </p:cNvSpPr>
            <p:nvPr/>
          </p:nvSpPr>
          <p:spPr bwMode="gray">
            <a:xfrm>
              <a:off x="3336" y="1854"/>
              <a:ext cx="31" cy="45"/>
            </a:xfrm>
            <a:custGeom>
              <a:avLst/>
              <a:gdLst>
                <a:gd name="T0" fmla="*/ 9 w 31"/>
                <a:gd name="T1" fmla="*/ 0 h 45"/>
                <a:gd name="T2" fmla="*/ 13 w 31"/>
                <a:gd name="T3" fmla="*/ 0 h 45"/>
                <a:gd name="T4" fmla="*/ 16 w 31"/>
                <a:gd name="T5" fmla="*/ 0 h 45"/>
                <a:gd name="T6" fmla="*/ 17 w 31"/>
                <a:gd name="T7" fmla="*/ 1 h 45"/>
                <a:gd name="T8" fmla="*/ 20 w 31"/>
                <a:gd name="T9" fmla="*/ 1 h 45"/>
                <a:gd name="T10" fmla="*/ 21 w 31"/>
                <a:gd name="T11" fmla="*/ 2 h 45"/>
                <a:gd name="T12" fmla="*/ 24 w 31"/>
                <a:gd name="T13" fmla="*/ 4 h 45"/>
                <a:gd name="T14" fmla="*/ 29 w 31"/>
                <a:gd name="T15" fmla="*/ 5 h 45"/>
                <a:gd name="T16" fmla="*/ 29 w 31"/>
                <a:gd name="T17" fmla="*/ 12 h 45"/>
                <a:gd name="T18" fmla="*/ 30 w 31"/>
                <a:gd name="T19" fmla="*/ 16 h 45"/>
                <a:gd name="T20" fmla="*/ 31 w 31"/>
                <a:gd name="T21" fmla="*/ 22 h 45"/>
                <a:gd name="T22" fmla="*/ 31 w 31"/>
                <a:gd name="T23" fmla="*/ 33 h 45"/>
                <a:gd name="T24" fmla="*/ 9 w 31"/>
                <a:gd name="T25" fmla="*/ 45 h 45"/>
                <a:gd name="T26" fmla="*/ 2 w 31"/>
                <a:gd name="T27" fmla="*/ 33 h 45"/>
                <a:gd name="T28" fmla="*/ 0 w 31"/>
                <a:gd name="T29" fmla="*/ 22 h 45"/>
                <a:gd name="T30" fmla="*/ 3 w 31"/>
                <a:gd name="T31" fmla="*/ 11 h 45"/>
                <a:gd name="T32" fmla="*/ 9 w 31"/>
                <a:gd name="T33" fmla="*/ 0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1"/>
                <a:gd name="T52" fmla="*/ 0 h 45"/>
                <a:gd name="T53" fmla="*/ 31 w 31"/>
                <a:gd name="T54" fmla="*/ 45 h 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1" h="45">
                  <a:moveTo>
                    <a:pt x="9" y="0"/>
                  </a:moveTo>
                  <a:lnTo>
                    <a:pt x="13" y="0"/>
                  </a:lnTo>
                  <a:lnTo>
                    <a:pt x="16" y="0"/>
                  </a:lnTo>
                  <a:lnTo>
                    <a:pt x="17" y="1"/>
                  </a:lnTo>
                  <a:lnTo>
                    <a:pt x="20" y="1"/>
                  </a:lnTo>
                  <a:lnTo>
                    <a:pt x="21" y="2"/>
                  </a:lnTo>
                  <a:lnTo>
                    <a:pt x="24" y="4"/>
                  </a:lnTo>
                  <a:lnTo>
                    <a:pt x="29" y="5"/>
                  </a:lnTo>
                  <a:lnTo>
                    <a:pt x="29" y="12"/>
                  </a:lnTo>
                  <a:lnTo>
                    <a:pt x="30" y="16"/>
                  </a:lnTo>
                  <a:lnTo>
                    <a:pt x="31" y="22"/>
                  </a:lnTo>
                  <a:lnTo>
                    <a:pt x="31" y="33"/>
                  </a:lnTo>
                  <a:lnTo>
                    <a:pt x="9" y="45"/>
                  </a:lnTo>
                  <a:lnTo>
                    <a:pt x="2" y="33"/>
                  </a:lnTo>
                  <a:lnTo>
                    <a:pt x="0" y="22"/>
                  </a:lnTo>
                  <a:lnTo>
                    <a:pt x="3" y="11"/>
                  </a:lnTo>
                  <a:lnTo>
                    <a:pt x="9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18" name="Freeform 45"/>
            <p:cNvSpPr>
              <a:spLocks/>
            </p:cNvSpPr>
            <p:nvPr/>
          </p:nvSpPr>
          <p:spPr bwMode="gray">
            <a:xfrm>
              <a:off x="3134" y="1688"/>
              <a:ext cx="478" cy="348"/>
            </a:xfrm>
            <a:custGeom>
              <a:avLst/>
              <a:gdLst>
                <a:gd name="T0" fmla="*/ 61 w 478"/>
                <a:gd name="T1" fmla="*/ 2 h 348"/>
                <a:gd name="T2" fmla="*/ 94 w 478"/>
                <a:gd name="T3" fmla="*/ 26 h 348"/>
                <a:gd name="T4" fmla="*/ 112 w 478"/>
                <a:gd name="T5" fmla="*/ 44 h 348"/>
                <a:gd name="T6" fmla="*/ 112 w 478"/>
                <a:gd name="T7" fmla="*/ 48 h 348"/>
                <a:gd name="T8" fmla="*/ 129 w 478"/>
                <a:gd name="T9" fmla="*/ 43 h 348"/>
                <a:gd name="T10" fmla="*/ 142 w 478"/>
                <a:gd name="T11" fmla="*/ 36 h 348"/>
                <a:gd name="T12" fmla="*/ 178 w 478"/>
                <a:gd name="T13" fmla="*/ 34 h 348"/>
                <a:gd name="T14" fmla="*/ 211 w 478"/>
                <a:gd name="T15" fmla="*/ 51 h 348"/>
                <a:gd name="T16" fmla="*/ 236 w 478"/>
                <a:gd name="T17" fmla="*/ 44 h 348"/>
                <a:gd name="T18" fmla="*/ 236 w 478"/>
                <a:gd name="T19" fmla="*/ 69 h 348"/>
                <a:gd name="T20" fmla="*/ 267 w 478"/>
                <a:gd name="T21" fmla="*/ 55 h 348"/>
                <a:gd name="T22" fmla="*/ 269 w 478"/>
                <a:gd name="T23" fmla="*/ 84 h 348"/>
                <a:gd name="T24" fmla="*/ 303 w 478"/>
                <a:gd name="T25" fmla="*/ 57 h 348"/>
                <a:gd name="T26" fmla="*/ 310 w 478"/>
                <a:gd name="T27" fmla="*/ 77 h 348"/>
                <a:gd name="T28" fmla="*/ 294 w 478"/>
                <a:gd name="T29" fmla="*/ 88 h 348"/>
                <a:gd name="T30" fmla="*/ 311 w 478"/>
                <a:gd name="T31" fmla="*/ 101 h 348"/>
                <a:gd name="T32" fmla="*/ 401 w 478"/>
                <a:gd name="T33" fmla="*/ 127 h 348"/>
                <a:gd name="T34" fmla="*/ 441 w 478"/>
                <a:gd name="T35" fmla="*/ 173 h 348"/>
                <a:gd name="T36" fmla="*/ 454 w 478"/>
                <a:gd name="T37" fmla="*/ 201 h 348"/>
                <a:gd name="T38" fmla="*/ 389 w 478"/>
                <a:gd name="T39" fmla="*/ 191 h 348"/>
                <a:gd name="T40" fmla="*/ 369 w 478"/>
                <a:gd name="T41" fmla="*/ 204 h 348"/>
                <a:gd name="T42" fmla="*/ 418 w 478"/>
                <a:gd name="T43" fmla="*/ 226 h 348"/>
                <a:gd name="T44" fmla="*/ 478 w 478"/>
                <a:gd name="T45" fmla="*/ 270 h 348"/>
                <a:gd name="T46" fmla="*/ 430 w 478"/>
                <a:gd name="T47" fmla="*/ 288 h 348"/>
                <a:gd name="T48" fmla="*/ 406 w 478"/>
                <a:gd name="T49" fmla="*/ 293 h 348"/>
                <a:gd name="T50" fmla="*/ 449 w 478"/>
                <a:gd name="T51" fmla="*/ 303 h 348"/>
                <a:gd name="T52" fmla="*/ 459 w 478"/>
                <a:gd name="T53" fmla="*/ 335 h 348"/>
                <a:gd name="T54" fmla="*/ 385 w 478"/>
                <a:gd name="T55" fmla="*/ 348 h 348"/>
                <a:gd name="T56" fmla="*/ 328 w 478"/>
                <a:gd name="T57" fmla="*/ 291 h 348"/>
                <a:gd name="T58" fmla="*/ 249 w 478"/>
                <a:gd name="T59" fmla="*/ 322 h 348"/>
                <a:gd name="T60" fmla="*/ 236 w 478"/>
                <a:gd name="T61" fmla="*/ 312 h 348"/>
                <a:gd name="T62" fmla="*/ 249 w 478"/>
                <a:gd name="T63" fmla="*/ 280 h 348"/>
                <a:gd name="T64" fmla="*/ 294 w 478"/>
                <a:gd name="T65" fmla="*/ 260 h 348"/>
                <a:gd name="T66" fmla="*/ 300 w 478"/>
                <a:gd name="T67" fmla="*/ 247 h 348"/>
                <a:gd name="T68" fmla="*/ 290 w 478"/>
                <a:gd name="T69" fmla="*/ 211 h 348"/>
                <a:gd name="T70" fmla="*/ 334 w 478"/>
                <a:gd name="T71" fmla="*/ 215 h 348"/>
                <a:gd name="T72" fmla="*/ 346 w 478"/>
                <a:gd name="T73" fmla="*/ 198 h 348"/>
                <a:gd name="T74" fmla="*/ 284 w 478"/>
                <a:gd name="T75" fmla="*/ 197 h 348"/>
                <a:gd name="T76" fmla="*/ 250 w 478"/>
                <a:gd name="T77" fmla="*/ 163 h 348"/>
                <a:gd name="T78" fmla="*/ 219 w 478"/>
                <a:gd name="T79" fmla="*/ 137 h 348"/>
                <a:gd name="T80" fmla="*/ 191 w 478"/>
                <a:gd name="T81" fmla="*/ 117 h 348"/>
                <a:gd name="T82" fmla="*/ 153 w 478"/>
                <a:gd name="T83" fmla="*/ 89 h 348"/>
                <a:gd name="T84" fmla="*/ 156 w 478"/>
                <a:gd name="T85" fmla="*/ 109 h 348"/>
                <a:gd name="T86" fmla="*/ 120 w 478"/>
                <a:gd name="T87" fmla="*/ 115 h 348"/>
                <a:gd name="T88" fmla="*/ 53 w 478"/>
                <a:gd name="T89" fmla="*/ 136 h 348"/>
                <a:gd name="T90" fmla="*/ 30 w 478"/>
                <a:gd name="T91" fmla="*/ 108 h 348"/>
                <a:gd name="T92" fmla="*/ 36 w 478"/>
                <a:gd name="T93" fmla="*/ 101 h 348"/>
                <a:gd name="T94" fmla="*/ 2 w 478"/>
                <a:gd name="T95" fmla="*/ 81 h 348"/>
                <a:gd name="T96" fmla="*/ 13 w 478"/>
                <a:gd name="T97" fmla="*/ 0 h 348"/>
                <a:gd name="T98" fmla="*/ 36 w 478"/>
                <a:gd name="T99" fmla="*/ 19 h 348"/>
                <a:gd name="T100" fmla="*/ 50 w 478"/>
                <a:gd name="T101" fmla="*/ 78 h 348"/>
                <a:gd name="T102" fmla="*/ 71 w 478"/>
                <a:gd name="T103" fmla="*/ 68 h 348"/>
                <a:gd name="T104" fmla="*/ 60 w 478"/>
                <a:gd name="T105" fmla="*/ 50 h 348"/>
                <a:gd name="T106" fmla="*/ 67 w 478"/>
                <a:gd name="T107" fmla="*/ 33 h 348"/>
                <a:gd name="T108" fmla="*/ 55 w 478"/>
                <a:gd name="T109" fmla="*/ 10 h 34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78"/>
                <a:gd name="T166" fmla="*/ 0 h 348"/>
                <a:gd name="T167" fmla="*/ 478 w 478"/>
                <a:gd name="T168" fmla="*/ 348 h 34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78" h="348">
                  <a:moveTo>
                    <a:pt x="60" y="12"/>
                  </a:moveTo>
                  <a:lnTo>
                    <a:pt x="61" y="10"/>
                  </a:lnTo>
                  <a:lnTo>
                    <a:pt x="62" y="7"/>
                  </a:lnTo>
                  <a:lnTo>
                    <a:pt x="61" y="4"/>
                  </a:lnTo>
                  <a:lnTo>
                    <a:pt x="61" y="2"/>
                  </a:lnTo>
                  <a:lnTo>
                    <a:pt x="61" y="3"/>
                  </a:lnTo>
                  <a:lnTo>
                    <a:pt x="65" y="7"/>
                  </a:lnTo>
                  <a:lnTo>
                    <a:pt x="74" y="13"/>
                  </a:lnTo>
                  <a:lnTo>
                    <a:pt x="82" y="19"/>
                  </a:lnTo>
                  <a:lnTo>
                    <a:pt x="94" y="26"/>
                  </a:lnTo>
                  <a:lnTo>
                    <a:pt x="102" y="33"/>
                  </a:lnTo>
                  <a:lnTo>
                    <a:pt x="109" y="37"/>
                  </a:lnTo>
                  <a:lnTo>
                    <a:pt x="113" y="38"/>
                  </a:lnTo>
                  <a:lnTo>
                    <a:pt x="113" y="41"/>
                  </a:lnTo>
                  <a:lnTo>
                    <a:pt x="112" y="44"/>
                  </a:lnTo>
                  <a:lnTo>
                    <a:pt x="112" y="45"/>
                  </a:lnTo>
                  <a:lnTo>
                    <a:pt x="110" y="47"/>
                  </a:lnTo>
                  <a:lnTo>
                    <a:pt x="110" y="48"/>
                  </a:lnTo>
                  <a:lnTo>
                    <a:pt x="112" y="48"/>
                  </a:lnTo>
                  <a:lnTo>
                    <a:pt x="113" y="47"/>
                  </a:lnTo>
                  <a:lnTo>
                    <a:pt x="115" y="44"/>
                  </a:lnTo>
                  <a:lnTo>
                    <a:pt x="119" y="40"/>
                  </a:lnTo>
                  <a:lnTo>
                    <a:pt x="125" y="41"/>
                  </a:lnTo>
                  <a:lnTo>
                    <a:pt x="129" y="43"/>
                  </a:lnTo>
                  <a:lnTo>
                    <a:pt x="132" y="44"/>
                  </a:lnTo>
                  <a:lnTo>
                    <a:pt x="134" y="47"/>
                  </a:lnTo>
                  <a:lnTo>
                    <a:pt x="137" y="48"/>
                  </a:lnTo>
                  <a:lnTo>
                    <a:pt x="140" y="48"/>
                  </a:lnTo>
                  <a:lnTo>
                    <a:pt x="142" y="36"/>
                  </a:lnTo>
                  <a:lnTo>
                    <a:pt x="144" y="24"/>
                  </a:lnTo>
                  <a:lnTo>
                    <a:pt x="150" y="14"/>
                  </a:lnTo>
                  <a:lnTo>
                    <a:pt x="163" y="20"/>
                  </a:lnTo>
                  <a:lnTo>
                    <a:pt x="171" y="27"/>
                  </a:lnTo>
                  <a:lnTo>
                    <a:pt x="178" y="34"/>
                  </a:lnTo>
                  <a:lnTo>
                    <a:pt x="180" y="44"/>
                  </a:lnTo>
                  <a:lnTo>
                    <a:pt x="187" y="38"/>
                  </a:lnTo>
                  <a:lnTo>
                    <a:pt x="199" y="38"/>
                  </a:lnTo>
                  <a:lnTo>
                    <a:pt x="209" y="64"/>
                  </a:lnTo>
                  <a:lnTo>
                    <a:pt x="211" y="51"/>
                  </a:lnTo>
                  <a:lnTo>
                    <a:pt x="212" y="41"/>
                  </a:lnTo>
                  <a:lnTo>
                    <a:pt x="218" y="33"/>
                  </a:lnTo>
                  <a:lnTo>
                    <a:pt x="225" y="37"/>
                  </a:lnTo>
                  <a:lnTo>
                    <a:pt x="231" y="41"/>
                  </a:lnTo>
                  <a:lnTo>
                    <a:pt x="236" y="44"/>
                  </a:lnTo>
                  <a:lnTo>
                    <a:pt x="221" y="69"/>
                  </a:lnTo>
                  <a:lnTo>
                    <a:pt x="243" y="53"/>
                  </a:lnTo>
                  <a:lnTo>
                    <a:pt x="242" y="54"/>
                  </a:lnTo>
                  <a:lnTo>
                    <a:pt x="238" y="61"/>
                  </a:lnTo>
                  <a:lnTo>
                    <a:pt x="236" y="69"/>
                  </a:lnTo>
                  <a:lnTo>
                    <a:pt x="238" y="78"/>
                  </a:lnTo>
                  <a:lnTo>
                    <a:pt x="242" y="75"/>
                  </a:lnTo>
                  <a:lnTo>
                    <a:pt x="249" y="69"/>
                  </a:lnTo>
                  <a:lnTo>
                    <a:pt x="257" y="62"/>
                  </a:lnTo>
                  <a:lnTo>
                    <a:pt x="267" y="55"/>
                  </a:lnTo>
                  <a:lnTo>
                    <a:pt x="274" y="53"/>
                  </a:lnTo>
                  <a:lnTo>
                    <a:pt x="279" y="53"/>
                  </a:lnTo>
                  <a:lnTo>
                    <a:pt x="279" y="64"/>
                  </a:lnTo>
                  <a:lnTo>
                    <a:pt x="276" y="75"/>
                  </a:lnTo>
                  <a:lnTo>
                    <a:pt x="269" y="84"/>
                  </a:lnTo>
                  <a:lnTo>
                    <a:pt x="280" y="77"/>
                  </a:lnTo>
                  <a:lnTo>
                    <a:pt x="288" y="65"/>
                  </a:lnTo>
                  <a:lnTo>
                    <a:pt x="296" y="54"/>
                  </a:lnTo>
                  <a:lnTo>
                    <a:pt x="300" y="55"/>
                  </a:lnTo>
                  <a:lnTo>
                    <a:pt x="303" y="57"/>
                  </a:lnTo>
                  <a:lnTo>
                    <a:pt x="305" y="60"/>
                  </a:lnTo>
                  <a:lnTo>
                    <a:pt x="307" y="64"/>
                  </a:lnTo>
                  <a:lnTo>
                    <a:pt x="308" y="67"/>
                  </a:lnTo>
                  <a:lnTo>
                    <a:pt x="308" y="72"/>
                  </a:lnTo>
                  <a:lnTo>
                    <a:pt x="310" y="77"/>
                  </a:lnTo>
                  <a:lnTo>
                    <a:pt x="307" y="79"/>
                  </a:lnTo>
                  <a:lnTo>
                    <a:pt x="304" y="82"/>
                  </a:lnTo>
                  <a:lnTo>
                    <a:pt x="301" y="85"/>
                  </a:lnTo>
                  <a:lnTo>
                    <a:pt x="297" y="86"/>
                  </a:lnTo>
                  <a:lnTo>
                    <a:pt x="294" y="88"/>
                  </a:lnTo>
                  <a:lnTo>
                    <a:pt x="290" y="88"/>
                  </a:lnTo>
                  <a:lnTo>
                    <a:pt x="300" y="89"/>
                  </a:lnTo>
                  <a:lnTo>
                    <a:pt x="308" y="92"/>
                  </a:lnTo>
                  <a:lnTo>
                    <a:pt x="315" y="98"/>
                  </a:lnTo>
                  <a:lnTo>
                    <a:pt x="311" y="101"/>
                  </a:lnTo>
                  <a:lnTo>
                    <a:pt x="308" y="105"/>
                  </a:lnTo>
                  <a:lnTo>
                    <a:pt x="304" y="108"/>
                  </a:lnTo>
                  <a:lnTo>
                    <a:pt x="300" y="110"/>
                  </a:lnTo>
                  <a:lnTo>
                    <a:pt x="349" y="120"/>
                  </a:lnTo>
                  <a:lnTo>
                    <a:pt x="401" y="127"/>
                  </a:lnTo>
                  <a:lnTo>
                    <a:pt x="454" y="130"/>
                  </a:lnTo>
                  <a:lnTo>
                    <a:pt x="445" y="146"/>
                  </a:lnTo>
                  <a:lnTo>
                    <a:pt x="441" y="158"/>
                  </a:lnTo>
                  <a:lnTo>
                    <a:pt x="440" y="167"/>
                  </a:lnTo>
                  <a:lnTo>
                    <a:pt x="441" y="173"/>
                  </a:lnTo>
                  <a:lnTo>
                    <a:pt x="444" y="177"/>
                  </a:lnTo>
                  <a:lnTo>
                    <a:pt x="447" y="181"/>
                  </a:lnTo>
                  <a:lnTo>
                    <a:pt x="449" y="187"/>
                  </a:lnTo>
                  <a:lnTo>
                    <a:pt x="452" y="192"/>
                  </a:lnTo>
                  <a:lnTo>
                    <a:pt x="454" y="201"/>
                  </a:lnTo>
                  <a:lnTo>
                    <a:pt x="440" y="201"/>
                  </a:lnTo>
                  <a:lnTo>
                    <a:pt x="424" y="201"/>
                  </a:lnTo>
                  <a:lnTo>
                    <a:pt x="409" y="198"/>
                  </a:lnTo>
                  <a:lnTo>
                    <a:pt x="396" y="195"/>
                  </a:lnTo>
                  <a:lnTo>
                    <a:pt x="389" y="191"/>
                  </a:lnTo>
                  <a:lnTo>
                    <a:pt x="380" y="184"/>
                  </a:lnTo>
                  <a:lnTo>
                    <a:pt x="372" y="177"/>
                  </a:lnTo>
                  <a:lnTo>
                    <a:pt x="368" y="185"/>
                  </a:lnTo>
                  <a:lnTo>
                    <a:pt x="368" y="194"/>
                  </a:lnTo>
                  <a:lnTo>
                    <a:pt x="369" y="204"/>
                  </a:lnTo>
                  <a:lnTo>
                    <a:pt x="370" y="215"/>
                  </a:lnTo>
                  <a:lnTo>
                    <a:pt x="377" y="216"/>
                  </a:lnTo>
                  <a:lnTo>
                    <a:pt x="389" y="218"/>
                  </a:lnTo>
                  <a:lnTo>
                    <a:pt x="403" y="222"/>
                  </a:lnTo>
                  <a:lnTo>
                    <a:pt x="418" y="226"/>
                  </a:lnTo>
                  <a:lnTo>
                    <a:pt x="435" y="233"/>
                  </a:lnTo>
                  <a:lnTo>
                    <a:pt x="451" y="240"/>
                  </a:lnTo>
                  <a:lnTo>
                    <a:pt x="464" y="249"/>
                  </a:lnTo>
                  <a:lnTo>
                    <a:pt x="474" y="259"/>
                  </a:lnTo>
                  <a:lnTo>
                    <a:pt x="478" y="270"/>
                  </a:lnTo>
                  <a:lnTo>
                    <a:pt x="475" y="283"/>
                  </a:lnTo>
                  <a:lnTo>
                    <a:pt x="465" y="295"/>
                  </a:lnTo>
                  <a:lnTo>
                    <a:pt x="455" y="294"/>
                  </a:lnTo>
                  <a:lnTo>
                    <a:pt x="444" y="291"/>
                  </a:lnTo>
                  <a:lnTo>
                    <a:pt x="430" y="288"/>
                  </a:lnTo>
                  <a:lnTo>
                    <a:pt x="418" y="287"/>
                  </a:lnTo>
                  <a:lnTo>
                    <a:pt x="409" y="288"/>
                  </a:lnTo>
                  <a:lnTo>
                    <a:pt x="407" y="288"/>
                  </a:lnTo>
                  <a:lnTo>
                    <a:pt x="407" y="290"/>
                  </a:lnTo>
                  <a:lnTo>
                    <a:pt x="406" y="293"/>
                  </a:lnTo>
                  <a:lnTo>
                    <a:pt x="406" y="294"/>
                  </a:lnTo>
                  <a:lnTo>
                    <a:pt x="416" y="295"/>
                  </a:lnTo>
                  <a:lnTo>
                    <a:pt x="427" y="297"/>
                  </a:lnTo>
                  <a:lnTo>
                    <a:pt x="438" y="300"/>
                  </a:lnTo>
                  <a:lnTo>
                    <a:pt x="449" y="303"/>
                  </a:lnTo>
                  <a:lnTo>
                    <a:pt x="461" y="308"/>
                  </a:lnTo>
                  <a:lnTo>
                    <a:pt x="468" y="315"/>
                  </a:lnTo>
                  <a:lnTo>
                    <a:pt x="472" y="324"/>
                  </a:lnTo>
                  <a:lnTo>
                    <a:pt x="472" y="336"/>
                  </a:lnTo>
                  <a:lnTo>
                    <a:pt x="459" y="335"/>
                  </a:lnTo>
                  <a:lnTo>
                    <a:pt x="444" y="334"/>
                  </a:lnTo>
                  <a:lnTo>
                    <a:pt x="427" y="334"/>
                  </a:lnTo>
                  <a:lnTo>
                    <a:pt x="411" y="335"/>
                  </a:lnTo>
                  <a:lnTo>
                    <a:pt x="396" y="339"/>
                  </a:lnTo>
                  <a:lnTo>
                    <a:pt x="385" y="348"/>
                  </a:lnTo>
                  <a:lnTo>
                    <a:pt x="373" y="338"/>
                  </a:lnTo>
                  <a:lnTo>
                    <a:pt x="362" y="327"/>
                  </a:lnTo>
                  <a:lnTo>
                    <a:pt x="352" y="314"/>
                  </a:lnTo>
                  <a:lnTo>
                    <a:pt x="341" y="303"/>
                  </a:lnTo>
                  <a:lnTo>
                    <a:pt x="328" y="291"/>
                  </a:lnTo>
                  <a:lnTo>
                    <a:pt x="311" y="284"/>
                  </a:lnTo>
                  <a:lnTo>
                    <a:pt x="291" y="283"/>
                  </a:lnTo>
                  <a:lnTo>
                    <a:pt x="277" y="295"/>
                  </a:lnTo>
                  <a:lnTo>
                    <a:pt x="264" y="308"/>
                  </a:lnTo>
                  <a:lnTo>
                    <a:pt x="249" y="322"/>
                  </a:lnTo>
                  <a:lnTo>
                    <a:pt x="245" y="319"/>
                  </a:lnTo>
                  <a:lnTo>
                    <a:pt x="242" y="318"/>
                  </a:lnTo>
                  <a:lnTo>
                    <a:pt x="239" y="317"/>
                  </a:lnTo>
                  <a:lnTo>
                    <a:pt x="238" y="315"/>
                  </a:lnTo>
                  <a:lnTo>
                    <a:pt x="236" y="312"/>
                  </a:lnTo>
                  <a:lnTo>
                    <a:pt x="235" y="311"/>
                  </a:lnTo>
                  <a:lnTo>
                    <a:pt x="233" y="307"/>
                  </a:lnTo>
                  <a:lnTo>
                    <a:pt x="232" y="303"/>
                  </a:lnTo>
                  <a:lnTo>
                    <a:pt x="238" y="290"/>
                  </a:lnTo>
                  <a:lnTo>
                    <a:pt x="249" y="280"/>
                  </a:lnTo>
                  <a:lnTo>
                    <a:pt x="262" y="273"/>
                  </a:lnTo>
                  <a:lnTo>
                    <a:pt x="276" y="267"/>
                  </a:lnTo>
                  <a:lnTo>
                    <a:pt x="287" y="262"/>
                  </a:lnTo>
                  <a:lnTo>
                    <a:pt x="291" y="262"/>
                  </a:lnTo>
                  <a:lnTo>
                    <a:pt x="294" y="260"/>
                  </a:lnTo>
                  <a:lnTo>
                    <a:pt x="297" y="259"/>
                  </a:lnTo>
                  <a:lnTo>
                    <a:pt x="298" y="256"/>
                  </a:lnTo>
                  <a:lnTo>
                    <a:pt x="298" y="253"/>
                  </a:lnTo>
                  <a:lnTo>
                    <a:pt x="300" y="250"/>
                  </a:lnTo>
                  <a:lnTo>
                    <a:pt x="300" y="247"/>
                  </a:lnTo>
                  <a:lnTo>
                    <a:pt x="290" y="242"/>
                  </a:lnTo>
                  <a:lnTo>
                    <a:pt x="283" y="233"/>
                  </a:lnTo>
                  <a:lnTo>
                    <a:pt x="279" y="221"/>
                  </a:lnTo>
                  <a:lnTo>
                    <a:pt x="284" y="215"/>
                  </a:lnTo>
                  <a:lnTo>
                    <a:pt x="290" y="211"/>
                  </a:lnTo>
                  <a:lnTo>
                    <a:pt x="297" y="208"/>
                  </a:lnTo>
                  <a:lnTo>
                    <a:pt x="307" y="206"/>
                  </a:lnTo>
                  <a:lnTo>
                    <a:pt x="315" y="214"/>
                  </a:lnTo>
                  <a:lnTo>
                    <a:pt x="324" y="215"/>
                  </a:lnTo>
                  <a:lnTo>
                    <a:pt x="334" y="215"/>
                  </a:lnTo>
                  <a:lnTo>
                    <a:pt x="342" y="215"/>
                  </a:lnTo>
                  <a:lnTo>
                    <a:pt x="345" y="211"/>
                  </a:lnTo>
                  <a:lnTo>
                    <a:pt x="346" y="206"/>
                  </a:lnTo>
                  <a:lnTo>
                    <a:pt x="348" y="202"/>
                  </a:lnTo>
                  <a:lnTo>
                    <a:pt x="346" y="198"/>
                  </a:lnTo>
                  <a:lnTo>
                    <a:pt x="346" y="192"/>
                  </a:lnTo>
                  <a:lnTo>
                    <a:pt x="327" y="194"/>
                  </a:lnTo>
                  <a:lnTo>
                    <a:pt x="307" y="197"/>
                  </a:lnTo>
                  <a:lnTo>
                    <a:pt x="297" y="198"/>
                  </a:lnTo>
                  <a:lnTo>
                    <a:pt x="284" y="197"/>
                  </a:lnTo>
                  <a:lnTo>
                    <a:pt x="271" y="194"/>
                  </a:lnTo>
                  <a:lnTo>
                    <a:pt x="263" y="190"/>
                  </a:lnTo>
                  <a:lnTo>
                    <a:pt x="262" y="181"/>
                  </a:lnTo>
                  <a:lnTo>
                    <a:pt x="256" y="171"/>
                  </a:lnTo>
                  <a:lnTo>
                    <a:pt x="250" y="163"/>
                  </a:lnTo>
                  <a:lnTo>
                    <a:pt x="246" y="156"/>
                  </a:lnTo>
                  <a:lnTo>
                    <a:pt x="243" y="151"/>
                  </a:lnTo>
                  <a:lnTo>
                    <a:pt x="236" y="149"/>
                  </a:lnTo>
                  <a:lnTo>
                    <a:pt x="228" y="143"/>
                  </a:lnTo>
                  <a:lnTo>
                    <a:pt x="219" y="137"/>
                  </a:lnTo>
                  <a:lnTo>
                    <a:pt x="211" y="134"/>
                  </a:lnTo>
                  <a:lnTo>
                    <a:pt x="202" y="134"/>
                  </a:lnTo>
                  <a:lnTo>
                    <a:pt x="192" y="142"/>
                  </a:lnTo>
                  <a:lnTo>
                    <a:pt x="192" y="127"/>
                  </a:lnTo>
                  <a:lnTo>
                    <a:pt x="191" y="117"/>
                  </a:lnTo>
                  <a:lnTo>
                    <a:pt x="187" y="109"/>
                  </a:lnTo>
                  <a:lnTo>
                    <a:pt x="178" y="103"/>
                  </a:lnTo>
                  <a:lnTo>
                    <a:pt x="168" y="96"/>
                  </a:lnTo>
                  <a:lnTo>
                    <a:pt x="154" y="88"/>
                  </a:lnTo>
                  <a:lnTo>
                    <a:pt x="153" y="89"/>
                  </a:lnTo>
                  <a:lnTo>
                    <a:pt x="151" y="92"/>
                  </a:lnTo>
                  <a:lnTo>
                    <a:pt x="150" y="96"/>
                  </a:lnTo>
                  <a:lnTo>
                    <a:pt x="149" y="99"/>
                  </a:lnTo>
                  <a:lnTo>
                    <a:pt x="149" y="102"/>
                  </a:lnTo>
                  <a:lnTo>
                    <a:pt x="156" y="109"/>
                  </a:lnTo>
                  <a:lnTo>
                    <a:pt x="160" y="119"/>
                  </a:lnTo>
                  <a:lnTo>
                    <a:pt x="163" y="127"/>
                  </a:lnTo>
                  <a:lnTo>
                    <a:pt x="146" y="119"/>
                  </a:lnTo>
                  <a:lnTo>
                    <a:pt x="132" y="115"/>
                  </a:lnTo>
                  <a:lnTo>
                    <a:pt x="120" y="115"/>
                  </a:lnTo>
                  <a:lnTo>
                    <a:pt x="109" y="119"/>
                  </a:lnTo>
                  <a:lnTo>
                    <a:pt x="98" y="127"/>
                  </a:lnTo>
                  <a:lnTo>
                    <a:pt x="85" y="140"/>
                  </a:lnTo>
                  <a:lnTo>
                    <a:pt x="67" y="139"/>
                  </a:lnTo>
                  <a:lnTo>
                    <a:pt x="53" y="136"/>
                  </a:lnTo>
                  <a:lnTo>
                    <a:pt x="40" y="130"/>
                  </a:lnTo>
                  <a:lnTo>
                    <a:pt x="29" y="122"/>
                  </a:lnTo>
                  <a:lnTo>
                    <a:pt x="13" y="108"/>
                  </a:lnTo>
                  <a:lnTo>
                    <a:pt x="23" y="108"/>
                  </a:lnTo>
                  <a:lnTo>
                    <a:pt x="30" y="108"/>
                  </a:lnTo>
                  <a:lnTo>
                    <a:pt x="36" y="106"/>
                  </a:lnTo>
                  <a:lnTo>
                    <a:pt x="38" y="106"/>
                  </a:lnTo>
                  <a:lnTo>
                    <a:pt x="38" y="105"/>
                  </a:lnTo>
                  <a:lnTo>
                    <a:pt x="38" y="102"/>
                  </a:lnTo>
                  <a:lnTo>
                    <a:pt x="36" y="101"/>
                  </a:lnTo>
                  <a:lnTo>
                    <a:pt x="30" y="99"/>
                  </a:lnTo>
                  <a:lnTo>
                    <a:pt x="23" y="96"/>
                  </a:lnTo>
                  <a:lnTo>
                    <a:pt x="13" y="93"/>
                  </a:lnTo>
                  <a:lnTo>
                    <a:pt x="3" y="91"/>
                  </a:lnTo>
                  <a:lnTo>
                    <a:pt x="2" y="81"/>
                  </a:lnTo>
                  <a:lnTo>
                    <a:pt x="0" y="68"/>
                  </a:lnTo>
                  <a:lnTo>
                    <a:pt x="0" y="58"/>
                  </a:lnTo>
                  <a:lnTo>
                    <a:pt x="5" y="38"/>
                  </a:lnTo>
                  <a:lnTo>
                    <a:pt x="10" y="20"/>
                  </a:lnTo>
                  <a:lnTo>
                    <a:pt x="13" y="0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36" y="3"/>
                  </a:lnTo>
                  <a:lnTo>
                    <a:pt x="36" y="9"/>
                  </a:lnTo>
                  <a:lnTo>
                    <a:pt x="36" y="19"/>
                  </a:lnTo>
                  <a:lnTo>
                    <a:pt x="36" y="31"/>
                  </a:lnTo>
                  <a:lnTo>
                    <a:pt x="37" y="45"/>
                  </a:lnTo>
                  <a:lnTo>
                    <a:pt x="38" y="58"/>
                  </a:lnTo>
                  <a:lnTo>
                    <a:pt x="43" y="69"/>
                  </a:lnTo>
                  <a:lnTo>
                    <a:pt x="50" y="78"/>
                  </a:lnTo>
                  <a:lnTo>
                    <a:pt x="58" y="81"/>
                  </a:lnTo>
                  <a:lnTo>
                    <a:pt x="61" y="79"/>
                  </a:lnTo>
                  <a:lnTo>
                    <a:pt x="65" y="75"/>
                  </a:lnTo>
                  <a:lnTo>
                    <a:pt x="68" y="72"/>
                  </a:lnTo>
                  <a:lnTo>
                    <a:pt x="71" y="68"/>
                  </a:lnTo>
                  <a:lnTo>
                    <a:pt x="74" y="64"/>
                  </a:lnTo>
                  <a:lnTo>
                    <a:pt x="74" y="60"/>
                  </a:lnTo>
                  <a:lnTo>
                    <a:pt x="71" y="55"/>
                  </a:lnTo>
                  <a:lnTo>
                    <a:pt x="65" y="53"/>
                  </a:lnTo>
                  <a:lnTo>
                    <a:pt x="60" y="50"/>
                  </a:lnTo>
                  <a:lnTo>
                    <a:pt x="55" y="47"/>
                  </a:lnTo>
                  <a:lnTo>
                    <a:pt x="51" y="44"/>
                  </a:lnTo>
                  <a:lnTo>
                    <a:pt x="51" y="41"/>
                  </a:lnTo>
                  <a:lnTo>
                    <a:pt x="57" y="37"/>
                  </a:lnTo>
                  <a:lnTo>
                    <a:pt x="67" y="33"/>
                  </a:lnTo>
                  <a:lnTo>
                    <a:pt x="48" y="14"/>
                  </a:lnTo>
                  <a:lnTo>
                    <a:pt x="50" y="13"/>
                  </a:lnTo>
                  <a:lnTo>
                    <a:pt x="53" y="12"/>
                  </a:lnTo>
                  <a:lnTo>
                    <a:pt x="55" y="10"/>
                  </a:lnTo>
                  <a:lnTo>
                    <a:pt x="57" y="10"/>
                  </a:lnTo>
                  <a:lnTo>
                    <a:pt x="60" y="10"/>
                  </a:lnTo>
                  <a:lnTo>
                    <a:pt x="60" y="12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19" name="Freeform 46"/>
            <p:cNvSpPr>
              <a:spLocks/>
            </p:cNvSpPr>
            <p:nvPr/>
          </p:nvSpPr>
          <p:spPr bwMode="gray">
            <a:xfrm>
              <a:off x="3223" y="1663"/>
              <a:ext cx="48" cy="38"/>
            </a:xfrm>
            <a:custGeom>
              <a:avLst/>
              <a:gdLst>
                <a:gd name="T0" fmla="*/ 21 w 48"/>
                <a:gd name="T1" fmla="*/ 8 h 38"/>
                <a:gd name="T2" fmla="*/ 36 w 48"/>
                <a:gd name="T3" fmla="*/ 8 h 38"/>
                <a:gd name="T4" fmla="*/ 44 w 48"/>
                <a:gd name="T5" fmla="*/ 13 h 38"/>
                <a:gd name="T6" fmla="*/ 48 w 48"/>
                <a:gd name="T7" fmla="*/ 20 h 38"/>
                <a:gd name="T8" fmla="*/ 48 w 48"/>
                <a:gd name="T9" fmla="*/ 29 h 38"/>
                <a:gd name="T10" fmla="*/ 41 w 48"/>
                <a:gd name="T11" fmla="*/ 38 h 38"/>
                <a:gd name="T12" fmla="*/ 19 w 48"/>
                <a:gd name="T13" fmla="*/ 38 h 38"/>
                <a:gd name="T14" fmla="*/ 13 w 48"/>
                <a:gd name="T15" fmla="*/ 31 h 38"/>
                <a:gd name="T16" fmla="*/ 6 w 48"/>
                <a:gd name="T17" fmla="*/ 22 h 38"/>
                <a:gd name="T18" fmla="*/ 0 w 48"/>
                <a:gd name="T19" fmla="*/ 14 h 38"/>
                <a:gd name="T20" fmla="*/ 0 w 48"/>
                <a:gd name="T21" fmla="*/ 10 h 38"/>
                <a:gd name="T22" fmla="*/ 0 w 48"/>
                <a:gd name="T23" fmla="*/ 7 h 38"/>
                <a:gd name="T24" fmla="*/ 0 w 48"/>
                <a:gd name="T25" fmla="*/ 5 h 38"/>
                <a:gd name="T26" fmla="*/ 2 w 48"/>
                <a:gd name="T27" fmla="*/ 4 h 38"/>
                <a:gd name="T28" fmla="*/ 3 w 48"/>
                <a:gd name="T29" fmla="*/ 3 h 38"/>
                <a:gd name="T30" fmla="*/ 6 w 48"/>
                <a:gd name="T31" fmla="*/ 1 h 38"/>
                <a:gd name="T32" fmla="*/ 10 w 48"/>
                <a:gd name="T33" fmla="*/ 0 h 38"/>
                <a:gd name="T34" fmla="*/ 13 w 48"/>
                <a:gd name="T35" fmla="*/ 3 h 38"/>
                <a:gd name="T36" fmla="*/ 16 w 48"/>
                <a:gd name="T37" fmla="*/ 4 h 38"/>
                <a:gd name="T38" fmla="*/ 19 w 48"/>
                <a:gd name="T39" fmla="*/ 7 h 38"/>
                <a:gd name="T40" fmla="*/ 20 w 48"/>
                <a:gd name="T41" fmla="*/ 8 h 38"/>
                <a:gd name="T42" fmla="*/ 21 w 48"/>
                <a:gd name="T43" fmla="*/ 8 h 3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8"/>
                <a:gd name="T67" fmla="*/ 0 h 38"/>
                <a:gd name="T68" fmla="*/ 48 w 48"/>
                <a:gd name="T69" fmla="*/ 38 h 3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8" h="38">
                  <a:moveTo>
                    <a:pt x="21" y="8"/>
                  </a:moveTo>
                  <a:lnTo>
                    <a:pt x="36" y="8"/>
                  </a:lnTo>
                  <a:lnTo>
                    <a:pt x="44" y="13"/>
                  </a:lnTo>
                  <a:lnTo>
                    <a:pt x="48" y="20"/>
                  </a:lnTo>
                  <a:lnTo>
                    <a:pt x="48" y="29"/>
                  </a:lnTo>
                  <a:lnTo>
                    <a:pt x="41" y="38"/>
                  </a:lnTo>
                  <a:lnTo>
                    <a:pt x="19" y="38"/>
                  </a:lnTo>
                  <a:lnTo>
                    <a:pt x="13" y="31"/>
                  </a:lnTo>
                  <a:lnTo>
                    <a:pt x="6" y="22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4"/>
                  </a:lnTo>
                  <a:lnTo>
                    <a:pt x="3" y="3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6" y="4"/>
                  </a:lnTo>
                  <a:lnTo>
                    <a:pt x="19" y="7"/>
                  </a:lnTo>
                  <a:lnTo>
                    <a:pt x="20" y="8"/>
                  </a:lnTo>
                  <a:lnTo>
                    <a:pt x="21" y="8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20" name="Freeform 47"/>
            <p:cNvSpPr>
              <a:spLocks/>
            </p:cNvSpPr>
            <p:nvPr/>
          </p:nvSpPr>
          <p:spPr bwMode="gray">
            <a:xfrm>
              <a:off x="2999" y="1628"/>
              <a:ext cx="36" cy="33"/>
            </a:xfrm>
            <a:custGeom>
              <a:avLst/>
              <a:gdLst>
                <a:gd name="T0" fmla="*/ 17 w 36"/>
                <a:gd name="T1" fmla="*/ 0 h 33"/>
                <a:gd name="T2" fmla="*/ 19 w 36"/>
                <a:gd name="T3" fmla="*/ 0 h 33"/>
                <a:gd name="T4" fmla="*/ 24 w 36"/>
                <a:gd name="T5" fmla="*/ 0 h 33"/>
                <a:gd name="T6" fmla="*/ 27 w 36"/>
                <a:gd name="T7" fmla="*/ 0 h 33"/>
                <a:gd name="T8" fmla="*/ 29 w 36"/>
                <a:gd name="T9" fmla="*/ 0 h 33"/>
                <a:gd name="T10" fmla="*/ 31 w 36"/>
                <a:gd name="T11" fmla="*/ 1 h 33"/>
                <a:gd name="T12" fmla="*/ 34 w 36"/>
                <a:gd name="T13" fmla="*/ 2 h 33"/>
                <a:gd name="T14" fmla="*/ 35 w 36"/>
                <a:gd name="T15" fmla="*/ 5 h 33"/>
                <a:gd name="T16" fmla="*/ 35 w 36"/>
                <a:gd name="T17" fmla="*/ 9 h 33"/>
                <a:gd name="T18" fmla="*/ 36 w 36"/>
                <a:gd name="T19" fmla="*/ 15 h 33"/>
                <a:gd name="T20" fmla="*/ 28 w 36"/>
                <a:gd name="T21" fmla="*/ 22 h 33"/>
                <a:gd name="T22" fmla="*/ 24 w 36"/>
                <a:gd name="T23" fmla="*/ 26 h 33"/>
                <a:gd name="T24" fmla="*/ 21 w 36"/>
                <a:gd name="T25" fmla="*/ 31 h 33"/>
                <a:gd name="T26" fmla="*/ 17 w 36"/>
                <a:gd name="T27" fmla="*/ 33 h 33"/>
                <a:gd name="T28" fmla="*/ 10 w 36"/>
                <a:gd name="T29" fmla="*/ 32 h 33"/>
                <a:gd name="T30" fmla="*/ 0 w 36"/>
                <a:gd name="T31" fmla="*/ 28 h 33"/>
                <a:gd name="T32" fmla="*/ 5 w 36"/>
                <a:gd name="T33" fmla="*/ 18 h 33"/>
                <a:gd name="T34" fmla="*/ 12 w 36"/>
                <a:gd name="T35" fmla="*/ 9 h 33"/>
                <a:gd name="T36" fmla="*/ 17 w 36"/>
                <a:gd name="T37" fmla="*/ 0 h 3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6"/>
                <a:gd name="T58" fmla="*/ 0 h 33"/>
                <a:gd name="T59" fmla="*/ 36 w 36"/>
                <a:gd name="T60" fmla="*/ 33 h 3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6" h="33">
                  <a:moveTo>
                    <a:pt x="17" y="0"/>
                  </a:moveTo>
                  <a:lnTo>
                    <a:pt x="19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1"/>
                  </a:lnTo>
                  <a:lnTo>
                    <a:pt x="34" y="2"/>
                  </a:lnTo>
                  <a:lnTo>
                    <a:pt x="35" y="5"/>
                  </a:lnTo>
                  <a:lnTo>
                    <a:pt x="35" y="9"/>
                  </a:lnTo>
                  <a:lnTo>
                    <a:pt x="36" y="15"/>
                  </a:lnTo>
                  <a:lnTo>
                    <a:pt x="28" y="22"/>
                  </a:lnTo>
                  <a:lnTo>
                    <a:pt x="24" y="26"/>
                  </a:lnTo>
                  <a:lnTo>
                    <a:pt x="21" y="31"/>
                  </a:lnTo>
                  <a:lnTo>
                    <a:pt x="17" y="33"/>
                  </a:lnTo>
                  <a:lnTo>
                    <a:pt x="10" y="32"/>
                  </a:lnTo>
                  <a:lnTo>
                    <a:pt x="0" y="28"/>
                  </a:lnTo>
                  <a:lnTo>
                    <a:pt x="5" y="18"/>
                  </a:lnTo>
                  <a:lnTo>
                    <a:pt x="12" y="9"/>
                  </a:lnTo>
                  <a:lnTo>
                    <a:pt x="17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21" name="Freeform 48"/>
            <p:cNvSpPr>
              <a:spLocks/>
            </p:cNvSpPr>
            <p:nvPr/>
          </p:nvSpPr>
          <p:spPr bwMode="gray">
            <a:xfrm>
              <a:off x="2962" y="1572"/>
              <a:ext cx="54" cy="72"/>
            </a:xfrm>
            <a:custGeom>
              <a:avLst/>
              <a:gdLst>
                <a:gd name="T0" fmla="*/ 28 w 54"/>
                <a:gd name="T1" fmla="*/ 39 h 72"/>
                <a:gd name="T2" fmla="*/ 32 w 54"/>
                <a:gd name="T3" fmla="*/ 26 h 72"/>
                <a:gd name="T4" fmla="*/ 35 w 54"/>
                <a:gd name="T5" fmla="*/ 12 h 72"/>
                <a:gd name="T6" fmla="*/ 41 w 54"/>
                <a:gd name="T7" fmla="*/ 0 h 72"/>
                <a:gd name="T8" fmla="*/ 48 w 54"/>
                <a:gd name="T9" fmla="*/ 9 h 72"/>
                <a:gd name="T10" fmla="*/ 52 w 54"/>
                <a:gd name="T11" fmla="*/ 16 h 72"/>
                <a:gd name="T12" fmla="*/ 54 w 54"/>
                <a:gd name="T13" fmla="*/ 22 h 72"/>
                <a:gd name="T14" fmla="*/ 52 w 54"/>
                <a:gd name="T15" fmla="*/ 27 h 72"/>
                <a:gd name="T16" fmla="*/ 51 w 54"/>
                <a:gd name="T17" fmla="*/ 34 h 72"/>
                <a:gd name="T18" fmla="*/ 49 w 54"/>
                <a:gd name="T19" fmla="*/ 43 h 72"/>
                <a:gd name="T20" fmla="*/ 42 w 54"/>
                <a:gd name="T21" fmla="*/ 57 h 72"/>
                <a:gd name="T22" fmla="*/ 38 w 54"/>
                <a:gd name="T23" fmla="*/ 65 h 72"/>
                <a:gd name="T24" fmla="*/ 34 w 54"/>
                <a:gd name="T25" fmla="*/ 70 h 72"/>
                <a:gd name="T26" fmla="*/ 27 w 54"/>
                <a:gd name="T27" fmla="*/ 72 h 72"/>
                <a:gd name="T28" fmla="*/ 15 w 54"/>
                <a:gd name="T29" fmla="*/ 72 h 72"/>
                <a:gd name="T30" fmla="*/ 11 w 54"/>
                <a:gd name="T31" fmla="*/ 71 h 72"/>
                <a:gd name="T32" fmla="*/ 8 w 54"/>
                <a:gd name="T33" fmla="*/ 70 h 72"/>
                <a:gd name="T34" fmla="*/ 7 w 54"/>
                <a:gd name="T35" fmla="*/ 67 h 72"/>
                <a:gd name="T36" fmla="*/ 6 w 54"/>
                <a:gd name="T37" fmla="*/ 63 h 72"/>
                <a:gd name="T38" fmla="*/ 6 w 54"/>
                <a:gd name="T39" fmla="*/ 60 h 72"/>
                <a:gd name="T40" fmla="*/ 6 w 54"/>
                <a:gd name="T41" fmla="*/ 57 h 72"/>
                <a:gd name="T42" fmla="*/ 7 w 54"/>
                <a:gd name="T43" fmla="*/ 54 h 72"/>
                <a:gd name="T44" fmla="*/ 8 w 54"/>
                <a:gd name="T45" fmla="*/ 51 h 72"/>
                <a:gd name="T46" fmla="*/ 11 w 54"/>
                <a:gd name="T47" fmla="*/ 51 h 72"/>
                <a:gd name="T48" fmla="*/ 13 w 54"/>
                <a:gd name="T49" fmla="*/ 47 h 72"/>
                <a:gd name="T50" fmla="*/ 14 w 54"/>
                <a:gd name="T51" fmla="*/ 44 h 72"/>
                <a:gd name="T52" fmla="*/ 14 w 54"/>
                <a:gd name="T53" fmla="*/ 43 h 72"/>
                <a:gd name="T54" fmla="*/ 13 w 54"/>
                <a:gd name="T55" fmla="*/ 43 h 72"/>
                <a:gd name="T56" fmla="*/ 11 w 54"/>
                <a:gd name="T57" fmla="*/ 41 h 72"/>
                <a:gd name="T58" fmla="*/ 8 w 54"/>
                <a:gd name="T59" fmla="*/ 41 h 72"/>
                <a:gd name="T60" fmla="*/ 6 w 54"/>
                <a:gd name="T61" fmla="*/ 41 h 72"/>
                <a:gd name="T62" fmla="*/ 1 w 54"/>
                <a:gd name="T63" fmla="*/ 41 h 72"/>
                <a:gd name="T64" fmla="*/ 0 w 54"/>
                <a:gd name="T65" fmla="*/ 37 h 72"/>
                <a:gd name="T66" fmla="*/ 0 w 54"/>
                <a:gd name="T67" fmla="*/ 34 h 72"/>
                <a:gd name="T68" fmla="*/ 0 w 54"/>
                <a:gd name="T69" fmla="*/ 33 h 72"/>
                <a:gd name="T70" fmla="*/ 0 w 54"/>
                <a:gd name="T71" fmla="*/ 32 h 72"/>
                <a:gd name="T72" fmla="*/ 3 w 54"/>
                <a:gd name="T73" fmla="*/ 30 h 72"/>
                <a:gd name="T74" fmla="*/ 6 w 54"/>
                <a:gd name="T75" fmla="*/ 27 h 72"/>
                <a:gd name="T76" fmla="*/ 14 w 54"/>
                <a:gd name="T77" fmla="*/ 30 h 72"/>
                <a:gd name="T78" fmla="*/ 23 w 54"/>
                <a:gd name="T79" fmla="*/ 34 h 72"/>
                <a:gd name="T80" fmla="*/ 28 w 54"/>
                <a:gd name="T81" fmla="*/ 39 h 7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4"/>
                <a:gd name="T124" fmla="*/ 0 h 72"/>
                <a:gd name="T125" fmla="*/ 54 w 54"/>
                <a:gd name="T126" fmla="*/ 72 h 7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4" h="72">
                  <a:moveTo>
                    <a:pt x="28" y="39"/>
                  </a:moveTo>
                  <a:lnTo>
                    <a:pt x="32" y="26"/>
                  </a:lnTo>
                  <a:lnTo>
                    <a:pt x="35" y="12"/>
                  </a:lnTo>
                  <a:lnTo>
                    <a:pt x="41" y="0"/>
                  </a:lnTo>
                  <a:lnTo>
                    <a:pt x="48" y="9"/>
                  </a:lnTo>
                  <a:lnTo>
                    <a:pt x="52" y="16"/>
                  </a:lnTo>
                  <a:lnTo>
                    <a:pt x="54" y="22"/>
                  </a:lnTo>
                  <a:lnTo>
                    <a:pt x="52" y="27"/>
                  </a:lnTo>
                  <a:lnTo>
                    <a:pt x="51" y="34"/>
                  </a:lnTo>
                  <a:lnTo>
                    <a:pt x="49" y="43"/>
                  </a:lnTo>
                  <a:lnTo>
                    <a:pt x="42" y="57"/>
                  </a:lnTo>
                  <a:lnTo>
                    <a:pt x="38" y="65"/>
                  </a:lnTo>
                  <a:lnTo>
                    <a:pt x="34" y="70"/>
                  </a:lnTo>
                  <a:lnTo>
                    <a:pt x="27" y="72"/>
                  </a:lnTo>
                  <a:lnTo>
                    <a:pt x="15" y="72"/>
                  </a:lnTo>
                  <a:lnTo>
                    <a:pt x="11" y="71"/>
                  </a:lnTo>
                  <a:lnTo>
                    <a:pt x="8" y="70"/>
                  </a:lnTo>
                  <a:lnTo>
                    <a:pt x="7" y="67"/>
                  </a:lnTo>
                  <a:lnTo>
                    <a:pt x="6" y="63"/>
                  </a:lnTo>
                  <a:lnTo>
                    <a:pt x="6" y="60"/>
                  </a:lnTo>
                  <a:lnTo>
                    <a:pt x="6" y="57"/>
                  </a:lnTo>
                  <a:lnTo>
                    <a:pt x="7" y="54"/>
                  </a:lnTo>
                  <a:lnTo>
                    <a:pt x="8" y="51"/>
                  </a:lnTo>
                  <a:lnTo>
                    <a:pt x="11" y="51"/>
                  </a:lnTo>
                  <a:lnTo>
                    <a:pt x="13" y="47"/>
                  </a:lnTo>
                  <a:lnTo>
                    <a:pt x="14" y="44"/>
                  </a:lnTo>
                  <a:lnTo>
                    <a:pt x="14" y="43"/>
                  </a:lnTo>
                  <a:lnTo>
                    <a:pt x="13" y="43"/>
                  </a:lnTo>
                  <a:lnTo>
                    <a:pt x="11" y="41"/>
                  </a:lnTo>
                  <a:lnTo>
                    <a:pt x="8" y="41"/>
                  </a:lnTo>
                  <a:lnTo>
                    <a:pt x="6" y="41"/>
                  </a:lnTo>
                  <a:lnTo>
                    <a:pt x="1" y="41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3" y="30"/>
                  </a:lnTo>
                  <a:lnTo>
                    <a:pt x="6" y="27"/>
                  </a:lnTo>
                  <a:lnTo>
                    <a:pt x="14" y="30"/>
                  </a:lnTo>
                  <a:lnTo>
                    <a:pt x="23" y="34"/>
                  </a:lnTo>
                  <a:lnTo>
                    <a:pt x="28" y="39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22" name="Freeform 49"/>
            <p:cNvSpPr>
              <a:spLocks/>
            </p:cNvSpPr>
            <p:nvPr/>
          </p:nvSpPr>
          <p:spPr bwMode="gray">
            <a:xfrm>
              <a:off x="2825" y="1587"/>
              <a:ext cx="120" cy="89"/>
            </a:xfrm>
            <a:custGeom>
              <a:avLst/>
              <a:gdLst>
                <a:gd name="T0" fmla="*/ 76 w 120"/>
                <a:gd name="T1" fmla="*/ 42 h 89"/>
                <a:gd name="T2" fmla="*/ 82 w 120"/>
                <a:gd name="T3" fmla="*/ 33 h 89"/>
                <a:gd name="T4" fmla="*/ 83 w 120"/>
                <a:gd name="T5" fmla="*/ 25 h 89"/>
                <a:gd name="T6" fmla="*/ 82 w 120"/>
                <a:gd name="T7" fmla="*/ 18 h 89"/>
                <a:gd name="T8" fmla="*/ 82 w 120"/>
                <a:gd name="T9" fmla="*/ 12 h 89"/>
                <a:gd name="T10" fmla="*/ 83 w 120"/>
                <a:gd name="T11" fmla="*/ 7 h 89"/>
                <a:gd name="T12" fmla="*/ 89 w 120"/>
                <a:gd name="T13" fmla="*/ 2 h 89"/>
                <a:gd name="T14" fmla="*/ 100 w 120"/>
                <a:gd name="T15" fmla="*/ 0 h 89"/>
                <a:gd name="T16" fmla="*/ 103 w 120"/>
                <a:gd name="T17" fmla="*/ 12 h 89"/>
                <a:gd name="T18" fmla="*/ 106 w 120"/>
                <a:gd name="T19" fmla="*/ 28 h 89"/>
                <a:gd name="T20" fmla="*/ 106 w 120"/>
                <a:gd name="T21" fmla="*/ 41 h 89"/>
                <a:gd name="T22" fmla="*/ 113 w 120"/>
                <a:gd name="T23" fmla="*/ 45 h 89"/>
                <a:gd name="T24" fmla="*/ 119 w 120"/>
                <a:gd name="T25" fmla="*/ 52 h 89"/>
                <a:gd name="T26" fmla="*/ 120 w 120"/>
                <a:gd name="T27" fmla="*/ 60 h 89"/>
                <a:gd name="T28" fmla="*/ 117 w 120"/>
                <a:gd name="T29" fmla="*/ 66 h 89"/>
                <a:gd name="T30" fmla="*/ 102 w 120"/>
                <a:gd name="T31" fmla="*/ 66 h 89"/>
                <a:gd name="T32" fmla="*/ 89 w 120"/>
                <a:gd name="T33" fmla="*/ 65 h 89"/>
                <a:gd name="T34" fmla="*/ 73 w 120"/>
                <a:gd name="T35" fmla="*/ 67 h 89"/>
                <a:gd name="T36" fmla="*/ 63 w 120"/>
                <a:gd name="T37" fmla="*/ 69 h 89"/>
                <a:gd name="T38" fmla="*/ 58 w 120"/>
                <a:gd name="T39" fmla="*/ 74 h 89"/>
                <a:gd name="T40" fmla="*/ 52 w 120"/>
                <a:gd name="T41" fmla="*/ 81 h 89"/>
                <a:gd name="T42" fmla="*/ 47 w 120"/>
                <a:gd name="T43" fmla="*/ 86 h 89"/>
                <a:gd name="T44" fmla="*/ 38 w 120"/>
                <a:gd name="T45" fmla="*/ 89 h 89"/>
                <a:gd name="T46" fmla="*/ 34 w 120"/>
                <a:gd name="T47" fmla="*/ 86 h 89"/>
                <a:gd name="T48" fmla="*/ 32 w 120"/>
                <a:gd name="T49" fmla="*/ 79 h 89"/>
                <a:gd name="T50" fmla="*/ 32 w 120"/>
                <a:gd name="T51" fmla="*/ 73 h 89"/>
                <a:gd name="T52" fmla="*/ 32 w 120"/>
                <a:gd name="T53" fmla="*/ 66 h 89"/>
                <a:gd name="T54" fmla="*/ 34 w 120"/>
                <a:gd name="T55" fmla="*/ 62 h 89"/>
                <a:gd name="T56" fmla="*/ 44 w 120"/>
                <a:gd name="T57" fmla="*/ 59 h 89"/>
                <a:gd name="T58" fmla="*/ 54 w 120"/>
                <a:gd name="T59" fmla="*/ 56 h 89"/>
                <a:gd name="T60" fmla="*/ 62 w 120"/>
                <a:gd name="T61" fmla="*/ 52 h 89"/>
                <a:gd name="T62" fmla="*/ 51 w 120"/>
                <a:gd name="T63" fmla="*/ 50 h 89"/>
                <a:gd name="T64" fmla="*/ 35 w 120"/>
                <a:gd name="T65" fmla="*/ 50 h 89"/>
                <a:gd name="T66" fmla="*/ 21 w 120"/>
                <a:gd name="T67" fmla="*/ 53 h 89"/>
                <a:gd name="T68" fmla="*/ 8 w 120"/>
                <a:gd name="T69" fmla="*/ 53 h 89"/>
                <a:gd name="T70" fmla="*/ 0 w 120"/>
                <a:gd name="T71" fmla="*/ 39 h 89"/>
                <a:gd name="T72" fmla="*/ 8 w 120"/>
                <a:gd name="T73" fmla="*/ 32 h 89"/>
                <a:gd name="T74" fmla="*/ 15 w 120"/>
                <a:gd name="T75" fmla="*/ 29 h 89"/>
                <a:gd name="T76" fmla="*/ 23 w 120"/>
                <a:gd name="T77" fmla="*/ 26 h 89"/>
                <a:gd name="T78" fmla="*/ 30 w 120"/>
                <a:gd name="T79" fmla="*/ 24 h 89"/>
                <a:gd name="T80" fmla="*/ 34 w 120"/>
                <a:gd name="T81" fmla="*/ 18 h 89"/>
                <a:gd name="T82" fmla="*/ 38 w 120"/>
                <a:gd name="T83" fmla="*/ 7 h 89"/>
                <a:gd name="T84" fmla="*/ 51 w 120"/>
                <a:gd name="T85" fmla="*/ 8 h 89"/>
                <a:gd name="T86" fmla="*/ 61 w 120"/>
                <a:gd name="T87" fmla="*/ 11 h 89"/>
                <a:gd name="T88" fmla="*/ 65 w 120"/>
                <a:gd name="T89" fmla="*/ 17 h 89"/>
                <a:gd name="T90" fmla="*/ 68 w 120"/>
                <a:gd name="T91" fmla="*/ 24 h 89"/>
                <a:gd name="T92" fmla="*/ 69 w 120"/>
                <a:gd name="T93" fmla="*/ 31 h 89"/>
                <a:gd name="T94" fmla="*/ 72 w 120"/>
                <a:gd name="T95" fmla="*/ 36 h 89"/>
                <a:gd name="T96" fmla="*/ 76 w 120"/>
                <a:gd name="T97" fmla="*/ 42 h 8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0"/>
                <a:gd name="T148" fmla="*/ 0 h 89"/>
                <a:gd name="T149" fmla="*/ 120 w 120"/>
                <a:gd name="T150" fmla="*/ 89 h 8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0" h="89">
                  <a:moveTo>
                    <a:pt x="76" y="42"/>
                  </a:moveTo>
                  <a:lnTo>
                    <a:pt x="82" y="33"/>
                  </a:lnTo>
                  <a:lnTo>
                    <a:pt x="83" y="25"/>
                  </a:lnTo>
                  <a:lnTo>
                    <a:pt x="82" y="18"/>
                  </a:lnTo>
                  <a:lnTo>
                    <a:pt x="82" y="12"/>
                  </a:lnTo>
                  <a:lnTo>
                    <a:pt x="83" y="7"/>
                  </a:lnTo>
                  <a:lnTo>
                    <a:pt x="89" y="2"/>
                  </a:lnTo>
                  <a:lnTo>
                    <a:pt x="100" y="0"/>
                  </a:lnTo>
                  <a:lnTo>
                    <a:pt x="103" y="12"/>
                  </a:lnTo>
                  <a:lnTo>
                    <a:pt x="106" y="28"/>
                  </a:lnTo>
                  <a:lnTo>
                    <a:pt x="106" y="41"/>
                  </a:lnTo>
                  <a:lnTo>
                    <a:pt x="113" y="45"/>
                  </a:lnTo>
                  <a:lnTo>
                    <a:pt x="119" y="52"/>
                  </a:lnTo>
                  <a:lnTo>
                    <a:pt x="120" y="60"/>
                  </a:lnTo>
                  <a:lnTo>
                    <a:pt x="117" y="66"/>
                  </a:lnTo>
                  <a:lnTo>
                    <a:pt x="102" y="66"/>
                  </a:lnTo>
                  <a:lnTo>
                    <a:pt x="89" y="65"/>
                  </a:lnTo>
                  <a:lnTo>
                    <a:pt x="73" y="67"/>
                  </a:lnTo>
                  <a:lnTo>
                    <a:pt x="63" y="69"/>
                  </a:lnTo>
                  <a:lnTo>
                    <a:pt x="58" y="74"/>
                  </a:lnTo>
                  <a:lnTo>
                    <a:pt x="52" y="81"/>
                  </a:lnTo>
                  <a:lnTo>
                    <a:pt x="47" y="86"/>
                  </a:lnTo>
                  <a:lnTo>
                    <a:pt x="38" y="89"/>
                  </a:lnTo>
                  <a:lnTo>
                    <a:pt x="34" y="86"/>
                  </a:lnTo>
                  <a:lnTo>
                    <a:pt x="32" y="79"/>
                  </a:lnTo>
                  <a:lnTo>
                    <a:pt x="32" y="73"/>
                  </a:lnTo>
                  <a:lnTo>
                    <a:pt x="32" y="66"/>
                  </a:lnTo>
                  <a:lnTo>
                    <a:pt x="34" y="62"/>
                  </a:lnTo>
                  <a:lnTo>
                    <a:pt x="44" y="59"/>
                  </a:lnTo>
                  <a:lnTo>
                    <a:pt x="54" y="56"/>
                  </a:lnTo>
                  <a:lnTo>
                    <a:pt x="62" y="52"/>
                  </a:lnTo>
                  <a:lnTo>
                    <a:pt x="51" y="50"/>
                  </a:lnTo>
                  <a:lnTo>
                    <a:pt x="35" y="50"/>
                  </a:lnTo>
                  <a:lnTo>
                    <a:pt x="21" y="53"/>
                  </a:lnTo>
                  <a:lnTo>
                    <a:pt x="8" y="53"/>
                  </a:lnTo>
                  <a:lnTo>
                    <a:pt x="0" y="39"/>
                  </a:lnTo>
                  <a:lnTo>
                    <a:pt x="8" y="32"/>
                  </a:lnTo>
                  <a:lnTo>
                    <a:pt x="15" y="29"/>
                  </a:lnTo>
                  <a:lnTo>
                    <a:pt x="23" y="26"/>
                  </a:lnTo>
                  <a:lnTo>
                    <a:pt x="30" y="24"/>
                  </a:lnTo>
                  <a:lnTo>
                    <a:pt x="34" y="18"/>
                  </a:lnTo>
                  <a:lnTo>
                    <a:pt x="38" y="7"/>
                  </a:lnTo>
                  <a:lnTo>
                    <a:pt x="51" y="8"/>
                  </a:lnTo>
                  <a:lnTo>
                    <a:pt x="61" y="11"/>
                  </a:lnTo>
                  <a:lnTo>
                    <a:pt x="65" y="17"/>
                  </a:lnTo>
                  <a:lnTo>
                    <a:pt x="68" y="24"/>
                  </a:lnTo>
                  <a:lnTo>
                    <a:pt x="69" y="31"/>
                  </a:lnTo>
                  <a:lnTo>
                    <a:pt x="72" y="36"/>
                  </a:lnTo>
                  <a:lnTo>
                    <a:pt x="76" y="42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23" name="Freeform 50"/>
            <p:cNvSpPr>
              <a:spLocks/>
            </p:cNvSpPr>
            <p:nvPr/>
          </p:nvSpPr>
          <p:spPr bwMode="gray">
            <a:xfrm>
              <a:off x="2689" y="1636"/>
              <a:ext cx="143" cy="123"/>
            </a:xfrm>
            <a:custGeom>
              <a:avLst/>
              <a:gdLst>
                <a:gd name="T0" fmla="*/ 68 w 143"/>
                <a:gd name="T1" fmla="*/ 120 h 123"/>
                <a:gd name="T2" fmla="*/ 19 w 143"/>
                <a:gd name="T3" fmla="*/ 123 h 123"/>
                <a:gd name="T4" fmla="*/ 19 w 143"/>
                <a:gd name="T5" fmla="*/ 109 h 123"/>
                <a:gd name="T6" fmla="*/ 13 w 143"/>
                <a:gd name="T7" fmla="*/ 96 h 123"/>
                <a:gd name="T8" fmla="*/ 0 w 143"/>
                <a:gd name="T9" fmla="*/ 85 h 123"/>
                <a:gd name="T10" fmla="*/ 54 w 143"/>
                <a:gd name="T11" fmla="*/ 21 h 123"/>
                <a:gd name="T12" fmla="*/ 51 w 143"/>
                <a:gd name="T13" fmla="*/ 18 h 123"/>
                <a:gd name="T14" fmla="*/ 48 w 143"/>
                <a:gd name="T15" fmla="*/ 16 h 123"/>
                <a:gd name="T16" fmla="*/ 45 w 143"/>
                <a:gd name="T17" fmla="*/ 13 h 123"/>
                <a:gd name="T18" fmla="*/ 45 w 143"/>
                <a:gd name="T19" fmla="*/ 11 h 123"/>
                <a:gd name="T20" fmla="*/ 45 w 143"/>
                <a:gd name="T21" fmla="*/ 10 h 123"/>
                <a:gd name="T22" fmla="*/ 45 w 143"/>
                <a:gd name="T23" fmla="*/ 7 h 123"/>
                <a:gd name="T24" fmla="*/ 48 w 143"/>
                <a:gd name="T25" fmla="*/ 4 h 123"/>
                <a:gd name="T26" fmla="*/ 51 w 143"/>
                <a:gd name="T27" fmla="*/ 0 h 123"/>
                <a:gd name="T28" fmla="*/ 86 w 143"/>
                <a:gd name="T29" fmla="*/ 0 h 123"/>
                <a:gd name="T30" fmla="*/ 89 w 143"/>
                <a:gd name="T31" fmla="*/ 0 h 123"/>
                <a:gd name="T32" fmla="*/ 92 w 143"/>
                <a:gd name="T33" fmla="*/ 1 h 123"/>
                <a:gd name="T34" fmla="*/ 94 w 143"/>
                <a:gd name="T35" fmla="*/ 3 h 123"/>
                <a:gd name="T36" fmla="*/ 95 w 143"/>
                <a:gd name="T37" fmla="*/ 4 h 123"/>
                <a:gd name="T38" fmla="*/ 95 w 143"/>
                <a:gd name="T39" fmla="*/ 7 h 123"/>
                <a:gd name="T40" fmla="*/ 96 w 143"/>
                <a:gd name="T41" fmla="*/ 10 h 123"/>
                <a:gd name="T42" fmla="*/ 99 w 143"/>
                <a:gd name="T43" fmla="*/ 14 h 123"/>
                <a:gd name="T44" fmla="*/ 103 w 143"/>
                <a:gd name="T45" fmla="*/ 18 h 123"/>
                <a:gd name="T46" fmla="*/ 110 w 143"/>
                <a:gd name="T47" fmla="*/ 23 h 123"/>
                <a:gd name="T48" fmla="*/ 119 w 143"/>
                <a:gd name="T49" fmla="*/ 25 h 123"/>
                <a:gd name="T50" fmla="*/ 126 w 143"/>
                <a:gd name="T51" fmla="*/ 28 h 123"/>
                <a:gd name="T52" fmla="*/ 133 w 143"/>
                <a:gd name="T53" fmla="*/ 31 h 123"/>
                <a:gd name="T54" fmla="*/ 139 w 143"/>
                <a:gd name="T55" fmla="*/ 37 h 123"/>
                <a:gd name="T56" fmla="*/ 143 w 143"/>
                <a:gd name="T57" fmla="*/ 44 h 123"/>
                <a:gd name="T58" fmla="*/ 143 w 143"/>
                <a:gd name="T59" fmla="*/ 55 h 123"/>
                <a:gd name="T60" fmla="*/ 126 w 143"/>
                <a:gd name="T61" fmla="*/ 62 h 123"/>
                <a:gd name="T62" fmla="*/ 115 w 143"/>
                <a:gd name="T63" fmla="*/ 68 h 123"/>
                <a:gd name="T64" fmla="*/ 106 w 143"/>
                <a:gd name="T65" fmla="*/ 72 h 123"/>
                <a:gd name="T66" fmla="*/ 101 w 143"/>
                <a:gd name="T67" fmla="*/ 76 h 123"/>
                <a:gd name="T68" fmla="*/ 96 w 143"/>
                <a:gd name="T69" fmla="*/ 81 h 123"/>
                <a:gd name="T70" fmla="*/ 91 w 143"/>
                <a:gd name="T71" fmla="*/ 86 h 123"/>
                <a:gd name="T72" fmla="*/ 86 w 143"/>
                <a:gd name="T73" fmla="*/ 95 h 123"/>
                <a:gd name="T74" fmla="*/ 78 w 143"/>
                <a:gd name="T75" fmla="*/ 105 h 123"/>
                <a:gd name="T76" fmla="*/ 68 w 143"/>
                <a:gd name="T77" fmla="*/ 120 h 12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43"/>
                <a:gd name="T118" fmla="*/ 0 h 123"/>
                <a:gd name="T119" fmla="*/ 143 w 143"/>
                <a:gd name="T120" fmla="*/ 123 h 12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43" h="123">
                  <a:moveTo>
                    <a:pt x="68" y="120"/>
                  </a:moveTo>
                  <a:lnTo>
                    <a:pt x="19" y="123"/>
                  </a:lnTo>
                  <a:lnTo>
                    <a:pt x="19" y="109"/>
                  </a:lnTo>
                  <a:lnTo>
                    <a:pt x="13" y="96"/>
                  </a:lnTo>
                  <a:lnTo>
                    <a:pt x="0" y="85"/>
                  </a:lnTo>
                  <a:lnTo>
                    <a:pt x="54" y="21"/>
                  </a:lnTo>
                  <a:lnTo>
                    <a:pt x="51" y="18"/>
                  </a:lnTo>
                  <a:lnTo>
                    <a:pt x="48" y="16"/>
                  </a:lnTo>
                  <a:lnTo>
                    <a:pt x="45" y="13"/>
                  </a:lnTo>
                  <a:lnTo>
                    <a:pt x="45" y="11"/>
                  </a:lnTo>
                  <a:lnTo>
                    <a:pt x="45" y="10"/>
                  </a:lnTo>
                  <a:lnTo>
                    <a:pt x="45" y="7"/>
                  </a:lnTo>
                  <a:lnTo>
                    <a:pt x="48" y="4"/>
                  </a:lnTo>
                  <a:lnTo>
                    <a:pt x="51" y="0"/>
                  </a:lnTo>
                  <a:lnTo>
                    <a:pt x="86" y="0"/>
                  </a:lnTo>
                  <a:lnTo>
                    <a:pt x="89" y="0"/>
                  </a:lnTo>
                  <a:lnTo>
                    <a:pt x="92" y="1"/>
                  </a:lnTo>
                  <a:lnTo>
                    <a:pt x="94" y="3"/>
                  </a:lnTo>
                  <a:lnTo>
                    <a:pt x="95" y="4"/>
                  </a:lnTo>
                  <a:lnTo>
                    <a:pt x="95" y="7"/>
                  </a:lnTo>
                  <a:lnTo>
                    <a:pt x="96" y="10"/>
                  </a:lnTo>
                  <a:lnTo>
                    <a:pt x="99" y="14"/>
                  </a:lnTo>
                  <a:lnTo>
                    <a:pt x="103" y="18"/>
                  </a:lnTo>
                  <a:lnTo>
                    <a:pt x="110" y="23"/>
                  </a:lnTo>
                  <a:lnTo>
                    <a:pt x="119" y="25"/>
                  </a:lnTo>
                  <a:lnTo>
                    <a:pt x="126" y="28"/>
                  </a:lnTo>
                  <a:lnTo>
                    <a:pt x="133" y="31"/>
                  </a:lnTo>
                  <a:lnTo>
                    <a:pt x="139" y="37"/>
                  </a:lnTo>
                  <a:lnTo>
                    <a:pt x="143" y="44"/>
                  </a:lnTo>
                  <a:lnTo>
                    <a:pt x="143" y="55"/>
                  </a:lnTo>
                  <a:lnTo>
                    <a:pt x="126" y="62"/>
                  </a:lnTo>
                  <a:lnTo>
                    <a:pt x="115" y="68"/>
                  </a:lnTo>
                  <a:lnTo>
                    <a:pt x="106" y="72"/>
                  </a:lnTo>
                  <a:lnTo>
                    <a:pt x="101" y="76"/>
                  </a:lnTo>
                  <a:lnTo>
                    <a:pt x="96" y="81"/>
                  </a:lnTo>
                  <a:lnTo>
                    <a:pt x="91" y="86"/>
                  </a:lnTo>
                  <a:lnTo>
                    <a:pt x="86" y="95"/>
                  </a:lnTo>
                  <a:lnTo>
                    <a:pt x="78" y="105"/>
                  </a:lnTo>
                  <a:lnTo>
                    <a:pt x="68" y="12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24" name="Freeform 51"/>
            <p:cNvSpPr>
              <a:spLocks/>
            </p:cNvSpPr>
            <p:nvPr/>
          </p:nvSpPr>
          <p:spPr bwMode="gray">
            <a:xfrm>
              <a:off x="2784" y="1546"/>
              <a:ext cx="86" cy="55"/>
            </a:xfrm>
            <a:custGeom>
              <a:avLst/>
              <a:gdLst>
                <a:gd name="T0" fmla="*/ 65 w 86"/>
                <a:gd name="T1" fmla="*/ 0 h 55"/>
                <a:gd name="T2" fmla="*/ 69 w 86"/>
                <a:gd name="T3" fmla="*/ 1 h 55"/>
                <a:gd name="T4" fmla="*/ 72 w 86"/>
                <a:gd name="T5" fmla="*/ 2 h 55"/>
                <a:gd name="T6" fmla="*/ 75 w 86"/>
                <a:gd name="T7" fmla="*/ 2 h 55"/>
                <a:gd name="T8" fmla="*/ 76 w 86"/>
                <a:gd name="T9" fmla="*/ 4 h 55"/>
                <a:gd name="T10" fmla="*/ 79 w 86"/>
                <a:gd name="T11" fmla="*/ 5 h 55"/>
                <a:gd name="T12" fmla="*/ 82 w 86"/>
                <a:gd name="T13" fmla="*/ 7 h 55"/>
                <a:gd name="T14" fmla="*/ 86 w 86"/>
                <a:gd name="T15" fmla="*/ 9 h 55"/>
                <a:gd name="T16" fmla="*/ 85 w 86"/>
                <a:gd name="T17" fmla="*/ 17 h 55"/>
                <a:gd name="T18" fmla="*/ 82 w 86"/>
                <a:gd name="T19" fmla="*/ 21 h 55"/>
                <a:gd name="T20" fmla="*/ 78 w 86"/>
                <a:gd name="T21" fmla="*/ 24 h 55"/>
                <a:gd name="T22" fmla="*/ 73 w 86"/>
                <a:gd name="T23" fmla="*/ 28 h 55"/>
                <a:gd name="T24" fmla="*/ 73 w 86"/>
                <a:gd name="T25" fmla="*/ 35 h 55"/>
                <a:gd name="T26" fmla="*/ 59 w 86"/>
                <a:gd name="T27" fmla="*/ 39 h 55"/>
                <a:gd name="T28" fmla="*/ 51 w 86"/>
                <a:gd name="T29" fmla="*/ 41 h 55"/>
                <a:gd name="T30" fmla="*/ 44 w 86"/>
                <a:gd name="T31" fmla="*/ 42 h 55"/>
                <a:gd name="T32" fmla="*/ 37 w 86"/>
                <a:gd name="T33" fmla="*/ 46 h 55"/>
                <a:gd name="T34" fmla="*/ 30 w 86"/>
                <a:gd name="T35" fmla="*/ 55 h 55"/>
                <a:gd name="T36" fmla="*/ 17 w 86"/>
                <a:gd name="T37" fmla="*/ 52 h 55"/>
                <a:gd name="T38" fmla="*/ 10 w 86"/>
                <a:gd name="T39" fmla="*/ 50 h 55"/>
                <a:gd name="T40" fmla="*/ 4 w 86"/>
                <a:gd name="T41" fmla="*/ 46 h 55"/>
                <a:gd name="T42" fmla="*/ 1 w 86"/>
                <a:gd name="T43" fmla="*/ 41 h 55"/>
                <a:gd name="T44" fmla="*/ 0 w 86"/>
                <a:gd name="T45" fmla="*/ 29 h 55"/>
                <a:gd name="T46" fmla="*/ 14 w 86"/>
                <a:gd name="T47" fmla="*/ 21 h 55"/>
                <a:gd name="T48" fmla="*/ 31 w 86"/>
                <a:gd name="T49" fmla="*/ 15 h 55"/>
                <a:gd name="T50" fmla="*/ 49 w 86"/>
                <a:gd name="T51" fmla="*/ 8 h 55"/>
                <a:gd name="T52" fmla="*/ 65 w 86"/>
                <a:gd name="T53" fmla="*/ 0 h 5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86"/>
                <a:gd name="T82" fmla="*/ 0 h 55"/>
                <a:gd name="T83" fmla="*/ 86 w 86"/>
                <a:gd name="T84" fmla="*/ 55 h 5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86" h="55">
                  <a:moveTo>
                    <a:pt x="65" y="0"/>
                  </a:moveTo>
                  <a:lnTo>
                    <a:pt x="69" y="1"/>
                  </a:lnTo>
                  <a:lnTo>
                    <a:pt x="72" y="2"/>
                  </a:lnTo>
                  <a:lnTo>
                    <a:pt x="75" y="2"/>
                  </a:lnTo>
                  <a:lnTo>
                    <a:pt x="76" y="4"/>
                  </a:lnTo>
                  <a:lnTo>
                    <a:pt x="79" y="5"/>
                  </a:lnTo>
                  <a:lnTo>
                    <a:pt x="82" y="7"/>
                  </a:lnTo>
                  <a:lnTo>
                    <a:pt x="86" y="9"/>
                  </a:lnTo>
                  <a:lnTo>
                    <a:pt x="85" y="17"/>
                  </a:lnTo>
                  <a:lnTo>
                    <a:pt x="82" y="21"/>
                  </a:lnTo>
                  <a:lnTo>
                    <a:pt x="78" y="24"/>
                  </a:lnTo>
                  <a:lnTo>
                    <a:pt x="73" y="28"/>
                  </a:lnTo>
                  <a:lnTo>
                    <a:pt x="73" y="35"/>
                  </a:lnTo>
                  <a:lnTo>
                    <a:pt x="59" y="39"/>
                  </a:lnTo>
                  <a:lnTo>
                    <a:pt x="51" y="41"/>
                  </a:lnTo>
                  <a:lnTo>
                    <a:pt x="44" y="42"/>
                  </a:lnTo>
                  <a:lnTo>
                    <a:pt x="37" y="46"/>
                  </a:lnTo>
                  <a:lnTo>
                    <a:pt x="30" y="55"/>
                  </a:lnTo>
                  <a:lnTo>
                    <a:pt x="17" y="52"/>
                  </a:lnTo>
                  <a:lnTo>
                    <a:pt x="10" y="50"/>
                  </a:lnTo>
                  <a:lnTo>
                    <a:pt x="4" y="46"/>
                  </a:lnTo>
                  <a:lnTo>
                    <a:pt x="1" y="41"/>
                  </a:lnTo>
                  <a:lnTo>
                    <a:pt x="0" y="29"/>
                  </a:lnTo>
                  <a:lnTo>
                    <a:pt x="14" y="21"/>
                  </a:lnTo>
                  <a:lnTo>
                    <a:pt x="31" y="15"/>
                  </a:lnTo>
                  <a:lnTo>
                    <a:pt x="49" y="8"/>
                  </a:lnTo>
                  <a:lnTo>
                    <a:pt x="65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25" name="Freeform 52"/>
            <p:cNvSpPr>
              <a:spLocks/>
            </p:cNvSpPr>
            <p:nvPr/>
          </p:nvSpPr>
          <p:spPr bwMode="gray">
            <a:xfrm>
              <a:off x="2900" y="1510"/>
              <a:ext cx="31" cy="24"/>
            </a:xfrm>
            <a:custGeom>
              <a:avLst/>
              <a:gdLst>
                <a:gd name="T0" fmla="*/ 10 w 31"/>
                <a:gd name="T1" fmla="*/ 5 h 24"/>
                <a:gd name="T2" fmla="*/ 14 w 31"/>
                <a:gd name="T3" fmla="*/ 2 h 24"/>
                <a:gd name="T4" fmla="*/ 17 w 31"/>
                <a:gd name="T5" fmla="*/ 0 h 24"/>
                <a:gd name="T6" fmla="*/ 21 w 31"/>
                <a:gd name="T7" fmla="*/ 0 h 24"/>
                <a:gd name="T8" fmla="*/ 24 w 31"/>
                <a:gd name="T9" fmla="*/ 0 h 24"/>
                <a:gd name="T10" fmla="*/ 28 w 31"/>
                <a:gd name="T11" fmla="*/ 2 h 24"/>
                <a:gd name="T12" fmla="*/ 31 w 31"/>
                <a:gd name="T13" fmla="*/ 3 h 24"/>
                <a:gd name="T14" fmla="*/ 27 w 31"/>
                <a:gd name="T15" fmla="*/ 10 h 24"/>
                <a:gd name="T16" fmla="*/ 21 w 31"/>
                <a:gd name="T17" fmla="*/ 17 h 24"/>
                <a:gd name="T18" fmla="*/ 14 w 31"/>
                <a:gd name="T19" fmla="*/ 23 h 24"/>
                <a:gd name="T20" fmla="*/ 4 w 31"/>
                <a:gd name="T21" fmla="*/ 24 h 24"/>
                <a:gd name="T22" fmla="*/ 4 w 31"/>
                <a:gd name="T23" fmla="*/ 23 h 24"/>
                <a:gd name="T24" fmla="*/ 3 w 31"/>
                <a:gd name="T25" fmla="*/ 21 h 24"/>
                <a:gd name="T26" fmla="*/ 1 w 31"/>
                <a:gd name="T27" fmla="*/ 20 h 24"/>
                <a:gd name="T28" fmla="*/ 0 w 31"/>
                <a:gd name="T29" fmla="*/ 17 h 24"/>
                <a:gd name="T30" fmla="*/ 0 w 31"/>
                <a:gd name="T31" fmla="*/ 14 h 24"/>
                <a:gd name="T32" fmla="*/ 0 w 31"/>
                <a:gd name="T33" fmla="*/ 12 h 24"/>
                <a:gd name="T34" fmla="*/ 0 w 31"/>
                <a:gd name="T35" fmla="*/ 9 h 24"/>
                <a:gd name="T36" fmla="*/ 0 w 31"/>
                <a:gd name="T37" fmla="*/ 6 h 24"/>
                <a:gd name="T38" fmla="*/ 1 w 31"/>
                <a:gd name="T39" fmla="*/ 5 h 24"/>
                <a:gd name="T40" fmla="*/ 4 w 31"/>
                <a:gd name="T41" fmla="*/ 3 h 24"/>
                <a:gd name="T42" fmla="*/ 7 w 31"/>
                <a:gd name="T43" fmla="*/ 3 h 24"/>
                <a:gd name="T44" fmla="*/ 10 w 31"/>
                <a:gd name="T45" fmla="*/ 5 h 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1"/>
                <a:gd name="T70" fmla="*/ 0 h 24"/>
                <a:gd name="T71" fmla="*/ 31 w 31"/>
                <a:gd name="T72" fmla="*/ 24 h 2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1" h="24">
                  <a:moveTo>
                    <a:pt x="10" y="5"/>
                  </a:moveTo>
                  <a:lnTo>
                    <a:pt x="14" y="2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8" y="2"/>
                  </a:lnTo>
                  <a:lnTo>
                    <a:pt x="31" y="3"/>
                  </a:lnTo>
                  <a:lnTo>
                    <a:pt x="27" y="10"/>
                  </a:lnTo>
                  <a:lnTo>
                    <a:pt x="21" y="17"/>
                  </a:lnTo>
                  <a:lnTo>
                    <a:pt x="14" y="23"/>
                  </a:lnTo>
                  <a:lnTo>
                    <a:pt x="4" y="24"/>
                  </a:lnTo>
                  <a:lnTo>
                    <a:pt x="4" y="23"/>
                  </a:lnTo>
                  <a:lnTo>
                    <a:pt x="3" y="21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5"/>
                  </a:lnTo>
                  <a:lnTo>
                    <a:pt x="4" y="3"/>
                  </a:lnTo>
                  <a:lnTo>
                    <a:pt x="7" y="3"/>
                  </a:lnTo>
                  <a:lnTo>
                    <a:pt x="10" y="5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26" name="Freeform 53"/>
            <p:cNvSpPr>
              <a:spLocks/>
            </p:cNvSpPr>
            <p:nvPr/>
          </p:nvSpPr>
          <p:spPr bwMode="gray">
            <a:xfrm>
              <a:off x="2890" y="1541"/>
              <a:ext cx="28" cy="23"/>
            </a:xfrm>
            <a:custGeom>
              <a:avLst/>
              <a:gdLst>
                <a:gd name="T0" fmla="*/ 28 w 28"/>
                <a:gd name="T1" fmla="*/ 0 h 23"/>
                <a:gd name="T2" fmla="*/ 28 w 28"/>
                <a:gd name="T3" fmla="*/ 5 h 23"/>
                <a:gd name="T4" fmla="*/ 27 w 28"/>
                <a:gd name="T5" fmla="*/ 9 h 23"/>
                <a:gd name="T6" fmla="*/ 24 w 28"/>
                <a:gd name="T7" fmla="*/ 13 h 23"/>
                <a:gd name="T8" fmla="*/ 21 w 28"/>
                <a:gd name="T9" fmla="*/ 17 h 23"/>
                <a:gd name="T10" fmla="*/ 17 w 28"/>
                <a:gd name="T11" fmla="*/ 20 h 23"/>
                <a:gd name="T12" fmla="*/ 13 w 28"/>
                <a:gd name="T13" fmla="*/ 22 h 23"/>
                <a:gd name="T14" fmla="*/ 8 w 28"/>
                <a:gd name="T15" fmla="*/ 23 h 23"/>
                <a:gd name="T16" fmla="*/ 4 w 28"/>
                <a:gd name="T17" fmla="*/ 19 h 23"/>
                <a:gd name="T18" fmla="*/ 1 w 28"/>
                <a:gd name="T19" fmla="*/ 14 h 23"/>
                <a:gd name="T20" fmla="*/ 0 w 28"/>
                <a:gd name="T21" fmla="*/ 12 h 23"/>
                <a:gd name="T22" fmla="*/ 0 w 28"/>
                <a:gd name="T23" fmla="*/ 9 h 23"/>
                <a:gd name="T24" fmla="*/ 3 w 28"/>
                <a:gd name="T25" fmla="*/ 7 h 23"/>
                <a:gd name="T26" fmla="*/ 6 w 28"/>
                <a:gd name="T27" fmla="*/ 6 h 23"/>
                <a:gd name="T28" fmla="*/ 8 w 28"/>
                <a:gd name="T29" fmla="*/ 3 h 23"/>
                <a:gd name="T30" fmla="*/ 13 w 28"/>
                <a:gd name="T31" fmla="*/ 3 h 23"/>
                <a:gd name="T32" fmla="*/ 17 w 28"/>
                <a:gd name="T33" fmla="*/ 2 h 23"/>
                <a:gd name="T34" fmla="*/ 21 w 28"/>
                <a:gd name="T35" fmla="*/ 2 h 23"/>
                <a:gd name="T36" fmla="*/ 25 w 28"/>
                <a:gd name="T37" fmla="*/ 0 h 23"/>
                <a:gd name="T38" fmla="*/ 28 w 28"/>
                <a:gd name="T39" fmla="*/ 0 h 2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8"/>
                <a:gd name="T61" fmla="*/ 0 h 23"/>
                <a:gd name="T62" fmla="*/ 28 w 28"/>
                <a:gd name="T63" fmla="*/ 23 h 2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8" h="23">
                  <a:moveTo>
                    <a:pt x="28" y="0"/>
                  </a:moveTo>
                  <a:lnTo>
                    <a:pt x="28" y="5"/>
                  </a:lnTo>
                  <a:lnTo>
                    <a:pt x="27" y="9"/>
                  </a:lnTo>
                  <a:lnTo>
                    <a:pt x="24" y="13"/>
                  </a:lnTo>
                  <a:lnTo>
                    <a:pt x="21" y="17"/>
                  </a:lnTo>
                  <a:lnTo>
                    <a:pt x="17" y="20"/>
                  </a:lnTo>
                  <a:lnTo>
                    <a:pt x="13" y="22"/>
                  </a:lnTo>
                  <a:lnTo>
                    <a:pt x="8" y="23"/>
                  </a:lnTo>
                  <a:lnTo>
                    <a:pt x="4" y="19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3" y="7"/>
                  </a:lnTo>
                  <a:lnTo>
                    <a:pt x="6" y="6"/>
                  </a:lnTo>
                  <a:lnTo>
                    <a:pt x="8" y="3"/>
                  </a:lnTo>
                  <a:lnTo>
                    <a:pt x="13" y="3"/>
                  </a:lnTo>
                  <a:lnTo>
                    <a:pt x="17" y="2"/>
                  </a:lnTo>
                  <a:lnTo>
                    <a:pt x="21" y="2"/>
                  </a:lnTo>
                  <a:lnTo>
                    <a:pt x="25" y="0"/>
                  </a:lnTo>
                  <a:lnTo>
                    <a:pt x="28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27" name="Freeform 54"/>
            <p:cNvSpPr>
              <a:spLocks/>
            </p:cNvSpPr>
            <p:nvPr/>
          </p:nvSpPr>
          <p:spPr bwMode="gray">
            <a:xfrm>
              <a:off x="2963" y="1495"/>
              <a:ext cx="46" cy="56"/>
            </a:xfrm>
            <a:custGeom>
              <a:avLst/>
              <a:gdLst>
                <a:gd name="T0" fmla="*/ 16 w 46"/>
                <a:gd name="T1" fmla="*/ 4 h 56"/>
                <a:gd name="T2" fmla="*/ 19 w 46"/>
                <a:gd name="T3" fmla="*/ 4 h 56"/>
                <a:gd name="T4" fmla="*/ 20 w 46"/>
                <a:gd name="T5" fmla="*/ 5 h 56"/>
                <a:gd name="T6" fmla="*/ 22 w 46"/>
                <a:gd name="T7" fmla="*/ 7 h 56"/>
                <a:gd name="T8" fmla="*/ 23 w 46"/>
                <a:gd name="T9" fmla="*/ 8 h 56"/>
                <a:gd name="T10" fmla="*/ 24 w 46"/>
                <a:gd name="T11" fmla="*/ 11 h 56"/>
                <a:gd name="T12" fmla="*/ 24 w 46"/>
                <a:gd name="T13" fmla="*/ 12 h 56"/>
                <a:gd name="T14" fmla="*/ 26 w 46"/>
                <a:gd name="T15" fmla="*/ 14 h 56"/>
                <a:gd name="T16" fmla="*/ 29 w 46"/>
                <a:gd name="T17" fmla="*/ 17 h 56"/>
                <a:gd name="T18" fmla="*/ 31 w 46"/>
                <a:gd name="T19" fmla="*/ 17 h 56"/>
                <a:gd name="T20" fmla="*/ 36 w 46"/>
                <a:gd name="T21" fmla="*/ 18 h 56"/>
                <a:gd name="T22" fmla="*/ 43 w 46"/>
                <a:gd name="T23" fmla="*/ 27 h 56"/>
                <a:gd name="T24" fmla="*/ 46 w 46"/>
                <a:gd name="T25" fmla="*/ 36 h 56"/>
                <a:gd name="T26" fmla="*/ 46 w 46"/>
                <a:gd name="T27" fmla="*/ 46 h 56"/>
                <a:gd name="T28" fmla="*/ 46 w 46"/>
                <a:gd name="T29" fmla="*/ 56 h 56"/>
                <a:gd name="T30" fmla="*/ 44 w 46"/>
                <a:gd name="T31" fmla="*/ 56 h 56"/>
                <a:gd name="T32" fmla="*/ 41 w 46"/>
                <a:gd name="T33" fmla="*/ 56 h 56"/>
                <a:gd name="T34" fmla="*/ 37 w 46"/>
                <a:gd name="T35" fmla="*/ 56 h 56"/>
                <a:gd name="T36" fmla="*/ 34 w 46"/>
                <a:gd name="T37" fmla="*/ 55 h 56"/>
                <a:gd name="T38" fmla="*/ 31 w 46"/>
                <a:gd name="T39" fmla="*/ 55 h 56"/>
                <a:gd name="T40" fmla="*/ 31 w 46"/>
                <a:gd name="T41" fmla="*/ 52 h 56"/>
                <a:gd name="T42" fmla="*/ 30 w 46"/>
                <a:gd name="T43" fmla="*/ 48 h 56"/>
                <a:gd name="T44" fmla="*/ 29 w 46"/>
                <a:gd name="T45" fmla="*/ 46 h 56"/>
                <a:gd name="T46" fmla="*/ 27 w 46"/>
                <a:gd name="T47" fmla="*/ 45 h 56"/>
                <a:gd name="T48" fmla="*/ 24 w 46"/>
                <a:gd name="T49" fmla="*/ 45 h 56"/>
                <a:gd name="T50" fmla="*/ 23 w 46"/>
                <a:gd name="T51" fmla="*/ 46 h 56"/>
                <a:gd name="T52" fmla="*/ 22 w 46"/>
                <a:gd name="T53" fmla="*/ 49 h 56"/>
                <a:gd name="T54" fmla="*/ 22 w 46"/>
                <a:gd name="T55" fmla="*/ 53 h 56"/>
                <a:gd name="T56" fmla="*/ 0 w 46"/>
                <a:gd name="T57" fmla="*/ 46 h 56"/>
                <a:gd name="T58" fmla="*/ 0 w 46"/>
                <a:gd name="T59" fmla="*/ 42 h 56"/>
                <a:gd name="T60" fmla="*/ 3 w 46"/>
                <a:gd name="T61" fmla="*/ 38 h 56"/>
                <a:gd name="T62" fmla="*/ 5 w 46"/>
                <a:gd name="T63" fmla="*/ 35 h 56"/>
                <a:gd name="T64" fmla="*/ 7 w 46"/>
                <a:gd name="T65" fmla="*/ 32 h 56"/>
                <a:gd name="T66" fmla="*/ 10 w 46"/>
                <a:gd name="T67" fmla="*/ 29 h 56"/>
                <a:gd name="T68" fmla="*/ 12 w 46"/>
                <a:gd name="T69" fmla="*/ 31 h 56"/>
                <a:gd name="T70" fmla="*/ 12 w 46"/>
                <a:gd name="T71" fmla="*/ 28 h 56"/>
                <a:gd name="T72" fmla="*/ 10 w 46"/>
                <a:gd name="T73" fmla="*/ 22 h 56"/>
                <a:gd name="T74" fmla="*/ 9 w 46"/>
                <a:gd name="T75" fmla="*/ 14 h 56"/>
                <a:gd name="T76" fmla="*/ 7 w 46"/>
                <a:gd name="T77" fmla="*/ 7 h 56"/>
                <a:gd name="T78" fmla="*/ 7 w 46"/>
                <a:gd name="T79" fmla="*/ 3 h 56"/>
                <a:gd name="T80" fmla="*/ 10 w 46"/>
                <a:gd name="T81" fmla="*/ 0 h 56"/>
                <a:gd name="T82" fmla="*/ 16 w 46"/>
                <a:gd name="T83" fmla="*/ 4 h 5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6"/>
                <a:gd name="T127" fmla="*/ 0 h 56"/>
                <a:gd name="T128" fmla="*/ 46 w 46"/>
                <a:gd name="T129" fmla="*/ 56 h 5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6" h="56">
                  <a:moveTo>
                    <a:pt x="16" y="4"/>
                  </a:moveTo>
                  <a:lnTo>
                    <a:pt x="19" y="4"/>
                  </a:lnTo>
                  <a:lnTo>
                    <a:pt x="20" y="5"/>
                  </a:lnTo>
                  <a:lnTo>
                    <a:pt x="22" y="7"/>
                  </a:lnTo>
                  <a:lnTo>
                    <a:pt x="23" y="8"/>
                  </a:lnTo>
                  <a:lnTo>
                    <a:pt x="24" y="11"/>
                  </a:lnTo>
                  <a:lnTo>
                    <a:pt x="24" y="12"/>
                  </a:lnTo>
                  <a:lnTo>
                    <a:pt x="26" y="14"/>
                  </a:lnTo>
                  <a:lnTo>
                    <a:pt x="29" y="17"/>
                  </a:lnTo>
                  <a:lnTo>
                    <a:pt x="31" y="17"/>
                  </a:lnTo>
                  <a:lnTo>
                    <a:pt x="36" y="18"/>
                  </a:lnTo>
                  <a:lnTo>
                    <a:pt x="43" y="27"/>
                  </a:lnTo>
                  <a:lnTo>
                    <a:pt x="46" y="36"/>
                  </a:lnTo>
                  <a:lnTo>
                    <a:pt x="46" y="46"/>
                  </a:lnTo>
                  <a:lnTo>
                    <a:pt x="46" y="56"/>
                  </a:lnTo>
                  <a:lnTo>
                    <a:pt x="44" y="56"/>
                  </a:lnTo>
                  <a:lnTo>
                    <a:pt x="41" y="56"/>
                  </a:lnTo>
                  <a:lnTo>
                    <a:pt x="37" y="56"/>
                  </a:lnTo>
                  <a:lnTo>
                    <a:pt x="34" y="55"/>
                  </a:lnTo>
                  <a:lnTo>
                    <a:pt x="31" y="55"/>
                  </a:lnTo>
                  <a:lnTo>
                    <a:pt x="31" y="52"/>
                  </a:lnTo>
                  <a:lnTo>
                    <a:pt x="30" y="48"/>
                  </a:lnTo>
                  <a:lnTo>
                    <a:pt x="29" y="46"/>
                  </a:lnTo>
                  <a:lnTo>
                    <a:pt x="27" y="45"/>
                  </a:lnTo>
                  <a:lnTo>
                    <a:pt x="24" y="45"/>
                  </a:lnTo>
                  <a:lnTo>
                    <a:pt x="23" y="46"/>
                  </a:lnTo>
                  <a:lnTo>
                    <a:pt x="22" y="49"/>
                  </a:lnTo>
                  <a:lnTo>
                    <a:pt x="22" y="53"/>
                  </a:lnTo>
                  <a:lnTo>
                    <a:pt x="0" y="46"/>
                  </a:lnTo>
                  <a:lnTo>
                    <a:pt x="0" y="42"/>
                  </a:lnTo>
                  <a:lnTo>
                    <a:pt x="3" y="38"/>
                  </a:lnTo>
                  <a:lnTo>
                    <a:pt x="5" y="35"/>
                  </a:lnTo>
                  <a:lnTo>
                    <a:pt x="7" y="32"/>
                  </a:lnTo>
                  <a:lnTo>
                    <a:pt x="10" y="29"/>
                  </a:lnTo>
                  <a:lnTo>
                    <a:pt x="12" y="31"/>
                  </a:lnTo>
                  <a:lnTo>
                    <a:pt x="12" y="28"/>
                  </a:lnTo>
                  <a:lnTo>
                    <a:pt x="10" y="22"/>
                  </a:lnTo>
                  <a:lnTo>
                    <a:pt x="9" y="14"/>
                  </a:lnTo>
                  <a:lnTo>
                    <a:pt x="7" y="7"/>
                  </a:lnTo>
                  <a:lnTo>
                    <a:pt x="7" y="3"/>
                  </a:lnTo>
                  <a:lnTo>
                    <a:pt x="10" y="0"/>
                  </a:lnTo>
                  <a:lnTo>
                    <a:pt x="16" y="4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28" name="Freeform 55"/>
            <p:cNvSpPr>
              <a:spLocks/>
            </p:cNvSpPr>
            <p:nvPr/>
          </p:nvSpPr>
          <p:spPr bwMode="gray">
            <a:xfrm>
              <a:off x="3021" y="1513"/>
              <a:ext cx="24" cy="38"/>
            </a:xfrm>
            <a:custGeom>
              <a:avLst/>
              <a:gdLst>
                <a:gd name="T0" fmla="*/ 9 w 24"/>
                <a:gd name="T1" fmla="*/ 0 h 38"/>
                <a:gd name="T2" fmla="*/ 13 w 24"/>
                <a:gd name="T3" fmla="*/ 4 h 38"/>
                <a:gd name="T4" fmla="*/ 16 w 24"/>
                <a:gd name="T5" fmla="*/ 7 h 38"/>
                <a:gd name="T6" fmla="*/ 19 w 24"/>
                <a:gd name="T7" fmla="*/ 11 h 38"/>
                <a:gd name="T8" fmla="*/ 21 w 24"/>
                <a:gd name="T9" fmla="*/ 16 h 38"/>
                <a:gd name="T10" fmla="*/ 24 w 24"/>
                <a:gd name="T11" fmla="*/ 18 h 38"/>
                <a:gd name="T12" fmla="*/ 19 w 24"/>
                <a:gd name="T13" fmla="*/ 38 h 38"/>
                <a:gd name="T14" fmla="*/ 13 w 24"/>
                <a:gd name="T15" fmla="*/ 37 h 38"/>
                <a:gd name="T16" fmla="*/ 9 w 24"/>
                <a:gd name="T17" fmla="*/ 34 h 38"/>
                <a:gd name="T18" fmla="*/ 5 w 24"/>
                <a:gd name="T19" fmla="*/ 31 h 38"/>
                <a:gd name="T20" fmla="*/ 0 w 24"/>
                <a:gd name="T21" fmla="*/ 28 h 38"/>
                <a:gd name="T22" fmla="*/ 0 w 24"/>
                <a:gd name="T23" fmla="*/ 17 h 38"/>
                <a:gd name="T24" fmla="*/ 0 w 24"/>
                <a:gd name="T25" fmla="*/ 11 h 38"/>
                <a:gd name="T26" fmla="*/ 3 w 24"/>
                <a:gd name="T27" fmla="*/ 7 h 38"/>
                <a:gd name="T28" fmla="*/ 9 w 24"/>
                <a:gd name="T29" fmla="*/ 0 h 3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4"/>
                <a:gd name="T46" fmla="*/ 0 h 38"/>
                <a:gd name="T47" fmla="*/ 24 w 24"/>
                <a:gd name="T48" fmla="*/ 38 h 3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4" h="38">
                  <a:moveTo>
                    <a:pt x="9" y="0"/>
                  </a:moveTo>
                  <a:lnTo>
                    <a:pt x="13" y="4"/>
                  </a:lnTo>
                  <a:lnTo>
                    <a:pt x="16" y="7"/>
                  </a:lnTo>
                  <a:lnTo>
                    <a:pt x="19" y="11"/>
                  </a:lnTo>
                  <a:lnTo>
                    <a:pt x="21" y="16"/>
                  </a:lnTo>
                  <a:lnTo>
                    <a:pt x="24" y="18"/>
                  </a:lnTo>
                  <a:lnTo>
                    <a:pt x="19" y="38"/>
                  </a:lnTo>
                  <a:lnTo>
                    <a:pt x="13" y="37"/>
                  </a:lnTo>
                  <a:lnTo>
                    <a:pt x="9" y="34"/>
                  </a:lnTo>
                  <a:lnTo>
                    <a:pt x="5" y="31"/>
                  </a:lnTo>
                  <a:lnTo>
                    <a:pt x="0" y="28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3" y="7"/>
                  </a:lnTo>
                  <a:lnTo>
                    <a:pt x="9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29" name="Freeform 56"/>
            <p:cNvSpPr>
              <a:spLocks/>
            </p:cNvSpPr>
            <p:nvPr/>
          </p:nvSpPr>
          <p:spPr bwMode="gray">
            <a:xfrm>
              <a:off x="3030" y="1572"/>
              <a:ext cx="179" cy="95"/>
            </a:xfrm>
            <a:custGeom>
              <a:avLst/>
              <a:gdLst>
                <a:gd name="T0" fmla="*/ 51 w 179"/>
                <a:gd name="T1" fmla="*/ 9 h 95"/>
                <a:gd name="T2" fmla="*/ 55 w 179"/>
                <a:gd name="T3" fmla="*/ 16 h 95"/>
                <a:gd name="T4" fmla="*/ 56 w 179"/>
                <a:gd name="T5" fmla="*/ 24 h 95"/>
                <a:gd name="T6" fmla="*/ 56 w 179"/>
                <a:gd name="T7" fmla="*/ 33 h 95"/>
                <a:gd name="T8" fmla="*/ 56 w 179"/>
                <a:gd name="T9" fmla="*/ 41 h 95"/>
                <a:gd name="T10" fmla="*/ 84 w 179"/>
                <a:gd name="T11" fmla="*/ 51 h 95"/>
                <a:gd name="T12" fmla="*/ 116 w 179"/>
                <a:gd name="T13" fmla="*/ 54 h 95"/>
                <a:gd name="T14" fmla="*/ 121 w 179"/>
                <a:gd name="T15" fmla="*/ 56 h 95"/>
                <a:gd name="T16" fmla="*/ 127 w 179"/>
                <a:gd name="T17" fmla="*/ 51 h 95"/>
                <a:gd name="T18" fmla="*/ 134 w 179"/>
                <a:gd name="T19" fmla="*/ 44 h 95"/>
                <a:gd name="T20" fmla="*/ 138 w 179"/>
                <a:gd name="T21" fmla="*/ 36 h 95"/>
                <a:gd name="T22" fmla="*/ 141 w 179"/>
                <a:gd name="T23" fmla="*/ 32 h 95"/>
                <a:gd name="T24" fmla="*/ 173 w 179"/>
                <a:gd name="T25" fmla="*/ 32 h 95"/>
                <a:gd name="T26" fmla="*/ 178 w 179"/>
                <a:gd name="T27" fmla="*/ 41 h 95"/>
                <a:gd name="T28" fmla="*/ 179 w 179"/>
                <a:gd name="T29" fmla="*/ 50 h 95"/>
                <a:gd name="T30" fmla="*/ 179 w 179"/>
                <a:gd name="T31" fmla="*/ 60 h 95"/>
                <a:gd name="T32" fmla="*/ 173 w 179"/>
                <a:gd name="T33" fmla="*/ 71 h 95"/>
                <a:gd name="T34" fmla="*/ 158 w 179"/>
                <a:gd name="T35" fmla="*/ 71 h 95"/>
                <a:gd name="T36" fmla="*/ 144 w 179"/>
                <a:gd name="T37" fmla="*/ 70 h 95"/>
                <a:gd name="T38" fmla="*/ 134 w 179"/>
                <a:gd name="T39" fmla="*/ 81 h 95"/>
                <a:gd name="T40" fmla="*/ 120 w 179"/>
                <a:gd name="T41" fmla="*/ 89 h 95"/>
                <a:gd name="T42" fmla="*/ 103 w 179"/>
                <a:gd name="T43" fmla="*/ 91 h 95"/>
                <a:gd name="T44" fmla="*/ 86 w 179"/>
                <a:gd name="T45" fmla="*/ 88 h 95"/>
                <a:gd name="T46" fmla="*/ 77 w 179"/>
                <a:gd name="T47" fmla="*/ 82 h 95"/>
                <a:gd name="T48" fmla="*/ 72 w 179"/>
                <a:gd name="T49" fmla="*/ 81 h 95"/>
                <a:gd name="T50" fmla="*/ 69 w 179"/>
                <a:gd name="T51" fmla="*/ 81 h 95"/>
                <a:gd name="T52" fmla="*/ 66 w 179"/>
                <a:gd name="T53" fmla="*/ 85 h 95"/>
                <a:gd name="T54" fmla="*/ 63 w 179"/>
                <a:gd name="T55" fmla="*/ 95 h 95"/>
                <a:gd name="T56" fmla="*/ 52 w 179"/>
                <a:gd name="T57" fmla="*/ 94 h 95"/>
                <a:gd name="T58" fmla="*/ 42 w 179"/>
                <a:gd name="T59" fmla="*/ 92 h 95"/>
                <a:gd name="T60" fmla="*/ 28 w 179"/>
                <a:gd name="T61" fmla="*/ 88 h 95"/>
                <a:gd name="T62" fmla="*/ 22 w 179"/>
                <a:gd name="T63" fmla="*/ 84 h 95"/>
                <a:gd name="T64" fmla="*/ 18 w 179"/>
                <a:gd name="T65" fmla="*/ 77 h 95"/>
                <a:gd name="T66" fmla="*/ 15 w 179"/>
                <a:gd name="T67" fmla="*/ 65 h 95"/>
                <a:gd name="T68" fmla="*/ 14 w 179"/>
                <a:gd name="T69" fmla="*/ 54 h 95"/>
                <a:gd name="T70" fmla="*/ 12 w 179"/>
                <a:gd name="T71" fmla="*/ 46 h 95"/>
                <a:gd name="T72" fmla="*/ 12 w 179"/>
                <a:gd name="T73" fmla="*/ 40 h 95"/>
                <a:gd name="T74" fmla="*/ 0 w 179"/>
                <a:gd name="T75" fmla="*/ 27 h 95"/>
                <a:gd name="T76" fmla="*/ 4 w 179"/>
                <a:gd name="T77" fmla="*/ 16 h 95"/>
                <a:gd name="T78" fmla="*/ 10 w 179"/>
                <a:gd name="T79" fmla="*/ 7 h 95"/>
                <a:gd name="T80" fmla="*/ 17 w 179"/>
                <a:gd name="T81" fmla="*/ 3 h 95"/>
                <a:gd name="T82" fmla="*/ 27 w 179"/>
                <a:gd name="T83" fmla="*/ 0 h 95"/>
                <a:gd name="T84" fmla="*/ 29 w 179"/>
                <a:gd name="T85" fmla="*/ 3 h 95"/>
                <a:gd name="T86" fmla="*/ 29 w 179"/>
                <a:gd name="T87" fmla="*/ 6 h 95"/>
                <a:gd name="T88" fmla="*/ 29 w 179"/>
                <a:gd name="T89" fmla="*/ 10 h 95"/>
                <a:gd name="T90" fmla="*/ 29 w 179"/>
                <a:gd name="T91" fmla="*/ 15 h 95"/>
                <a:gd name="T92" fmla="*/ 29 w 179"/>
                <a:gd name="T93" fmla="*/ 17 h 95"/>
                <a:gd name="T94" fmla="*/ 28 w 179"/>
                <a:gd name="T95" fmla="*/ 22 h 95"/>
                <a:gd name="T96" fmla="*/ 35 w 179"/>
                <a:gd name="T97" fmla="*/ 22 h 95"/>
                <a:gd name="T98" fmla="*/ 39 w 179"/>
                <a:gd name="T99" fmla="*/ 22 h 95"/>
                <a:gd name="T100" fmla="*/ 42 w 179"/>
                <a:gd name="T101" fmla="*/ 19 h 95"/>
                <a:gd name="T102" fmla="*/ 45 w 179"/>
                <a:gd name="T103" fmla="*/ 16 h 95"/>
                <a:gd name="T104" fmla="*/ 51 w 179"/>
                <a:gd name="T105" fmla="*/ 9 h 9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79"/>
                <a:gd name="T160" fmla="*/ 0 h 95"/>
                <a:gd name="T161" fmla="*/ 179 w 179"/>
                <a:gd name="T162" fmla="*/ 95 h 9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79" h="95">
                  <a:moveTo>
                    <a:pt x="51" y="9"/>
                  </a:moveTo>
                  <a:lnTo>
                    <a:pt x="55" y="16"/>
                  </a:lnTo>
                  <a:lnTo>
                    <a:pt x="56" y="24"/>
                  </a:lnTo>
                  <a:lnTo>
                    <a:pt x="56" y="33"/>
                  </a:lnTo>
                  <a:lnTo>
                    <a:pt x="56" y="41"/>
                  </a:lnTo>
                  <a:lnTo>
                    <a:pt x="84" y="51"/>
                  </a:lnTo>
                  <a:lnTo>
                    <a:pt x="116" y="54"/>
                  </a:lnTo>
                  <a:lnTo>
                    <a:pt x="121" y="56"/>
                  </a:lnTo>
                  <a:lnTo>
                    <a:pt x="127" y="51"/>
                  </a:lnTo>
                  <a:lnTo>
                    <a:pt x="134" y="44"/>
                  </a:lnTo>
                  <a:lnTo>
                    <a:pt x="138" y="36"/>
                  </a:lnTo>
                  <a:lnTo>
                    <a:pt x="141" y="32"/>
                  </a:lnTo>
                  <a:lnTo>
                    <a:pt x="173" y="32"/>
                  </a:lnTo>
                  <a:lnTo>
                    <a:pt x="178" y="41"/>
                  </a:lnTo>
                  <a:lnTo>
                    <a:pt x="179" y="50"/>
                  </a:lnTo>
                  <a:lnTo>
                    <a:pt x="179" y="60"/>
                  </a:lnTo>
                  <a:lnTo>
                    <a:pt x="173" y="71"/>
                  </a:lnTo>
                  <a:lnTo>
                    <a:pt x="158" y="71"/>
                  </a:lnTo>
                  <a:lnTo>
                    <a:pt x="144" y="70"/>
                  </a:lnTo>
                  <a:lnTo>
                    <a:pt x="134" y="81"/>
                  </a:lnTo>
                  <a:lnTo>
                    <a:pt x="120" y="89"/>
                  </a:lnTo>
                  <a:lnTo>
                    <a:pt x="103" y="91"/>
                  </a:lnTo>
                  <a:lnTo>
                    <a:pt x="86" y="88"/>
                  </a:lnTo>
                  <a:lnTo>
                    <a:pt x="77" y="82"/>
                  </a:lnTo>
                  <a:lnTo>
                    <a:pt x="72" y="81"/>
                  </a:lnTo>
                  <a:lnTo>
                    <a:pt x="69" y="81"/>
                  </a:lnTo>
                  <a:lnTo>
                    <a:pt x="66" y="85"/>
                  </a:lnTo>
                  <a:lnTo>
                    <a:pt x="63" y="95"/>
                  </a:lnTo>
                  <a:lnTo>
                    <a:pt x="52" y="94"/>
                  </a:lnTo>
                  <a:lnTo>
                    <a:pt x="42" y="92"/>
                  </a:lnTo>
                  <a:lnTo>
                    <a:pt x="28" y="88"/>
                  </a:lnTo>
                  <a:lnTo>
                    <a:pt x="22" y="84"/>
                  </a:lnTo>
                  <a:lnTo>
                    <a:pt x="18" y="77"/>
                  </a:lnTo>
                  <a:lnTo>
                    <a:pt x="15" y="65"/>
                  </a:lnTo>
                  <a:lnTo>
                    <a:pt x="14" y="54"/>
                  </a:lnTo>
                  <a:lnTo>
                    <a:pt x="12" y="46"/>
                  </a:lnTo>
                  <a:lnTo>
                    <a:pt x="12" y="40"/>
                  </a:lnTo>
                  <a:lnTo>
                    <a:pt x="0" y="27"/>
                  </a:lnTo>
                  <a:lnTo>
                    <a:pt x="4" y="16"/>
                  </a:lnTo>
                  <a:lnTo>
                    <a:pt x="10" y="7"/>
                  </a:lnTo>
                  <a:lnTo>
                    <a:pt x="17" y="3"/>
                  </a:lnTo>
                  <a:lnTo>
                    <a:pt x="27" y="0"/>
                  </a:lnTo>
                  <a:lnTo>
                    <a:pt x="29" y="3"/>
                  </a:lnTo>
                  <a:lnTo>
                    <a:pt x="29" y="6"/>
                  </a:lnTo>
                  <a:lnTo>
                    <a:pt x="29" y="10"/>
                  </a:lnTo>
                  <a:lnTo>
                    <a:pt x="29" y="15"/>
                  </a:lnTo>
                  <a:lnTo>
                    <a:pt x="29" y="17"/>
                  </a:lnTo>
                  <a:lnTo>
                    <a:pt x="28" y="22"/>
                  </a:lnTo>
                  <a:lnTo>
                    <a:pt x="35" y="22"/>
                  </a:lnTo>
                  <a:lnTo>
                    <a:pt x="39" y="22"/>
                  </a:lnTo>
                  <a:lnTo>
                    <a:pt x="42" y="19"/>
                  </a:lnTo>
                  <a:lnTo>
                    <a:pt x="45" y="16"/>
                  </a:lnTo>
                  <a:lnTo>
                    <a:pt x="51" y="9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30" name="Freeform 57"/>
            <p:cNvSpPr>
              <a:spLocks/>
            </p:cNvSpPr>
            <p:nvPr/>
          </p:nvSpPr>
          <p:spPr bwMode="gray">
            <a:xfrm>
              <a:off x="3031" y="1418"/>
              <a:ext cx="81" cy="116"/>
            </a:xfrm>
            <a:custGeom>
              <a:avLst/>
              <a:gdLst>
                <a:gd name="T0" fmla="*/ 48 w 81"/>
                <a:gd name="T1" fmla="*/ 34 h 116"/>
                <a:gd name="T2" fmla="*/ 81 w 81"/>
                <a:gd name="T3" fmla="*/ 74 h 116"/>
                <a:gd name="T4" fmla="*/ 50 w 81"/>
                <a:gd name="T5" fmla="*/ 116 h 116"/>
                <a:gd name="T6" fmla="*/ 38 w 81"/>
                <a:gd name="T7" fmla="*/ 115 h 116"/>
                <a:gd name="T8" fmla="*/ 30 w 81"/>
                <a:gd name="T9" fmla="*/ 108 h 116"/>
                <a:gd name="T10" fmla="*/ 26 w 81"/>
                <a:gd name="T11" fmla="*/ 99 h 116"/>
                <a:gd name="T12" fmla="*/ 23 w 81"/>
                <a:gd name="T13" fmla="*/ 89 h 116"/>
                <a:gd name="T14" fmla="*/ 30 w 81"/>
                <a:gd name="T15" fmla="*/ 80 h 116"/>
                <a:gd name="T16" fmla="*/ 21 w 81"/>
                <a:gd name="T17" fmla="*/ 72 h 116"/>
                <a:gd name="T18" fmla="*/ 16 w 81"/>
                <a:gd name="T19" fmla="*/ 71 h 116"/>
                <a:gd name="T20" fmla="*/ 11 w 81"/>
                <a:gd name="T21" fmla="*/ 71 h 116"/>
                <a:gd name="T22" fmla="*/ 10 w 81"/>
                <a:gd name="T23" fmla="*/ 71 h 116"/>
                <a:gd name="T24" fmla="*/ 9 w 81"/>
                <a:gd name="T25" fmla="*/ 70 h 116"/>
                <a:gd name="T26" fmla="*/ 6 w 81"/>
                <a:gd name="T27" fmla="*/ 64 h 116"/>
                <a:gd name="T28" fmla="*/ 3 w 81"/>
                <a:gd name="T29" fmla="*/ 51 h 116"/>
                <a:gd name="T30" fmla="*/ 0 w 81"/>
                <a:gd name="T31" fmla="*/ 36 h 116"/>
                <a:gd name="T32" fmla="*/ 0 w 81"/>
                <a:gd name="T33" fmla="*/ 24 h 116"/>
                <a:gd name="T34" fmla="*/ 3 w 81"/>
                <a:gd name="T35" fmla="*/ 17 h 116"/>
                <a:gd name="T36" fmla="*/ 7 w 81"/>
                <a:gd name="T37" fmla="*/ 12 h 116"/>
                <a:gd name="T38" fmla="*/ 10 w 81"/>
                <a:gd name="T39" fmla="*/ 6 h 116"/>
                <a:gd name="T40" fmla="*/ 11 w 81"/>
                <a:gd name="T41" fmla="*/ 0 h 116"/>
                <a:gd name="T42" fmla="*/ 14 w 81"/>
                <a:gd name="T43" fmla="*/ 2 h 116"/>
                <a:gd name="T44" fmla="*/ 19 w 81"/>
                <a:gd name="T45" fmla="*/ 6 h 116"/>
                <a:gd name="T46" fmla="*/ 26 w 81"/>
                <a:gd name="T47" fmla="*/ 13 h 116"/>
                <a:gd name="T48" fmla="*/ 33 w 81"/>
                <a:gd name="T49" fmla="*/ 22 h 116"/>
                <a:gd name="T50" fmla="*/ 40 w 81"/>
                <a:gd name="T51" fmla="*/ 29 h 116"/>
                <a:gd name="T52" fmla="*/ 44 w 81"/>
                <a:gd name="T53" fmla="*/ 33 h 116"/>
                <a:gd name="T54" fmla="*/ 48 w 81"/>
                <a:gd name="T55" fmla="*/ 34 h 11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81"/>
                <a:gd name="T85" fmla="*/ 0 h 116"/>
                <a:gd name="T86" fmla="*/ 81 w 81"/>
                <a:gd name="T87" fmla="*/ 116 h 11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81" h="116">
                  <a:moveTo>
                    <a:pt x="48" y="34"/>
                  </a:moveTo>
                  <a:lnTo>
                    <a:pt x="81" y="74"/>
                  </a:lnTo>
                  <a:lnTo>
                    <a:pt x="50" y="116"/>
                  </a:lnTo>
                  <a:lnTo>
                    <a:pt x="38" y="115"/>
                  </a:lnTo>
                  <a:lnTo>
                    <a:pt x="30" y="108"/>
                  </a:lnTo>
                  <a:lnTo>
                    <a:pt x="26" y="99"/>
                  </a:lnTo>
                  <a:lnTo>
                    <a:pt x="23" y="89"/>
                  </a:lnTo>
                  <a:lnTo>
                    <a:pt x="30" y="80"/>
                  </a:lnTo>
                  <a:lnTo>
                    <a:pt x="21" y="72"/>
                  </a:lnTo>
                  <a:lnTo>
                    <a:pt x="16" y="71"/>
                  </a:lnTo>
                  <a:lnTo>
                    <a:pt x="11" y="71"/>
                  </a:lnTo>
                  <a:lnTo>
                    <a:pt x="10" y="71"/>
                  </a:lnTo>
                  <a:lnTo>
                    <a:pt x="9" y="70"/>
                  </a:lnTo>
                  <a:lnTo>
                    <a:pt x="6" y="64"/>
                  </a:lnTo>
                  <a:lnTo>
                    <a:pt x="3" y="51"/>
                  </a:lnTo>
                  <a:lnTo>
                    <a:pt x="0" y="36"/>
                  </a:lnTo>
                  <a:lnTo>
                    <a:pt x="0" y="24"/>
                  </a:lnTo>
                  <a:lnTo>
                    <a:pt x="3" y="17"/>
                  </a:lnTo>
                  <a:lnTo>
                    <a:pt x="7" y="12"/>
                  </a:lnTo>
                  <a:lnTo>
                    <a:pt x="10" y="6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9" y="6"/>
                  </a:lnTo>
                  <a:lnTo>
                    <a:pt x="26" y="13"/>
                  </a:lnTo>
                  <a:lnTo>
                    <a:pt x="33" y="22"/>
                  </a:lnTo>
                  <a:lnTo>
                    <a:pt x="40" y="29"/>
                  </a:lnTo>
                  <a:lnTo>
                    <a:pt x="44" y="33"/>
                  </a:lnTo>
                  <a:lnTo>
                    <a:pt x="48" y="34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31" name="Freeform 58"/>
            <p:cNvSpPr>
              <a:spLocks/>
            </p:cNvSpPr>
            <p:nvPr/>
          </p:nvSpPr>
          <p:spPr bwMode="gray">
            <a:xfrm>
              <a:off x="3061" y="1318"/>
              <a:ext cx="151" cy="274"/>
            </a:xfrm>
            <a:custGeom>
              <a:avLst/>
              <a:gdLst>
                <a:gd name="T0" fmla="*/ 89 w 151"/>
                <a:gd name="T1" fmla="*/ 148 h 274"/>
                <a:gd name="T2" fmla="*/ 73 w 151"/>
                <a:gd name="T3" fmla="*/ 136 h 274"/>
                <a:gd name="T4" fmla="*/ 65 w 151"/>
                <a:gd name="T5" fmla="*/ 127 h 274"/>
                <a:gd name="T6" fmla="*/ 65 w 151"/>
                <a:gd name="T7" fmla="*/ 120 h 274"/>
                <a:gd name="T8" fmla="*/ 70 w 151"/>
                <a:gd name="T9" fmla="*/ 113 h 274"/>
                <a:gd name="T10" fmla="*/ 79 w 151"/>
                <a:gd name="T11" fmla="*/ 103 h 274"/>
                <a:gd name="T12" fmla="*/ 76 w 151"/>
                <a:gd name="T13" fmla="*/ 102 h 274"/>
                <a:gd name="T14" fmla="*/ 65 w 151"/>
                <a:gd name="T15" fmla="*/ 108 h 274"/>
                <a:gd name="T16" fmla="*/ 51 w 151"/>
                <a:gd name="T17" fmla="*/ 113 h 274"/>
                <a:gd name="T18" fmla="*/ 32 w 151"/>
                <a:gd name="T19" fmla="*/ 112 h 274"/>
                <a:gd name="T20" fmla="*/ 10 w 151"/>
                <a:gd name="T21" fmla="*/ 103 h 274"/>
                <a:gd name="T22" fmla="*/ 0 w 151"/>
                <a:gd name="T23" fmla="*/ 96 h 274"/>
                <a:gd name="T24" fmla="*/ 7 w 151"/>
                <a:gd name="T25" fmla="*/ 75 h 274"/>
                <a:gd name="T26" fmla="*/ 11 w 151"/>
                <a:gd name="T27" fmla="*/ 58 h 274"/>
                <a:gd name="T28" fmla="*/ 34 w 151"/>
                <a:gd name="T29" fmla="*/ 47 h 274"/>
                <a:gd name="T30" fmla="*/ 55 w 151"/>
                <a:gd name="T31" fmla="*/ 31 h 274"/>
                <a:gd name="T32" fmla="*/ 79 w 151"/>
                <a:gd name="T33" fmla="*/ 9 h 274"/>
                <a:gd name="T34" fmla="*/ 109 w 151"/>
                <a:gd name="T35" fmla="*/ 10 h 274"/>
                <a:gd name="T36" fmla="*/ 130 w 151"/>
                <a:gd name="T37" fmla="*/ 4 h 274"/>
                <a:gd name="T38" fmla="*/ 141 w 151"/>
                <a:gd name="T39" fmla="*/ 16 h 274"/>
                <a:gd name="T40" fmla="*/ 140 w 151"/>
                <a:gd name="T41" fmla="*/ 41 h 274"/>
                <a:gd name="T42" fmla="*/ 126 w 151"/>
                <a:gd name="T43" fmla="*/ 59 h 274"/>
                <a:gd name="T44" fmla="*/ 148 w 151"/>
                <a:gd name="T45" fmla="*/ 89 h 274"/>
                <a:gd name="T46" fmla="*/ 140 w 151"/>
                <a:gd name="T47" fmla="*/ 123 h 274"/>
                <a:gd name="T48" fmla="*/ 128 w 151"/>
                <a:gd name="T49" fmla="*/ 147 h 274"/>
                <a:gd name="T50" fmla="*/ 133 w 151"/>
                <a:gd name="T51" fmla="*/ 187 h 274"/>
                <a:gd name="T52" fmla="*/ 121 w 151"/>
                <a:gd name="T53" fmla="*/ 228 h 274"/>
                <a:gd name="T54" fmla="*/ 147 w 151"/>
                <a:gd name="T55" fmla="*/ 254 h 274"/>
                <a:gd name="T56" fmla="*/ 131 w 151"/>
                <a:gd name="T57" fmla="*/ 263 h 274"/>
                <a:gd name="T58" fmla="*/ 117 w 151"/>
                <a:gd name="T59" fmla="*/ 259 h 274"/>
                <a:gd name="T60" fmla="*/ 85 w 151"/>
                <a:gd name="T61" fmla="*/ 271 h 274"/>
                <a:gd name="T62" fmla="*/ 48 w 151"/>
                <a:gd name="T63" fmla="*/ 270 h 274"/>
                <a:gd name="T64" fmla="*/ 62 w 151"/>
                <a:gd name="T65" fmla="*/ 232 h 274"/>
                <a:gd name="T66" fmla="*/ 89 w 151"/>
                <a:gd name="T67" fmla="*/ 228 h 274"/>
                <a:gd name="T68" fmla="*/ 70 w 151"/>
                <a:gd name="T69" fmla="*/ 221 h 274"/>
                <a:gd name="T70" fmla="*/ 49 w 151"/>
                <a:gd name="T71" fmla="*/ 211 h 274"/>
                <a:gd name="T72" fmla="*/ 48 w 151"/>
                <a:gd name="T73" fmla="*/ 205 h 274"/>
                <a:gd name="T74" fmla="*/ 59 w 151"/>
                <a:gd name="T75" fmla="*/ 195 h 274"/>
                <a:gd name="T76" fmla="*/ 66 w 151"/>
                <a:gd name="T77" fmla="*/ 171 h 274"/>
                <a:gd name="T78" fmla="*/ 62 w 151"/>
                <a:gd name="T79" fmla="*/ 156 h 274"/>
                <a:gd name="T80" fmla="*/ 52 w 151"/>
                <a:gd name="T81" fmla="*/ 150 h 274"/>
                <a:gd name="T82" fmla="*/ 46 w 151"/>
                <a:gd name="T83" fmla="*/ 146 h 274"/>
                <a:gd name="T84" fmla="*/ 51 w 151"/>
                <a:gd name="T85" fmla="*/ 134 h 274"/>
                <a:gd name="T86" fmla="*/ 68 w 151"/>
                <a:gd name="T87" fmla="*/ 139 h 274"/>
                <a:gd name="T88" fmla="*/ 85 w 151"/>
                <a:gd name="T89" fmla="*/ 148 h 274"/>
                <a:gd name="T90" fmla="*/ 92 w 151"/>
                <a:gd name="T91" fmla="*/ 151 h 27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1"/>
                <a:gd name="T139" fmla="*/ 0 h 274"/>
                <a:gd name="T140" fmla="*/ 151 w 151"/>
                <a:gd name="T141" fmla="*/ 274 h 27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1" h="274">
                  <a:moveTo>
                    <a:pt x="92" y="151"/>
                  </a:moveTo>
                  <a:lnTo>
                    <a:pt x="89" y="148"/>
                  </a:lnTo>
                  <a:lnTo>
                    <a:pt x="82" y="143"/>
                  </a:lnTo>
                  <a:lnTo>
                    <a:pt x="73" y="136"/>
                  </a:lnTo>
                  <a:lnTo>
                    <a:pt x="68" y="130"/>
                  </a:lnTo>
                  <a:lnTo>
                    <a:pt x="65" y="127"/>
                  </a:lnTo>
                  <a:lnTo>
                    <a:pt x="65" y="124"/>
                  </a:lnTo>
                  <a:lnTo>
                    <a:pt x="65" y="120"/>
                  </a:lnTo>
                  <a:lnTo>
                    <a:pt x="68" y="117"/>
                  </a:lnTo>
                  <a:lnTo>
                    <a:pt x="70" y="113"/>
                  </a:lnTo>
                  <a:lnTo>
                    <a:pt x="75" y="109"/>
                  </a:lnTo>
                  <a:lnTo>
                    <a:pt x="79" y="103"/>
                  </a:lnTo>
                  <a:lnTo>
                    <a:pt x="79" y="100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65" y="108"/>
                  </a:lnTo>
                  <a:lnTo>
                    <a:pt x="58" y="112"/>
                  </a:lnTo>
                  <a:lnTo>
                    <a:pt x="51" y="113"/>
                  </a:lnTo>
                  <a:lnTo>
                    <a:pt x="46" y="115"/>
                  </a:lnTo>
                  <a:lnTo>
                    <a:pt x="32" y="112"/>
                  </a:lnTo>
                  <a:lnTo>
                    <a:pt x="20" y="108"/>
                  </a:lnTo>
                  <a:lnTo>
                    <a:pt x="10" y="103"/>
                  </a:lnTo>
                  <a:lnTo>
                    <a:pt x="3" y="99"/>
                  </a:lnTo>
                  <a:lnTo>
                    <a:pt x="0" y="96"/>
                  </a:lnTo>
                  <a:lnTo>
                    <a:pt x="5" y="85"/>
                  </a:lnTo>
                  <a:lnTo>
                    <a:pt x="7" y="75"/>
                  </a:lnTo>
                  <a:lnTo>
                    <a:pt x="8" y="67"/>
                  </a:lnTo>
                  <a:lnTo>
                    <a:pt x="11" y="58"/>
                  </a:lnTo>
                  <a:lnTo>
                    <a:pt x="20" y="52"/>
                  </a:lnTo>
                  <a:lnTo>
                    <a:pt x="34" y="47"/>
                  </a:lnTo>
                  <a:lnTo>
                    <a:pt x="44" y="41"/>
                  </a:lnTo>
                  <a:lnTo>
                    <a:pt x="55" y="31"/>
                  </a:lnTo>
                  <a:lnTo>
                    <a:pt x="68" y="20"/>
                  </a:lnTo>
                  <a:lnTo>
                    <a:pt x="79" y="9"/>
                  </a:lnTo>
                  <a:lnTo>
                    <a:pt x="89" y="0"/>
                  </a:lnTo>
                  <a:lnTo>
                    <a:pt x="109" y="10"/>
                  </a:lnTo>
                  <a:lnTo>
                    <a:pt x="118" y="6"/>
                  </a:lnTo>
                  <a:lnTo>
                    <a:pt x="130" y="4"/>
                  </a:lnTo>
                  <a:lnTo>
                    <a:pt x="141" y="4"/>
                  </a:lnTo>
                  <a:lnTo>
                    <a:pt x="141" y="16"/>
                  </a:lnTo>
                  <a:lnTo>
                    <a:pt x="141" y="28"/>
                  </a:lnTo>
                  <a:lnTo>
                    <a:pt x="140" y="41"/>
                  </a:lnTo>
                  <a:lnTo>
                    <a:pt x="134" y="52"/>
                  </a:lnTo>
                  <a:lnTo>
                    <a:pt x="126" y="59"/>
                  </a:lnTo>
                  <a:lnTo>
                    <a:pt x="151" y="74"/>
                  </a:lnTo>
                  <a:lnTo>
                    <a:pt x="148" y="89"/>
                  </a:lnTo>
                  <a:lnTo>
                    <a:pt x="144" y="106"/>
                  </a:lnTo>
                  <a:lnTo>
                    <a:pt x="140" y="123"/>
                  </a:lnTo>
                  <a:lnTo>
                    <a:pt x="134" y="137"/>
                  </a:lnTo>
                  <a:lnTo>
                    <a:pt x="128" y="147"/>
                  </a:lnTo>
                  <a:lnTo>
                    <a:pt x="131" y="165"/>
                  </a:lnTo>
                  <a:lnTo>
                    <a:pt x="133" y="187"/>
                  </a:lnTo>
                  <a:lnTo>
                    <a:pt x="130" y="208"/>
                  </a:lnTo>
                  <a:lnTo>
                    <a:pt x="121" y="228"/>
                  </a:lnTo>
                  <a:lnTo>
                    <a:pt x="150" y="240"/>
                  </a:lnTo>
                  <a:lnTo>
                    <a:pt x="147" y="254"/>
                  </a:lnTo>
                  <a:lnTo>
                    <a:pt x="141" y="264"/>
                  </a:lnTo>
                  <a:lnTo>
                    <a:pt x="131" y="263"/>
                  </a:lnTo>
                  <a:lnTo>
                    <a:pt x="123" y="260"/>
                  </a:lnTo>
                  <a:lnTo>
                    <a:pt x="117" y="259"/>
                  </a:lnTo>
                  <a:lnTo>
                    <a:pt x="102" y="266"/>
                  </a:lnTo>
                  <a:lnTo>
                    <a:pt x="85" y="271"/>
                  </a:lnTo>
                  <a:lnTo>
                    <a:pt x="66" y="274"/>
                  </a:lnTo>
                  <a:lnTo>
                    <a:pt x="48" y="270"/>
                  </a:lnTo>
                  <a:lnTo>
                    <a:pt x="51" y="235"/>
                  </a:lnTo>
                  <a:lnTo>
                    <a:pt x="62" y="232"/>
                  </a:lnTo>
                  <a:lnTo>
                    <a:pt x="76" y="229"/>
                  </a:lnTo>
                  <a:lnTo>
                    <a:pt x="89" y="228"/>
                  </a:lnTo>
                  <a:lnTo>
                    <a:pt x="82" y="225"/>
                  </a:lnTo>
                  <a:lnTo>
                    <a:pt x="70" y="221"/>
                  </a:lnTo>
                  <a:lnTo>
                    <a:pt x="59" y="216"/>
                  </a:lnTo>
                  <a:lnTo>
                    <a:pt x="49" y="211"/>
                  </a:lnTo>
                  <a:lnTo>
                    <a:pt x="46" y="206"/>
                  </a:lnTo>
                  <a:lnTo>
                    <a:pt x="48" y="205"/>
                  </a:lnTo>
                  <a:lnTo>
                    <a:pt x="52" y="201"/>
                  </a:lnTo>
                  <a:lnTo>
                    <a:pt x="59" y="195"/>
                  </a:lnTo>
                  <a:lnTo>
                    <a:pt x="63" y="185"/>
                  </a:lnTo>
                  <a:lnTo>
                    <a:pt x="66" y="171"/>
                  </a:lnTo>
                  <a:lnTo>
                    <a:pt x="65" y="161"/>
                  </a:lnTo>
                  <a:lnTo>
                    <a:pt x="62" y="156"/>
                  </a:lnTo>
                  <a:lnTo>
                    <a:pt x="58" y="153"/>
                  </a:lnTo>
                  <a:lnTo>
                    <a:pt x="52" y="150"/>
                  </a:lnTo>
                  <a:lnTo>
                    <a:pt x="49" y="148"/>
                  </a:lnTo>
                  <a:lnTo>
                    <a:pt x="46" y="146"/>
                  </a:lnTo>
                  <a:lnTo>
                    <a:pt x="46" y="140"/>
                  </a:lnTo>
                  <a:lnTo>
                    <a:pt x="51" y="134"/>
                  </a:lnTo>
                  <a:lnTo>
                    <a:pt x="58" y="136"/>
                  </a:lnTo>
                  <a:lnTo>
                    <a:pt x="68" y="139"/>
                  </a:lnTo>
                  <a:lnTo>
                    <a:pt x="76" y="143"/>
                  </a:lnTo>
                  <a:lnTo>
                    <a:pt x="85" y="148"/>
                  </a:lnTo>
                  <a:lnTo>
                    <a:pt x="90" y="151"/>
                  </a:lnTo>
                  <a:lnTo>
                    <a:pt x="92" y="151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32" name="Freeform 59"/>
            <p:cNvSpPr>
              <a:spLocks/>
            </p:cNvSpPr>
            <p:nvPr/>
          </p:nvSpPr>
          <p:spPr bwMode="gray">
            <a:xfrm>
              <a:off x="3729" y="4098"/>
              <a:ext cx="244" cy="103"/>
            </a:xfrm>
            <a:custGeom>
              <a:avLst/>
              <a:gdLst>
                <a:gd name="T0" fmla="*/ 8 w 244"/>
                <a:gd name="T1" fmla="*/ 89 h 103"/>
                <a:gd name="T2" fmla="*/ 0 w 244"/>
                <a:gd name="T3" fmla="*/ 25 h 103"/>
                <a:gd name="T4" fmla="*/ 11 w 244"/>
                <a:gd name="T5" fmla="*/ 35 h 103"/>
                <a:gd name="T6" fmla="*/ 20 w 244"/>
                <a:gd name="T7" fmla="*/ 42 h 103"/>
                <a:gd name="T8" fmla="*/ 27 w 244"/>
                <a:gd name="T9" fmla="*/ 47 h 103"/>
                <a:gd name="T10" fmla="*/ 32 w 244"/>
                <a:gd name="T11" fmla="*/ 49 h 103"/>
                <a:gd name="T12" fmla="*/ 42 w 244"/>
                <a:gd name="T13" fmla="*/ 51 h 103"/>
                <a:gd name="T14" fmla="*/ 55 w 244"/>
                <a:gd name="T15" fmla="*/ 52 h 103"/>
                <a:gd name="T16" fmla="*/ 73 w 244"/>
                <a:gd name="T17" fmla="*/ 54 h 103"/>
                <a:gd name="T18" fmla="*/ 89 w 244"/>
                <a:gd name="T19" fmla="*/ 40 h 103"/>
                <a:gd name="T20" fmla="*/ 107 w 244"/>
                <a:gd name="T21" fmla="*/ 25 h 103"/>
                <a:gd name="T22" fmla="*/ 127 w 244"/>
                <a:gd name="T23" fmla="*/ 14 h 103"/>
                <a:gd name="T24" fmla="*/ 147 w 244"/>
                <a:gd name="T25" fmla="*/ 6 h 103"/>
                <a:gd name="T26" fmla="*/ 168 w 244"/>
                <a:gd name="T27" fmla="*/ 1 h 103"/>
                <a:gd name="T28" fmla="*/ 188 w 244"/>
                <a:gd name="T29" fmla="*/ 0 h 103"/>
                <a:gd name="T30" fmla="*/ 208 w 244"/>
                <a:gd name="T31" fmla="*/ 6 h 103"/>
                <a:gd name="T32" fmla="*/ 225 w 244"/>
                <a:gd name="T33" fmla="*/ 18 h 103"/>
                <a:gd name="T34" fmla="*/ 223 w 244"/>
                <a:gd name="T35" fmla="*/ 25 h 103"/>
                <a:gd name="T36" fmla="*/ 227 w 244"/>
                <a:gd name="T37" fmla="*/ 31 h 103"/>
                <a:gd name="T38" fmla="*/ 233 w 244"/>
                <a:gd name="T39" fmla="*/ 37 h 103"/>
                <a:gd name="T40" fmla="*/ 239 w 244"/>
                <a:gd name="T41" fmla="*/ 41 h 103"/>
                <a:gd name="T42" fmla="*/ 243 w 244"/>
                <a:gd name="T43" fmla="*/ 47 h 103"/>
                <a:gd name="T44" fmla="*/ 242 w 244"/>
                <a:gd name="T45" fmla="*/ 52 h 103"/>
                <a:gd name="T46" fmla="*/ 234 w 244"/>
                <a:gd name="T47" fmla="*/ 59 h 103"/>
                <a:gd name="T48" fmla="*/ 242 w 244"/>
                <a:gd name="T49" fmla="*/ 66 h 103"/>
                <a:gd name="T50" fmla="*/ 244 w 244"/>
                <a:gd name="T51" fmla="*/ 72 h 103"/>
                <a:gd name="T52" fmla="*/ 242 w 244"/>
                <a:gd name="T53" fmla="*/ 78 h 103"/>
                <a:gd name="T54" fmla="*/ 236 w 244"/>
                <a:gd name="T55" fmla="*/ 81 h 103"/>
                <a:gd name="T56" fmla="*/ 229 w 244"/>
                <a:gd name="T57" fmla="*/ 85 h 103"/>
                <a:gd name="T58" fmla="*/ 225 w 244"/>
                <a:gd name="T59" fmla="*/ 86 h 103"/>
                <a:gd name="T60" fmla="*/ 225 w 244"/>
                <a:gd name="T61" fmla="*/ 89 h 103"/>
                <a:gd name="T62" fmla="*/ 208 w 244"/>
                <a:gd name="T63" fmla="*/ 76 h 103"/>
                <a:gd name="T64" fmla="*/ 192 w 244"/>
                <a:gd name="T65" fmla="*/ 61 h 103"/>
                <a:gd name="T66" fmla="*/ 178 w 244"/>
                <a:gd name="T67" fmla="*/ 44 h 103"/>
                <a:gd name="T68" fmla="*/ 164 w 244"/>
                <a:gd name="T69" fmla="*/ 28 h 103"/>
                <a:gd name="T70" fmla="*/ 150 w 244"/>
                <a:gd name="T71" fmla="*/ 37 h 103"/>
                <a:gd name="T72" fmla="*/ 138 w 244"/>
                <a:gd name="T73" fmla="*/ 48 h 103"/>
                <a:gd name="T74" fmla="*/ 130 w 244"/>
                <a:gd name="T75" fmla="*/ 62 h 103"/>
                <a:gd name="T76" fmla="*/ 121 w 244"/>
                <a:gd name="T77" fmla="*/ 76 h 103"/>
                <a:gd name="T78" fmla="*/ 113 w 244"/>
                <a:gd name="T79" fmla="*/ 90 h 103"/>
                <a:gd name="T80" fmla="*/ 103 w 244"/>
                <a:gd name="T81" fmla="*/ 103 h 103"/>
                <a:gd name="T82" fmla="*/ 88 w 244"/>
                <a:gd name="T83" fmla="*/ 100 h 103"/>
                <a:gd name="T84" fmla="*/ 73 w 244"/>
                <a:gd name="T85" fmla="*/ 93 h 103"/>
                <a:gd name="T86" fmla="*/ 59 w 244"/>
                <a:gd name="T87" fmla="*/ 85 h 103"/>
                <a:gd name="T88" fmla="*/ 44 w 244"/>
                <a:gd name="T89" fmla="*/ 78 h 103"/>
                <a:gd name="T90" fmla="*/ 28 w 244"/>
                <a:gd name="T91" fmla="*/ 75 h 103"/>
                <a:gd name="T92" fmla="*/ 25 w 244"/>
                <a:gd name="T93" fmla="*/ 78 h 103"/>
                <a:gd name="T94" fmla="*/ 24 w 244"/>
                <a:gd name="T95" fmla="*/ 81 h 103"/>
                <a:gd name="T96" fmla="*/ 23 w 244"/>
                <a:gd name="T97" fmla="*/ 83 h 103"/>
                <a:gd name="T98" fmla="*/ 21 w 244"/>
                <a:gd name="T99" fmla="*/ 85 h 103"/>
                <a:gd name="T100" fmla="*/ 18 w 244"/>
                <a:gd name="T101" fmla="*/ 88 h 103"/>
                <a:gd name="T102" fmla="*/ 16 w 244"/>
                <a:gd name="T103" fmla="*/ 89 h 103"/>
                <a:gd name="T104" fmla="*/ 13 w 244"/>
                <a:gd name="T105" fmla="*/ 89 h 103"/>
                <a:gd name="T106" fmla="*/ 8 w 244"/>
                <a:gd name="T107" fmla="*/ 89 h 10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44"/>
                <a:gd name="T163" fmla="*/ 0 h 103"/>
                <a:gd name="T164" fmla="*/ 244 w 244"/>
                <a:gd name="T165" fmla="*/ 103 h 10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44" h="103">
                  <a:moveTo>
                    <a:pt x="8" y="89"/>
                  </a:moveTo>
                  <a:lnTo>
                    <a:pt x="0" y="25"/>
                  </a:lnTo>
                  <a:lnTo>
                    <a:pt x="11" y="35"/>
                  </a:lnTo>
                  <a:lnTo>
                    <a:pt x="20" y="42"/>
                  </a:lnTo>
                  <a:lnTo>
                    <a:pt x="27" y="47"/>
                  </a:lnTo>
                  <a:lnTo>
                    <a:pt x="32" y="49"/>
                  </a:lnTo>
                  <a:lnTo>
                    <a:pt x="42" y="51"/>
                  </a:lnTo>
                  <a:lnTo>
                    <a:pt x="55" y="52"/>
                  </a:lnTo>
                  <a:lnTo>
                    <a:pt x="73" y="54"/>
                  </a:lnTo>
                  <a:lnTo>
                    <a:pt x="89" y="40"/>
                  </a:lnTo>
                  <a:lnTo>
                    <a:pt x="107" y="25"/>
                  </a:lnTo>
                  <a:lnTo>
                    <a:pt x="127" y="14"/>
                  </a:lnTo>
                  <a:lnTo>
                    <a:pt x="147" y="6"/>
                  </a:lnTo>
                  <a:lnTo>
                    <a:pt x="168" y="1"/>
                  </a:lnTo>
                  <a:lnTo>
                    <a:pt x="188" y="0"/>
                  </a:lnTo>
                  <a:lnTo>
                    <a:pt x="208" y="6"/>
                  </a:lnTo>
                  <a:lnTo>
                    <a:pt x="225" y="18"/>
                  </a:lnTo>
                  <a:lnTo>
                    <a:pt x="223" y="25"/>
                  </a:lnTo>
                  <a:lnTo>
                    <a:pt x="227" y="31"/>
                  </a:lnTo>
                  <a:lnTo>
                    <a:pt x="233" y="37"/>
                  </a:lnTo>
                  <a:lnTo>
                    <a:pt x="239" y="41"/>
                  </a:lnTo>
                  <a:lnTo>
                    <a:pt x="243" y="47"/>
                  </a:lnTo>
                  <a:lnTo>
                    <a:pt x="242" y="52"/>
                  </a:lnTo>
                  <a:lnTo>
                    <a:pt x="234" y="59"/>
                  </a:lnTo>
                  <a:lnTo>
                    <a:pt x="242" y="66"/>
                  </a:lnTo>
                  <a:lnTo>
                    <a:pt x="244" y="72"/>
                  </a:lnTo>
                  <a:lnTo>
                    <a:pt x="242" y="78"/>
                  </a:lnTo>
                  <a:lnTo>
                    <a:pt x="236" y="81"/>
                  </a:lnTo>
                  <a:lnTo>
                    <a:pt x="229" y="85"/>
                  </a:lnTo>
                  <a:lnTo>
                    <a:pt x="225" y="86"/>
                  </a:lnTo>
                  <a:lnTo>
                    <a:pt x="225" y="89"/>
                  </a:lnTo>
                  <a:lnTo>
                    <a:pt x="208" y="76"/>
                  </a:lnTo>
                  <a:lnTo>
                    <a:pt x="192" y="61"/>
                  </a:lnTo>
                  <a:lnTo>
                    <a:pt x="178" y="44"/>
                  </a:lnTo>
                  <a:lnTo>
                    <a:pt x="164" y="28"/>
                  </a:lnTo>
                  <a:lnTo>
                    <a:pt x="150" y="37"/>
                  </a:lnTo>
                  <a:lnTo>
                    <a:pt x="138" y="48"/>
                  </a:lnTo>
                  <a:lnTo>
                    <a:pt x="130" y="62"/>
                  </a:lnTo>
                  <a:lnTo>
                    <a:pt x="121" y="76"/>
                  </a:lnTo>
                  <a:lnTo>
                    <a:pt x="113" y="90"/>
                  </a:lnTo>
                  <a:lnTo>
                    <a:pt x="103" y="103"/>
                  </a:lnTo>
                  <a:lnTo>
                    <a:pt x="88" y="100"/>
                  </a:lnTo>
                  <a:lnTo>
                    <a:pt x="73" y="93"/>
                  </a:lnTo>
                  <a:lnTo>
                    <a:pt x="59" y="85"/>
                  </a:lnTo>
                  <a:lnTo>
                    <a:pt x="44" y="78"/>
                  </a:lnTo>
                  <a:lnTo>
                    <a:pt x="28" y="75"/>
                  </a:lnTo>
                  <a:lnTo>
                    <a:pt x="25" y="78"/>
                  </a:lnTo>
                  <a:lnTo>
                    <a:pt x="24" y="81"/>
                  </a:lnTo>
                  <a:lnTo>
                    <a:pt x="23" y="83"/>
                  </a:lnTo>
                  <a:lnTo>
                    <a:pt x="21" y="85"/>
                  </a:lnTo>
                  <a:lnTo>
                    <a:pt x="18" y="88"/>
                  </a:lnTo>
                  <a:lnTo>
                    <a:pt x="16" y="89"/>
                  </a:lnTo>
                  <a:lnTo>
                    <a:pt x="13" y="89"/>
                  </a:lnTo>
                  <a:lnTo>
                    <a:pt x="8" y="89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33" name="Freeform 60"/>
            <p:cNvSpPr>
              <a:spLocks/>
            </p:cNvSpPr>
            <p:nvPr/>
          </p:nvSpPr>
          <p:spPr bwMode="gray">
            <a:xfrm>
              <a:off x="3527" y="3955"/>
              <a:ext cx="172" cy="173"/>
            </a:xfrm>
            <a:custGeom>
              <a:avLst/>
              <a:gdLst>
                <a:gd name="T0" fmla="*/ 161 w 172"/>
                <a:gd name="T1" fmla="*/ 136 h 173"/>
                <a:gd name="T2" fmla="*/ 143 w 172"/>
                <a:gd name="T3" fmla="*/ 137 h 173"/>
                <a:gd name="T4" fmla="*/ 126 w 172"/>
                <a:gd name="T5" fmla="*/ 139 h 173"/>
                <a:gd name="T6" fmla="*/ 107 w 172"/>
                <a:gd name="T7" fmla="*/ 139 h 173"/>
                <a:gd name="T8" fmla="*/ 95 w 172"/>
                <a:gd name="T9" fmla="*/ 142 h 173"/>
                <a:gd name="T10" fmla="*/ 86 w 172"/>
                <a:gd name="T11" fmla="*/ 146 h 173"/>
                <a:gd name="T12" fmla="*/ 79 w 172"/>
                <a:gd name="T13" fmla="*/ 156 h 173"/>
                <a:gd name="T14" fmla="*/ 71 w 172"/>
                <a:gd name="T15" fmla="*/ 173 h 173"/>
                <a:gd name="T16" fmla="*/ 59 w 172"/>
                <a:gd name="T17" fmla="*/ 160 h 173"/>
                <a:gd name="T18" fmla="*/ 47 w 172"/>
                <a:gd name="T19" fmla="*/ 144 h 173"/>
                <a:gd name="T20" fmla="*/ 32 w 172"/>
                <a:gd name="T21" fmla="*/ 126 h 173"/>
                <a:gd name="T22" fmla="*/ 17 w 172"/>
                <a:gd name="T23" fmla="*/ 109 h 173"/>
                <a:gd name="T24" fmla="*/ 0 w 172"/>
                <a:gd name="T25" fmla="*/ 92 h 173"/>
                <a:gd name="T26" fmla="*/ 6 w 172"/>
                <a:gd name="T27" fmla="*/ 89 h 173"/>
                <a:gd name="T28" fmla="*/ 14 w 172"/>
                <a:gd name="T29" fmla="*/ 81 h 173"/>
                <a:gd name="T30" fmla="*/ 25 w 172"/>
                <a:gd name="T31" fmla="*/ 72 h 173"/>
                <a:gd name="T32" fmla="*/ 37 w 172"/>
                <a:gd name="T33" fmla="*/ 64 h 173"/>
                <a:gd name="T34" fmla="*/ 44 w 172"/>
                <a:gd name="T35" fmla="*/ 55 h 173"/>
                <a:gd name="T36" fmla="*/ 48 w 172"/>
                <a:gd name="T37" fmla="*/ 51 h 173"/>
                <a:gd name="T38" fmla="*/ 61 w 172"/>
                <a:gd name="T39" fmla="*/ 43 h 173"/>
                <a:gd name="T40" fmla="*/ 78 w 172"/>
                <a:gd name="T41" fmla="*/ 34 h 173"/>
                <a:gd name="T42" fmla="*/ 97 w 172"/>
                <a:gd name="T43" fmla="*/ 26 h 173"/>
                <a:gd name="T44" fmla="*/ 119 w 172"/>
                <a:gd name="T45" fmla="*/ 17 h 173"/>
                <a:gd name="T46" fmla="*/ 138 w 172"/>
                <a:gd name="T47" fmla="*/ 10 h 173"/>
                <a:gd name="T48" fmla="*/ 157 w 172"/>
                <a:gd name="T49" fmla="*/ 5 h 173"/>
                <a:gd name="T50" fmla="*/ 171 w 172"/>
                <a:gd name="T51" fmla="*/ 0 h 173"/>
                <a:gd name="T52" fmla="*/ 167 w 172"/>
                <a:gd name="T53" fmla="*/ 15 h 173"/>
                <a:gd name="T54" fmla="*/ 161 w 172"/>
                <a:gd name="T55" fmla="*/ 26 h 173"/>
                <a:gd name="T56" fmla="*/ 155 w 172"/>
                <a:gd name="T57" fmla="*/ 34 h 173"/>
                <a:gd name="T58" fmla="*/ 157 w 172"/>
                <a:gd name="T59" fmla="*/ 44 h 173"/>
                <a:gd name="T60" fmla="*/ 160 w 172"/>
                <a:gd name="T61" fmla="*/ 58 h 173"/>
                <a:gd name="T62" fmla="*/ 165 w 172"/>
                <a:gd name="T63" fmla="*/ 71 h 173"/>
                <a:gd name="T64" fmla="*/ 170 w 172"/>
                <a:gd name="T65" fmla="*/ 85 h 173"/>
                <a:gd name="T66" fmla="*/ 172 w 172"/>
                <a:gd name="T67" fmla="*/ 95 h 173"/>
                <a:gd name="T68" fmla="*/ 165 w 172"/>
                <a:gd name="T69" fmla="*/ 102 h 173"/>
                <a:gd name="T70" fmla="*/ 161 w 172"/>
                <a:gd name="T71" fmla="*/ 106 h 173"/>
                <a:gd name="T72" fmla="*/ 160 w 172"/>
                <a:gd name="T73" fmla="*/ 111 h 173"/>
                <a:gd name="T74" fmla="*/ 160 w 172"/>
                <a:gd name="T75" fmla="*/ 116 h 173"/>
                <a:gd name="T76" fmla="*/ 160 w 172"/>
                <a:gd name="T77" fmla="*/ 125 h 173"/>
                <a:gd name="T78" fmla="*/ 161 w 172"/>
                <a:gd name="T79" fmla="*/ 136 h 17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72"/>
                <a:gd name="T121" fmla="*/ 0 h 173"/>
                <a:gd name="T122" fmla="*/ 172 w 172"/>
                <a:gd name="T123" fmla="*/ 173 h 173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72" h="173">
                  <a:moveTo>
                    <a:pt x="161" y="136"/>
                  </a:moveTo>
                  <a:lnTo>
                    <a:pt x="143" y="137"/>
                  </a:lnTo>
                  <a:lnTo>
                    <a:pt x="126" y="139"/>
                  </a:lnTo>
                  <a:lnTo>
                    <a:pt x="107" y="139"/>
                  </a:lnTo>
                  <a:lnTo>
                    <a:pt x="95" y="142"/>
                  </a:lnTo>
                  <a:lnTo>
                    <a:pt x="86" y="146"/>
                  </a:lnTo>
                  <a:lnTo>
                    <a:pt x="79" y="156"/>
                  </a:lnTo>
                  <a:lnTo>
                    <a:pt x="71" y="173"/>
                  </a:lnTo>
                  <a:lnTo>
                    <a:pt x="59" y="160"/>
                  </a:lnTo>
                  <a:lnTo>
                    <a:pt x="47" y="144"/>
                  </a:lnTo>
                  <a:lnTo>
                    <a:pt x="32" y="126"/>
                  </a:lnTo>
                  <a:lnTo>
                    <a:pt x="17" y="109"/>
                  </a:lnTo>
                  <a:lnTo>
                    <a:pt x="0" y="92"/>
                  </a:lnTo>
                  <a:lnTo>
                    <a:pt x="6" y="89"/>
                  </a:lnTo>
                  <a:lnTo>
                    <a:pt x="14" y="81"/>
                  </a:lnTo>
                  <a:lnTo>
                    <a:pt x="25" y="72"/>
                  </a:lnTo>
                  <a:lnTo>
                    <a:pt x="37" y="64"/>
                  </a:lnTo>
                  <a:lnTo>
                    <a:pt x="44" y="55"/>
                  </a:lnTo>
                  <a:lnTo>
                    <a:pt x="48" y="51"/>
                  </a:lnTo>
                  <a:lnTo>
                    <a:pt x="61" y="43"/>
                  </a:lnTo>
                  <a:lnTo>
                    <a:pt x="78" y="34"/>
                  </a:lnTo>
                  <a:lnTo>
                    <a:pt x="97" y="26"/>
                  </a:lnTo>
                  <a:lnTo>
                    <a:pt x="119" y="17"/>
                  </a:lnTo>
                  <a:lnTo>
                    <a:pt x="138" y="10"/>
                  </a:lnTo>
                  <a:lnTo>
                    <a:pt x="157" y="5"/>
                  </a:lnTo>
                  <a:lnTo>
                    <a:pt x="171" y="0"/>
                  </a:lnTo>
                  <a:lnTo>
                    <a:pt x="167" y="15"/>
                  </a:lnTo>
                  <a:lnTo>
                    <a:pt x="161" y="26"/>
                  </a:lnTo>
                  <a:lnTo>
                    <a:pt x="155" y="34"/>
                  </a:lnTo>
                  <a:lnTo>
                    <a:pt x="157" y="44"/>
                  </a:lnTo>
                  <a:lnTo>
                    <a:pt x="160" y="58"/>
                  </a:lnTo>
                  <a:lnTo>
                    <a:pt x="165" y="71"/>
                  </a:lnTo>
                  <a:lnTo>
                    <a:pt x="170" y="85"/>
                  </a:lnTo>
                  <a:lnTo>
                    <a:pt x="172" y="95"/>
                  </a:lnTo>
                  <a:lnTo>
                    <a:pt x="165" y="102"/>
                  </a:lnTo>
                  <a:lnTo>
                    <a:pt x="161" y="106"/>
                  </a:lnTo>
                  <a:lnTo>
                    <a:pt x="160" y="111"/>
                  </a:lnTo>
                  <a:lnTo>
                    <a:pt x="160" y="116"/>
                  </a:lnTo>
                  <a:lnTo>
                    <a:pt x="160" y="125"/>
                  </a:lnTo>
                  <a:lnTo>
                    <a:pt x="161" y="136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34" name="Freeform 61"/>
            <p:cNvSpPr>
              <a:spLocks/>
            </p:cNvSpPr>
            <p:nvPr/>
          </p:nvSpPr>
          <p:spPr bwMode="gray">
            <a:xfrm>
              <a:off x="3598" y="4091"/>
              <a:ext cx="138" cy="96"/>
            </a:xfrm>
            <a:custGeom>
              <a:avLst/>
              <a:gdLst>
                <a:gd name="T0" fmla="*/ 131 w 138"/>
                <a:gd name="T1" fmla="*/ 32 h 96"/>
                <a:gd name="T2" fmla="*/ 117 w 138"/>
                <a:gd name="T3" fmla="*/ 21 h 96"/>
                <a:gd name="T4" fmla="*/ 103 w 138"/>
                <a:gd name="T5" fmla="*/ 10 h 96"/>
                <a:gd name="T6" fmla="*/ 91 w 138"/>
                <a:gd name="T7" fmla="*/ 0 h 96"/>
                <a:gd name="T8" fmla="*/ 70 w 138"/>
                <a:gd name="T9" fmla="*/ 1 h 96"/>
                <a:gd name="T10" fmla="*/ 50 w 138"/>
                <a:gd name="T11" fmla="*/ 3 h 96"/>
                <a:gd name="T12" fmla="*/ 31 w 138"/>
                <a:gd name="T13" fmla="*/ 3 h 96"/>
                <a:gd name="T14" fmla="*/ 19 w 138"/>
                <a:gd name="T15" fmla="*/ 4 h 96"/>
                <a:gd name="T16" fmla="*/ 12 w 138"/>
                <a:gd name="T17" fmla="*/ 10 h 96"/>
                <a:gd name="T18" fmla="*/ 7 w 138"/>
                <a:gd name="T19" fmla="*/ 20 h 96"/>
                <a:gd name="T20" fmla="*/ 4 w 138"/>
                <a:gd name="T21" fmla="*/ 30 h 96"/>
                <a:gd name="T22" fmla="*/ 0 w 138"/>
                <a:gd name="T23" fmla="*/ 38 h 96"/>
                <a:gd name="T24" fmla="*/ 5 w 138"/>
                <a:gd name="T25" fmla="*/ 42 h 96"/>
                <a:gd name="T26" fmla="*/ 15 w 138"/>
                <a:gd name="T27" fmla="*/ 48 h 96"/>
                <a:gd name="T28" fmla="*/ 25 w 138"/>
                <a:gd name="T29" fmla="*/ 54 h 96"/>
                <a:gd name="T30" fmla="*/ 36 w 138"/>
                <a:gd name="T31" fmla="*/ 58 h 96"/>
                <a:gd name="T32" fmla="*/ 43 w 138"/>
                <a:gd name="T33" fmla="*/ 59 h 96"/>
                <a:gd name="T34" fmla="*/ 45 w 138"/>
                <a:gd name="T35" fmla="*/ 52 h 96"/>
                <a:gd name="T36" fmla="*/ 45 w 138"/>
                <a:gd name="T37" fmla="*/ 48 h 96"/>
                <a:gd name="T38" fmla="*/ 46 w 138"/>
                <a:gd name="T39" fmla="*/ 45 h 96"/>
                <a:gd name="T40" fmla="*/ 48 w 138"/>
                <a:gd name="T41" fmla="*/ 44 h 96"/>
                <a:gd name="T42" fmla="*/ 49 w 138"/>
                <a:gd name="T43" fmla="*/ 44 h 96"/>
                <a:gd name="T44" fmla="*/ 50 w 138"/>
                <a:gd name="T45" fmla="*/ 45 h 96"/>
                <a:gd name="T46" fmla="*/ 53 w 138"/>
                <a:gd name="T47" fmla="*/ 48 h 96"/>
                <a:gd name="T48" fmla="*/ 55 w 138"/>
                <a:gd name="T49" fmla="*/ 51 h 96"/>
                <a:gd name="T50" fmla="*/ 58 w 138"/>
                <a:gd name="T51" fmla="*/ 55 h 96"/>
                <a:gd name="T52" fmla="*/ 86 w 138"/>
                <a:gd name="T53" fmla="*/ 55 h 96"/>
                <a:gd name="T54" fmla="*/ 86 w 138"/>
                <a:gd name="T55" fmla="*/ 65 h 96"/>
                <a:gd name="T56" fmla="*/ 89 w 138"/>
                <a:gd name="T57" fmla="*/ 71 h 96"/>
                <a:gd name="T58" fmla="*/ 90 w 138"/>
                <a:gd name="T59" fmla="*/ 72 h 96"/>
                <a:gd name="T60" fmla="*/ 93 w 138"/>
                <a:gd name="T61" fmla="*/ 73 h 96"/>
                <a:gd name="T62" fmla="*/ 94 w 138"/>
                <a:gd name="T63" fmla="*/ 75 h 96"/>
                <a:gd name="T64" fmla="*/ 96 w 138"/>
                <a:gd name="T65" fmla="*/ 79 h 96"/>
                <a:gd name="T66" fmla="*/ 97 w 138"/>
                <a:gd name="T67" fmla="*/ 89 h 96"/>
                <a:gd name="T68" fmla="*/ 106 w 138"/>
                <a:gd name="T69" fmla="*/ 93 h 96"/>
                <a:gd name="T70" fmla="*/ 118 w 138"/>
                <a:gd name="T71" fmla="*/ 95 h 96"/>
                <a:gd name="T72" fmla="*/ 132 w 138"/>
                <a:gd name="T73" fmla="*/ 96 h 96"/>
                <a:gd name="T74" fmla="*/ 137 w 138"/>
                <a:gd name="T75" fmla="*/ 83 h 96"/>
                <a:gd name="T76" fmla="*/ 138 w 138"/>
                <a:gd name="T77" fmla="*/ 72 h 96"/>
                <a:gd name="T78" fmla="*/ 135 w 138"/>
                <a:gd name="T79" fmla="*/ 61 h 96"/>
                <a:gd name="T80" fmla="*/ 132 w 138"/>
                <a:gd name="T81" fmla="*/ 49 h 96"/>
                <a:gd name="T82" fmla="*/ 131 w 138"/>
                <a:gd name="T83" fmla="*/ 32 h 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38"/>
                <a:gd name="T127" fmla="*/ 0 h 96"/>
                <a:gd name="T128" fmla="*/ 138 w 138"/>
                <a:gd name="T129" fmla="*/ 96 h 9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38" h="96">
                  <a:moveTo>
                    <a:pt x="131" y="32"/>
                  </a:moveTo>
                  <a:lnTo>
                    <a:pt x="117" y="21"/>
                  </a:lnTo>
                  <a:lnTo>
                    <a:pt x="103" y="10"/>
                  </a:lnTo>
                  <a:lnTo>
                    <a:pt x="91" y="0"/>
                  </a:lnTo>
                  <a:lnTo>
                    <a:pt x="70" y="1"/>
                  </a:lnTo>
                  <a:lnTo>
                    <a:pt x="50" y="3"/>
                  </a:lnTo>
                  <a:lnTo>
                    <a:pt x="31" y="3"/>
                  </a:lnTo>
                  <a:lnTo>
                    <a:pt x="19" y="4"/>
                  </a:lnTo>
                  <a:lnTo>
                    <a:pt x="12" y="10"/>
                  </a:lnTo>
                  <a:lnTo>
                    <a:pt x="7" y="20"/>
                  </a:lnTo>
                  <a:lnTo>
                    <a:pt x="4" y="30"/>
                  </a:lnTo>
                  <a:lnTo>
                    <a:pt x="0" y="38"/>
                  </a:lnTo>
                  <a:lnTo>
                    <a:pt x="5" y="42"/>
                  </a:lnTo>
                  <a:lnTo>
                    <a:pt x="15" y="48"/>
                  </a:lnTo>
                  <a:lnTo>
                    <a:pt x="25" y="54"/>
                  </a:lnTo>
                  <a:lnTo>
                    <a:pt x="36" y="58"/>
                  </a:lnTo>
                  <a:lnTo>
                    <a:pt x="43" y="59"/>
                  </a:lnTo>
                  <a:lnTo>
                    <a:pt x="45" y="52"/>
                  </a:lnTo>
                  <a:lnTo>
                    <a:pt x="45" y="48"/>
                  </a:lnTo>
                  <a:lnTo>
                    <a:pt x="46" y="45"/>
                  </a:lnTo>
                  <a:lnTo>
                    <a:pt x="48" y="44"/>
                  </a:lnTo>
                  <a:lnTo>
                    <a:pt x="49" y="44"/>
                  </a:lnTo>
                  <a:lnTo>
                    <a:pt x="50" y="45"/>
                  </a:lnTo>
                  <a:lnTo>
                    <a:pt x="53" y="48"/>
                  </a:lnTo>
                  <a:lnTo>
                    <a:pt x="55" y="51"/>
                  </a:lnTo>
                  <a:lnTo>
                    <a:pt x="58" y="55"/>
                  </a:lnTo>
                  <a:lnTo>
                    <a:pt x="86" y="55"/>
                  </a:lnTo>
                  <a:lnTo>
                    <a:pt x="86" y="65"/>
                  </a:lnTo>
                  <a:lnTo>
                    <a:pt x="89" y="71"/>
                  </a:lnTo>
                  <a:lnTo>
                    <a:pt x="90" y="72"/>
                  </a:lnTo>
                  <a:lnTo>
                    <a:pt x="93" y="73"/>
                  </a:lnTo>
                  <a:lnTo>
                    <a:pt x="94" y="75"/>
                  </a:lnTo>
                  <a:lnTo>
                    <a:pt x="96" y="79"/>
                  </a:lnTo>
                  <a:lnTo>
                    <a:pt x="97" y="89"/>
                  </a:lnTo>
                  <a:lnTo>
                    <a:pt x="106" y="93"/>
                  </a:lnTo>
                  <a:lnTo>
                    <a:pt x="118" y="95"/>
                  </a:lnTo>
                  <a:lnTo>
                    <a:pt x="132" y="96"/>
                  </a:lnTo>
                  <a:lnTo>
                    <a:pt x="137" y="83"/>
                  </a:lnTo>
                  <a:lnTo>
                    <a:pt x="138" y="72"/>
                  </a:lnTo>
                  <a:lnTo>
                    <a:pt x="135" y="61"/>
                  </a:lnTo>
                  <a:lnTo>
                    <a:pt x="132" y="49"/>
                  </a:lnTo>
                  <a:lnTo>
                    <a:pt x="131" y="32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35" name="Freeform 62"/>
            <p:cNvSpPr>
              <a:spLocks/>
            </p:cNvSpPr>
            <p:nvPr/>
          </p:nvSpPr>
          <p:spPr bwMode="gray">
            <a:xfrm>
              <a:off x="4091" y="3623"/>
              <a:ext cx="127" cy="106"/>
            </a:xfrm>
            <a:custGeom>
              <a:avLst/>
              <a:gdLst>
                <a:gd name="T0" fmla="*/ 4 w 127"/>
                <a:gd name="T1" fmla="*/ 101 h 106"/>
                <a:gd name="T2" fmla="*/ 5 w 127"/>
                <a:gd name="T3" fmla="*/ 88 h 106"/>
                <a:gd name="T4" fmla="*/ 5 w 127"/>
                <a:gd name="T5" fmla="*/ 70 h 106"/>
                <a:gd name="T6" fmla="*/ 5 w 127"/>
                <a:gd name="T7" fmla="*/ 48 h 106"/>
                <a:gd name="T8" fmla="*/ 4 w 127"/>
                <a:gd name="T9" fmla="*/ 30 h 106"/>
                <a:gd name="T10" fmla="*/ 0 w 127"/>
                <a:gd name="T11" fmla="*/ 16 h 106"/>
                <a:gd name="T12" fmla="*/ 5 w 127"/>
                <a:gd name="T13" fmla="*/ 12 h 106"/>
                <a:gd name="T14" fmla="*/ 8 w 127"/>
                <a:gd name="T15" fmla="*/ 9 h 106"/>
                <a:gd name="T16" fmla="*/ 12 w 127"/>
                <a:gd name="T17" fmla="*/ 8 h 106"/>
                <a:gd name="T18" fmla="*/ 14 w 127"/>
                <a:gd name="T19" fmla="*/ 6 h 106"/>
                <a:gd name="T20" fmla="*/ 17 w 127"/>
                <a:gd name="T21" fmla="*/ 5 h 106"/>
                <a:gd name="T22" fmla="*/ 18 w 127"/>
                <a:gd name="T23" fmla="*/ 5 h 106"/>
                <a:gd name="T24" fmla="*/ 19 w 127"/>
                <a:gd name="T25" fmla="*/ 3 h 106"/>
                <a:gd name="T26" fmla="*/ 32 w 127"/>
                <a:gd name="T27" fmla="*/ 0 h 106"/>
                <a:gd name="T28" fmla="*/ 45 w 127"/>
                <a:gd name="T29" fmla="*/ 3 h 106"/>
                <a:gd name="T30" fmla="*/ 58 w 127"/>
                <a:gd name="T31" fmla="*/ 9 h 106"/>
                <a:gd name="T32" fmla="*/ 67 w 127"/>
                <a:gd name="T33" fmla="*/ 17 h 106"/>
                <a:gd name="T34" fmla="*/ 77 w 127"/>
                <a:gd name="T35" fmla="*/ 24 h 106"/>
                <a:gd name="T36" fmla="*/ 87 w 127"/>
                <a:gd name="T37" fmla="*/ 23 h 106"/>
                <a:gd name="T38" fmla="*/ 100 w 127"/>
                <a:gd name="T39" fmla="*/ 20 h 106"/>
                <a:gd name="T40" fmla="*/ 113 w 127"/>
                <a:gd name="T41" fmla="*/ 19 h 106"/>
                <a:gd name="T42" fmla="*/ 123 w 127"/>
                <a:gd name="T43" fmla="*/ 19 h 106"/>
                <a:gd name="T44" fmla="*/ 124 w 127"/>
                <a:gd name="T45" fmla="*/ 32 h 106"/>
                <a:gd name="T46" fmla="*/ 125 w 127"/>
                <a:gd name="T47" fmla="*/ 40 h 106"/>
                <a:gd name="T48" fmla="*/ 127 w 127"/>
                <a:gd name="T49" fmla="*/ 51 h 106"/>
                <a:gd name="T50" fmla="*/ 113 w 127"/>
                <a:gd name="T51" fmla="*/ 57 h 106"/>
                <a:gd name="T52" fmla="*/ 96 w 127"/>
                <a:gd name="T53" fmla="*/ 65 h 106"/>
                <a:gd name="T54" fmla="*/ 80 w 127"/>
                <a:gd name="T55" fmla="*/ 74 h 106"/>
                <a:gd name="T56" fmla="*/ 65 w 127"/>
                <a:gd name="T57" fmla="*/ 78 h 106"/>
                <a:gd name="T58" fmla="*/ 62 w 127"/>
                <a:gd name="T59" fmla="*/ 74 h 106"/>
                <a:gd name="T60" fmla="*/ 59 w 127"/>
                <a:gd name="T61" fmla="*/ 70 h 106"/>
                <a:gd name="T62" fmla="*/ 58 w 127"/>
                <a:gd name="T63" fmla="*/ 64 h 106"/>
                <a:gd name="T64" fmla="*/ 55 w 127"/>
                <a:gd name="T65" fmla="*/ 61 h 106"/>
                <a:gd name="T66" fmla="*/ 53 w 127"/>
                <a:gd name="T67" fmla="*/ 63 h 106"/>
                <a:gd name="T68" fmla="*/ 50 w 127"/>
                <a:gd name="T69" fmla="*/ 64 h 106"/>
                <a:gd name="T70" fmla="*/ 46 w 127"/>
                <a:gd name="T71" fmla="*/ 65 h 106"/>
                <a:gd name="T72" fmla="*/ 43 w 127"/>
                <a:gd name="T73" fmla="*/ 67 h 106"/>
                <a:gd name="T74" fmla="*/ 41 w 127"/>
                <a:gd name="T75" fmla="*/ 70 h 106"/>
                <a:gd name="T76" fmla="*/ 41 w 127"/>
                <a:gd name="T77" fmla="*/ 71 h 106"/>
                <a:gd name="T78" fmla="*/ 34 w 127"/>
                <a:gd name="T79" fmla="*/ 78 h 106"/>
                <a:gd name="T80" fmla="*/ 29 w 127"/>
                <a:gd name="T81" fmla="*/ 88 h 106"/>
                <a:gd name="T82" fmla="*/ 26 w 127"/>
                <a:gd name="T83" fmla="*/ 98 h 106"/>
                <a:gd name="T84" fmla="*/ 21 w 127"/>
                <a:gd name="T85" fmla="*/ 106 h 106"/>
                <a:gd name="T86" fmla="*/ 19 w 127"/>
                <a:gd name="T87" fmla="*/ 105 h 106"/>
                <a:gd name="T88" fmla="*/ 18 w 127"/>
                <a:gd name="T89" fmla="*/ 102 h 106"/>
                <a:gd name="T90" fmla="*/ 15 w 127"/>
                <a:gd name="T91" fmla="*/ 101 h 106"/>
                <a:gd name="T92" fmla="*/ 12 w 127"/>
                <a:gd name="T93" fmla="*/ 99 h 106"/>
                <a:gd name="T94" fmla="*/ 8 w 127"/>
                <a:gd name="T95" fmla="*/ 99 h 106"/>
                <a:gd name="T96" fmla="*/ 4 w 127"/>
                <a:gd name="T97" fmla="*/ 101 h 1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7"/>
                <a:gd name="T148" fmla="*/ 0 h 106"/>
                <a:gd name="T149" fmla="*/ 127 w 127"/>
                <a:gd name="T150" fmla="*/ 106 h 10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7" h="106">
                  <a:moveTo>
                    <a:pt x="4" y="101"/>
                  </a:moveTo>
                  <a:lnTo>
                    <a:pt x="5" y="88"/>
                  </a:lnTo>
                  <a:lnTo>
                    <a:pt x="5" y="70"/>
                  </a:lnTo>
                  <a:lnTo>
                    <a:pt x="5" y="48"/>
                  </a:lnTo>
                  <a:lnTo>
                    <a:pt x="4" y="30"/>
                  </a:lnTo>
                  <a:lnTo>
                    <a:pt x="0" y="16"/>
                  </a:lnTo>
                  <a:lnTo>
                    <a:pt x="5" y="12"/>
                  </a:lnTo>
                  <a:lnTo>
                    <a:pt x="8" y="9"/>
                  </a:lnTo>
                  <a:lnTo>
                    <a:pt x="12" y="8"/>
                  </a:lnTo>
                  <a:lnTo>
                    <a:pt x="14" y="6"/>
                  </a:lnTo>
                  <a:lnTo>
                    <a:pt x="17" y="5"/>
                  </a:lnTo>
                  <a:lnTo>
                    <a:pt x="18" y="5"/>
                  </a:lnTo>
                  <a:lnTo>
                    <a:pt x="19" y="3"/>
                  </a:lnTo>
                  <a:lnTo>
                    <a:pt x="32" y="0"/>
                  </a:lnTo>
                  <a:lnTo>
                    <a:pt x="45" y="3"/>
                  </a:lnTo>
                  <a:lnTo>
                    <a:pt x="58" y="9"/>
                  </a:lnTo>
                  <a:lnTo>
                    <a:pt x="67" y="17"/>
                  </a:lnTo>
                  <a:lnTo>
                    <a:pt x="77" y="24"/>
                  </a:lnTo>
                  <a:lnTo>
                    <a:pt x="87" y="23"/>
                  </a:lnTo>
                  <a:lnTo>
                    <a:pt x="100" y="20"/>
                  </a:lnTo>
                  <a:lnTo>
                    <a:pt x="113" y="19"/>
                  </a:lnTo>
                  <a:lnTo>
                    <a:pt x="123" y="19"/>
                  </a:lnTo>
                  <a:lnTo>
                    <a:pt x="124" y="32"/>
                  </a:lnTo>
                  <a:lnTo>
                    <a:pt x="125" y="40"/>
                  </a:lnTo>
                  <a:lnTo>
                    <a:pt x="127" y="51"/>
                  </a:lnTo>
                  <a:lnTo>
                    <a:pt x="113" y="57"/>
                  </a:lnTo>
                  <a:lnTo>
                    <a:pt x="96" y="65"/>
                  </a:lnTo>
                  <a:lnTo>
                    <a:pt x="80" y="74"/>
                  </a:lnTo>
                  <a:lnTo>
                    <a:pt x="65" y="78"/>
                  </a:lnTo>
                  <a:lnTo>
                    <a:pt x="62" y="74"/>
                  </a:lnTo>
                  <a:lnTo>
                    <a:pt x="59" y="70"/>
                  </a:lnTo>
                  <a:lnTo>
                    <a:pt x="58" y="64"/>
                  </a:lnTo>
                  <a:lnTo>
                    <a:pt x="55" y="61"/>
                  </a:lnTo>
                  <a:lnTo>
                    <a:pt x="53" y="63"/>
                  </a:lnTo>
                  <a:lnTo>
                    <a:pt x="50" y="64"/>
                  </a:lnTo>
                  <a:lnTo>
                    <a:pt x="46" y="65"/>
                  </a:lnTo>
                  <a:lnTo>
                    <a:pt x="43" y="67"/>
                  </a:lnTo>
                  <a:lnTo>
                    <a:pt x="41" y="70"/>
                  </a:lnTo>
                  <a:lnTo>
                    <a:pt x="41" y="71"/>
                  </a:lnTo>
                  <a:lnTo>
                    <a:pt x="34" y="78"/>
                  </a:lnTo>
                  <a:lnTo>
                    <a:pt x="29" y="88"/>
                  </a:lnTo>
                  <a:lnTo>
                    <a:pt x="26" y="98"/>
                  </a:lnTo>
                  <a:lnTo>
                    <a:pt x="21" y="106"/>
                  </a:lnTo>
                  <a:lnTo>
                    <a:pt x="19" y="105"/>
                  </a:lnTo>
                  <a:lnTo>
                    <a:pt x="18" y="102"/>
                  </a:lnTo>
                  <a:lnTo>
                    <a:pt x="15" y="101"/>
                  </a:lnTo>
                  <a:lnTo>
                    <a:pt x="12" y="99"/>
                  </a:lnTo>
                  <a:lnTo>
                    <a:pt x="8" y="99"/>
                  </a:lnTo>
                  <a:lnTo>
                    <a:pt x="4" y="101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36" name="Freeform 63"/>
            <p:cNvSpPr>
              <a:spLocks/>
            </p:cNvSpPr>
            <p:nvPr/>
          </p:nvSpPr>
          <p:spPr bwMode="gray">
            <a:xfrm>
              <a:off x="3999" y="3632"/>
              <a:ext cx="99" cy="96"/>
            </a:xfrm>
            <a:custGeom>
              <a:avLst/>
              <a:gdLst>
                <a:gd name="T0" fmla="*/ 96 w 99"/>
                <a:gd name="T1" fmla="*/ 93 h 96"/>
                <a:gd name="T2" fmla="*/ 90 w 99"/>
                <a:gd name="T3" fmla="*/ 89 h 96"/>
                <a:gd name="T4" fmla="*/ 86 w 99"/>
                <a:gd name="T5" fmla="*/ 86 h 96"/>
                <a:gd name="T6" fmla="*/ 83 w 99"/>
                <a:gd name="T7" fmla="*/ 83 h 96"/>
                <a:gd name="T8" fmla="*/ 82 w 99"/>
                <a:gd name="T9" fmla="*/ 82 h 96"/>
                <a:gd name="T10" fmla="*/ 79 w 99"/>
                <a:gd name="T11" fmla="*/ 79 h 96"/>
                <a:gd name="T12" fmla="*/ 76 w 99"/>
                <a:gd name="T13" fmla="*/ 78 h 96"/>
                <a:gd name="T14" fmla="*/ 75 w 99"/>
                <a:gd name="T15" fmla="*/ 76 h 96"/>
                <a:gd name="T16" fmla="*/ 73 w 99"/>
                <a:gd name="T17" fmla="*/ 78 h 96"/>
                <a:gd name="T18" fmla="*/ 73 w 99"/>
                <a:gd name="T19" fmla="*/ 79 h 96"/>
                <a:gd name="T20" fmla="*/ 73 w 99"/>
                <a:gd name="T21" fmla="*/ 80 h 96"/>
                <a:gd name="T22" fmla="*/ 72 w 99"/>
                <a:gd name="T23" fmla="*/ 83 h 96"/>
                <a:gd name="T24" fmla="*/ 72 w 99"/>
                <a:gd name="T25" fmla="*/ 86 h 96"/>
                <a:gd name="T26" fmla="*/ 70 w 99"/>
                <a:gd name="T27" fmla="*/ 89 h 96"/>
                <a:gd name="T28" fmla="*/ 69 w 99"/>
                <a:gd name="T29" fmla="*/ 92 h 96"/>
                <a:gd name="T30" fmla="*/ 65 w 99"/>
                <a:gd name="T31" fmla="*/ 92 h 96"/>
                <a:gd name="T32" fmla="*/ 56 w 99"/>
                <a:gd name="T33" fmla="*/ 93 h 96"/>
                <a:gd name="T34" fmla="*/ 46 w 99"/>
                <a:gd name="T35" fmla="*/ 95 h 96"/>
                <a:gd name="T36" fmla="*/ 34 w 99"/>
                <a:gd name="T37" fmla="*/ 96 h 96"/>
                <a:gd name="T38" fmla="*/ 21 w 99"/>
                <a:gd name="T39" fmla="*/ 96 h 96"/>
                <a:gd name="T40" fmla="*/ 11 w 99"/>
                <a:gd name="T41" fmla="*/ 95 h 96"/>
                <a:gd name="T42" fmla="*/ 3 w 99"/>
                <a:gd name="T43" fmla="*/ 90 h 96"/>
                <a:gd name="T44" fmla="*/ 0 w 99"/>
                <a:gd name="T45" fmla="*/ 85 h 96"/>
                <a:gd name="T46" fmla="*/ 4 w 99"/>
                <a:gd name="T47" fmla="*/ 85 h 96"/>
                <a:gd name="T48" fmla="*/ 11 w 99"/>
                <a:gd name="T49" fmla="*/ 82 h 96"/>
                <a:gd name="T50" fmla="*/ 22 w 99"/>
                <a:gd name="T51" fmla="*/ 79 h 96"/>
                <a:gd name="T52" fmla="*/ 35 w 99"/>
                <a:gd name="T53" fmla="*/ 76 h 96"/>
                <a:gd name="T54" fmla="*/ 48 w 99"/>
                <a:gd name="T55" fmla="*/ 72 h 96"/>
                <a:gd name="T56" fmla="*/ 56 w 99"/>
                <a:gd name="T57" fmla="*/ 69 h 96"/>
                <a:gd name="T58" fmla="*/ 62 w 99"/>
                <a:gd name="T59" fmla="*/ 66 h 96"/>
                <a:gd name="T60" fmla="*/ 59 w 99"/>
                <a:gd name="T61" fmla="*/ 59 h 96"/>
                <a:gd name="T62" fmla="*/ 51 w 99"/>
                <a:gd name="T63" fmla="*/ 52 h 96"/>
                <a:gd name="T64" fmla="*/ 42 w 99"/>
                <a:gd name="T65" fmla="*/ 44 h 96"/>
                <a:gd name="T66" fmla="*/ 34 w 99"/>
                <a:gd name="T67" fmla="*/ 37 h 96"/>
                <a:gd name="T68" fmla="*/ 28 w 99"/>
                <a:gd name="T69" fmla="*/ 30 h 96"/>
                <a:gd name="T70" fmla="*/ 28 w 99"/>
                <a:gd name="T71" fmla="*/ 25 h 96"/>
                <a:gd name="T72" fmla="*/ 39 w 99"/>
                <a:gd name="T73" fmla="*/ 15 h 96"/>
                <a:gd name="T74" fmla="*/ 51 w 99"/>
                <a:gd name="T75" fmla="*/ 11 h 96"/>
                <a:gd name="T76" fmla="*/ 61 w 99"/>
                <a:gd name="T77" fmla="*/ 14 h 96"/>
                <a:gd name="T78" fmla="*/ 63 w 99"/>
                <a:gd name="T79" fmla="*/ 13 h 96"/>
                <a:gd name="T80" fmla="*/ 69 w 99"/>
                <a:gd name="T81" fmla="*/ 8 h 96"/>
                <a:gd name="T82" fmla="*/ 75 w 99"/>
                <a:gd name="T83" fmla="*/ 3 h 96"/>
                <a:gd name="T84" fmla="*/ 80 w 99"/>
                <a:gd name="T85" fmla="*/ 0 h 96"/>
                <a:gd name="T86" fmla="*/ 87 w 99"/>
                <a:gd name="T87" fmla="*/ 1 h 96"/>
                <a:gd name="T88" fmla="*/ 92 w 99"/>
                <a:gd name="T89" fmla="*/ 8 h 96"/>
                <a:gd name="T90" fmla="*/ 96 w 99"/>
                <a:gd name="T91" fmla="*/ 20 h 96"/>
                <a:gd name="T92" fmla="*/ 97 w 99"/>
                <a:gd name="T93" fmla="*/ 28 h 96"/>
                <a:gd name="T94" fmla="*/ 99 w 99"/>
                <a:gd name="T95" fmla="*/ 38 h 96"/>
                <a:gd name="T96" fmla="*/ 99 w 99"/>
                <a:gd name="T97" fmla="*/ 51 h 96"/>
                <a:gd name="T98" fmla="*/ 97 w 99"/>
                <a:gd name="T99" fmla="*/ 69 h 96"/>
                <a:gd name="T100" fmla="*/ 96 w 99"/>
                <a:gd name="T101" fmla="*/ 93 h 9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99"/>
                <a:gd name="T154" fmla="*/ 0 h 96"/>
                <a:gd name="T155" fmla="*/ 99 w 99"/>
                <a:gd name="T156" fmla="*/ 96 h 9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99" h="96">
                  <a:moveTo>
                    <a:pt x="96" y="93"/>
                  </a:moveTo>
                  <a:lnTo>
                    <a:pt x="90" y="89"/>
                  </a:lnTo>
                  <a:lnTo>
                    <a:pt x="86" y="86"/>
                  </a:lnTo>
                  <a:lnTo>
                    <a:pt x="83" y="83"/>
                  </a:lnTo>
                  <a:lnTo>
                    <a:pt x="82" y="82"/>
                  </a:lnTo>
                  <a:lnTo>
                    <a:pt x="79" y="79"/>
                  </a:lnTo>
                  <a:lnTo>
                    <a:pt x="76" y="78"/>
                  </a:lnTo>
                  <a:lnTo>
                    <a:pt x="75" y="76"/>
                  </a:lnTo>
                  <a:lnTo>
                    <a:pt x="73" y="78"/>
                  </a:lnTo>
                  <a:lnTo>
                    <a:pt x="73" y="79"/>
                  </a:lnTo>
                  <a:lnTo>
                    <a:pt x="73" y="80"/>
                  </a:lnTo>
                  <a:lnTo>
                    <a:pt x="72" y="83"/>
                  </a:lnTo>
                  <a:lnTo>
                    <a:pt x="72" y="86"/>
                  </a:lnTo>
                  <a:lnTo>
                    <a:pt x="70" y="89"/>
                  </a:lnTo>
                  <a:lnTo>
                    <a:pt x="69" y="92"/>
                  </a:lnTo>
                  <a:lnTo>
                    <a:pt x="65" y="92"/>
                  </a:lnTo>
                  <a:lnTo>
                    <a:pt x="56" y="93"/>
                  </a:lnTo>
                  <a:lnTo>
                    <a:pt x="46" y="95"/>
                  </a:lnTo>
                  <a:lnTo>
                    <a:pt x="34" y="96"/>
                  </a:lnTo>
                  <a:lnTo>
                    <a:pt x="21" y="96"/>
                  </a:lnTo>
                  <a:lnTo>
                    <a:pt x="11" y="95"/>
                  </a:lnTo>
                  <a:lnTo>
                    <a:pt x="3" y="90"/>
                  </a:lnTo>
                  <a:lnTo>
                    <a:pt x="0" y="85"/>
                  </a:lnTo>
                  <a:lnTo>
                    <a:pt x="4" y="85"/>
                  </a:lnTo>
                  <a:lnTo>
                    <a:pt x="11" y="82"/>
                  </a:lnTo>
                  <a:lnTo>
                    <a:pt x="22" y="79"/>
                  </a:lnTo>
                  <a:lnTo>
                    <a:pt x="35" y="76"/>
                  </a:lnTo>
                  <a:lnTo>
                    <a:pt x="48" y="72"/>
                  </a:lnTo>
                  <a:lnTo>
                    <a:pt x="56" y="69"/>
                  </a:lnTo>
                  <a:lnTo>
                    <a:pt x="62" y="66"/>
                  </a:lnTo>
                  <a:lnTo>
                    <a:pt x="59" y="59"/>
                  </a:lnTo>
                  <a:lnTo>
                    <a:pt x="51" y="52"/>
                  </a:lnTo>
                  <a:lnTo>
                    <a:pt x="42" y="44"/>
                  </a:lnTo>
                  <a:lnTo>
                    <a:pt x="34" y="37"/>
                  </a:lnTo>
                  <a:lnTo>
                    <a:pt x="28" y="30"/>
                  </a:lnTo>
                  <a:lnTo>
                    <a:pt x="28" y="25"/>
                  </a:lnTo>
                  <a:lnTo>
                    <a:pt x="39" y="15"/>
                  </a:lnTo>
                  <a:lnTo>
                    <a:pt x="51" y="11"/>
                  </a:lnTo>
                  <a:lnTo>
                    <a:pt x="61" y="14"/>
                  </a:lnTo>
                  <a:lnTo>
                    <a:pt x="63" y="13"/>
                  </a:lnTo>
                  <a:lnTo>
                    <a:pt x="69" y="8"/>
                  </a:lnTo>
                  <a:lnTo>
                    <a:pt x="75" y="3"/>
                  </a:lnTo>
                  <a:lnTo>
                    <a:pt x="80" y="0"/>
                  </a:lnTo>
                  <a:lnTo>
                    <a:pt x="87" y="1"/>
                  </a:lnTo>
                  <a:lnTo>
                    <a:pt x="92" y="8"/>
                  </a:lnTo>
                  <a:lnTo>
                    <a:pt x="96" y="20"/>
                  </a:lnTo>
                  <a:lnTo>
                    <a:pt x="97" y="28"/>
                  </a:lnTo>
                  <a:lnTo>
                    <a:pt x="99" y="38"/>
                  </a:lnTo>
                  <a:lnTo>
                    <a:pt x="99" y="51"/>
                  </a:lnTo>
                  <a:lnTo>
                    <a:pt x="97" y="69"/>
                  </a:lnTo>
                  <a:lnTo>
                    <a:pt x="96" y="93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37" name="Freeform 64"/>
            <p:cNvSpPr>
              <a:spLocks/>
            </p:cNvSpPr>
            <p:nvPr/>
          </p:nvSpPr>
          <p:spPr bwMode="gray">
            <a:xfrm>
              <a:off x="3863" y="3753"/>
              <a:ext cx="68" cy="31"/>
            </a:xfrm>
            <a:custGeom>
              <a:avLst/>
              <a:gdLst>
                <a:gd name="T0" fmla="*/ 55 w 68"/>
                <a:gd name="T1" fmla="*/ 30 h 31"/>
                <a:gd name="T2" fmla="*/ 44 w 68"/>
                <a:gd name="T3" fmla="*/ 30 h 31"/>
                <a:gd name="T4" fmla="*/ 31 w 68"/>
                <a:gd name="T5" fmla="*/ 31 h 31"/>
                <a:gd name="T6" fmla="*/ 20 w 68"/>
                <a:gd name="T7" fmla="*/ 30 h 31"/>
                <a:gd name="T8" fmla="*/ 10 w 68"/>
                <a:gd name="T9" fmla="*/ 29 h 31"/>
                <a:gd name="T10" fmla="*/ 4 w 68"/>
                <a:gd name="T11" fmla="*/ 24 h 31"/>
                <a:gd name="T12" fmla="*/ 2 w 68"/>
                <a:gd name="T13" fmla="*/ 17 h 31"/>
                <a:gd name="T14" fmla="*/ 2 w 68"/>
                <a:gd name="T15" fmla="*/ 17 h 31"/>
                <a:gd name="T16" fmla="*/ 2 w 68"/>
                <a:gd name="T17" fmla="*/ 16 h 31"/>
                <a:gd name="T18" fmla="*/ 2 w 68"/>
                <a:gd name="T19" fmla="*/ 13 h 31"/>
                <a:gd name="T20" fmla="*/ 0 w 68"/>
                <a:gd name="T21" fmla="*/ 10 h 31"/>
                <a:gd name="T22" fmla="*/ 0 w 68"/>
                <a:gd name="T23" fmla="*/ 9 h 31"/>
                <a:gd name="T24" fmla="*/ 0 w 68"/>
                <a:gd name="T25" fmla="*/ 6 h 31"/>
                <a:gd name="T26" fmla="*/ 0 w 68"/>
                <a:gd name="T27" fmla="*/ 3 h 31"/>
                <a:gd name="T28" fmla="*/ 0 w 68"/>
                <a:gd name="T29" fmla="*/ 2 h 31"/>
                <a:gd name="T30" fmla="*/ 2 w 68"/>
                <a:gd name="T31" fmla="*/ 0 h 31"/>
                <a:gd name="T32" fmla="*/ 3 w 68"/>
                <a:gd name="T33" fmla="*/ 2 h 31"/>
                <a:gd name="T34" fmla="*/ 7 w 68"/>
                <a:gd name="T35" fmla="*/ 3 h 31"/>
                <a:gd name="T36" fmla="*/ 31 w 68"/>
                <a:gd name="T37" fmla="*/ 6 h 31"/>
                <a:gd name="T38" fmla="*/ 48 w 68"/>
                <a:gd name="T39" fmla="*/ 7 h 31"/>
                <a:gd name="T40" fmla="*/ 60 w 68"/>
                <a:gd name="T41" fmla="*/ 9 h 31"/>
                <a:gd name="T42" fmla="*/ 65 w 68"/>
                <a:gd name="T43" fmla="*/ 9 h 31"/>
                <a:gd name="T44" fmla="*/ 68 w 68"/>
                <a:gd name="T45" fmla="*/ 10 h 31"/>
                <a:gd name="T46" fmla="*/ 67 w 68"/>
                <a:gd name="T47" fmla="*/ 15 h 31"/>
                <a:gd name="T48" fmla="*/ 61 w 68"/>
                <a:gd name="T49" fmla="*/ 20 h 31"/>
                <a:gd name="T50" fmla="*/ 55 w 68"/>
                <a:gd name="T51" fmla="*/ 30 h 3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8"/>
                <a:gd name="T79" fmla="*/ 0 h 31"/>
                <a:gd name="T80" fmla="*/ 68 w 68"/>
                <a:gd name="T81" fmla="*/ 31 h 3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8" h="31">
                  <a:moveTo>
                    <a:pt x="55" y="30"/>
                  </a:moveTo>
                  <a:lnTo>
                    <a:pt x="44" y="30"/>
                  </a:lnTo>
                  <a:lnTo>
                    <a:pt x="31" y="31"/>
                  </a:lnTo>
                  <a:lnTo>
                    <a:pt x="20" y="30"/>
                  </a:lnTo>
                  <a:lnTo>
                    <a:pt x="10" y="29"/>
                  </a:lnTo>
                  <a:lnTo>
                    <a:pt x="4" y="24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2"/>
                  </a:lnTo>
                  <a:lnTo>
                    <a:pt x="7" y="3"/>
                  </a:lnTo>
                  <a:lnTo>
                    <a:pt x="31" y="6"/>
                  </a:lnTo>
                  <a:lnTo>
                    <a:pt x="48" y="7"/>
                  </a:lnTo>
                  <a:lnTo>
                    <a:pt x="60" y="9"/>
                  </a:lnTo>
                  <a:lnTo>
                    <a:pt x="65" y="9"/>
                  </a:lnTo>
                  <a:lnTo>
                    <a:pt x="68" y="10"/>
                  </a:lnTo>
                  <a:lnTo>
                    <a:pt x="67" y="15"/>
                  </a:lnTo>
                  <a:lnTo>
                    <a:pt x="61" y="20"/>
                  </a:lnTo>
                  <a:lnTo>
                    <a:pt x="55" y="3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138" name="Freeform 65"/>
            <p:cNvSpPr>
              <a:spLocks/>
            </p:cNvSpPr>
            <p:nvPr/>
          </p:nvSpPr>
          <p:spPr bwMode="gray">
            <a:xfrm>
              <a:off x="3592" y="3605"/>
              <a:ext cx="404" cy="92"/>
            </a:xfrm>
            <a:custGeom>
              <a:avLst/>
              <a:gdLst>
                <a:gd name="T0" fmla="*/ 24 w 404"/>
                <a:gd name="T1" fmla="*/ 47 h 92"/>
                <a:gd name="T2" fmla="*/ 64 w 404"/>
                <a:gd name="T3" fmla="*/ 17 h 92"/>
                <a:gd name="T4" fmla="*/ 103 w 404"/>
                <a:gd name="T5" fmla="*/ 3 h 92"/>
                <a:gd name="T6" fmla="*/ 153 w 404"/>
                <a:gd name="T7" fmla="*/ 1 h 92"/>
                <a:gd name="T8" fmla="*/ 192 w 404"/>
                <a:gd name="T9" fmla="*/ 13 h 92"/>
                <a:gd name="T10" fmla="*/ 202 w 404"/>
                <a:gd name="T11" fmla="*/ 17 h 92"/>
                <a:gd name="T12" fmla="*/ 210 w 404"/>
                <a:gd name="T13" fmla="*/ 11 h 92"/>
                <a:gd name="T14" fmla="*/ 226 w 404"/>
                <a:gd name="T15" fmla="*/ 4 h 92"/>
                <a:gd name="T16" fmla="*/ 254 w 404"/>
                <a:gd name="T17" fmla="*/ 10 h 92"/>
                <a:gd name="T18" fmla="*/ 277 w 404"/>
                <a:gd name="T19" fmla="*/ 26 h 92"/>
                <a:gd name="T20" fmla="*/ 304 w 404"/>
                <a:gd name="T21" fmla="*/ 37 h 92"/>
                <a:gd name="T22" fmla="*/ 338 w 404"/>
                <a:gd name="T23" fmla="*/ 40 h 92"/>
                <a:gd name="T24" fmla="*/ 376 w 404"/>
                <a:gd name="T25" fmla="*/ 44 h 92"/>
                <a:gd name="T26" fmla="*/ 404 w 404"/>
                <a:gd name="T27" fmla="*/ 57 h 92"/>
                <a:gd name="T28" fmla="*/ 374 w 404"/>
                <a:gd name="T29" fmla="*/ 65 h 92"/>
                <a:gd name="T30" fmla="*/ 352 w 404"/>
                <a:gd name="T31" fmla="*/ 83 h 92"/>
                <a:gd name="T32" fmla="*/ 335 w 404"/>
                <a:gd name="T33" fmla="*/ 81 h 92"/>
                <a:gd name="T34" fmla="*/ 319 w 404"/>
                <a:gd name="T35" fmla="*/ 78 h 92"/>
                <a:gd name="T36" fmla="*/ 302 w 404"/>
                <a:gd name="T37" fmla="*/ 86 h 92"/>
                <a:gd name="T38" fmla="*/ 282 w 404"/>
                <a:gd name="T39" fmla="*/ 90 h 92"/>
                <a:gd name="T40" fmla="*/ 271 w 404"/>
                <a:gd name="T41" fmla="*/ 90 h 92"/>
                <a:gd name="T42" fmla="*/ 275 w 404"/>
                <a:gd name="T43" fmla="*/ 81 h 92"/>
                <a:gd name="T44" fmla="*/ 274 w 404"/>
                <a:gd name="T45" fmla="*/ 69 h 92"/>
                <a:gd name="T46" fmla="*/ 247 w 404"/>
                <a:gd name="T47" fmla="*/ 64 h 92"/>
                <a:gd name="T48" fmla="*/ 225 w 404"/>
                <a:gd name="T49" fmla="*/ 52 h 92"/>
                <a:gd name="T50" fmla="*/ 202 w 404"/>
                <a:gd name="T51" fmla="*/ 51 h 92"/>
                <a:gd name="T52" fmla="*/ 169 w 404"/>
                <a:gd name="T53" fmla="*/ 52 h 92"/>
                <a:gd name="T54" fmla="*/ 137 w 404"/>
                <a:gd name="T55" fmla="*/ 45 h 92"/>
                <a:gd name="T56" fmla="*/ 106 w 404"/>
                <a:gd name="T57" fmla="*/ 47 h 92"/>
                <a:gd name="T58" fmla="*/ 103 w 404"/>
                <a:gd name="T59" fmla="*/ 45 h 92"/>
                <a:gd name="T60" fmla="*/ 100 w 404"/>
                <a:gd name="T61" fmla="*/ 41 h 92"/>
                <a:gd name="T62" fmla="*/ 95 w 404"/>
                <a:gd name="T63" fmla="*/ 35 h 92"/>
                <a:gd name="T64" fmla="*/ 83 w 404"/>
                <a:gd name="T65" fmla="*/ 31 h 92"/>
                <a:gd name="T66" fmla="*/ 65 w 404"/>
                <a:gd name="T67" fmla="*/ 38 h 92"/>
                <a:gd name="T68" fmla="*/ 52 w 404"/>
                <a:gd name="T69" fmla="*/ 57 h 92"/>
                <a:gd name="T70" fmla="*/ 37 w 404"/>
                <a:gd name="T71" fmla="*/ 72 h 92"/>
                <a:gd name="T72" fmla="*/ 21 w 404"/>
                <a:gd name="T73" fmla="*/ 79 h 92"/>
                <a:gd name="T74" fmla="*/ 16 w 404"/>
                <a:gd name="T75" fmla="*/ 88 h 92"/>
                <a:gd name="T76" fmla="*/ 10 w 404"/>
                <a:gd name="T77" fmla="*/ 92 h 92"/>
                <a:gd name="T78" fmla="*/ 3 w 404"/>
                <a:gd name="T79" fmla="*/ 86 h 92"/>
                <a:gd name="T80" fmla="*/ 1 w 404"/>
                <a:gd name="T81" fmla="*/ 69 h 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04"/>
                <a:gd name="T124" fmla="*/ 0 h 92"/>
                <a:gd name="T125" fmla="*/ 404 w 404"/>
                <a:gd name="T126" fmla="*/ 92 h 9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04" h="92">
                  <a:moveTo>
                    <a:pt x="1" y="69"/>
                  </a:moveTo>
                  <a:lnTo>
                    <a:pt x="24" y="47"/>
                  </a:lnTo>
                  <a:lnTo>
                    <a:pt x="45" y="30"/>
                  </a:lnTo>
                  <a:lnTo>
                    <a:pt x="64" y="17"/>
                  </a:lnTo>
                  <a:lnTo>
                    <a:pt x="82" y="9"/>
                  </a:lnTo>
                  <a:lnTo>
                    <a:pt x="103" y="3"/>
                  </a:lnTo>
                  <a:lnTo>
                    <a:pt x="126" y="0"/>
                  </a:lnTo>
                  <a:lnTo>
                    <a:pt x="153" y="1"/>
                  </a:lnTo>
                  <a:lnTo>
                    <a:pt x="184" y="3"/>
                  </a:lnTo>
                  <a:lnTo>
                    <a:pt x="192" y="13"/>
                  </a:lnTo>
                  <a:lnTo>
                    <a:pt x="199" y="17"/>
                  </a:lnTo>
                  <a:lnTo>
                    <a:pt x="202" y="17"/>
                  </a:lnTo>
                  <a:lnTo>
                    <a:pt x="206" y="14"/>
                  </a:lnTo>
                  <a:lnTo>
                    <a:pt x="210" y="11"/>
                  </a:lnTo>
                  <a:lnTo>
                    <a:pt x="218" y="7"/>
                  </a:lnTo>
                  <a:lnTo>
                    <a:pt x="226" y="4"/>
                  </a:lnTo>
                  <a:lnTo>
                    <a:pt x="240" y="3"/>
                  </a:lnTo>
                  <a:lnTo>
                    <a:pt x="254" y="10"/>
                  </a:lnTo>
                  <a:lnTo>
                    <a:pt x="267" y="18"/>
                  </a:lnTo>
                  <a:lnTo>
                    <a:pt x="277" y="26"/>
                  </a:lnTo>
                  <a:lnTo>
                    <a:pt x="290" y="33"/>
                  </a:lnTo>
                  <a:lnTo>
                    <a:pt x="304" y="37"/>
                  </a:lnTo>
                  <a:lnTo>
                    <a:pt x="319" y="40"/>
                  </a:lnTo>
                  <a:lnTo>
                    <a:pt x="338" y="40"/>
                  </a:lnTo>
                  <a:lnTo>
                    <a:pt x="357" y="41"/>
                  </a:lnTo>
                  <a:lnTo>
                    <a:pt x="376" y="44"/>
                  </a:lnTo>
                  <a:lnTo>
                    <a:pt x="393" y="50"/>
                  </a:lnTo>
                  <a:lnTo>
                    <a:pt x="404" y="57"/>
                  </a:lnTo>
                  <a:lnTo>
                    <a:pt x="388" y="59"/>
                  </a:lnTo>
                  <a:lnTo>
                    <a:pt x="374" y="65"/>
                  </a:lnTo>
                  <a:lnTo>
                    <a:pt x="363" y="72"/>
                  </a:lnTo>
                  <a:lnTo>
                    <a:pt x="352" y="83"/>
                  </a:lnTo>
                  <a:lnTo>
                    <a:pt x="343" y="82"/>
                  </a:lnTo>
                  <a:lnTo>
                    <a:pt x="335" y="81"/>
                  </a:lnTo>
                  <a:lnTo>
                    <a:pt x="325" y="79"/>
                  </a:lnTo>
                  <a:lnTo>
                    <a:pt x="319" y="78"/>
                  </a:lnTo>
                  <a:lnTo>
                    <a:pt x="311" y="83"/>
                  </a:lnTo>
                  <a:lnTo>
                    <a:pt x="302" y="86"/>
                  </a:lnTo>
                  <a:lnTo>
                    <a:pt x="292" y="89"/>
                  </a:lnTo>
                  <a:lnTo>
                    <a:pt x="282" y="90"/>
                  </a:lnTo>
                  <a:lnTo>
                    <a:pt x="275" y="92"/>
                  </a:lnTo>
                  <a:lnTo>
                    <a:pt x="271" y="90"/>
                  </a:lnTo>
                  <a:lnTo>
                    <a:pt x="271" y="86"/>
                  </a:lnTo>
                  <a:lnTo>
                    <a:pt x="275" y="81"/>
                  </a:lnTo>
                  <a:lnTo>
                    <a:pt x="285" y="74"/>
                  </a:lnTo>
                  <a:lnTo>
                    <a:pt x="274" y="69"/>
                  </a:lnTo>
                  <a:lnTo>
                    <a:pt x="261" y="66"/>
                  </a:lnTo>
                  <a:lnTo>
                    <a:pt x="247" y="64"/>
                  </a:lnTo>
                  <a:lnTo>
                    <a:pt x="236" y="59"/>
                  </a:lnTo>
                  <a:lnTo>
                    <a:pt x="225" y="52"/>
                  </a:lnTo>
                  <a:lnTo>
                    <a:pt x="216" y="41"/>
                  </a:lnTo>
                  <a:lnTo>
                    <a:pt x="202" y="51"/>
                  </a:lnTo>
                  <a:lnTo>
                    <a:pt x="186" y="54"/>
                  </a:lnTo>
                  <a:lnTo>
                    <a:pt x="169" y="52"/>
                  </a:lnTo>
                  <a:lnTo>
                    <a:pt x="153" y="48"/>
                  </a:lnTo>
                  <a:lnTo>
                    <a:pt x="137" y="45"/>
                  </a:lnTo>
                  <a:lnTo>
                    <a:pt x="120" y="44"/>
                  </a:lnTo>
                  <a:lnTo>
                    <a:pt x="106" y="47"/>
                  </a:lnTo>
                  <a:lnTo>
                    <a:pt x="105" y="47"/>
                  </a:lnTo>
                  <a:lnTo>
                    <a:pt x="103" y="45"/>
                  </a:lnTo>
                  <a:lnTo>
                    <a:pt x="102" y="42"/>
                  </a:lnTo>
                  <a:lnTo>
                    <a:pt x="100" y="41"/>
                  </a:lnTo>
                  <a:lnTo>
                    <a:pt x="97" y="38"/>
                  </a:lnTo>
                  <a:lnTo>
                    <a:pt x="95" y="35"/>
                  </a:lnTo>
                  <a:lnTo>
                    <a:pt x="89" y="33"/>
                  </a:lnTo>
                  <a:lnTo>
                    <a:pt x="83" y="31"/>
                  </a:lnTo>
                  <a:lnTo>
                    <a:pt x="73" y="33"/>
                  </a:lnTo>
                  <a:lnTo>
                    <a:pt x="65" y="38"/>
                  </a:lnTo>
                  <a:lnTo>
                    <a:pt x="56" y="47"/>
                  </a:lnTo>
                  <a:lnTo>
                    <a:pt x="52" y="57"/>
                  </a:lnTo>
                  <a:lnTo>
                    <a:pt x="52" y="69"/>
                  </a:lnTo>
                  <a:lnTo>
                    <a:pt x="37" y="72"/>
                  </a:lnTo>
                  <a:lnTo>
                    <a:pt x="27" y="75"/>
                  </a:lnTo>
                  <a:lnTo>
                    <a:pt x="21" y="79"/>
                  </a:lnTo>
                  <a:lnTo>
                    <a:pt x="17" y="83"/>
                  </a:lnTo>
                  <a:lnTo>
                    <a:pt x="16" y="88"/>
                  </a:lnTo>
                  <a:lnTo>
                    <a:pt x="13" y="92"/>
                  </a:lnTo>
                  <a:lnTo>
                    <a:pt x="10" y="92"/>
                  </a:lnTo>
                  <a:lnTo>
                    <a:pt x="7" y="90"/>
                  </a:lnTo>
                  <a:lnTo>
                    <a:pt x="3" y="86"/>
                  </a:lnTo>
                  <a:lnTo>
                    <a:pt x="0" y="78"/>
                  </a:lnTo>
                  <a:lnTo>
                    <a:pt x="1" y="69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</p:grpSp>
      <p:sp>
        <p:nvSpPr>
          <p:cNvPr id="216" name="AutoShape 52"/>
          <p:cNvSpPr>
            <a:spLocks noChangeArrowheads="1"/>
          </p:cNvSpPr>
          <p:nvPr/>
        </p:nvSpPr>
        <p:spPr bwMode="blackWhite">
          <a:xfrm>
            <a:off x="6006662" y="693806"/>
            <a:ext cx="2869324" cy="693559"/>
          </a:xfrm>
          <a:prstGeom prst="roundRect">
            <a:avLst>
              <a:gd name="adj" fmla="val 16258"/>
            </a:avLst>
          </a:prstGeom>
          <a:gradFill rotWithShape="1">
            <a:gsLst>
              <a:gs pos="0">
                <a:srgbClr val="55A2D7"/>
              </a:gs>
              <a:gs pos="50000">
                <a:srgbClr val="193040"/>
              </a:gs>
              <a:gs pos="100000">
                <a:srgbClr val="55A2D7"/>
              </a:gs>
            </a:gsLst>
            <a:lin ang="5400000" scaled="1"/>
          </a:gradFill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</a:rPr>
              <a:t>A</a:t>
            </a:r>
            <a:r>
              <a:rPr kumimoji="0" lang="uk-UA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</a:rPr>
              <a:t>рктичне</a:t>
            </a:r>
            <a:r>
              <a:rPr kumimoji="0" lang="uk-U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uk-U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</a:rPr>
            </a:br>
            <a:r>
              <a:rPr kumimoji="0" lang="uk-U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</a:rPr>
              <a:t>холодне і сухе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17" name="AutoShape 59"/>
          <p:cNvSpPr>
            <a:spLocks noChangeArrowheads="1"/>
          </p:cNvSpPr>
          <p:nvPr/>
        </p:nvSpPr>
        <p:spPr bwMode="blackWhite">
          <a:xfrm>
            <a:off x="5990897" y="3105805"/>
            <a:ext cx="2947047" cy="723148"/>
          </a:xfrm>
          <a:prstGeom prst="roundRect">
            <a:avLst>
              <a:gd name="adj" fmla="val 20330"/>
            </a:avLst>
          </a:prstGeom>
          <a:gradFill flip="none" rotWithShape="1">
            <a:gsLst>
              <a:gs pos="0">
                <a:srgbClr val="760030"/>
              </a:gs>
              <a:gs pos="50000">
                <a:srgbClr val="23000E"/>
              </a:gs>
              <a:gs pos="100000">
                <a:srgbClr val="C00000"/>
              </a:gs>
            </a:gsLst>
            <a:lin ang="16200000" scaled="1"/>
            <a:tileRect/>
          </a:gradFill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 err="1" smtClean="0">
                <a:solidFill>
                  <a:srgbClr val="FFFFFF"/>
                </a:solidFill>
                <a:latin typeface="+mn-lt"/>
              </a:rPr>
              <a:t>Повітря</a:t>
            </a:r>
            <a:r>
              <a:rPr lang="ru-RU" sz="2000" b="1" kern="0" dirty="0" smtClean="0">
                <a:solidFill>
                  <a:srgbClr val="FFFFFF"/>
                </a:solidFill>
                <a:latin typeface="+mn-lt"/>
              </a:rPr>
              <a:t> </a:t>
            </a:r>
            <a:r>
              <a:rPr lang="ru-RU" sz="2000" b="1" kern="0" dirty="0" err="1" smtClean="0">
                <a:solidFill>
                  <a:srgbClr val="FFFFFF"/>
                </a:solidFill>
                <a:latin typeface="+mn-lt"/>
              </a:rPr>
              <a:t>змінюється</a:t>
            </a:r>
            <a:r>
              <a:rPr lang="ru-RU" sz="2000" b="1" kern="0" dirty="0" smtClean="0">
                <a:solidFill>
                  <a:srgbClr val="FFFFFF"/>
                </a:solidFill>
                <a:latin typeface="+mn-lt"/>
              </a:rPr>
              <a:t> </a:t>
            </a:r>
            <a:br>
              <a:rPr lang="ru-RU" sz="2000" b="1" kern="0" dirty="0" smtClean="0">
                <a:solidFill>
                  <a:srgbClr val="FFFFFF"/>
                </a:solidFill>
                <a:latin typeface="+mn-lt"/>
              </a:rPr>
            </a:br>
            <a:r>
              <a:rPr lang="ru-RU" sz="2000" b="1" kern="0" dirty="0" smtClean="0">
                <a:solidFill>
                  <a:srgbClr val="FFFFFF"/>
                </a:solidFill>
                <a:latin typeface="+mn-lt"/>
              </a:rPr>
              <a:t>за сезонами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18" name="AutoShape 61"/>
          <p:cNvSpPr>
            <a:spLocks noChangeArrowheads="1"/>
          </p:cNvSpPr>
          <p:nvPr/>
        </p:nvSpPr>
        <p:spPr bwMode="blackWhite">
          <a:xfrm>
            <a:off x="6006660" y="1465882"/>
            <a:ext cx="2869325" cy="725528"/>
          </a:xfrm>
          <a:prstGeom prst="roundRect">
            <a:avLst>
              <a:gd name="adj" fmla="val 17559"/>
            </a:avLst>
          </a:prstGeom>
          <a:gradFill rotWithShape="1">
            <a:gsLst>
              <a:gs pos="0">
                <a:srgbClr val="216543"/>
              </a:gs>
              <a:gs pos="50000">
                <a:srgbClr val="0F2E1E"/>
              </a:gs>
              <a:gs pos="100000">
                <a:srgbClr val="194B32"/>
              </a:gs>
            </a:gsLst>
            <a:lin ang="5400000" scaled="1"/>
          </a:gradFill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</a:rPr>
              <a:t>Повітря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</a:rPr>
              <a:t>змінюється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</a:rPr>
              <a:t> </a:t>
            </a:r>
            <a:b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</a:rPr>
            </a:b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</a:rPr>
              <a:t>за сезонами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19" name="AutoShape 63"/>
          <p:cNvSpPr>
            <a:spLocks noChangeArrowheads="1"/>
          </p:cNvSpPr>
          <p:nvPr/>
        </p:nvSpPr>
        <p:spPr bwMode="blackWhite">
          <a:xfrm>
            <a:off x="5990897" y="2286002"/>
            <a:ext cx="2916620" cy="719270"/>
          </a:xfrm>
          <a:prstGeom prst="roundRect">
            <a:avLst>
              <a:gd name="adj" fmla="val 18333"/>
            </a:avLst>
          </a:prstGeom>
          <a:solidFill>
            <a:srgbClr val="5A3602"/>
          </a:soli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 smtClean="0">
                <a:solidFill>
                  <a:srgbClr val="FFFFFF"/>
                </a:solidFill>
                <a:latin typeface="+mn-lt"/>
              </a:rPr>
              <a:t>Помірне не надто</a:t>
            </a:r>
            <a:br>
              <a:rPr lang="uk-UA" sz="2000" b="1" dirty="0" smtClean="0">
                <a:solidFill>
                  <a:srgbClr val="FFFFFF"/>
                </a:solidFill>
                <a:latin typeface="+mn-lt"/>
              </a:rPr>
            </a:br>
            <a:r>
              <a:rPr lang="uk-UA" sz="2000" b="1" dirty="0" smtClean="0">
                <a:solidFill>
                  <a:srgbClr val="FFFFFF"/>
                </a:solidFill>
                <a:latin typeface="+mn-lt"/>
              </a:rPr>
              <a:t> тепле,і не дуже сухе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20" name="AutoShape 63"/>
          <p:cNvSpPr>
            <a:spLocks noChangeArrowheads="1"/>
          </p:cNvSpPr>
          <p:nvPr/>
        </p:nvSpPr>
        <p:spPr bwMode="blackWhite">
          <a:xfrm>
            <a:off x="6006663" y="3933112"/>
            <a:ext cx="2900854" cy="692661"/>
          </a:xfrm>
          <a:prstGeom prst="roundRect">
            <a:avLst>
              <a:gd name="adj" fmla="val 18333"/>
            </a:avLst>
          </a:prstGeom>
          <a:solidFill>
            <a:srgbClr val="5A3602"/>
          </a:soli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</a:rPr>
              <a:t>Тропічне тепле </a:t>
            </a:r>
            <a:br>
              <a:rPr kumimoji="0" lang="uk-U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</a:rPr>
            </a:br>
            <a:r>
              <a:rPr kumimoji="0" lang="uk-U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</a:rPr>
              <a:t>сухе повітря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25" name="AutoShape 59"/>
          <p:cNvSpPr>
            <a:spLocks noChangeArrowheads="1"/>
          </p:cNvSpPr>
          <p:nvPr/>
        </p:nvSpPr>
        <p:spPr bwMode="blackWhite">
          <a:xfrm>
            <a:off x="5976236" y="4740164"/>
            <a:ext cx="2883986" cy="723148"/>
          </a:xfrm>
          <a:prstGeom prst="roundRect">
            <a:avLst>
              <a:gd name="adj" fmla="val 20330"/>
            </a:avLst>
          </a:prstGeom>
          <a:gradFill flip="none" rotWithShape="1">
            <a:gsLst>
              <a:gs pos="0">
                <a:srgbClr val="760030"/>
              </a:gs>
              <a:gs pos="50000">
                <a:srgbClr val="23000E"/>
              </a:gs>
              <a:gs pos="100000">
                <a:srgbClr val="C00000"/>
              </a:gs>
            </a:gsLst>
            <a:lin ang="16200000" scaled="1"/>
            <a:tileRect/>
          </a:gradFill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 err="1" smtClean="0">
                <a:solidFill>
                  <a:srgbClr val="FFFFFF"/>
                </a:solidFill>
                <a:latin typeface="+mn-lt"/>
              </a:rPr>
              <a:t>Повітря</a:t>
            </a:r>
            <a:r>
              <a:rPr lang="ru-RU" sz="2000" b="1" kern="0" dirty="0" smtClean="0">
                <a:solidFill>
                  <a:srgbClr val="FFFFFF"/>
                </a:solidFill>
                <a:latin typeface="+mn-lt"/>
              </a:rPr>
              <a:t> </a:t>
            </a:r>
            <a:r>
              <a:rPr lang="ru-RU" sz="2000" b="1" kern="0" dirty="0" err="1" smtClean="0">
                <a:solidFill>
                  <a:srgbClr val="FFFFFF"/>
                </a:solidFill>
                <a:latin typeface="+mn-lt"/>
              </a:rPr>
              <a:t>змінюється</a:t>
            </a:r>
            <a:r>
              <a:rPr lang="ru-RU" sz="2000" b="1" kern="0" dirty="0" smtClean="0">
                <a:solidFill>
                  <a:srgbClr val="FFFFFF"/>
                </a:solidFill>
                <a:latin typeface="+mn-lt"/>
              </a:rPr>
              <a:t> </a:t>
            </a:r>
            <a:br>
              <a:rPr lang="ru-RU" sz="2000" b="1" kern="0" dirty="0" smtClean="0">
                <a:solidFill>
                  <a:srgbClr val="FFFFFF"/>
                </a:solidFill>
                <a:latin typeface="+mn-lt"/>
              </a:rPr>
            </a:br>
            <a:r>
              <a:rPr lang="ru-RU" sz="2000" b="1" kern="0" dirty="0" smtClean="0">
                <a:solidFill>
                  <a:srgbClr val="FFFFFF"/>
                </a:solidFill>
                <a:latin typeface="+mn-lt"/>
              </a:rPr>
              <a:t>за сезонами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26" name="Text Box 23"/>
          <p:cNvSpPr txBox="1">
            <a:spLocks noChangeArrowheads="1"/>
          </p:cNvSpPr>
          <p:nvPr/>
        </p:nvSpPr>
        <p:spPr bwMode="gray">
          <a:xfrm>
            <a:off x="3582900" y="1445132"/>
            <a:ext cx="2262667" cy="523735"/>
          </a:xfrm>
          <a:prstGeom prst="rect">
            <a:avLst/>
          </a:prstGeom>
          <a:solidFill>
            <a:srgbClr val="FFCC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8E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</a:rPr>
              <a:t>Субарктични</a:t>
            </a:r>
            <a:r>
              <a:rPr kumimoji="0" lang="ru-RU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8E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й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38EA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</a:endParaRPr>
          </a:p>
        </p:txBody>
      </p:sp>
      <p:sp>
        <p:nvSpPr>
          <p:cNvPr id="227" name="Text Box 14"/>
          <p:cNvSpPr txBox="1">
            <a:spLocks noChangeArrowheads="1"/>
          </p:cNvSpPr>
          <p:nvPr/>
        </p:nvSpPr>
        <p:spPr bwMode="gray">
          <a:xfrm>
            <a:off x="3641835" y="736678"/>
            <a:ext cx="2141455" cy="461889"/>
          </a:xfrm>
          <a:prstGeom prst="rect">
            <a:avLst/>
          </a:prstGeom>
          <a:solidFill>
            <a:srgbClr val="4F81B3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</a:rPr>
              <a:t>Арктичний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</a:endParaRPr>
          </a:p>
        </p:txBody>
      </p:sp>
      <p:sp>
        <p:nvSpPr>
          <p:cNvPr id="228" name="Text Box 31"/>
          <p:cNvSpPr txBox="1">
            <a:spLocks noChangeArrowheads="1"/>
          </p:cNvSpPr>
          <p:nvPr/>
        </p:nvSpPr>
        <p:spPr bwMode="gray">
          <a:xfrm>
            <a:off x="3657600" y="2317872"/>
            <a:ext cx="2207172" cy="461665"/>
          </a:xfrm>
          <a:prstGeom prst="rect">
            <a:avLst/>
          </a:prstGeom>
          <a:solidFill>
            <a:srgbClr val="009900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</a:rPr>
              <a:t>Помірний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</a:endParaRPr>
          </a:p>
        </p:txBody>
      </p:sp>
      <p:sp>
        <p:nvSpPr>
          <p:cNvPr id="229" name="Text Box 46"/>
          <p:cNvSpPr txBox="1">
            <a:spLocks noChangeArrowheads="1"/>
          </p:cNvSpPr>
          <p:nvPr/>
        </p:nvSpPr>
        <p:spPr bwMode="gray">
          <a:xfrm>
            <a:off x="3596556" y="3053076"/>
            <a:ext cx="2260840" cy="461493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0" cap="none" spc="0" normalizeH="0" baseline="0" noProof="0" dirty="0" err="1" smtClean="0">
                <a:ln>
                  <a:noFill/>
                </a:ln>
                <a:solidFill>
                  <a:srgbClr val="0038E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</a:rPr>
              <a:t>Субтропічний</a:t>
            </a:r>
            <a:endParaRPr kumimoji="0" lang="en-US" i="0" u="none" strike="noStrike" kern="0" cap="none" spc="0" normalizeH="0" baseline="0" noProof="0" dirty="0">
              <a:ln>
                <a:noFill/>
              </a:ln>
              <a:solidFill>
                <a:srgbClr val="0038EA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</a:endParaRPr>
          </a:p>
        </p:txBody>
      </p:sp>
      <p:sp>
        <p:nvSpPr>
          <p:cNvPr id="230" name="Text Box 35"/>
          <p:cNvSpPr txBox="1">
            <a:spLocks noChangeArrowheads="1"/>
          </p:cNvSpPr>
          <p:nvPr/>
        </p:nvSpPr>
        <p:spPr bwMode="gray">
          <a:xfrm>
            <a:off x="3631205" y="3943640"/>
            <a:ext cx="2265099" cy="461665"/>
          </a:xfrm>
          <a:prstGeom prst="rect">
            <a:avLst/>
          </a:prstGeom>
          <a:solidFill>
            <a:srgbClr val="FF6600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</a:rPr>
              <a:t>Тропічний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</a:endParaRPr>
          </a:p>
        </p:txBody>
      </p:sp>
      <p:sp>
        <p:nvSpPr>
          <p:cNvPr id="231" name="Text Box 46"/>
          <p:cNvSpPr txBox="1">
            <a:spLocks noChangeArrowheads="1"/>
          </p:cNvSpPr>
          <p:nvPr/>
        </p:nvSpPr>
        <p:spPr bwMode="gray">
          <a:xfrm>
            <a:off x="2860120" y="4723097"/>
            <a:ext cx="2941955" cy="461665"/>
          </a:xfrm>
          <a:prstGeom prst="rect">
            <a:avLst/>
          </a:prstGeom>
          <a:solidFill>
            <a:srgbClr val="CC0099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Субекваторіальний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Горн1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NDSTM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6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1939636" y="2382982"/>
            <a:ext cx="5334000" cy="641350"/>
          </a:xfrm>
          <a:prstGeom prst="rect">
            <a:avLst/>
          </a:prstGeom>
          <a:solidFill>
            <a:srgbClr val="E8F6F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 b="1" dirty="0">
                <a:latin typeface="Arial" pitchFamily="34" charset="0"/>
                <a:cs typeface="Arial" pitchFamily="34" charset="0"/>
              </a:rPr>
              <a:t> Кліматичні показники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3276600"/>
            <a:ext cx="9143999" cy="2812473"/>
          </a:xfrm>
          <a:solidFill>
            <a:srgbClr val="E8F6FC"/>
          </a:solidFill>
        </p:spPr>
        <p:txBody>
          <a:bodyPr/>
          <a:lstStyle/>
          <a:p>
            <a:r>
              <a:rPr lang="uk-UA" dirty="0"/>
              <a:t>Переважаючі повітряні маси.</a:t>
            </a:r>
          </a:p>
          <a:p>
            <a:r>
              <a:rPr lang="uk-UA" dirty="0"/>
              <a:t>Середні температури найхолоднішого та найтеплішого місяців.</a:t>
            </a:r>
          </a:p>
          <a:p>
            <a:r>
              <a:rPr lang="uk-UA" dirty="0"/>
              <a:t>Середня  річна кількість атмосферних опадів і режим їх випадання за </a:t>
            </a:r>
            <a:r>
              <a:rPr lang="uk-UA" dirty="0" err="1"/>
              <a:t>сезонамм</a:t>
            </a:r>
            <a:r>
              <a:rPr lang="uk-UA" dirty="0"/>
              <a:t> року.</a:t>
            </a:r>
          </a:p>
          <a:p>
            <a:endParaRPr lang="uk-UA" dirty="0"/>
          </a:p>
          <a:p>
            <a:endParaRPr lang="uk-UA" dirty="0"/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614336" y="1077191"/>
            <a:ext cx="7939114" cy="884959"/>
          </a:xfrm>
          <a:prstGeom prst="rect">
            <a:avLst/>
          </a:prstGeom>
          <a:solidFill>
            <a:srgbClr val="E8F6FC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Клімат</a:t>
            </a:r>
            <a:r>
              <a:rPr kumimoji="0" lang="uk-UA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uk-UA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— </a:t>
            </a:r>
            <a:r>
              <a:rPr kumimoji="0" lang="uk-UA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багаторічний режим погоди,  характерний для даної місцевості</a:t>
            </a:r>
            <a:r>
              <a:rPr kumimoji="0" lang="uk-UA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uk-UA" sz="2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4" grpId="0" build="p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6294" y="955681"/>
            <a:ext cx="8244373" cy="378565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Arial" pitchFamily="34" charset="0"/>
              </a:rPr>
              <a:t>Арктичний</a:t>
            </a:r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Arial" pitchFamily="34" charset="0"/>
              </a:rPr>
              <a:t/>
            </a:r>
            <a:b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Arial" pitchFamily="34" charset="0"/>
              </a:rPr>
            </a:br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Arial" pitchFamily="34" charset="0"/>
              </a:rPr>
              <a:t> </a:t>
            </a:r>
            <a:r>
              <a:rPr lang="ru-RU" sz="8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Arial" pitchFamily="34" charset="0"/>
              </a:rPr>
              <a:t>кліматичний</a:t>
            </a:r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Arial" pitchFamily="34" charset="0"/>
              </a:rPr>
              <a:t> </a:t>
            </a:r>
            <a:b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Arial" pitchFamily="34" charset="0"/>
              </a:rPr>
            </a:br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Arial" pitchFamily="34" charset="0"/>
              </a:rPr>
              <a:t>пояс</a:t>
            </a:r>
            <a:endParaRPr lang="ru-RU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D:\Презентації\Презентаиії географія\Гео 7 Географічна номенклатура\контурні карти\Пфівнічна смерика фіз карт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86116" y="0"/>
            <a:ext cx="5857884" cy="6858000"/>
          </a:xfrm>
          <a:prstGeom prst="rect">
            <a:avLst/>
          </a:prstGeom>
          <a:noFill/>
        </p:spPr>
      </p:pic>
      <p:sp>
        <p:nvSpPr>
          <p:cNvPr id="4146" name="Freeform 50"/>
          <p:cNvSpPr>
            <a:spLocks/>
          </p:cNvSpPr>
          <p:nvPr/>
        </p:nvSpPr>
        <p:spPr bwMode="auto">
          <a:xfrm>
            <a:off x="3606085" y="0"/>
            <a:ext cx="4906850" cy="2033751"/>
          </a:xfrm>
          <a:custGeom>
            <a:avLst/>
            <a:gdLst/>
            <a:ahLst/>
            <a:cxnLst>
              <a:cxn ang="0">
                <a:pos x="2927" y="0"/>
              </a:cxn>
              <a:cxn ang="0">
                <a:pos x="2888" y="327"/>
              </a:cxn>
              <a:cxn ang="0">
                <a:pos x="2779" y="623"/>
              </a:cxn>
              <a:cxn ang="0">
                <a:pos x="2555" y="882"/>
              </a:cxn>
              <a:cxn ang="0">
                <a:pos x="1887" y="1183"/>
              </a:cxn>
              <a:cxn ang="0">
                <a:pos x="1410" y="1214"/>
              </a:cxn>
              <a:cxn ang="0">
                <a:pos x="1144" y="1181"/>
              </a:cxn>
              <a:cxn ang="0">
                <a:pos x="798" y="1076"/>
              </a:cxn>
              <a:cxn ang="0">
                <a:pos x="514" y="923"/>
              </a:cxn>
              <a:cxn ang="0">
                <a:pos x="258" y="679"/>
              </a:cxn>
              <a:cxn ang="0">
                <a:pos x="78" y="358"/>
              </a:cxn>
              <a:cxn ang="0">
                <a:pos x="0" y="24"/>
              </a:cxn>
            </a:cxnLst>
            <a:rect l="0" t="0" r="r" b="b"/>
            <a:pathLst>
              <a:path w="2927" h="1238">
                <a:moveTo>
                  <a:pt x="2927" y="0"/>
                </a:moveTo>
                <a:cubicBezTo>
                  <a:pt x="2922" y="54"/>
                  <a:pt x="2913" y="223"/>
                  <a:pt x="2888" y="327"/>
                </a:cubicBezTo>
                <a:cubicBezTo>
                  <a:pt x="2863" y="431"/>
                  <a:pt x="2834" y="530"/>
                  <a:pt x="2779" y="623"/>
                </a:cubicBezTo>
                <a:cubicBezTo>
                  <a:pt x="2724" y="716"/>
                  <a:pt x="2704" y="789"/>
                  <a:pt x="2555" y="882"/>
                </a:cubicBezTo>
                <a:cubicBezTo>
                  <a:pt x="2406" y="975"/>
                  <a:pt x="2078" y="1128"/>
                  <a:pt x="1887" y="1183"/>
                </a:cubicBezTo>
                <a:cubicBezTo>
                  <a:pt x="1696" y="1238"/>
                  <a:pt x="1534" y="1214"/>
                  <a:pt x="1410" y="1214"/>
                </a:cubicBezTo>
                <a:lnTo>
                  <a:pt x="1144" y="1181"/>
                </a:lnTo>
                <a:lnTo>
                  <a:pt x="798" y="1076"/>
                </a:lnTo>
                <a:lnTo>
                  <a:pt x="514" y="923"/>
                </a:lnTo>
                <a:lnTo>
                  <a:pt x="258" y="679"/>
                </a:lnTo>
                <a:lnTo>
                  <a:pt x="78" y="358"/>
                </a:lnTo>
                <a:lnTo>
                  <a:pt x="0" y="24"/>
                </a:lnTo>
              </a:path>
            </a:pathLst>
          </a:cu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4128" name="Rectangle 32"/>
          <p:cNvSpPr>
            <a:spLocks noChangeArrowheads="1"/>
          </p:cNvSpPr>
          <p:nvPr/>
        </p:nvSpPr>
        <p:spPr bwMode="auto">
          <a:xfrm>
            <a:off x="304800" y="2270544"/>
            <a:ext cx="5334000" cy="1348956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400050" y="2687638"/>
            <a:ext cx="1066800" cy="396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 dirty="0" err="1">
                <a:solidFill>
                  <a:srgbClr val="FF0000"/>
                </a:solidFill>
              </a:rPr>
              <a:t>АрПМ-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4107" name="Oval 11"/>
          <p:cNvSpPr>
            <a:spLocks noChangeArrowheads="1"/>
          </p:cNvSpPr>
          <p:nvPr/>
        </p:nvSpPr>
        <p:spPr bwMode="auto">
          <a:xfrm>
            <a:off x="1504950" y="2611438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000" b="1" i="1" dirty="0" err="1">
                <a:solidFill>
                  <a:schemeClr val="bg1"/>
                </a:solidFill>
              </a:rPr>
              <a:t>рВ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2109537" y="2394870"/>
            <a:ext cx="1127960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 dirty="0">
                <a:solidFill>
                  <a:schemeClr val="accent2"/>
                </a:solidFill>
              </a:rPr>
              <a:t> </a:t>
            </a:r>
            <a:r>
              <a:rPr lang="en-US" b="1" i="1" dirty="0" smtClean="0">
                <a:solidFill>
                  <a:schemeClr val="accent2"/>
                </a:solidFill>
              </a:rPr>
              <a:t>-</a:t>
            </a:r>
            <a:r>
              <a:rPr lang="ru-RU" b="1" i="1" dirty="0" smtClean="0">
                <a:solidFill>
                  <a:schemeClr val="accent2"/>
                </a:solidFill>
              </a:rPr>
              <a:t>40</a:t>
            </a:r>
            <a:r>
              <a:rPr lang="uk-UA" b="1" i="1" baseline="44000" dirty="0" err="1" smtClean="0">
                <a:solidFill>
                  <a:schemeClr val="accent2"/>
                </a:solidFill>
              </a:rPr>
              <a:t>о</a:t>
            </a:r>
            <a:r>
              <a:rPr lang="uk-UA" b="1" i="1" dirty="0" err="1" smtClean="0">
                <a:solidFill>
                  <a:schemeClr val="accent2"/>
                </a:solidFill>
              </a:rPr>
              <a:t>С</a:t>
            </a:r>
            <a:endParaRPr lang="ru-RU" b="1" i="1" dirty="0">
              <a:solidFill>
                <a:schemeClr val="accent2"/>
              </a:solidFill>
            </a:endParaRPr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2160670" y="3049589"/>
            <a:ext cx="1058779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uk-UA" b="1" i="1" dirty="0" smtClean="0">
                <a:solidFill>
                  <a:srgbClr val="FF0000"/>
                </a:solidFill>
              </a:rPr>
              <a:t>+5</a:t>
            </a:r>
            <a:r>
              <a:rPr lang="uk-UA" b="1" i="1" baseline="44000" dirty="0" smtClean="0">
                <a:solidFill>
                  <a:srgbClr val="FF0000"/>
                </a:solidFill>
              </a:rPr>
              <a:t>о</a:t>
            </a:r>
            <a:r>
              <a:rPr lang="uk-UA" b="1" i="1" dirty="0" smtClean="0">
                <a:solidFill>
                  <a:srgbClr val="FF0000"/>
                </a:solidFill>
              </a:rPr>
              <a:t>С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113" name="Text Box 17"/>
          <p:cNvSpPr txBox="1">
            <a:spLocks noChangeArrowheads="1"/>
          </p:cNvSpPr>
          <p:nvPr/>
        </p:nvSpPr>
        <p:spPr bwMode="auto">
          <a:xfrm>
            <a:off x="3392904" y="2738772"/>
            <a:ext cx="1356561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>
                <a:solidFill>
                  <a:srgbClr val="000066"/>
                </a:solidFill>
              </a:rPr>
              <a:t>А</a:t>
            </a:r>
            <a:r>
              <a:rPr lang="en-US" b="1" i="1" dirty="0">
                <a:solidFill>
                  <a:srgbClr val="000066"/>
                </a:solidFill>
              </a:rPr>
              <a:t>t</a:t>
            </a:r>
            <a:r>
              <a:rPr lang="en-US" b="1" i="1" baseline="44000" dirty="0">
                <a:solidFill>
                  <a:srgbClr val="000066"/>
                </a:solidFill>
              </a:rPr>
              <a:t>o</a:t>
            </a:r>
            <a:r>
              <a:rPr lang="en-US" b="1" i="1" dirty="0">
                <a:solidFill>
                  <a:srgbClr val="000066"/>
                </a:solidFill>
              </a:rPr>
              <a:t>= 36</a:t>
            </a:r>
            <a:r>
              <a:rPr lang="en-US" b="1" i="1" baseline="44000" dirty="0">
                <a:solidFill>
                  <a:srgbClr val="000066"/>
                </a:solidFill>
              </a:rPr>
              <a:t>o</a:t>
            </a:r>
            <a:endParaRPr lang="ru-RU" b="1" i="1" baseline="44000" dirty="0">
              <a:solidFill>
                <a:srgbClr val="000066"/>
              </a:solidFill>
            </a:endParaRPr>
          </a:p>
        </p:txBody>
      </p:sp>
      <p:sp>
        <p:nvSpPr>
          <p:cNvPr id="4142" name="AutoShape 46"/>
          <p:cNvSpPr>
            <a:spLocks noChangeArrowheads="1"/>
          </p:cNvSpPr>
          <p:nvPr/>
        </p:nvSpPr>
        <p:spPr bwMode="auto">
          <a:xfrm>
            <a:off x="5036219" y="2687638"/>
            <a:ext cx="457200" cy="457200"/>
          </a:xfrm>
          <a:prstGeom prst="sun">
            <a:avLst>
              <a:gd name="adj" fmla="val 25000"/>
            </a:avLst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FF66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4103" name="Freeform 7"/>
          <p:cNvSpPr>
            <a:spLocks/>
          </p:cNvSpPr>
          <p:nvPr/>
        </p:nvSpPr>
        <p:spPr bwMode="auto">
          <a:xfrm>
            <a:off x="3717925" y="0"/>
            <a:ext cx="4997479" cy="1771650"/>
          </a:xfrm>
          <a:custGeom>
            <a:avLst/>
            <a:gdLst/>
            <a:ahLst/>
            <a:cxnLst>
              <a:cxn ang="0">
                <a:pos x="1333" y="1077"/>
              </a:cxn>
              <a:cxn ang="0">
                <a:pos x="1816" y="1116"/>
              </a:cxn>
              <a:cxn ang="0">
                <a:pos x="2073" y="1077"/>
              </a:cxn>
              <a:cxn ang="0">
                <a:pos x="2236" y="1007"/>
              </a:cxn>
              <a:cxn ang="0">
                <a:pos x="2476" y="933"/>
              </a:cxn>
              <a:cxn ang="0">
                <a:pos x="2639" y="848"/>
              </a:cxn>
              <a:cxn ang="0">
                <a:pos x="2890" y="906"/>
              </a:cxn>
              <a:cxn ang="0">
                <a:pos x="2734" y="595"/>
              </a:cxn>
              <a:cxn ang="0">
                <a:pos x="3046" y="3"/>
              </a:cxn>
              <a:cxn ang="0">
                <a:pos x="1613" y="3"/>
              </a:cxn>
              <a:cxn ang="0">
                <a:pos x="897" y="3"/>
              </a:cxn>
              <a:cxn ang="0">
                <a:pos x="96" y="11"/>
              </a:cxn>
              <a:cxn ang="0">
                <a:pos x="228" y="291"/>
              </a:cxn>
              <a:cxn ang="0">
                <a:pos x="430" y="548"/>
              </a:cxn>
              <a:cxn ang="0">
                <a:pos x="654" y="801"/>
              </a:cxn>
              <a:cxn ang="0">
                <a:pos x="804" y="891"/>
              </a:cxn>
              <a:cxn ang="0">
                <a:pos x="991" y="1000"/>
              </a:cxn>
              <a:cxn ang="0">
                <a:pos x="1333" y="1077"/>
              </a:cxn>
            </a:cxnLst>
            <a:rect l="0" t="0" r="r" b="b"/>
            <a:pathLst>
              <a:path w="3233" h="1116">
                <a:moveTo>
                  <a:pt x="1333" y="1077"/>
                </a:moveTo>
                <a:cubicBezTo>
                  <a:pt x="1470" y="1096"/>
                  <a:pt x="1693" y="1116"/>
                  <a:pt x="1816" y="1116"/>
                </a:cubicBezTo>
                <a:cubicBezTo>
                  <a:pt x="1903" y="1106"/>
                  <a:pt x="2013" y="1092"/>
                  <a:pt x="2073" y="1077"/>
                </a:cubicBezTo>
                <a:cubicBezTo>
                  <a:pt x="2136" y="1061"/>
                  <a:pt x="2176" y="1032"/>
                  <a:pt x="2236" y="1007"/>
                </a:cubicBezTo>
                <a:cubicBezTo>
                  <a:pt x="2304" y="996"/>
                  <a:pt x="2409" y="959"/>
                  <a:pt x="2476" y="933"/>
                </a:cubicBezTo>
                <a:cubicBezTo>
                  <a:pt x="2543" y="907"/>
                  <a:pt x="2570" y="852"/>
                  <a:pt x="2639" y="848"/>
                </a:cubicBezTo>
                <a:cubicBezTo>
                  <a:pt x="2679" y="807"/>
                  <a:pt x="2825" y="1043"/>
                  <a:pt x="2890" y="906"/>
                </a:cubicBezTo>
                <a:cubicBezTo>
                  <a:pt x="2906" y="864"/>
                  <a:pt x="2708" y="745"/>
                  <a:pt x="2734" y="595"/>
                </a:cubicBezTo>
                <a:cubicBezTo>
                  <a:pt x="2760" y="445"/>
                  <a:pt x="3233" y="102"/>
                  <a:pt x="3046" y="3"/>
                </a:cubicBezTo>
                <a:lnTo>
                  <a:pt x="1613" y="3"/>
                </a:lnTo>
                <a:cubicBezTo>
                  <a:pt x="1444" y="0"/>
                  <a:pt x="1150" y="2"/>
                  <a:pt x="897" y="3"/>
                </a:cubicBezTo>
                <a:lnTo>
                  <a:pt x="96" y="11"/>
                </a:lnTo>
                <a:cubicBezTo>
                  <a:pt x="0" y="33"/>
                  <a:pt x="282" y="269"/>
                  <a:pt x="228" y="291"/>
                </a:cubicBezTo>
                <a:cubicBezTo>
                  <a:pt x="164" y="326"/>
                  <a:pt x="392" y="500"/>
                  <a:pt x="430" y="548"/>
                </a:cubicBezTo>
                <a:cubicBezTo>
                  <a:pt x="470" y="736"/>
                  <a:pt x="491" y="796"/>
                  <a:pt x="654" y="801"/>
                </a:cubicBezTo>
                <a:cubicBezTo>
                  <a:pt x="736" y="807"/>
                  <a:pt x="722" y="885"/>
                  <a:pt x="804" y="891"/>
                </a:cubicBezTo>
                <a:cubicBezTo>
                  <a:pt x="837" y="902"/>
                  <a:pt x="965" y="978"/>
                  <a:pt x="991" y="1000"/>
                </a:cubicBezTo>
                <a:cubicBezTo>
                  <a:pt x="1087" y="1003"/>
                  <a:pt x="1259" y="1087"/>
                  <a:pt x="1333" y="1077"/>
                </a:cubicBezTo>
                <a:close/>
              </a:path>
            </a:pathLst>
          </a:custGeom>
          <a:solidFill>
            <a:srgbClr val="0066FF">
              <a:alpha val="56863"/>
            </a:srgbClr>
          </a:solidFill>
          <a:ln w="28575" cap="rnd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 sz="2800"/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5181600" y="779463"/>
            <a:ext cx="2476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i="1" dirty="0">
                <a:solidFill>
                  <a:schemeClr val="bg1"/>
                </a:solidFill>
                <a:latin typeface="+mn-lt"/>
                <a:cs typeface="Arial" pitchFamily="34" charset="0"/>
              </a:rPr>
              <a:t>Арктичний</a:t>
            </a:r>
            <a:endParaRPr lang="ru-RU" sz="2800" b="1" i="1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1" name="Text Box 244"/>
          <p:cNvSpPr txBox="1">
            <a:spLocks noChangeArrowheads="1"/>
          </p:cNvSpPr>
          <p:nvPr/>
        </p:nvSpPr>
        <p:spPr bwMode="auto">
          <a:xfrm>
            <a:off x="0" y="0"/>
            <a:ext cx="3714750" cy="954107"/>
          </a:xfrm>
          <a:prstGeom prst="rect">
            <a:avLst/>
          </a:prstGeom>
          <a:solidFill>
            <a:srgbClr val="2897FC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sz="2800" b="1" dirty="0" smtClean="0">
                <a:solidFill>
                  <a:schemeClr val="bg1"/>
                </a:solidFill>
                <a:cs typeface="Arial" pitchFamily="34" charset="0"/>
              </a:rPr>
              <a:t>Арктичний </a:t>
            </a:r>
            <a:br>
              <a:rPr lang="uk-UA" sz="2800" b="1" dirty="0" smtClean="0">
                <a:solidFill>
                  <a:schemeClr val="bg1"/>
                </a:solidFill>
                <a:cs typeface="Arial" pitchFamily="34" charset="0"/>
              </a:rPr>
            </a:br>
            <a:r>
              <a:rPr lang="uk-UA" sz="2800" b="1" dirty="0" smtClean="0">
                <a:solidFill>
                  <a:schemeClr val="bg1"/>
                </a:solidFill>
                <a:cs typeface="Arial" pitchFamily="34" charset="0"/>
              </a:rPr>
              <a:t>кліматичний  пояс</a:t>
            </a:r>
            <a:endParaRPr lang="ru-RU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258355" y="5241701"/>
            <a:ext cx="1777284" cy="1616299"/>
          </a:xfrm>
          <a:prstGeom prst="rect">
            <a:avLst/>
          </a:prstGeom>
          <a:solidFill>
            <a:srgbClr val="A1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TextBox 22"/>
          <p:cNvSpPr txBox="1"/>
          <p:nvPr/>
        </p:nvSpPr>
        <p:spPr>
          <a:xfrm>
            <a:off x="511168" y="1206549"/>
            <a:ext cx="1785950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uk-UA" dirty="0">
                <a:solidFill>
                  <a:sysClr val="windowText" lastClr="000000"/>
                </a:solidFill>
              </a:rPr>
              <a:t>Кліматичні показники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230529" y="4024723"/>
            <a:ext cx="5732371" cy="2246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/>
              <a:t>Тип клімату   </a:t>
            </a:r>
            <a:r>
              <a:rPr lang="uk-UA" sz="2800" dirty="0" smtClean="0">
                <a:solidFill>
                  <a:srgbClr val="0033CC"/>
                </a:solidFill>
              </a:rPr>
              <a:t>Арктичний</a:t>
            </a: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i="1" dirty="0" smtClean="0"/>
              <a:t>Зима тривала  і  дуже  холодна. </a:t>
            </a:r>
            <a:endParaRPr lang="uk-UA" sz="2800" dirty="0" smtClean="0"/>
          </a:p>
          <a:p>
            <a:r>
              <a:rPr lang="uk-UA" sz="2800" i="1" dirty="0" smtClean="0"/>
              <a:t>У серпні випадає сніг.   </a:t>
            </a:r>
            <a:r>
              <a:rPr lang="uk-UA" sz="2800" i="1" dirty="0" smtClean="0"/>
              <a:t/>
            </a:r>
            <a:br>
              <a:rPr lang="uk-UA" sz="2800" i="1" dirty="0" smtClean="0"/>
            </a:br>
            <a:r>
              <a:rPr lang="uk-UA" sz="2800" i="1" dirty="0" smtClean="0"/>
              <a:t>Температура </a:t>
            </a:r>
            <a:r>
              <a:rPr lang="uk-UA" sz="2800" i="1" dirty="0" smtClean="0"/>
              <a:t>взимку </a:t>
            </a:r>
            <a:r>
              <a:rPr lang="uk-UA" sz="2800" i="1" dirty="0" smtClean="0">
                <a:sym typeface="Symbol"/>
              </a:rPr>
              <a:t></a:t>
            </a:r>
            <a:r>
              <a:rPr lang="uk-UA" sz="2800" i="1" dirty="0" smtClean="0"/>
              <a:t> 40; </a:t>
            </a:r>
            <a:r>
              <a:rPr lang="uk-UA" sz="2800" i="1" dirty="0" smtClean="0"/>
              <a:t/>
            </a:r>
            <a:br>
              <a:rPr lang="uk-UA" sz="2800" i="1" dirty="0" smtClean="0"/>
            </a:br>
            <a:r>
              <a:rPr lang="uk-UA" sz="2800" i="1" dirty="0" smtClean="0"/>
              <a:t>літом </a:t>
            </a:r>
            <a:r>
              <a:rPr lang="uk-UA" sz="2800" i="1" dirty="0" smtClean="0"/>
              <a:t>+5; опадів 250 мм;</a:t>
            </a:r>
            <a:endParaRPr lang="uk-UA" sz="2800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75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1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1" dur="75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6" grpId="0" animBg="1"/>
      <p:bldP spid="4128" grpId="0" animBg="1"/>
      <p:bldP spid="4105" grpId="0" animBg="1" autoUpdateAnimBg="0"/>
      <p:bldP spid="4107" grpId="0" animBg="1" autoUpdateAnimBg="0"/>
      <p:bldP spid="4109" grpId="0" animBg="1" autoUpdateAnimBg="0"/>
      <p:bldP spid="4110" grpId="0" animBg="1" autoUpdateAnimBg="0"/>
      <p:bldP spid="4113" grpId="0" animBg="1" autoUpdateAnimBg="0"/>
      <p:bldP spid="4142" grpId="0" animBg="1"/>
      <p:bldP spid="4103" grpId="0" animBg="1"/>
      <p:bldP spid="4104" grpId="0" autoUpdateAnimBg="0"/>
      <p:bldP spid="21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4"/>
          <p:cNvSpPr>
            <a:spLocks noChangeArrowheads="1" noChangeShapeType="1" noTextEdit="1"/>
          </p:cNvSpPr>
          <p:nvPr/>
        </p:nvSpPr>
        <p:spPr bwMode="auto">
          <a:xfrm>
            <a:off x="895082" y="1777285"/>
            <a:ext cx="7353836" cy="393664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uk-UA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7979"/>
                    </a:gs>
                  </a:gsLst>
                  <a:lin ang="5400000" scaled="1"/>
                </a:gradFill>
                <a:effectLst>
                  <a:reflection blurRad="6350" stA="60000" endA="900" endPos="60000" dist="29997" dir="5400000" sy="-100000" algn="bl" rotWithShape="0"/>
                </a:effectLst>
                <a:latin typeface="Times New Roman"/>
                <a:cs typeface="Times New Roman"/>
              </a:rPr>
              <a:t>Субарктичний</a:t>
            </a:r>
            <a:br>
              <a:rPr lang="uk-UA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7979"/>
                    </a:gs>
                  </a:gsLst>
                  <a:lin ang="5400000" scaled="1"/>
                </a:gradFill>
                <a:effectLst>
                  <a:reflection blurRad="6350" stA="60000" endA="900" endPos="60000" dist="29997" dir="5400000" sy="-100000" algn="bl" rotWithShape="0"/>
                </a:effectLst>
                <a:latin typeface="Times New Roman"/>
                <a:cs typeface="Times New Roman"/>
              </a:rPr>
            </a:br>
            <a:r>
              <a:rPr lang="uk-UA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7979"/>
                    </a:gs>
                  </a:gsLst>
                  <a:lin ang="5400000" scaled="1"/>
                </a:gradFill>
                <a:effectLst>
                  <a:reflection blurRad="6350" stA="60000" endA="900" endPos="60000" dist="29997" dir="5400000" sy="-100000" algn="bl" rotWithShape="0"/>
                </a:effectLst>
                <a:latin typeface="Times New Roman"/>
                <a:cs typeface="Times New Roman"/>
              </a:rPr>
              <a:t>кліматичний</a:t>
            </a:r>
            <a:br>
              <a:rPr lang="uk-UA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7979"/>
                    </a:gs>
                  </a:gsLst>
                  <a:lin ang="5400000" scaled="1"/>
                </a:gradFill>
                <a:effectLst>
                  <a:reflection blurRad="6350" stA="60000" endA="900" endPos="60000" dist="29997" dir="5400000" sy="-100000" algn="bl" rotWithShape="0"/>
                </a:effectLst>
                <a:latin typeface="Times New Roman"/>
                <a:cs typeface="Times New Roman"/>
              </a:rPr>
            </a:br>
            <a:r>
              <a:rPr lang="uk-UA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7979"/>
                    </a:gs>
                  </a:gsLst>
                  <a:lin ang="5400000" scaled="1"/>
                </a:gradFill>
                <a:effectLst>
                  <a:reflection blurRad="6350" stA="60000" endA="900" endPos="60000" dist="29997" dir="5400000" sy="-100000" algn="bl" rotWithShape="0"/>
                </a:effectLst>
                <a:latin typeface="Times New Roman"/>
                <a:cs typeface="Times New Roman"/>
              </a:rPr>
              <a:t>пояс</a:t>
            </a:r>
            <a:endParaRPr lang="uk-UA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FFCC"/>
                  </a:gs>
                  <a:gs pos="100000">
                    <a:srgbClr val="FF7979"/>
                  </a:gs>
                </a:gsLst>
                <a:lin ang="5400000" scaled="1"/>
              </a:gradFill>
              <a:effectLst>
                <a:reflection blurRad="6350" stA="60000" endA="900" endPos="60000" dist="29997" dir="5400000" sy="-100000" algn="bl" rotWithShape="0"/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/>
          <p:cNvSpPr/>
          <p:nvPr/>
        </p:nvSpPr>
        <p:spPr>
          <a:xfrm>
            <a:off x="0" y="0"/>
            <a:ext cx="3296992" cy="953037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9" name="Picture 2" descr="D:\Презентації\Презентаиії географія\Гео 7 Географічна номенклатура\контурні карти\Пфівнічна смерика фіз карта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86116" y="0"/>
            <a:ext cx="5857884" cy="6858000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3258355" y="5241701"/>
            <a:ext cx="1777284" cy="1616299"/>
          </a:xfrm>
          <a:prstGeom prst="rect">
            <a:avLst/>
          </a:prstGeom>
          <a:solidFill>
            <a:srgbClr val="A1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175" name="Rectangle 55"/>
          <p:cNvSpPr>
            <a:spLocks noChangeArrowheads="1"/>
          </p:cNvSpPr>
          <p:nvPr/>
        </p:nvSpPr>
        <p:spPr bwMode="auto">
          <a:xfrm>
            <a:off x="3267075" y="12700"/>
            <a:ext cx="1447800" cy="5334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5169" name="Freeform 49"/>
          <p:cNvSpPr>
            <a:spLocks/>
          </p:cNvSpPr>
          <p:nvPr/>
        </p:nvSpPr>
        <p:spPr bwMode="auto">
          <a:xfrm>
            <a:off x="3840163" y="0"/>
            <a:ext cx="5411787" cy="1797050"/>
          </a:xfrm>
          <a:custGeom>
            <a:avLst/>
            <a:gdLst/>
            <a:ahLst/>
            <a:cxnLst>
              <a:cxn ang="0">
                <a:pos x="1256" y="1093"/>
              </a:cxn>
              <a:cxn ang="0">
                <a:pos x="1739" y="1132"/>
              </a:cxn>
              <a:cxn ang="0">
                <a:pos x="1996" y="1093"/>
              </a:cxn>
              <a:cxn ang="0">
                <a:pos x="2159" y="1023"/>
              </a:cxn>
              <a:cxn ang="0">
                <a:pos x="2399" y="949"/>
              </a:cxn>
              <a:cxn ang="0">
                <a:pos x="2562" y="864"/>
              </a:cxn>
              <a:cxn ang="0">
                <a:pos x="2813" y="922"/>
              </a:cxn>
              <a:cxn ang="0">
                <a:pos x="2657" y="611"/>
              </a:cxn>
              <a:cxn ang="0">
                <a:pos x="2969" y="19"/>
              </a:cxn>
              <a:cxn ang="0">
                <a:pos x="19" y="0"/>
              </a:cxn>
              <a:cxn ang="0">
                <a:pos x="0" y="92"/>
              </a:cxn>
              <a:cxn ang="0">
                <a:pos x="151" y="307"/>
              </a:cxn>
              <a:cxn ang="0">
                <a:pos x="353" y="564"/>
              </a:cxn>
              <a:cxn ang="0">
                <a:pos x="577" y="817"/>
              </a:cxn>
              <a:cxn ang="0">
                <a:pos x="727" y="907"/>
              </a:cxn>
              <a:cxn ang="0">
                <a:pos x="914" y="1016"/>
              </a:cxn>
              <a:cxn ang="0">
                <a:pos x="1256" y="1093"/>
              </a:cxn>
            </a:cxnLst>
            <a:rect l="0" t="0" r="r" b="b"/>
            <a:pathLst>
              <a:path w="3409" h="1132">
                <a:moveTo>
                  <a:pt x="1256" y="1093"/>
                </a:moveTo>
                <a:cubicBezTo>
                  <a:pt x="1393" y="1112"/>
                  <a:pt x="1616" y="1132"/>
                  <a:pt x="1739" y="1132"/>
                </a:cubicBezTo>
                <a:cubicBezTo>
                  <a:pt x="1826" y="1122"/>
                  <a:pt x="1936" y="1108"/>
                  <a:pt x="1996" y="1093"/>
                </a:cubicBezTo>
                <a:cubicBezTo>
                  <a:pt x="2059" y="1077"/>
                  <a:pt x="2099" y="1048"/>
                  <a:pt x="2159" y="1023"/>
                </a:cubicBezTo>
                <a:cubicBezTo>
                  <a:pt x="2227" y="1012"/>
                  <a:pt x="2332" y="975"/>
                  <a:pt x="2399" y="949"/>
                </a:cubicBezTo>
                <a:cubicBezTo>
                  <a:pt x="2466" y="923"/>
                  <a:pt x="2493" y="868"/>
                  <a:pt x="2562" y="864"/>
                </a:cubicBezTo>
                <a:cubicBezTo>
                  <a:pt x="2602" y="823"/>
                  <a:pt x="2748" y="1059"/>
                  <a:pt x="2813" y="922"/>
                </a:cubicBezTo>
                <a:cubicBezTo>
                  <a:pt x="2829" y="880"/>
                  <a:pt x="2631" y="761"/>
                  <a:pt x="2657" y="611"/>
                </a:cubicBezTo>
                <a:cubicBezTo>
                  <a:pt x="2683" y="461"/>
                  <a:pt x="3409" y="121"/>
                  <a:pt x="2969" y="19"/>
                </a:cubicBezTo>
                <a:lnTo>
                  <a:pt x="19" y="0"/>
                </a:lnTo>
                <a:lnTo>
                  <a:pt x="0" y="92"/>
                </a:lnTo>
                <a:lnTo>
                  <a:pt x="151" y="307"/>
                </a:lnTo>
                <a:cubicBezTo>
                  <a:pt x="87" y="342"/>
                  <a:pt x="315" y="516"/>
                  <a:pt x="353" y="564"/>
                </a:cubicBezTo>
                <a:cubicBezTo>
                  <a:pt x="393" y="752"/>
                  <a:pt x="414" y="812"/>
                  <a:pt x="577" y="817"/>
                </a:cubicBezTo>
                <a:cubicBezTo>
                  <a:pt x="659" y="823"/>
                  <a:pt x="645" y="901"/>
                  <a:pt x="727" y="907"/>
                </a:cubicBezTo>
                <a:cubicBezTo>
                  <a:pt x="760" y="918"/>
                  <a:pt x="888" y="994"/>
                  <a:pt x="914" y="1016"/>
                </a:cubicBezTo>
                <a:cubicBezTo>
                  <a:pt x="1010" y="1019"/>
                  <a:pt x="1182" y="1103"/>
                  <a:pt x="1256" y="1093"/>
                </a:cubicBezTo>
                <a:close/>
              </a:path>
            </a:pathLst>
          </a:custGeom>
          <a:solidFill>
            <a:srgbClr val="0066FF">
              <a:alpha val="45882"/>
            </a:srgbClr>
          </a:solidFill>
          <a:ln w="28575" cap="rnd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5152" name="Freeform 32"/>
          <p:cNvSpPr>
            <a:spLocks/>
          </p:cNvSpPr>
          <p:nvPr/>
        </p:nvSpPr>
        <p:spPr bwMode="auto">
          <a:xfrm>
            <a:off x="3260725" y="6350"/>
            <a:ext cx="5897563" cy="2720975"/>
          </a:xfrm>
          <a:custGeom>
            <a:avLst/>
            <a:gdLst/>
            <a:ahLst/>
            <a:cxnLst>
              <a:cxn ang="0">
                <a:pos x="3715" y="463"/>
              </a:cxn>
              <a:cxn ang="0">
                <a:pos x="3318" y="993"/>
              </a:cxn>
              <a:cxn ang="0">
                <a:pos x="3147" y="1211"/>
              </a:cxn>
              <a:cxn ang="0">
                <a:pos x="2890" y="1538"/>
              </a:cxn>
              <a:cxn ang="0">
                <a:pos x="2345" y="1709"/>
              </a:cxn>
              <a:cxn ang="0">
                <a:pos x="1852" y="1652"/>
              </a:cxn>
              <a:cxn ang="0">
                <a:pos x="1123" y="1483"/>
              </a:cxn>
              <a:cxn ang="0">
                <a:pos x="827" y="1094"/>
              </a:cxn>
              <a:cxn ang="0">
                <a:pos x="469" y="1078"/>
              </a:cxn>
              <a:cxn ang="0">
                <a:pos x="8" y="938"/>
              </a:cxn>
              <a:cxn ang="0">
                <a:pos x="0" y="2"/>
              </a:cxn>
              <a:cxn ang="0">
                <a:pos x="380" y="0"/>
              </a:cxn>
              <a:cxn ang="0">
                <a:pos x="372" y="66"/>
              </a:cxn>
              <a:cxn ang="0">
                <a:pos x="376" y="92"/>
              </a:cxn>
              <a:cxn ang="0">
                <a:pos x="388" y="99"/>
              </a:cxn>
              <a:cxn ang="0">
                <a:pos x="500" y="261"/>
              </a:cxn>
              <a:cxn ang="0">
                <a:pos x="522" y="284"/>
              </a:cxn>
              <a:cxn ang="0">
                <a:pos x="530" y="372"/>
              </a:cxn>
              <a:cxn ang="0">
                <a:pos x="561" y="405"/>
              </a:cxn>
              <a:cxn ang="0">
                <a:pos x="699" y="543"/>
              </a:cxn>
              <a:cxn ang="0">
                <a:pos x="763" y="713"/>
              </a:cxn>
              <a:cxn ang="0">
                <a:pos x="844" y="791"/>
              </a:cxn>
              <a:cxn ang="0">
                <a:pos x="969" y="822"/>
              </a:cxn>
              <a:cxn ang="0">
                <a:pos x="1011" y="848"/>
              </a:cxn>
              <a:cxn ang="0">
                <a:pos x="1119" y="921"/>
              </a:cxn>
              <a:cxn ang="0">
                <a:pos x="1330" y="1023"/>
              </a:cxn>
              <a:cxn ang="0">
                <a:pos x="1529" y="1074"/>
              </a:cxn>
              <a:cxn ang="0">
                <a:pos x="1728" y="1106"/>
              </a:cxn>
              <a:cxn ang="0">
                <a:pos x="1777" y="1109"/>
              </a:cxn>
              <a:cxn ang="0">
                <a:pos x="1845" y="1118"/>
              </a:cxn>
              <a:cxn ang="0">
                <a:pos x="1963" y="1127"/>
              </a:cxn>
              <a:cxn ang="0">
                <a:pos x="2158" y="1124"/>
              </a:cxn>
              <a:cxn ang="0">
                <a:pos x="2320" y="1100"/>
              </a:cxn>
              <a:cxn ang="0">
                <a:pos x="2557" y="1019"/>
              </a:cxn>
              <a:cxn ang="0">
                <a:pos x="2587" y="1011"/>
              </a:cxn>
              <a:cxn ang="0">
                <a:pos x="2758" y="946"/>
              </a:cxn>
              <a:cxn ang="0">
                <a:pos x="2845" y="899"/>
              </a:cxn>
              <a:cxn ang="0">
                <a:pos x="2952" y="860"/>
              </a:cxn>
              <a:cxn ang="0">
                <a:pos x="3060" y="932"/>
              </a:cxn>
              <a:cxn ang="0">
                <a:pos x="3155" y="946"/>
              </a:cxn>
              <a:cxn ang="0">
                <a:pos x="3159" y="875"/>
              </a:cxn>
              <a:cxn ang="0">
                <a:pos x="3069" y="765"/>
              </a:cxn>
              <a:cxn ang="0">
                <a:pos x="3031" y="689"/>
              </a:cxn>
              <a:cxn ang="0">
                <a:pos x="3037" y="566"/>
              </a:cxn>
              <a:cxn ang="0">
                <a:pos x="3271" y="264"/>
              </a:cxn>
              <a:cxn ang="0">
                <a:pos x="3331" y="189"/>
              </a:cxn>
              <a:cxn ang="0">
                <a:pos x="3352" y="15"/>
              </a:cxn>
              <a:cxn ang="0">
                <a:pos x="3697" y="14"/>
              </a:cxn>
            </a:cxnLst>
            <a:rect l="0" t="0" r="r" b="b"/>
            <a:pathLst>
              <a:path w="3715" h="1714">
                <a:moveTo>
                  <a:pt x="3715" y="463"/>
                </a:moveTo>
                <a:lnTo>
                  <a:pt x="3318" y="993"/>
                </a:lnTo>
                <a:cubicBezTo>
                  <a:pt x="3313" y="1012"/>
                  <a:pt x="3160" y="1208"/>
                  <a:pt x="3147" y="1211"/>
                </a:cubicBezTo>
                <a:cubicBezTo>
                  <a:pt x="3107" y="1219"/>
                  <a:pt x="2926" y="1521"/>
                  <a:pt x="2890" y="1538"/>
                </a:cubicBezTo>
                <a:cubicBezTo>
                  <a:pt x="2756" y="1621"/>
                  <a:pt x="2518" y="1690"/>
                  <a:pt x="2345" y="1709"/>
                </a:cubicBezTo>
                <a:cubicBezTo>
                  <a:pt x="2210" y="1714"/>
                  <a:pt x="2055" y="1690"/>
                  <a:pt x="1852" y="1652"/>
                </a:cubicBezTo>
                <a:cubicBezTo>
                  <a:pt x="1681" y="1615"/>
                  <a:pt x="1294" y="1576"/>
                  <a:pt x="1123" y="1483"/>
                </a:cubicBezTo>
                <a:cubicBezTo>
                  <a:pt x="1047" y="1399"/>
                  <a:pt x="984" y="1212"/>
                  <a:pt x="827" y="1094"/>
                </a:cubicBezTo>
                <a:cubicBezTo>
                  <a:pt x="757" y="1001"/>
                  <a:pt x="614" y="1108"/>
                  <a:pt x="469" y="1078"/>
                </a:cubicBezTo>
                <a:cubicBezTo>
                  <a:pt x="333" y="1052"/>
                  <a:pt x="86" y="1117"/>
                  <a:pt x="8" y="938"/>
                </a:cubicBezTo>
                <a:lnTo>
                  <a:pt x="0" y="2"/>
                </a:lnTo>
                <a:lnTo>
                  <a:pt x="380" y="0"/>
                </a:lnTo>
                <a:lnTo>
                  <a:pt x="372" y="66"/>
                </a:lnTo>
                <a:lnTo>
                  <a:pt x="376" y="92"/>
                </a:lnTo>
                <a:lnTo>
                  <a:pt x="388" y="99"/>
                </a:lnTo>
                <a:cubicBezTo>
                  <a:pt x="409" y="127"/>
                  <a:pt x="478" y="230"/>
                  <a:pt x="500" y="261"/>
                </a:cubicBezTo>
                <a:cubicBezTo>
                  <a:pt x="521" y="292"/>
                  <a:pt x="512" y="260"/>
                  <a:pt x="522" y="284"/>
                </a:cubicBezTo>
                <a:cubicBezTo>
                  <a:pt x="527" y="302"/>
                  <a:pt x="524" y="352"/>
                  <a:pt x="530" y="372"/>
                </a:cubicBezTo>
                <a:cubicBezTo>
                  <a:pt x="536" y="392"/>
                  <a:pt x="533" y="377"/>
                  <a:pt x="561" y="405"/>
                </a:cubicBezTo>
                <a:cubicBezTo>
                  <a:pt x="589" y="433"/>
                  <a:pt x="665" y="492"/>
                  <a:pt x="699" y="543"/>
                </a:cubicBezTo>
                <a:cubicBezTo>
                  <a:pt x="756" y="606"/>
                  <a:pt x="739" y="672"/>
                  <a:pt x="763" y="713"/>
                </a:cubicBezTo>
                <a:cubicBezTo>
                  <a:pt x="787" y="754"/>
                  <a:pt x="810" y="773"/>
                  <a:pt x="844" y="791"/>
                </a:cubicBezTo>
                <a:cubicBezTo>
                  <a:pt x="878" y="809"/>
                  <a:pt x="941" y="813"/>
                  <a:pt x="969" y="822"/>
                </a:cubicBezTo>
                <a:lnTo>
                  <a:pt x="1011" y="848"/>
                </a:lnTo>
                <a:cubicBezTo>
                  <a:pt x="1036" y="865"/>
                  <a:pt x="1066" y="892"/>
                  <a:pt x="1119" y="921"/>
                </a:cubicBezTo>
                <a:lnTo>
                  <a:pt x="1330" y="1023"/>
                </a:lnTo>
                <a:cubicBezTo>
                  <a:pt x="1436" y="1028"/>
                  <a:pt x="1463" y="1060"/>
                  <a:pt x="1529" y="1074"/>
                </a:cubicBezTo>
                <a:cubicBezTo>
                  <a:pt x="1595" y="1088"/>
                  <a:pt x="1687" y="1100"/>
                  <a:pt x="1728" y="1106"/>
                </a:cubicBezTo>
                <a:cubicBezTo>
                  <a:pt x="1769" y="1112"/>
                  <a:pt x="1758" y="1107"/>
                  <a:pt x="1777" y="1109"/>
                </a:cubicBezTo>
                <a:cubicBezTo>
                  <a:pt x="1796" y="1111"/>
                  <a:pt x="1814" y="1115"/>
                  <a:pt x="1845" y="1118"/>
                </a:cubicBezTo>
                <a:cubicBezTo>
                  <a:pt x="1876" y="1121"/>
                  <a:pt x="1911" y="1126"/>
                  <a:pt x="1963" y="1127"/>
                </a:cubicBezTo>
                <a:cubicBezTo>
                  <a:pt x="2015" y="1128"/>
                  <a:pt x="2099" y="1128"/>
                  <a:pt x="2158" y="1124"/>
                </a:cubicBezTo>
                <a:cubicBezTo>
                  <a:pt x="2217" y="1120"/>
                  <a:pt x="2254" y="1118"/>
                  <a:pt x="2320" y="1100"/>
                </a:cubicBezTo>
                <a:cubicBezTo>
                  <a:pt x="2392" y="1109"/>
                  <a:pt x="2485" y="1003"/>
                  <a:pt x="2557" y="1019"/>
                </a:cubicBezTo>
                <a:cubicBezTo>
                  <a:pt x="2601" y="1005"/>
                  <a:pt x="2554" y="1023"/>
                  <a:pt x="2587" y="1011"/>
                </a:cubicBezTo>
                <a:cubicBezTo>
                  <a:pt x="2620" y="999"/>
                  <a:pt x="2715" y="965"/>
                  <a:pt x="2758" y="946"/>
                </a:cubicBezTo>
                <a:cubicBezTo>
                  <a:pt x="2802" y="929"/>
                  <a:pt x="2813" y="913"/>
                  <a:pt x="2845" y="899"/>
                </a:cubicBezTo>
                <a:cubicBezTo>
                  <a:pt x="2877" y="885"/>
                  <a:pt x="2916" y="855"/>
                  <a:pt x="2952" y="860"/>
                </a:cubicBezTo>
                <a:cubicBezTo>
                  <a:pt x="2989" y="861"/>
                  <a:pt x="3026" y="918"/>
                  <a:pt x="3060" y="932"/>
                </a:cubicBezTo>
                <a:cubicBezTo>
                  <a:pt x="3094" y="946"/>
                  <a:pt x="3138" y="956"/>
                  <a:pt x="3155" y="946"/>
                </a:cubicBezTo>
                <a:cubicBezTo>
                  <a:pt x="3165" y="936"/>
                  <a:pt x="3179" y="918"/>
                  <a:pt x="3159" y="875"/>
                </a:cubicBezTo>
                <a:cubicBezTo>
                  <a:pt x="3145" y="845"/>
                  <a:pt x="3090" y="796"/>
                  <a:pt x="3069" y="765"/>
                </a:cubicBezTo>
                <a:cubicBezTo>
                  <a:pt x="3048" y="734"/>
                  <a:pt x="3036" y="722"/>
                  <a:pt x="3031" y="689"/>
                </a:cubicBezTo>
                <a:cubicBezTo>
                  <a:pt x="3025" y="627"/>
                  <a:pt x="3001" y="637"/>
                  <a:pt x="3037" y="566"/>
                </a:cubicBezTo>
                <a:cubicBezTo>
                  <a:pt x="3077" y="495"/>
                  <a:pt x="3222" y="327"/>
                  <a:pt x="3271" y="264"/>
                </a:cubicBezTo>
                <a:cubicBezTo>
                  <a:pt x="3318" y="201"/>
                  <a:pt x="3309" y="228"/>
                  <a:pt x="3331" y="189"/>
                </a:cubicBezTo>
                <a:lnTo>
                  <a:pt x="3352" y="15"/>
                </a:lnTo>
                <a:lnTo>
                  <a:pt x="3697" y="14"/>
                </a:lnTo>
              </a:path>
            </a:pathLst>
          </a:custGeom>
          <a:solidFill>
            <a:srgbClr val="FFCCCC">
              <a:alpha val="50196"/>
            </a:srgbClr>
          </a:solidFill>
          <a:ln w="9525" cap="rnd">
            <a:noFill/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5164" name="Rectangle 44"/>
          <p:cNvSpPr>
            <a:spLocks noChangeArrowheads="1"/>
          </p:cNvSpPr>
          <p:nvPr/>
        </p:nvSpPr>
        <p:spPr bwMode="auto">
          <a:xfrm>
            <a:off x="5344733" y="1903569"/>
            <a:ext cx="256679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sz="2800" b="1" i="1" dirty="0">
                <a:solidFill>
                  <a:schemeClr val="accent2">
                    <a:lumMod val="75000"/>
                  </a:schemeClr>
                </a:solidFill>
              </a:rPr>
              <a:t>Субарктичний</a:t>
            </a:r>
            <a:endParaRPr lang="ru-RU" sz="28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171" name="Text Box 51"/>
          <p:cNvSpPr txBox="1">
            <a:spLocks noChangeArrowheads="1"/>
          </p:cNvSpPr>
          <p:nvPr/>
        </p:nvSpPr>
        <p:spPr bwMode="auto">
          <a:xfrm>
            <a:off x="5181600" y="735884"/>
            <a:ext cx="219799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i="1" dirty="0">
                <a:solidFill>
                  <a:schemeClr val="bg1"/>
                </a:solidFill>
              </a:rPr>
              <a:t>Арктичний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sp>
        <p:nvSpPr>
          <p:cNvPr id="5172" name="Freeform 52"/>
          <p:cNvSpPr>
            <a:spLocks/>
          </p:cNvSpPr>
          <p:nvPr/>
        </p:nvSpPr>
        <p:spPr bwMode="auto">
          <a:xfrm>
            <a:off x="3709116" y="25400"/>
            <a:ext cx="4893548" cy="1965325"/>
          </a:xfrm>
          <a:custGeom>
            <a:avLst/>
            <a:gdLst/>
            <a:ahLst/>
            <a:cxnLst>
              <a:cxn ang="0">
                <a:pos x="2927" y="0"/>
              </a:cxn>
              <a:cxn ang="0">
                <a:pos x="2888" y="327"/>
              </a:cxn>
              <a:cxn ang="0">
                <a:pos x="2779" y="623"/>
              </a:cxn>
              <a:cxn ang="0">
                <a:pos x="2555" y="882"/>
              </a:cxn>
              <a:cxn ang="0">
                <a:pos x="1887" y="1183"/>
              </a:cxn>
              <a:cxn ang="0">
                <a:pos x="1410" y="1214"/>
              </a:cxn>
              <a:cxn ang="0">
                <a:pos x="1144" y="1181"/>
              </a:cxn>
              <a:cxn ang="0">
                <a:pos x="798" y="1076"/>
              </a:cxn>
              <a:cxn ang="0">
                <a:pos x="514" y="923"/>
              </a:cxn>
              <a:cxn ang="0">
                <a:pos x="258" y="679"/>
              </a:cxn>
              <a:cxn ang="0">
                <a:pos x="78" y="358"/>
              </a:cxn>
              <a:cxn ang="0">
                <a:pos x="0" y="24"/>
              </a:cxn>
            </a:cxnLst>
            <a:rect l="0" t="0" r="r" b="b"/>
            <a:pathLst>
              <a:path w="2927" h="1238">
                <a:moveTo>
                  <a:pt x="2927" y="0"/>
                </a:moveTo>
                <a:cubicBezTo>
                  <a:pt x="2922" y="54"/>
                  <a:pt x="2913" y="223"/>
                  <a:pt x="2888" y="327"/>
                </a:cubicBezTo>
                <a:cubicBezTo>
                  <a:pt x="2863" y="431"/>
                  <a:pt x="2834" y="530"/>
                  <a:pt x="2779" y="623"/>
                </a:cubicBezTo>
                <a:cubicBezTo>
                  <a:pt x="2724" y="716"/>
                  <a:pt x="2704" y="789"/>
                  <a:pt x="2555" y="882"/>
                </a:cubicBezTo>
                <a:cubicBezTo>
                  <a:pt x="2406" y="975"/>
                  <a:pt x="2078" y="1128"/>
                  <a:pt x="1887" y="1183"/>
                </a:cubicBezTo>
                <a:cubicBezTo>
                  <a:pt x="1696" y="1238"/>
                  <a:pt x="1534" y="1214"/>
                  <a:pt x="1410" y="1214"/>
                </a:cubicBezTo>
                <a:lnTo>
                  <a:pt x="1144" y="1181"/>
                </a:lnTo>
                <a:lnTo>
                  <a:pt x="798" y="1076"/>
                </a:lnTo>
                <a:lnTo>
                  <a:pt x="514" y="923"/>
                </a:lnTo>
                <a:lnTo>
                  <a:pt x="258" y="679"/>
                </a:lnTo>
                <a:lnTo>
                  <a:pt x="78" y="358"/>
                </a:lnTo>
                <a:lnTo>
                  <a:pt x="0" y="24"/>
                </a:lnTo>
              </a:path>
            </a:pathLst>
          </a:custGeom>
          <a:noFill/>
          <a:ln w="28575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5185" name="Rectangle 65"/>
          <p:cNvSpPr>
            <a:spLocks noChangeArrowheads="1"/>
          </p:cNvSpPr>
          <p:nvPr/>
        </p:nvSpPr>
        <p:spPr bwMode="auto">
          <a:xfrm>
            <a:off x="425980" y="4102084"/>
            <a:ext cx="5612870" cy="1295400"/>
          </a:xfrm>
          <a:prstGeom prst="rect">
            <a:avLst/>
          </a:prstGeom>
          <a:solidFill>
            <a:srgbClr val="CCFFFF"/>
          </a:solidFill>
          <a:ln w="9525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5186" name="Text Box 66"/>
          <p:cNvSpPr txBox="1">
            <a:spLocks noChangeArrowheads="1"/>
          </p:cNvSpPr>
          <p:nvPr/>
        </p:nvSpPr>
        <p:spPr bwMode="auto">
          <a:xfrm>
            <a:off x="612246" y="4255558"/>
            <a:ext cx="1219200" cy="396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 dirty="0" err="1">
                <a:solidFill>
                  <a:srgbClr val="000099"/>
                </a:solidFill>
              </a:rPr>
              <a:t>з-</a:t>
            </a:r>
            <a:r>
              <a:rPr lang="uk-UA" sz="2000" b="1" i="1" dirty="0" err="1">
                <a:solidFill>
                  <a:srgbClr val="FF0000"/>
                </a:solidFill>
              </a:rPr>
              <a:t>АрПМ</a:t>
            </a:r>
            <a:r>
              <a:rPr lang="uk-UA" sz="2000" b="1" i="1" dirty="0" err="1">
                <a:solidFill>
                  <a:srgbClr val="000099"/>
                </a:solidFill>
              </a:rPr>
              <a:t>-</a:t>
            </a:r>
            <a:endParaRPr lang="ru-RU" sz="2000" b="1" i="1" dirty="0">
              <a:solidFill>
                <a:srgbClr val="000099"/>
              </a:solidFill>
            </a:endParaRPr>
          </a:p>
        </p:txBody>
      </p:sp>
      <p:sp>
        <p:nvSpPr>
          <p:cNvPr id="5187" name="Oval 67"/>
          <p:cNvSpPr>
            <a:spLocks noChangeArrowheads="1"/>
          </p:cNvSpPr>
          <p:nvPr/>
        </p:nvSpPr>
        <p:spPr bwMode="auto">
          <a:xfrm>
            <a:off x="1899180" y="4204758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000" b="1" i="1" dirty="0" err="1">
                <a:solidFill>
                  <a:schemeClr val="bg1"/>
                </a:solidFill>
              </a:rPr>
              <a:t>рВ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5189" name="Text Box 69"/>
          <p:cNvSpPr txBox="1">
            <a:spLocks noChangeArrowheads="1"/>
          </p:cNvSpPr>
          <p:nvPr/>
        </p:nvSpPr>
        <p:spPr bwMode="auto">
          <a:xfrm>
            <a:off x="2433024" y="4169109"/>
            <a:ext cx="1110275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 smtClean="0">
                <a:solidFill>
                  <a:schemeClr val="accent2"/>
                </a:solidFill>
              </a:rPr>
              <a:t>-30</a:t>
            </a:r>
            <a:r>
              <a:rPr lang="uk-UA" b="1" i="1" baseline="44000" dirty="0" smtClean="0">
                <a:solidFill>
                  <a:schemeClr val="accent2"/>
                </a:solidFill>
              </a:rPr>
              <a:t>о</a:t>
            </a:r>
            <a:r>
              <a:rPr lang="uk-UA" b="1" i="1" dirty="0" smtClean="0">
                <a:solidFill>
                  <a:schemeClr val="accent2"/>
                </a:solidFill>
              </a:rPr>
              <a:t>С</a:t>
            </a:r>
            <a:endParaRPr lang="ru-RU" b="1" i="1" dirty="0">
              <a:solidFill>
                <a:schemeClr val="accent2"/>
              </a:solidFill>
            </a:endParaRPr>
          </a:p>
        </p:txBody>
      </p:sp>
      <p:sp>
        <p:nvSpPr>
          <p:cNvPr id="5192" name="Text Box 72"/>
          <p:cNvSpPr txBox="1">
            <a:spLocks noChangeArrowheads="1"/>
          </p:cNvSpPr>
          <p:nvPr/>
        </p:nvSpPr>
        <p:spPr bwMode="auto">
          <a:xfrm>
            <a:off x="3209284" y="4459650"/>
            <a:ext cx="14259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>
                <a:solidFill>
                  <a:srgbClr val="000066"/>
                </a:solidFill>
              </a:rPr>
              <a:t>А</a:t>
            </a:r>
            <a:r>
              <a:rPr lang="en-US" b="1" i="1" dirty="0">
                <a:solidFill>
                  <a:srgbClr val="000066"/>
                </a:solidFill>
              </a:rPr>
              <a:t>t</a:t>
            </a:r>
            <a:r>
              <a:rPr lang="en-US" b="1" i="1" baseline="44000" dirty="0">
                <a:solidFill>
                  <a:srgbClr val="000066"/>
                </a:solidFill>
              </a:rPr>
              <a:t>o</a:t>
            </a:r>
            <a:r>
              <a:rPr lang="en-US" b="1" i="1" dirty="0">
                <a:solidFill>
                  <a:srgbClr val="000066"/>
                </a:solidFill>
              </a:rPr>
              <a:t>= </a:t>
            </a:r>
            <a:r>
              <a:rPr lang="uk-UA" b="1" i="1" dirty="0">
                <a:solidFill>
                  <a:srgbClr val="000066"/>
                </a:solidFill>
              </a:rPr>
              <a:t>36</a:t>
            </a:r>
            <a:r>
              <a:rPr lang="en-US" b="1" i="1" baseline="44000" dirty="0">
                <a:solidFill>
                  <a:srgbClr val="000066"/>
                </a:solidFill>
              </a:rPr>
              <a:t>o</a:t>
            </a:r>
            <a:endParaRPr lang="ru-RU" b="1" i="1" baseline="44000" dirty="0">
              <a:solidFill>
                <a:srgbClr val="000066"/>
              </a:solidFill>
            </a:endParaRPr>
          </a:p>
        </p:txBody>
      </p:sp>
      <p:grpSp>
        <p:nvGrpSpPr>
          <p:cNvPr id="5193" name="Group 73"/>
          <p:cNvGrpSpPr>
            <a:grpSpLocks/>
          </p:cNvGrpSpPr>
          <p:nvPr/>
        </p:nvGrpSpPr>
        <p:grpSpPr bwMode="auto">
          <a:xfrm>
            <a:off x="4237316" y="4657447"/>
            <a:ext cx="1676400" cy="727076"/>
            <a:chOff x="3160" y="1342"/>
            <a:chExt cx="1056" cy="458"/>
          </a:xfrm>
        </p:grpSpPr>
        <p:grpSp>
          <p:nvGrpSpPr>
            <p:cNvPr id="5194" name="Group 74"/>
            <p:cNvGrpSpPr>
              <a:grpSpLocks/>
            </p:cNvGrpSpPr>
            <p:nvPr/>
          </p:nvGrpSpPr>
          <p:grpSpPr bwMode="auto">
            <a:xfrm>
              <a:off x="3160" y="1342"/>
              <a:ext cx="384" cy="458"/>
              <a:chOff x="1680" y="2112"/>
              <a:chExt cx="624" cy="716"/>
            </a:xfrm>
          </p:grpSpPr>
          <p:graphicFrame>
            <p:nvGraphicFramePr>
              <p:cNvPr id="5195" name="Object 75"/>
              <p:cNvGraphicFramePr>
                <a:graphicFrameLocks noChangeAspect="1"/>
              </p:cNvGraphicFramePr>
              <p:nvPr/>
            </p:nvGraphicFramePr>
            <p:xfrm>
              <a:off x="1728" y="2397"/>
              <a:ext cx="512" cy="431"/>
            </p:xfrm>
            <a:graphic>
              <a:graphicData uri="http://schemas.openxmlformats.org/presentationml/2006/ole">
                <p:oleObj spid="_x0000_s5195" name="CorelDRAW" r:id="rId10" imgW="1894320" imgH="2112480" progId="">
                  <p:embed/>
                </p:oleObj>
              </a:graphicData>
            </a:graphic>
          </p:graphicFrame>
          <p:graphicFrame>
            <p:nvGraphicFramePr>
              <p:cNvPr id="5196" name="Object 76"/>
              <p:cNvGraphicFramePr>
                <a:graphicFrameLocks noChangeAspect="1"/>
              </p:cNvGraphicFramePr>
              <p:nvPr/>
            </p:nvGraphicFramePr>
            <p:xfrm>
              <a:off x="1680" y="2112"/>
              <a:ext cx="624" cy="283"/>
            </p:xfrm>
            <a:graphic>
              <a:graphicData uri="http://schemas.openxmlformats.org/presentationml/2006/ole">
                <p:oleObj spid="_x0000_s5196" name="CorelDRAW" r:id="rId11" imgW="1875240" imgH="903240" progId="">
                  <p:embed/>
                </p:oleObj>
              </a:graphicData>
            </a:graphic>
          </p:graphicFrame>
        </p:grpSp>
        <p:sp>
          <p:nvSpPr>
            <p:cNvPr id="5197" name="Text Box 77"/>
            <p:cNvSpPr txBox="1">
              <a:spLocks noChangeArrowheads="1"/>
            </p:cNvSpPr>
            <p:nvPr/>
          </p:nvSpPr>
          <p:spPr bwMode="auto">
            <a:xfrm>
              <a:off x="3496" y="1392"/>
              <a:ext cx="720" cy="23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i="1" dirty="0">
                  <a:solidFill>
                    <a:schemeClr val="accent2"/>
                  </a:solidFill>
                </a:rPr>
                <a:t>400 </a:t>
              </a:r>
              <a:r>
                <a:rPr lang="uk-UA" sz="1800" b="1" i="1" dirty="0">
                  <a:solidFill>
                    <a:schemeClr val="accent2"/>
                  </a:solidFill>
                </a:rPr>
                <a:t>мм</a:t>
              </a:r>
              <a:endParaRPr lang="ru-RU" sz="1800" b="1" i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5199" name="Rectangle 79"/>
          <p:cNvSpPr>
            <a:spLocks noChangeArrowheads="1"/>
          </p:cNvSpPr>
          <p:nvPr/>
        </p:nvSpPr>
        <p:spPr bwMode="auto">
          <a:xfrm>
            <a:off x="2441588" y="4796867"/>
            <a:ext cx="1139812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FF0000"/>
                </a:solidFill>
              </a:rPr>
              <a:t>+10</a:t>
            </a:r>
            <a:r>
              <a:rPr lang="uk-UA" b="1" i="1" baseline="44000" dirty="0" smtClean="0">
                <a:solidFill>
                  <a:srgbClr val="FF0000"/>
                </a:solidFill>
              </a:rPr>
              <a:t>о</a:t>
            </a:r>
            <a:r>
              <a:rPr lang="uk-UA" b="1" i="1" dirty="0" smtClean="0">
                <a:solidFill>
                  <a:srgbClr val="FF0000"/>
                </a:solidFill>
              </a:rPr>
              <a:t>С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5200" name="Rectangle 80"/>
          <p:cNvSpPr>
            <a:spLocks noChangeArrowheads="1"/>
          </p:cNvSpPr>
          <p:nvPr/>
        </p:nvSpPr>
        <p:spPr bwMode="auto">
          <a:xfrm>
            <a:off x="645222" y="4775143"/>
            <a:ext cx="1101725" cy="396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000" b="1" i="1" dirty="0" err="1">
                <a:solidFill>
                  <a:srgbClr val="FF0000"/>
                </a:solidFill>
              </a:rPr>
              <a:t>л-</a:t>
            </a:r>
            <a:r>
              <a:rPr lang="uk-UA" sz="2000" b="1" i="1" dirty="0" err="1">
                <a:solidFill>
                  <a:schemeClr val="accent2"/>
                </a:solidFill>
              </a:rPr>
              <a:t>ППМ</a:t>
            </a:r>
            <a:r>
              <a:rPr lang="uk-UA" sz="2000" b="1" i="1" dirty="0" err="1">
                <a:solidFill>
                  <a:srgbClr val="FF0000"/>
                </a:solidFill>
              </a:rPr>
              <a:t>-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5201" name="Oval 81"/>
          <p:cNvSpPr>
            <a:spLocks noChangeArrowheads="1"/>
          </p:cNvSpPr>
          <p:nvPr/>
        </p:nvSpPr>
        <p:spPr bwMode="auto">
          <a:xfrm>
            <a:off x="1899179" y="4794751"/>
            <a:ext cx="457200" cy="4572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000" b="1" i="1" dirty="0" err="1">
                <a:solidFill>
                  <a:schemeClr val="bg1"/>
                </a:solidFill>
              </a:rPr>
              <a:t>рН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5204" name="AutoShape 84"/>
          <p:cNvSpPr>
            <a:spLocks noChangeArrowheads="1"/>
          </p:cNvSpPr>
          <p:nvPr/>
        </p:nvSpPr>
        <p:spPr bwMode="auto">
          <a:xfrm>
            <a:off x="4387934" y="4148165"/>
            <a:ext cx="457200" cy="457200"/>
          </a:xfrm>
          <a:prstGeom prst="sun">
            <a:avLst>
              <a:gd name="adj" fmla="val 25000"/>
            </a:avLst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FF99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35" name="Text Box 244"/>
          <p:cNvSpPr txBox="1">
            <a:spLocks noChangeArrowheads="1"/>
          </p:cNvSpPr>
          <p:nvPr/>
        </p:nvSpPr>
        <p:spPr bwMode="auto">
          <a:xfrm>
            <a:off x="0" y="0"/>
            <a:ext cx="3409950" cy="954107"/>
          </a:xfrm>
          <a:prstGeom prst="rect">
            <a:avLst/>
          </a:prstGeom>
          <a:solidFill>
            <a:srgbClr val="FFCCCC">
              <a:alpha val="76078"/>
            </a:srgb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sz="2800" i="1" dirty="0" smtClean="0">
                <a:solidFill>
                  <a:schemeClr val="accent2">
                    <a:lumMod val="50000"/>
                  </a:schemeClr>
                </a:solidFill>
              </a:rPr>
              <a:t>Субарктичний </a:t>
            </a:r>
            <a:br>
              <a:rPr lang="uk-UA" sz="2800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uk-UA" sz="2800" i="1" dirty="0" smtClean="0">
                <a:solidFill>
                  <a:schemeClr val="accent2">
                    <a:lumMod val="50000"/>
                  </a:schemeClr>
                </a:solidFill>
              </a:rPr>
              <a:t>кліматичний  пояс</a:t>
            </a:r>
            <a:endParaRPr lang="ru-RU" sz="28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0" y="5473005"/>
            <a:ext cx="9144001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/>
              <a:t>Тип клімату</a:t>
            </a:r>
            <a:r>
              <a:rPr lang="uk-UA" sz="2800" i="1" dirty="0" smtClean="0"/>
              <a:t> </a:t>
            </a:r>
            <a:r>
              <a:rPr lang="uk-UA" sz="2800" dirty="0" smtClean="0">
                <a:solidFill>
                  <a:srgbClr val="0033CC"/>
                </a:solidFill>
              </a:rPr>
              <a:t>Субарктичний</a:t>
            </a:r>
            <a:br>
              <a:rPr lang="uk-UA" sz="2800" dirty="0" smtClean="0">
                <a:solidFill>
                  <a:srgbClr val="0033CC"/>
                </a:solidFill>
              </a:rPr>
            </a:br>
            <a:r>
              <a:rPr lang="uk-UA" sz="2800" i="1" dirty="0" smtClean="0"/>
              <a:t> Зима холодна з температурами  до -30;</a:t>
            </a:r>
            <a:br>
              <a:rPr lang="uk-UA" sz="2800" i="1" dirty="0" smtClean="0"/>
            </a:br>
            <a:r>
              <a:rPr lang="uk-UA" sz="2800" i="1" dirty="0" smtClean="0"/>
              <a:t> Літо прохолодне (до+10 С), але більш тривале</a:t>
            </a:r>
            <a:endParaRPr lang="uk-UA" sz="2800" dirty="0"/>
          </a:p>
        </p:txBody>
      </p:sp>
      <p:sp>
        <p:nvSpPr>
          <p:cNvPr id="40" name="TextBox 39"/>
          <p:cNvSpPr txBox="1"/>
          <p:nvPr/>
        </p:nvSpPr>
        <p:spPr>
          <a:xfrm>
            <a:off x="0" y="2606333"/>
            <a:ext cx="5467350" cy="140686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i="1" dirty="0" smtClean="0"/>
              <a:t>Повітряні маси змінюються</a:t>
            </a:r>
            <a:br>
              <a:rPr lang="uk-UA" sz="2800" i="1" dirty="0" smtClean="0"/>
            </a:br>
            <a:r>
              <a:rPr lang="uk-UA" sz="2800" i="1" dirty="0" smtClean="0"/>
              <a:t> за сезонами: взимку  арктичні,    влітку  </a:t>
            </a:r>
            <a:r>
              <a:rPr lang="uk-UA" sz="2800" i="1" dirty="0" smtClean="0">
                <a:solidFill>
                  <a:srgbClr val="FF0000"/>
                </a:solidFill>
              </a:rPr>
              <a:t>помірні</a:t>
            </a:r>
            <a:endParaRPr lang="uk-UA" sz="2800" dirty="0">
              <a:solidFill>
                <a:srgbClr val="FF0000"/>
              </a:solidFill>
            </a:endParaRPr>
          </a:p>
        </p:txBody>
      </p:sp>
      <p:sp>
        <p:nvSpPr>
          <p:cNvPr id="41" name="Стрелка вправо 40"/>
          <p:cNvSpPr/>
          <p:nvPr/>
        </p:nvSpPr>
        <p:spPr>
          <a:xfrm>
            <a:off x="1395666" y="898359"/>
            <a:ext cx="2679030" cy="914401"/>
          </a:xfrm>
          <a:prstGeom prst="rightArrow">
            <a:avLst>
              <a:gd name="adj1" fmla="val 72069"/>
              <a:gd name="adj2" fmla="val 50000"/>
            </a:avLst>
          </a:prstGeom>
          <a:gradFill rotWithShape="1">
            <a:gsLst>
              <a:gs pos="0">
                <a:srgbClr val="474B78">
                  <a:shade val="15000"/>
                  <a:satMod val="180000"/>
                </a:srgbClr>
              </a:gs>
              <a:gs pos="50000">
                <a:srgbClr val="474B78">
                  <a:shade val="45000"/>
                  <a:satMod val="170000"/>
                </a:srgbClr>
              </a:gs>
              <a:gs pos="70000">
                <a:srgbClr val="474B78">
                  <a:tint val="99000"/>
                  <a:shade val="65000"/>
                  <a:satMod val="155000"/>
                </a:srgbClr>
              </a:gs>
              <a:gs pos="100000">
                <a:srgbClr val="474B78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474B78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Взимку </a:t>
            </a: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1EE8F2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арктичне </a:t>
            </a: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повітря</a:t>
            </a:r>
            <a:endParaRPr kumimoji="0" lang="uk-UA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2" name="Arc 87"/>
          <p:cNvSpPr>
            <a:spLocks/>
          </p:cNvSpPr>
          <p:nvPr/>
        </p:nvSpPr>
        <p:spPr bwMode="auto">
          <a:xfrm rot="1536308">
            <a:off x="4241781" y="1149436"/>
            <a:ext cx="952863" cy="693543"/>
          </a:xfrm>
          <a:custGeom>
            <a:avLst/>
            <a:gdLst>
              <a:gd name="T0" fmla="*/ 13591169 w 21600"/>
              <a:gd name="T1" fmla="*/ 0 h 21408"/>
              <a:gd name="T2" fmla="*/ 102217535 w 21600"/>
              <a:gd name="T3" fmla="*/ 269125579 h 21408"/>
              <a:gd name="T4" fmla="*/ 0 w 21600"/>
              <a:gd name="T5" fmla="*/ 269125579 h 21408"/>
              <a:gd name="T6" fmla="*/ 0 60000 65536"/>
              <a:gd name="T7" fmla="*/ 0 60000 65536"/>
              <a:gd name="T8" fmla="*/ 0 60000 65536"/>
              <a:gd name="T9" fmla="*/ 0 w 21600"/>
              <a:gd name="T10" fmla="*/ 0 h 21408"/>
              <a:gd name="T11" fmla="*/ 21600 w 21600"/>
              <a:gd name="T12" fmla="*/ 21408 h 214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408" fill="none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</a:path>
              <a:path w="21600" h="21408" stroke="0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  <a:lnTo>
                  <a:pt x="0" y="21408"/>
                </a:lnTo>
                <a:close/>
              </a:path>
            </a:pathLst>
          </a:custGeom>
          <a:noFill/>
          <a:ln w="76200">
            <a:solidFill>
              <a:srgbClr val="0000FF">
                <a:alpha val="70195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43" name="Arc 87"/>
          <p:cNvSpPr>
            <a:spLocks/>
          </p:cNvSpPr>
          <p:nvPr/>
        </p:nvSpPr>
        <p:spPr bwMode="auto">
          <a:xfrm rot="1536308">
            <a:off x="5429654" y="1241336"/>
            <a:ext cx="793374" cy="739708"/>
          </a:xfrm>
          <a:custGeom>
            <a:avLst/>
            <a:gdLst>
              <a:gd name="T0" fmla="*/ 13591169 w 21600"/>
              <a:gd name="T1" fmla="*/ 0 h 21408"/>
              <a:gd name="T2" fmla="*/ 102217535 w 21600"/>
              <a:gd name="T3" fmla="*/ 269125579 h 21408"/>
              <a:gd name="T4" fmla="*/ 0 w 21600"/>
              <a:gd name="T5" fmla="*/ 269125579 h 21408"/>
              <a:gd name="T6" fmla="*/ 0 60000 65536"/>
              <a:gd name="T7" fmla="*/ 0 60000 65536"/>
              <a:gd name="T8" fmla="*/ 0 60000 65536"/>
              <a:gd name="T9" fmla="*/ 0 w 21600"/>
              <a:gd name="T10" fmla="*/ 0 h 21408"/>
              <a:gd name="T11" fmla="*/ 21600 w 21600"/>
              <a:gd name="T12" fmla="*/ 21408 h 214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408" fill="none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</a:path>
              <a:path w="21600" h="21408" stroke="0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  <a:lnTo>
                  <a:pt x="0" y="21408"/>
                </a:lnTo>
                <a:close/>
              </a:path>
            </a:pathLst>
          </a:custGeom>
          <a:noFill/>
          <a:ln w="76200">
            <a:solidFill>
              <a:srgbClr val="0000FF">
                <a:alpha val="70195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44" name="Arc 87"/>
          <p:cNvSpPr>
            <a:spLocks/>
          </p:cNvSpPr>
          <p:nvPr/>
        </p:nvSpPr>
        <p:spPr bwMode="auto">
          <a:xfrm rot="1536308">
            <a:off x="6637587" y="1186183"/>
            <a:ext cx="752163" cy="608118"/>
          </a:xfrm>
          <a:custGeom>
            <a:avLst/>
            <a:gdLst>
              <a:gd name="T0" fmla="*/ 13591169 w 21600"/>
              <a:gd name="T1" fmla="*/ 0 h 21408"/>
              <a:gd name="T2" fmla="*/ 102217535 w 21600"/>
              <a:gd name="T3" fmla="*/ 269125579 h 21408"/>
              <a:gd name="T4" fmla="*/ 0 w 21600"/>
              <a:gd name="T5" fmla="*/ 269125579 h 21408"/>
              <a:gd name="T6" fmla="*/ 0 60000 65536"/>
              <a:gd name="T7" fmla="*/ 0 60000 65536"/>
              <a:gd name="T8" fmla="*/ 0 60000 65536"/>
              <a:gd name="T9" fmla="*/ 0 w 21600"/>
              <a:gd name="T10" fmla="*/ 0 h 21408"/>
              <a:gd name="T11" fmla="*/ 21600 w 21600"/>
              <a:gd name="T12" fmla="*/ 21408 h 214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408" fill="none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</a:path>
              <a:path w="21600" h="21408" stroke="0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  <a:lnTo>
                  <a:pt x="0" y="21408"/>
                </a:lnTo>
                <a:close/>
              </a:path>
            </a:pathLst>
          </a:custGeom>
          <a:noFill/>
          <a:ln w="76200">
            <a:solidFill>
              <a:srgbClr val="0000FF">
                <a:alpha val="70195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45" name="Arc 87"/>
          <p:cNvSpPr>
            <a:spLocks/>
          </p:cNvSpPr>
          <p:nvPr/>
        </p:nvSpPr>
        <p:spPr bwMode="auto">
          <a:xfrm rot="1536308">
            <a:off x="7552764" y="879577"/>
            <a:ext cx="744649" cy="611720"/>
          </a:xfrm>
          <a:custGeom>
            <a:avLst/>
            <a:gdLst>
              <a:gd name="T0" fmla="*/ 13591169 w 21600"/>
              <a:gd name="T1" fmla="*/ 0 h 21408"/>
              <a:gd name="T2" fmla="*/ 102217535 w 21600"/>
              <a:gd name="T3" fmla="*/ 269125579 h 21408"/>
              <a:gd name="T4" fmla="*/ 0 w 21600"/>
              <a:gd name="T5" fmla="*/ 269125579 h 21408"/>
              <a:gd name="T6" fmla="*/ 0 60000 65536"/>
              <a:gd name="T7" fmla="*/ 0 60000 65536"/>
              <a:gd name="T8" fmla="*/ 0 60000 65536"/>
              <a:gd name="T9" fmla="*/ 0 w 21600"/>
              <a:gd name="T10" fmla="*/ 0 h 21408"/>
              <a:gd name="T11" fmla="*/ 21600 w 21600"/>
              <a:gd name="T12" fmla="*/ 21408 h 214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408" fill="none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</a:path>
              <a:path w="21600" h="21408" stroke="0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  <a:lnTo>
                  <a:pt x="0" y="21408"/>
                </a:lnTo>
                <a:close/>
              </a:path>
            </a:pathLst>
          </a:custGeom>
          <a:noFill/>
          <a:ln w="76200">
            <a:solidFill>
              <a:srgbClr val="0000FF">
                <a:alpha val="70195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46" name="Стрелка вправо 45"/>
          <p:cNvSpPr/>
          <p:nvPr/>
        </p:nvSpPr>
        <p:spPr>
          <a:xfrm>
            <a:off x="1422400" y="1813557"/>
            <a:ext cx="2556933" cy="828043"/>
          </a:xfrm>
          <a:prstGeom prst="rightArrow">
            <a:avLst>
              <a:gd name="adj1" fmla="val 72069"/>
              <a:gd name="adj2" fmla="val 50000"/>
            </a:avLst>
          </a:prstGeom>
          <a:gradFill rotWithShape="1">
            <a:gsLst>
              <a:gs pos="0">
                <a:srgbClr val="2DA2BF">
                  <a:shade val="15000"/>
                  <a:satMod val="180000"/>
                </a:srgbClr>
              </a:gs>
              <a:gs pos="50000">
                <a:srgbClr val="2DA2BF">
                  <a:shade val="45000"/>
                  <a:satMod val="170000"/>
                </a:srgbClr>
              </a:gs>
              <a:gs pos="70000">
                <a:srgbClr val="2DA2BF">
                  <a:tint val="99000"/>
                  <a:shade val="65000"/>
                  <a:satMod val="155000"/>
                </a:srgbClr>
              </a:gs>
              <a:gs pos="100000">
                <a:srgbClr val="2DA2BF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>
            <a:noFill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rgbClr val="2DA2BF">
                <a:satMod val="30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влітку  </a:t>
            </a: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помірне </a:t>
            </a: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повітря</a:t>
            </a:r>
            <a:endParaRPr kumimoji="0" lang="uk-UA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7" name="Arc 91"/>
          <p:cNvSpPr>
            <a:spLocks/>
          </p:cNvSpPr>
          <p:nvPr/>
        </p:nvSpPr>
        <p:spPr bwMode="auto">
          <a:xfrm rot="19381174" flipV="1">
            <a:off x="5147608" y="2058385"/>
            <a:ext cx="665811" cy="993306"/>
          </a:xfrm>
          <a:custGeom>
            <a:avLst/>
            <a:gdLst>
              <a:gd name="T0" fmla="*/ 12072112 w 21600"/>
              <a:gd name="T1" fmla="*/ 0 h 22690"/>
              <a:gd name="T2" fmla="*/ 102047207 w 21600"/>
              <a:gd name="T3" fmla="*/ 284692370 h 22690"/>
              <a:gd name="T4" fmla="*/ 0 w 21600"/>
              <a:gd name="T5" fmla="*/ 269121369 h 22690"/>
              <a:gd name="T6" fmla="*/ 0 60000 65536"/>
              <a:gd name="T7" fmla="*/ 0 60000 65536"/>
              <a:gd name="T8" fmla="*/ 0 60000 65536"/>
              <a:gd name="T9" fmla="*/ 0 w 21600"/>
              <a:gd name="T10" fmla="*/ 0 h 22690"/>
              <a:gd name="T11" fmla="*/ 21600 w 21600"/>
              <a:gd name="T12" fmla="*/ 22690 h 226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690" fill="none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</a:path>
              <a:path w="21600" h="22690" stroke="0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  <a:lnTo>
                  <a:pt x="0" y="21449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48" name="Arc 91"/>
          <p:cNvSpPr>
            <a:spLocks/>
          </p:cNvSpPr>
          <p:nvPr/>
        </p:nvSpPr>
        <p:spPr bwMode="auto">
          <a:xfrm rot="19381174" flipV="1">
            <a:off x="6243144" y="2193350"/>
            <a:ext cx="665811" cy="993306"/>
          </a:xfrm>
          <a:custGeom>
            <a:avLst/>
            <a:gdLst>
              <a:gd name="T0" fmla="*/ 12072112 w 21600"/>
              <a:gd name="T1" fmla="*/ 0 h 22690"/>
              <a:gd name="T2" fmla="*/ 102047207 w 21600"/>
              <a:gd name="T3" fmla="*/ 284692370 h 22690"/>
              <a:gd name="T4" fmla="*/ 0 w 21600"/>
              <a:gd name="T5" fmla="*/ 269121369 h 22690"/>
              <a:gd name="T6" fmla="*/ 0 60000 65536"/>
              <a:gd name="T7" fmla="*/ 0 60000 65536"/>
              <a:gd name="T8" fmla="*/ 0 60000 65536"/>
              <a:gd name="T9" fmla="*/ 0 w 21600"/>
              <a:gd name="T10" fmla="*/ 0 h 22690"/>
              <a:gd name="T11" fmla="*/ 21600 w 21600"/>
              <a:gd name="T12" fmla="*/ 22690 h 226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690" fill="none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</a:path>
              <a:path w="21600" h="22690" stroke="0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  <a:lnTo>
                  <a:pt x="0" y="21449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49" name="Arc 91"/>
          <p:cNvSpPr>
            <a:spLocks/>
          </p:cNvSpPr>
          <p:nvPr/>
        </p:nvSpPr>
        <p:spPr bwMode="auto">
          <a:xfrm rot="19381174" flipV="1">
            <a:off x="7489097" y="1910884"/>
            <a:ext cx="566338" cy="993306"/>
          </a:xfrm>
          <a:custGeom>
            <a:avLst/>
            <a:gdLst>
              <a:gd name="T0" fmla="*/ 12072112 w 21600"/>
              <a:gd name="T1" fmla="*/ 0 h 22690"/>
              <a:gd name="T2" fmla="*/ 102047207 w 21600"/>
              <a:gd name="T3" fmla="*/ 284692370 h 22690"/>
              <a:gd name="T4" fmla="*/ 0 w 21600"/>
              <a:gd name="T5" fmla="*/ 269121369 h 22690"/>
              <a:gd name="T6" fmla="*/ 0 60000 65536"/>
              <a:gd name="T7" fmla="*/ 0 60000 65536"/>
              <a:gd name="T8" fmla="*/ 0 60000 65536"/>
              <a:gd name="T9" fmla="*/ 0 w 21600"/>
              <a:gd name="T10" fmla="*/ 0 h 22690"/>
              <a:gd name="T11" fmla="*/ 21600 w 21600"/>
              <a:gd name="T12" fmla="*/ 22690 h 226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690" fill="none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</a:path>
              <a:path w="21600" h="22690" stroke="0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  <a:lnTo>
                  <a:pt x="0" y="21449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50" name="Выноска со стрелкой влево 49"/>
          <p:cNvSpPr/>
          <p:nvPr/>
        </p:nvSpPr>
        <p:spPr>
          <a:xfrm>
            <a:off x="6366934" y="4288366"/>
            <a:ext cx="2548466" cy="9144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2402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uk-UA" b="1" dirty="0" smtClean="0">
                <a:solidFill>
                  <a:sysClr val="windowText" lastClr="000000"/>
                </a:solidFill>
              </a:rPr>
              <a:t>Кліматичні показники</a:t>
            </a:r>
            <a:endParaRPr lang="uk-UA" b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51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75"/>
                                        <p:tgtEl>
                                          <p:spTgt spid="51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5" dur="75"/>
                                        <p:tgtEl>
                                          <p:spTgt spid="51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0" dur="75"/>
                                        <p:tgtEl>
                                          <p:spTgt spid="52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51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explod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2" grpId="0" animBg="1"/>
      <p:bldP spid="5164" grpId="0" autoUpdateAnimBg="0"/>
      <p:bldP spid="5185" grpId="0" animBg="1"/>
      <p:bldP spid="5186" grpId="0" animBg="1" autoUpdateAnimBg="0"/>
      <p:bldP spid="5187" grpId="0" animBg="1" autoUpdateAnimBg="0"/>
      <p:bldP spid="5189" grpId="0" animBg="1" autoUpdateAnimBg="0"/>
      <p:bldP spid="5192" grpId="0" autoUpdateAnimBg="0"/>
      <p:bldP spid="5199" grpId="0" animBg="1" autoUpdateAnimBg="0"/>
      <p:bldP spid="5200" grpId="0" animBg="1" autoUpdateAnimBg="0"/>
      <p:bldP spid="5201" grpId="0" animBg="1" autoUpdateAnimBg="0"/>
      <p:bldP spid="5204" grpId="0" animBg="1"/>
      <p:bldP spid="35" grpId="0" animBg="1"/>
      <p:bldP spid="37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4"/>
          <p:cNvSpPr>
            <a:spLocks noChangeArrowheads="1" noChangeShapeType="1" noTextEdit="1"/>
          </p:cNvSpPr>
          <p:nvPr/>
        </p:nvSpPr>
        <p:spPr bwMode="gray">
          <a:xfrm>
            <a:off x="548241" y="1487287"/>
            <a:ext cx="8268235" cy="31152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/>
              <a:lightRig rig="legacyFlat3" dir="r"/>
            </a:scene3d>
            <a:sp3d extrusionH="430200" prstMaterial="legacyMetal">
              <a:extrusionClr>
                <a:srgbClr val="65B8E1"/>
              </a:extrusionClr>
            </a:sp3d>
          </a:bodyPr>
          <a:lstStyle/>
          <a:p>
            <a:pPr algn="ctr"/>
            <a:r>
              <a:rPr lang="uk-UA" sz="44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241292"/>
                    </a:gs>
                    <a:gs pos="50000">
                      <a:srgbClr val="E5F2FF"/>
                    </a:gs>
                    <a:gs pos="100000">
                      <a:srgbClr val="241292"/>
                    </a:gs>
                  </a:gsLst>
                  <a:lin ang="5400000" scaled="1"/>
                </a:gradFill>
                <a:effectLst>
                  <a:reflection blurRad="6350" stA="55000" endA="300" endPos="45500" dir="5400000" sy="-100000" algn="bl" rotWithShape="0"/>
                </a:effectLst>
                <a:latin typeface="Palatino Linotype"/>
              </a:rPr>
              <a:t>Помірний </a:t>
            </a:r>
            <a:br>
              <a:rPr lang="uk-UA" sz="44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241292"/>
                    </a:gs>
                    <a:gs pos="50000">
                      <a:srgbClr val="E5F2FF"/>
                    </a:gs>
                    <a:gs pos="100000">
                      <a:srgbClr val="241292"/>
                    </a:gs>
                  </a:gsLst>
                  <a:lin ang="5400000" scaled="1"/>
                </a:gradFill>
                <a:effectLst>
                  <a:reflection blurRad="6350" stA="55000" endA="300" endPos="45500" dir="5400000" sy="-100000" algn="bl" rotWithShape="0"/>
                </a:effectLst>
                <a:latin typeface="Palatino Linotype"/>
              </a:rPr>
            </a:br>
            <a:r>
              <a:rPr lang="uk-UA" sz="44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241292"/>
                    </a:gs>
                    <a:gs pos="50000">
                      <a:srgbClr val="E5F2FF"/>
                    </a:gs>
                    <a:gs pos="100000">
                      <a:srgbClr val="241292"/>
                    </a:gs>
                  </a:gsLst>
                  <a:lin ang="5400000" scaled="1"/>
                </a:gradFill>
                <a:effectLst>
                  <a:reflection blurRad="6350" stA="55000" endA="300" endPos="45500" dir="5400000" sy="-100000" algn="bl" rotWithShape="0"/>
                </a:effectLst>
                <a:latin typeface="Palatino Linotype"/>
              </a:rPr>
              <a:t>кліматичний</a:t>
            </a:r>
            <a:br>
              <a:rPr lang="uk-UA" sz="44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241292"/>
                    </a:gs>
                    <a:gs pos="50000">
                      <a:srgbClr val="E5F2FF"/>
                    </a:gs>
                    <a:gs pos="100000">
                      <a:srgbClr val="241292"/>
                    </a:gs>
                  </a:gsLst>
                  <a:lin ang="5400000" scaled="1"/>
                </a:gradFill>
                <a:effectLst>
                  <a:reflection blurRad="6350" stA="55000" endA="300" endPos="45500" dir="5400000" sy="-100000" algn="bl" rotWithShape="0"/>
                </a:effectLst>
                <a:latin typeface="Palatino Linotype"/>
              </a:rPr>
            </a:br>
            <a:r>
              <a:rPr lang="uk-UA" sz="44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241292"/>
                    </a:gs>
                    <a:gs pos="50000">
                      <a:srgbClr val="E5F2FF"/>
                    </a:gs>
                    <a:gs pos="100000">
                      <a:srgbClr val="241292"/>
                    </a:gs>
                  </a:gsLst>
                  <a:lin ang="5400000" scaled="1"/>
                </a:gradFill>
                <a:effectLst>
                  <a:reflection blurRad="6350" stA="55000" endA="300" endPos="45500" dir="5400000" sy="-100000" algn="bl" rotWithShape="0"/>
                </a:effectLst>
                <a:latin typeface="Palatino Linotype"/>
              </a:rPr>
              <a:t>пояс</a:t>
            </a:r>
            <a:endParaRPr lang="uk-UA" sz="4400" b="1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241292"/>
                  </a:gs>
                  <a:gs pos="50000">
                    <a:srgbClr val="E5F2FF"/>
                  </a:gs>
                  <a:gs pos="100000">
                    <a:srgbClr val="241292"/>
                  </a:gs>
                </a:gsLst>
                <a:lin ang="5400000" scaled="1"/>
              </a:gradFill>
              <a:effectLst>
                <a:reflection blurRad="6350" stA="55000" endA="300" endPos="45500" dir="5400000" sy="-100000" algn="bl" rotWithShape="0"/>
              </a:effectLst>
              <a:latin typeface="Palatino Linotype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2" descr="D:\Презентації\Презентаиії географія\Гео 7 Географічна номенклатура\контурні карти\Пфівнічна смерика фіз карта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286116" y="0"/>
            <a:ext cx="5857884" cy="6858000"/>
          </a:xfrm>
          <a:prstGeom prst="rect">
            <a:avLst/>
          </a:prstGeom>
          <a:noFill/>
        </p:spPr>
      </p:pic>
      <p:sp>
        <p:nvSpPr>
          <p:cNvPr id="6158" name="Freeform 14"/>
          <p:cNvSpPr>
            <a:spLocks/>
          </p:cNvSpPr>
          <p:nvPr/>
        </p:nvSpPr>
        <p:spPr bwMode="auto">
          <a:xfrm>
            <a:off x="3254375" y="753884"/>
            <a:ext cx="5889625" cy="3149600"/>
          </a:xfrm>
          <a:custGeom>
            <a:avLst/>
            <a:gdLst/>
            <a:ahLst/>
            <a:cxnLst>
              <a:cxn ang="0">
                <a:pos x="0" y="506"/>
              </a:cxn>
              <a:cxn ang="0">
                <a:pos x="64" y="543"/>
              </a:cxn>
              <a:cxn ang="0">
                <a:pos x="148" y="569"/>
              </a:cxn>
              <a:cxn ang="0">
                <a:pos x="354" y="589"/>
              </a:cxn>
              <a:cxn ang="0">
                <a:pos x="384" y="592"/>
              </a:cxn>
              <a:cxn ang="0">
                <a:pos x="420" y="593"/>
              </a:cxn>
              <a:cxn ang="0">
                <a:pos x="513" y="602"/>
              </a:cxn>
              <a:cxn ang="0">
                <a:pos x="766" y="578"/>
              </a:cxn>
              <a:cxn ang="0">
                <a:pos x="912" y="699"/>
              </a:cxn>
              <a:cxn ang="0">
                <a:pos x="1035" y="881"/>
              </a:cxn>
              <a:cxn ang="0">
                <a:pos x="1105" y="984"/>
              </a:cxn>
              <a:cxn ang="0">
                <a:pos x="1267" y="1063"/>
              </a:cxn>
              <a:cxn ang="0">
                <a:pos x="1489" y="1111"/>
              </a:cxn>
              <a:cxn ang="0">
                <a:pos x="1564" y="1127"/>
              </a:cxn>
              <a:cxn ang="0">
                <a:pos x="1628" y="1136"/>
              </a:cxn>
              <a:cxn ang="0">
                <a:pos x="1799" y="1160"/>
              </a:cxn>
              <a:cxn ang="0">
                <a:pos x="1966" y="1195"/>
              </a:cxn>
              <a:cxn ang="0">
                <a:pos x="2327" y="1228"/>
              </a:cxn>
              <a:cxn ang="0">
                <a:pos x="2647" y="1160"/>
              </a:cxn>
              <a:cxn ang="0">
                <a:pos x="2739" y="1126"/>
              </a:cxn>
              <a:cxn ang="0">
                <a:pos x="2833" y="1088"/>
              </a:cxn>
              <a:cxn ang="0">
                <a:pos x="2919" y="1016"/>
              </a:cxn>
              <a:cxn ang="0">
                <a:pos x="2983" y="922"/>
              </a:cxn>
              <a:cxn ang="0">
                <a:pos x="3045" y="833"/>
              </a:cxn>
              <a:cxn ang="0">
                <a:pos x="3405" y="377"/>
              </a:cxn>
              <a:cxn ang="0">
                <a:pos x="3706" y="0"/>
              </a:cxn>
              <a:cxn ang="0">
                <a:pos x="3706" y="1191"/>
              </a:cxn>
              <a:cxn ang="0">
                <a:pos x="2998" y="1837"/>
              </a:cxn>
              <a:cxn ang="0">
                <a:pos x="2708" y="1967"/>
              </a:cxn>
              <a:cxn ang="0">
                <a:pos x="2468" y="1938"/>
              </a:cxn>
              <a:cxn ang="0">
                <a:pos x="2251" y="1922"/>
              </a:cxn>
              <a:cxn ang="0">
                <a:pos x="1875" y="1851"/>
              </a:cxn>
              <a:cxn ang="0">
                <a:pos x="1597" y="1868"/>
              </a:cxn>
              <a:cxn ang="0">
                <a:pos x="1239" y="1845"/>
              </a:cxn>
              <a:cxn ang="0">
                <a:pos x="561" y="1385"/>
              </a:cxn>
              <a:cxn ang="0">
                <a:pos x="1" y="1217"/>
              </a:cxn>
              <a:cxn ang="0">
                <a:pos x="0" y="506"/>
              </a:cxn>
            </a:cxnLst>
            <a:rect l="0" t="0" r="r" b="b"/>
            <a:pathLst>
              <a:path w="3710" h="1984">
                <a:moveTo>
                  <a:pt x="0" y="506"/>
                </a:moveTo>
                <a:lnTo>
                  <a:pt x="64" y="543"/>
                </a:lnTo>
                <a:lnTo>
                  <a:pt x="148" y="569"/>
                </a:lnTo>
                <a:cubicBezTo>
                  <a:pt x="214" y="587"/>
                  <a:pt x="315" y="585"/>
                  <a:pt x="354" y="589"/>
                </a:cubicBezTo>
                <a:cubicBezTo>
                  <a:pt x="393" y="593"/>
                  <a:pt x="373" y="591"/>
                  <a:pt x="384" y="592"/>
                </a:cubicBezTo>
                <a:cubicBezTo>
                  <a:pt x="396" y="593"/>
                  <a:pt x="391" y="593"/>
                  <a:pt x="420" y="593"/>
                </a:cubicBezTo>
                <a:cubicBezTo>
                  <a:pt x="441" y="595"/>
                  <a:pt x="455" y="604"/>
                  <a:pt x="513" y="602"/>
                </a:cubicBezTo>
                <a:cubicBezTo>
                  <a:pt x="537" y="625"/>
                  <a:pt x="740" y="560"/>
                  <a:pt x="766" y="578"/>
                </a:cubicBezTo>
                <a:cubicBezTo>
                  <a:pt x="826" y="595"/>
                  <a:pt x="867" y="649"/>
                  <a:pt x="912" y="699"/>
                </a:cubicBezTo>
                <a:cubicBezTo>
                  <a:pt x="957" y="749"/>
                  <a:pt x="1003" y="834"/>
                  <a:pt x="1035" y="881"/>
                </a:cubicBezTo>
                <a:cubicBezTo>
                  <a:pt x="1072" y="926"/>
                  <a:pt x="1066" y="954"/>
                  <a:pt x="1105" y="984"/>
                </a:cubicBezTo>
                <a:cubicBezTo>
                  <a:pt x="1144" y="1014"/>
                  <a:pt x="1203" y="1042"/>
                  <a:pt x="1267" y="1063"/>
                </a:cubicBezTo>
                <a:lnTo>
                  <a:pt x="1489" y="1111"/>
                </a:lnTo>
                <a:cubicBezTo>
                  <a:pt x="1539" y="1121"/>
                  <a:pt x="1541" y="1123"/>
                  <a:pt x="1564" y="1127"/>
                </a:cubicBezTo>
                <a:cubicBezTo>
                  <a:pt x="1587" y="1131"/>
                  <a:pt x="1589" y="1131"/>
                  <a:pt x="1628" y="1136"/>
                </a:cubicBezTo>
                <a:cubicBezTo>
                  <a:pt x="1693" y="1141"/>
                  <a:pt x="1734" y="1157"/>
                  <a:pt x="1799" y="1160"/>
                </a:cubicBezTo>
                <a:cubicBezTo>
                  <a:pt x="1854" y="1165"/>
                  <a:pt x="1878" y="1184"/>
                  <a:pt x="1966" y="1195"/>
                </a:cubicBezTo>
                <a:cubicBezTo>
                  <a:pt x="2054" y="1206"/>
                  <a:pt x="2214" y="1234"/>
                  <a:pt x="2327" y="1228"/>
                </a:cubicBezTo>
                <a:cubicBezTo>
                  <a:pt x="2486" y="1224"/>
                  <a:pt x="2578" y="1176"/>
                  <a:pt x="2647" y="1160"/>
                </a:cubicBezTo>
                <a:cubicBezTo>
                  <a:pt x="2656" y="1153"/>
                  <a:pt x="2730" y="1132"/>
                  <a:pt x="2739" y="1126"/>
                </a:cubicBezTo>
                <a:cubicBezTo>
                  <a:pt x="2767" y="1107"/>
                  <a:pt x="2801" y="1095"/>
                  <a:pt x="2833" y="1088"/>
                </a:cubicBezTo>
                <a:cubicBezTo>
                  <a:pt x="2843" y="1086"/>
                  <a:pt x="2909" y="1019"/>
                  <a:pt x="2919" y="1016"/>
                </a:cubicBezTo>
                <a:cubicBezTo>
                  <a:pt x="2951" y="1008"/>
                  <a:pt x="2932" y="930"/>
                  <a:pt x="2983" y="922"/>
                </a:cubicBezTo>
                <a:cubicBezTo>
                  <a:pt x="3006" y="890"/>
                  <a:pt x="2925" y="987"/>
                  <a:pt x="3045" y="833"/>
                </a:cubicBezTo>
                <a:cubicBezTo>
                  <a:pt x="3115" y="742"/>
                  <a:pt x="3295" y="516"/>
                  <a:pt x="3405" y="377"/>
                </a:cubicBezTo>
                <a:lnTo>
                  <a:pt x="3706" y="0"/>
                </a:lnTo>
                <a:cubicBezTo>
                  <a:pt x="3710" y="183"/>
                  <a:pt x="3708" y="1007"/>
                  <a:pt x="3706" y="1191"/>
                </a:cubicBezTo>
                <a:cubicBezTo>
                  <a:pt x="3586" y="1492"/>
                  <a:pt x="3164" y="1708"/>
                  <a:pt x="2998" y="1837"/>
                </a:cubicBezTo>
                <a:cubicBezTo>
                  <a:pt x="2832" y="1966"/>
                  <a:pt x="2796" y="1950"/>
                  <a:pt x="2708" y="1967"/>
                </a:cubicBezTo>
                <a:cubicBezTo>
                  <a:pt x="2620" y="1984"/>
                  <a:pt x="2544" y="1945"/>
                  <a:pt x="2468" y="1938"/>
                </a:cubicBezTo>
                <a:cubicBezTo>
                  <a:pt x="2393" y="1926"/>
                  <a:pt x="2353" y="1934"/>
                  <a:pt x="2251" y="1922"/>
                </a:cubicBezTo>
                <a:cubicBezTo>
                  <a:pt x="2164" y="1910"/>
                  <a:pt x="1989" y="1864"/>
                  <a:pt x="1875" y="1851"/>
                </a:cubicBezTo>
                <a:cubicBezTo>
                  <a:pt x="1791" y="1845"/>
                  <a:pt x="1703" y="1875"/>
                  <a:pt x="1597" y="1868"/>
                </a:cubicBezTo>
                <a:cubicBezTo>
                  <a:pt x="1527" y="1846"/>
                  <a:pt x="1412" y="1925"/>
                  <a:pt x="1239" y="1845"/>
                </a:cubicBezTo>
                <a:cubicBezTo>
                  <a:pt x="1066" y="1765"/>
                  <a:pt x="767" y="1490"/>
                  <a:pt x="561" y="1385"/>
                </a:cubicBezTo>
                <a:cubicBezTo>
                  <a:pt x="355" y="1280"/>
                  <a:pt x="94" y="1363"/>
                  <a:pt x="1" y="1217"/>
                </a:cubicBezTo>
                <a:lnTo>
                  <a:pt x="0" y="506"/>
                </a:lnTo>
                <a:close/>
              </a:path>
            </a:pathLst>
          </a:custGeom>
          <a:solidFill>
            <a:srgbClr val="009900">
              <a:alpha val="41961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6164" name="Rectangle 20"/>
          <p:cNvSpPr>
            <a:spLocks noChangeArrowheads="1"/>
          </p:cNvSpPr>
          <p:nvPr/>
        </p:nvSpPr>
        <p:spPr bwMode="auto">
          <a:xfrm>
            <a:off x="5638800" y="2755900"/>
            <a:ext cx="17531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sz="2800" b="1" i="1" dirty="0">
                <a:solidFill>
                  <a:schemeClr val="bg1"/>
                </a:solidFill>
              </a:rPr>
              <a:t>Помірний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sp>
        <p:nvSpPr>
          <p:cNvPr id="6166" name="Rectangle 22"/>
          <p:cNvSpPr>
            <a:spLocks noChangeArrowheads="1"/>
          </p:cNvSpPr>
          <p:nvPr/>
        </p:nvSpPr>
        <p:spPr bwMode="auto">
          <a:xfrm>
            <a:off x="104274" y="3793958"/>
            <a:ext cx="7306176" cy="1178092"/>
          </a:xfrm>
          <a:prstGeom prst="rect">
            <a:avLst/>
          </a:prstGeom>
          <a:solidFill>
            <a:srgbClr val="CCFFFF"/>
          </a:solidFill>
          <a:ln w="9525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6167" name="Text Box 23"/>
          <p:cNvSpPr txBox="1">
            <a:spLocks noChangeArrowheads="1"/>
          </p:cNvSpPr>
          <p:nvPr/>
        </p:nvSpPr>
        <p:spPr bwMode="auto">
          <a:xfrm>
            <a:off x="342900" y="4114800"/>
            <a:ext cx="1066800" cy="396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 dirty="0" err="1">
                <a:solidFill>
                  <a:schemeClr val="accent2"/>
                </a:solidFill>
              </a:rPr>
              <a:t>мППМ-</a:t>
            </a:r>
            <a:endParaRPr lang="ru-RU" sz="2000" b="1" i="1" dirty="0">
              <a:solidFill>
                <a:schemeClr val="accent2"/>
              </a:solidFill>
            </a:endParaRPr>
          </a:p>
        </p:txBody>
      </p:sp>
      <p:sp>
        <p:nvSpPr>
          <p:cNvPr id="6168" name="Oval 24"/>
          <p:cNvSpPr>
            <a:spLocks noChangeArrowheads="1"/>
          </p:cNvSpPr>
          <p:nvPr/>
        </p:nvSpPr>
        <p:spPr bwMode="auto">
          <a:xfrm>
            <a:off x="1524000" y="4076700"/>
            <a:ext cx="457200" cy="4572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000" b="1" i="1" dirty="0" err="1">
                <a:solidFill>
                  <a:schemeClr val="bg1"/>
                </a:solidFill>
              </a:rPr>
              <a:t>рН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6170" name="Text Box 26"/>
          <p:cNvSpPr txBox="1">
            <a:spLocks noChangeArrowheads="1"/>
          </p:cNvSpPr>
          <p:nvPr/>
        </p:nvSpPr>
        <p:spPr bwMode="auto">
          <a:xfrm>
            <a:off x="2084470" y="3797184"/>
            <a:ext cx="1128963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>
                <a:solidFill>
                  <a:srgbClr val="CC0000"/>
                </a:solidFill>
              </a:rPr>
              <a:t>+18</a:t>
            </a:r>
            <a:r>
              <a:rPr lang="uk-UA" b="1" i="1" baseline="44000" dirty="0">
                <a:solidFill>
                  <a:srgbClr val="CC0000"/>
                </a:solidFill>
              </a:rPr>
              <a:t>о</a:t>
            </a:r>
            <a:r>
              <a:rPr lang="uk-UA" b="1" i="1" dirty="0">
                <a:solidFill>
                  <a:srgbClr val="CC0000"/>
                </a:solidFill>
              </a:rPr>
              <a:t>С</a:t>
            </a:r>
            <a:endParaRPr lang="ru-RU" b="1" i="1" dirty="0">
              <a:solidFill>
                <a:srgbClr val="CC0000"/>
              </a:solidFill>
            </a:endParaRPr>
          </a:p>
        </p:txBody>
      </p:sp>
      <p:sp>
        <p:nvSpPr>
          <p:cNvPr id="6171" name="Rectangle 27"/>
          <p:cNvSpPr>
            <a:spLocks noChangeArrowheads="1"/>
          </p:cNvSpPr>
          <p:nvPr/>
        </p:nvSpPr>
        <p:spPr bwMode="auto">
          <a:xfrm>
            <a:off x="2076450" y="4432678"/>
            <a:ext cx="1162050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chemeClr val="accent2"/>
                </a:solidFill>
              </a:rPr>
              <a:t>    0</a:t>
            </a:r>
            <a:r>
              <a:rPr lang="uk-UA" b="1" i="1" baseline="44000" dirty="0" smtClean="0">
                <a:solidFill>
                  <a:schemeClr val="accent2"/>
                </a:solidFill>
              </a:rPr>
              <a:t>о</a:t>
            </a:r>
            <a:r>
              <a:rPr lang="uk-UA" b="1" i="1" dirty="0" smtClean="0">
                <a:solidFill>
                  <a:schemeClr val="accent2"/>
                </a:solidFill>
              </a:rPr>
              <a:t>С</a:t>
            </a:r>
            <a:endParaRPr lang="ru-RU" b="1" i="1" dirty="0">
              <a:solidFill>
                <a:schemeClr val="accent2"/>
              </a:solidFill>
            </a:endParaRPr>
          </a:p>
        </p:txBody>
      </p:sp>
      <p:sp>
        <p:nvSpPr>
          <p:cNvPr id="6174" name="Text Box 30"/>
          <p:cNvSpPr txBox="1">
            <a:spLocks noChangeArrowheads="1"/>
          </p:cNvSpPr>
          <p:nvPr/>
        </p:nvSpPr>
        <p:spPr bwMode="auto">
          <a:xfrm>
            <a:off x="3362826" y="4115469"/>
            <a:ext cx="1475873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>
                <a:solidFill>
                  <a:srgbClr val="000066"/>
                </a:solidFill>
              </a:rPr>
              <a:t>А</a:t>
            </a:r>
            <a:r>
              <a:rPr lang="en-US" b="1" i="1" dirty="0">
                <a:solidFill>
                  <a:srgbClr val="000066"/>
                </a:solidFill>
              </a:rPr>
              <a:t>t</a:t>
            </a:r>
            <a:r>
              <a:rPr lang="en-US" b="1" i="1" baseline="44000" dirty="0">
                <a:solidFill>
                  <a:srgbClr val="000066"/>
                </a:solidFill>
              </a:rPr>
              <a:t>o</a:t>
            </a:r>
            <a:r>
              <a:rPr lang="en-US" b="1" i="1" dirty="0">
                <a:solidFill>
                  <a:srgbClr val="000066"/>
                </a:solidFill>
              </a:rPr>
              <a:t>= </a:t>
            </a:r>
            <a:r>
              <a:rPr lang="uk-UA" b="1" i="1" dirty="0">
                <a:solidFill>
                  <a:srgbClr val="000066"/>
                </a:solidFill>
              </a:rPr>
              <a:t>18</a:t>
            </a:r>
            <a:r>
              <a:rPr lang="en-US" b="1" i="1" baseline="44000" dirty="0">
                <a:solidFill>
                  <a:srgbClr val="000066"/>
                </a:solidFill>
              </a:rPr>
              <a:t>o</a:t>
            </a:r>
            <a:endParaRPr lang="ru-RU" b="1" i="1" baseline="44000" dirty="0">
              <a:solidFill>
                <a:srgbClr val="000066"/>
              </a:solidFill>
            </a:endParaRPr>
          </a:p>
        </p:txBody>
      </p:sp>
      <p:sp>
        <p:nvSpPr>
          <p:cNvPr id="6232" name="Rectangle 88"/>
          <p:cNvSpPr>
            <a:spLocks noChangeArrowheads="1"/>
          </p:cNvSpPr>
          <p:nvPr/>
        </p:nvSpPr>
        <p:spPr bwMode="auto">
          <a:xfrm>
            <a:off x="3276600" y="12700"/>
            <a:ext cx="1447800" cy="5334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6231" name="Freeform 87"/>
          <p:cNvSpPr>
            <a:spLocks/>
          </p:cNvSpPr>
          <p:nvPr/>
        </p:nvSpPr>
        <p:spPr bwMode="auto">
          <a:xfrm>
            <a:off x="3838575" y="0"/>
            <a:ext cx="5418138" cy="1809750"/>
          </a:xfrm>
          <a:custGeom>
            <a:avLst/>
            <a:gdLst/>
            <a:ahLst/>
            <a:cxnLst>
              <a:cxn ang="0">
                <a:pos x="1257" y="1101"/>
              </a:cxn>
              <a:cxn ang="0">
                <a:pos x="1740" y="1140"/>
              </a:cxn>
              <a:cxn ang="0">
                <a:pos x="1997" y="1101"/>
              </a:cxn>
              <a:cxn ang="0">
                <a:pos x="2160" y="1031"/>
              </a:cxn>
              <a:cxn ang="0">
                <a:pos x="2400" y="957"/>
              </a:cxn>
              <a:cxn ang="0">
                <a:pos x="2563" y="872"/>
              </a:cxn>
              <a:cxn ang="0">
                <a:pos x="2814" y="930"/>
              </a:cxn>
              <a:cxn ang="0">
                <a:pos x="2658" y="619"/>
              </a:cxn>
              <a:cxn ang="0">
                <a:pos x="2970" y="0"/>
              </a:cxn>
              <a:cxn ang="0">
                <a:pos x="0" y="9"/>
              </a:cxn>
              <a:cxn ang="0">
                <a:pos x="14" y="86"/>
              </a:cxn>
              <a:cxn ang="0">
                <a:pos x="152" y="315"/>
              </a:cxn>
              <a:cxn ang="0">
                <a:pos x="354" y="572"/>
              </a:cxn>
              <a:cxn ang="0">
                <a:pos x="578" y="825"/>
              </a:cxn>
              <a:cxn ang="0">
                <a:pos x="728" y="915"/>
              </a:cxn>
              <a:cxn ang="0">
                <a:pos x="915" y="1024"/>
              </a:cxn>
              <a:cxn ang="0">
                <a:pos x="1257" y="1101"/>
              </a:cxn>
            </a:cxnLst>
            <a:rect l="0" t="0" r="r" b="b"/>
            <a:pathLst>
              <a:path w="3413" h="1140">
                <a:moveTo>
                  <a:pt x="1257" y="1101"/>
                </a:moveTo>
                <a:cubicBezTo>
                  <a:pt x="1394" y="1120"/>
                  <a:pt x="1617" y="1140"/>
                  <a:pt x="1740" y="1140"/>
                </a:cubicBezTo>
                <a:cubicBezTo>
                  <a:pt x="1827" y="1130"/>
                  <a:pt x="1937" y="1116"/>
                  <a:pt x="1997" y="1101"/>
                </a:cubicBezTo>
                <a:cubicBezTo>
                  <a:pt x="2060" y="1085"/>
                  <a:pt x="2100" y="1056"/>
                  <a:pt x="2160" y="1031"/>
                </a:cubicBezTo>
                <a:cubicBezTo>
                  <a:pt x="2228" y="1020"/>
                  <a:pt x="2333" y="983"/>
                  <a:pt x="2400" y="957"/>
                </a:cubicBezTo>
                <a:cubicBezTo>
                  <a:pt x="2467" y="931"/>
                  <a:pt x="2494" y="876"/>
                  <a:pt x="2563" y="872"/>
                </a:cubicBezTo>
                <a:cubicBezTo>
                  <a:pt x="2603" y="831"/>
                  <a:pt x="2749" y="1067"/>
                  <a:pt x="2814" y="930"/>
                </a:cubicBezTo>
                <a:cubicBezTo>
                  <a:pt x="2830" y="888"/>
                  <a:pt x="2632" y="774"/>
                  <a:pt x="2658" y="619"/>
                </a:cubicBezTo>
                <a:cubicBezTo>
                  <a:pt x="2684" y="464"/>
                  <a:pt x="3413" y="102"/>
                  <a:pt x="2970" y="0"/>
                </a:cubicBezTo>
                <a:lnTo>
                  <a:pt x="0" y="9"/>
                </a:lnTo>
                <a:lnTo>
                  <a:pt x="14" y="86"/>
                </a:lnTo>
                <a:cubicBezTo>
                  <a:pt x="39" y="137"/>
                  <a:pt x="95" y="234"/>
                  <a:pt x="152" y="315"/>
                </a:cubicBezTo>
                <a:cubicBezTo>
                  <a:pt x="88" y="350"/>
                  <a:pt x="316" y="524"/>
                  <a:pt x="354" y="572"/>
                </a:cubicBezTo>
                <a:cubicBezTo>
                  <a:pt x="394" y="760"/>
                  <a:pt x="415" y="820"/>
                  <a:pt x="578" y="825"/>
                </a:cubicBezTo>
                <a:cubicBezTo>
                  <a:pt x="660" y="831"/>
                  <a:pt x="646" y="909"/>
                  <a:pt x="728" y="915"/>
                </a:cubicBezTo>
                <a:cubicBezTo>
                  <a:pt x="761" y="926"/>
                  <a:pt x="889" y="1002"/>
                  <a:pt x="915" y="1024"/>
                </a:cubicBezTo>
                <a:cubicBezTo>
                  <a:pt x="1011" y="1027"/>
                  <a:pt x="1183" y="1111"/>
                  <a:pt x="1257" y="1101"/>
                </a:cubicBezTo>
                <a:close/>
              </a:path>
            </a:pathLst>
          </a:custGeom>
          <a:solidFill>
            <a:srgbClr val="0066FF">
              <a:alpha val="49020"/>
            </a:srgbClr>
          </a:solidFill>
          <a:ln w="28575" cap="rnd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6226" name="Freeform 82"/>
          <p:cNvSpPr>
            <a:spLocks/>
          </p:cNvSpPr>
          <p:nvPr/>
        </p:nvSpPr>
        <p:spPr bwMode="auto">
          <a:xfrm>
            <a:off x="3276600" y="0"/>
            <a:ext cx="5881688" cy="2732088"/>
          </a:xfrm>
          <a:custGeom>
            <a:avLst/>
            <a:gdLst/>
            <a:ahLst/>
            <a:cxnLst>
              <a:cxn ang="0">
                <a:pos x="3705" y="470"/>
              </a:cxn>
              <a:cxn ang="0">
                <a:pos x="3308" y="1000"/>
              </a:cxn>
              <a:cxn ang="0">
                <a:pos x="3137" y="1218"/>
              </a:cxn>
              <a:cxn ang="0">
                <a:pos x="2880" y="1545"/>
              </a:cxn>
              <a:cxn ang="0">
                <a:pos x="2335" y="1716"/>
              </a:cxn>
              <a:cxn ang="0">
                <a:pos x="1842" y="1659"/>
              </a:cxn>
              <a:cxn ang="0">
                <a:pos x="1113" y="1490"/>
              </a:cxn>
              <a:cxn ang="0">
                <a:pos x="817" y="1101"/>
              </a:cxn>
              <a:cxn ang="0">
                <a:pos x="459" y="1085"/>
              </a:cxn>
              <a:cxn ang="0">
                <a:pos x="182" y="1058"/>
              </a:cxn>
              <a:cxn ang="0">
                <a:pos x="74" y="1029"/>
              </a:cxn>
              <a:cxn ang="0">
                <a:pos x="2" y="987"/>
              </a:cxn>
              <a:cxn ang="0">
                <a:pos x="0" y="2"/>
              </a:cxn>
              <a:cxn ang="0">
                <a:pos x="249" y="0"/>
              </a:cxn>
              <a:cxn ang="0">
                <a:pos x="359" y="8"/>
              </a:cxn>
              <a:cxn ang="0">
                <a:pos x="362" y="73"/>
              </a:cxn>
              <a:cxn ang="0">
                <a:pos x="378" y="106"/>
              </a:cxn>
              <a:cxn ang="0">
                <a:pos x="490" y="268"/>
              </a:cxn>
              <a:cxn ang="0">
                <a:pos x="512" y="291"/>
              </a:cxn>
              <a:cxn ang="0">
                <a:pos x="551" y="412"/>
              </a:cxn>
              <a:cxn ang="0">
                <a:pos x="689" y="550"/>
              </a:cxn>
              <a:cxn ang="0">
                <a:pos x="753" y="720"/>
              </a:cxn>
              <a:cxn ang="0">
                <a:pos x="834" y="798"/>
              </a:cxn>
              <a:cxn ang="0">
                <a:pos x="959" y="829"/>
              </a:cxn>
              <a:cxn ang="0">
                <a:pos x="1001" y="855"/>
              </a:cxn>
              <a:cxn ang="0">
                <a:pos x="1109" y="928"/>
              </a:cxn>
              <a:cxn ang="0">
                <a:pos x="1320" y="1030"/>
              </a:cxn>
              <a:cxn ang="0">
                <a:pos x="1519" y="1081"/>
              </a:cxn>
              <a:cxn ang="0">
                <a:pos x="1718" y="1113"/>
              </a:cxn>
              <a:cxn ang="0">
                <a:pos x="1767" y="1116"/>
              </a:cxn>
              <a:cxn ang="0">
                <a:pos x="1835" y="1125"/>
              </a:cxn>
              <a:cxn ang="0">
                <a:pos x="1953" y="1134"/>
              </a:cxn>
              <a:cxn ang="0">
                <a:pos x="2148" y="1131"/>
              </a:cxn>
              <a:cxn ang="0">
                <a:pos x="2310" y="1107"/>
              </a:cxn>
              <a:cxn ang="0">
                <a:pos x="2547" y="1026"/>
              </a:cxn>
              <a:cxn ang="0">
                <a:pos x="2577" y="1018"/>
              </a:cxn>
              <a:cxn ang="0">
                <a:pos x="2748" y="953"/>
              </a:cxn>
              <a:cxn ang="0">
                <a:pos x="2835" y="906"/>
              </a:cxn>
              <a:cxn ang="0">
                <a:pos x="2942" y="867"/>
              </a:cxn>
              <a:cxn ang="0">
                <a:pos x="3050" y="939"/>
              </a:cxn>
              <a:cxn ang="0">
                <a:pos x="3145" y="953"/>
              </a:cxn>
              <a:cxn ang="0">
                <a:pos x="3149" y="882"/>
              </a:cxn>
              <a:cxn ang="0">
                <a:pos x="3059" y="772"/>
              </a:cxn>
              <a:cxn ang="0">
                <a:pos x="3021" y="696"/>
              </a:cxn>
              <a:cxn ang="0">
                <a:pos x="3027" y="573"/>
              </a:cxn>
              <a:cxn ang="0">
                <a:pos x="3261" y="271"/>
              </a:cxn>
              <a:cxn ang="0">
                <a:pos x="3321" y="196"/>
              </a:cxn>
              <a:cxn ang="0">
                <a:pos x="3339" y="0"/>
              </a:cxn>
              <a:cxn ang="0">
                <a:pos x="3690" y="8"/>
              </a:cxn>
            </a:cxnLst>
            <a:rect l="0" t="0" r="r" b="b"/>
            <a:pathLst>
              <a:path w="3705" h="1721">
                <a:moveTo>
                  <a:pt x="3705" y="470"/>
                </a:moveTo>
                <a:lnTo>
                  <a:pt x="3308" y="1000"/>
                </a:lnTo>
                <a:cubicBezTo>
                  <a:pt x="3303" y="1019"/>
                  <a:pt x="3150" y="1215"/>
                  <a:pt x="3137" y="1218"/>
                </a:cubicBezTo>
                <a:cubicBezTo>
                  <a:pt x="3097" y="1226"/>
                  <a:pt x="2916" y="1528"/>
                  <a:pt x="2880" y="1545"/>
                </a:cubicBezTo>
                <a:cubicBezTo>
                  <a:pt x="2746" y="1628"/>
                  <a:pt x="2508" y="1697"/>
                  <a:pt x="2335" y="1716"/>
                </a:cubicBezTo>
                <a:cubicBezTo>
                  <a:pt x="2200" y="1721"/>
                  <a:pt x="2045" y="1697"/>
                  <a:pt x="1842" y="1659"/>
                </a:cubicBezTo>
                <a:cubicBezTo>
                  <a:pt x="1671" y="1622"/>
                  <a:pt x="1284" y="1583"/>
                  <a:pt x="1113" y="1490"/>
                </a:cubicBezTo>
                <a:cubicBezTo>
                  <a:pt x="1037" y="1406"/>
                  <a:pt x="974" y="1219"/>
                  <a:pt x="817" y="1101"/>
                </a:cubicBezTo>
                <a:cubicBezTo>
                  <a:pt x="747" y="1008"/>
                  <a:pt x="604" y="1115"/>
                  <a:pt x="459" y="1085"/>
                </a:cubicBezTo>
                <a:lnTo>
                  <a:pt x="182" y="1058"/>
                </a:lnTo>
                <a:lnTo>
                  <a:pt x="74" y="1029"/>
                </a:lnTo>
                <a:lnTo>
                  <a:pt x="2" y="987"/>
                </a:lnTo>
                <a:lnTo>
                  <a:pt x="0" y="2"/>
                </a:lnTo>
                <a:lnTo>
                  <a:pt x="249" y="0"/>
                </a:lnTo>
                <a:lnTo>
                  <a:pt x="359" y="8"/>
                </a:lnTo>
                <a:lnTo>
                  <a:pt x="362" y="73"/>
                </a:lnTo>
                <a:lnTo>
                  <a:pt x="378" y="106"/>
                </a:lnTo>
                <a:cubicBezTo>
                  <a:pt x="399" y="138"/>
                  <a:pt x="468" y="237"/>
                  <a:pt x="490" y="268"/>
                </a:cubicBezTo>
                <a:cubicBezTo>
                  <a:pt x="511" y="299"/>
                  <a:pt x="502" y="267"/>
                  <a:pt x="512" y="291"/>
                </a:cubicBezTo>
                <a:cubicBezTo>
                  <a:pt x="522" y="315"/>
                  <a:pt x="522" y="369"/>
                  <a:pt x="551" y="412"/>
                </a:cubicBezTo>
                <a:cubicBezTo>
                  <a:pt x="580" y="455"/>
                  <a:pt x="655" y="499"/>
                  <a:pt x="689" y="550"/>
                </a:cubicBezTo>
                <a:cubicBezTo>
                  <a:pt x="746" y="613"/>
                  <a:pt x="729" y="679"/>
                  <a:pt x="753" y="720"/>
                </a:cubicBezTo>
                <a:cubicBezTo>
                  <a:pt x="777" y="761"/>
                  <a:pt x="800" y="780"/>
                  <a:pt x="834" y="798"/>
                </a:cubicBezTo>
                <a:cubicBezTo>
                  <a:pt x="868" y="816"/>
                  <a:pt x="931" y="820"/>
                  <a:pt x="959" y="829"/>
                </a:cubicBezTo>
                <a:lnTo>
                  <a:pt x="1001" y="855"/>
                </a:lnTo>
                <a:cubicBezTo>
                  <a:pt x="1026" y="872"/>
                  <a:pt x="1056" y="899"/>
                  <a:pt x="1109" y="928"/>
                </a:cubicBezTo>
                <a:lnTo>
                  <a:pt x="1320" y="1030"/>
                </a:lnTo>
                <a:cubicBezTo>
                  <a:pt x="1426" y="1035"/>
                  <a:pt x="1453" y="1067"/>
                  <a:pt x="1519" y="1081"/>
                </a:cubicBezTo>
                <a:cubicBezTo>
                  <a:pt x="1585" y="1095"/>
                  <a:pt x="1677" y="1107"/>
                  <a:pt x="1718" y="1113"/>
                </a:cubicBezTo>
                <a:cubicBezTo>
                  <a:pt x="1759" y="1119"/>
                  <a:pt x="1748" y="1114"/>
                  <a:pt x="1767" y="1116"/>
                </a:cubicBezTo>
                <a:cubicBezTo>
                  <a:pt x="1786" y="1118"/>
                  <a:pt x="1804" y="1122"/>
                  <a:pt x="1835" y="1125"/>
                </a:cubicBezTo>
                <a:cubicBezTo>
                  <a:pt x="1866" y="1128"/>
                  <a:pt x="1901" y="1133"/>
                  <a:pt x="1953" y="1134"/>
                </a:cubicBezTo>
                <a:cubicBezTo>
                  <a:pt x="2005" y="1135"/>
                  <a:pt x="2089" y="1135"/>
                  <a:pt x="2148" y="1131"/>
                </a:cubicBezTo>
                <a:cubicBezTo>
                  <a:pt x="2207" y="1127"/>
                  <a:pt x="2244" y="1125"/>
                  <a:pt x="2310" y="1107"/>
                </a:cubicBezTo>
                <a:cubicBezTo>
                  <a:pt x="2382" y="1116"/>
                  <a:pt x="2475" y="1010"/>
                  <a:pt x="2547" y="1026"/>
                </a:cubicBezTo>
                <a:cubicBezTo>
                  <a:pt x="2591" y="1012"/>
                  <a:pt x="2544" y="1030"/>
                  <a:pt x="2577" y="1018"/>
                </a:cubicBezTo>
                <a:cubicBezTo>
                  <a:pt x="2610" y="1006"/>
                  <a:pt x="2705" y="972"/>
                  <a:pt x="2748" y="953"/>
                </a:cubicBezTo>
                <a:cubicBezTo>
                  <a:pt x="2792" y="936"/>
                  <a:pt x="2803" y="920"/>
                  <a:pt x="2835" y="906"/>
                </a:cubicBezTo>
                <a:cubicBezTo>
                  <a:pt x="2867" y="892"/>
                  <a:pt x="2906" y="862"/>
                  <a:pt x="2942" y="867"/>
                </a:cubicBezTo>
                <a:cubicBezTo>
                  <a:pt x="2979" y="868"/>
                  <a:pt x="3016" y="925"/>
                  <a:pt x="3050" y="939"/>
                </a:cubicBezTo>
                <a:cubicBezTo>
                  <a:pt x="3084" y="953"/>
                  <a:pt x="3128" y="963"/>
                  <a:pt x="3145" y="953"/>
                </a:cubicBezTo>
                <a:cubicBezTo>
                  <a:pt x="3155" y="943"/>
                  <a:pt x="3169" y="925"/>
                  <a:pt x="3149" y="882"/>
                </a:cubicBezTo>
                <a:cubicBezTo>
                  <a:pt x="3135" y="852"/>
                  <a:pt x="3080" y="803"/>
                  <a:pt x="3059" y="772"/>
                </a:cubicBezTo>
                <a:cubicBezTo>
                  <a:pt x="3038" y="741"/>
                  <a:pt x="3026" y="729"/>
                  <a:pt x="3021" y="696"/>
                </a:cubicBezTo>
                <a:cubicBezTo>
                  <a:pt x="3015" y="634"/>
                  <a:pt x="2991" y="644"/>
                  <a:pt x="3027" y="573"/>
                </a:cubicBezTo>
                <a:cubicBezTo>
                  <a:pt x="3067" y="502"/>
                  <a:pt x="3212" y="334"/>
                  <a:pt x="3261" y="271"/>
                </a:cubicBezTo>
                <a:cubicBezTo>
                  <a:pt x="3308" y="208"/>
                  <a:pt x="3299" y="235"/>
                  <a:pt x="3321" y="196"/>
                </a:cubicBezTo>
                <a:lnTo>
                  <a:pt x="3339" y="0"/>
                </a:lnTo>
                <a:lnTo>
                  <a:pt x="3690" y="8"/>
                </a:lnTo>
              </a:path>
            </a:pathLst>
          </a:custGeom>
          <a:solidFill>
            <a:srgbClr val="FF7C80">
              <a:alpha val="47059"/>
            </a:srgbClr>
          </a:solidFill>
          <a:ln w="9525" cap="rnd">
            <a:noFill/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6227" name="Rectangle 83"/>
          <p:cNvSpPr>
            <a:spLocks noChangeArrowheads="1"/>
          </p:cNvSpPr>
          <p:nvPr/>
        </p:nvSpPr>
        <p:spPr bwMode="auto">
          <a:xfrm>
            <a:off x="5486400" y="2011363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>
                <a:solidFill>
                  <a:schemeClr val="bg1"/>
                </a:solidFill>
              </a:rPr>
              <a:t>Субарктичний</a:t>
            </a:r>
            <a:endParaRPr lang="ru-RU" b="1" i="1">
              <a:solidFill>
                <a:schemeClr val="bg1"/>
              </a:solidFill>
            </a:endParaRPr>
          </a:p>
        </p:txBody>
      </p:sp>
      <p:sp>
        <p:nvSpPr>
          <p:cNvPr id="6228" name="Text Box 84"/>
          <p:cNvSpPr txBox="1">
            <a:spLocks noChangeArrowheads="1"/>
          </p:cNvSpPr>
          <p:nvPr/>
        </p:nvSpPr>
        <p:spPr bwMode="auto">
          <a:xfrm>
            <a:off x="5181600" y="792163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>
                <a:solidFill>
                  <a:schemeClr val="bg1"/>
                </a:solidFill>
              </a:rPr>
              <a:t>Арктичний</a:t>
            </a:r>
            <a:endParaRPr lang="ru-RU" b="1" i="1">
              <a:solidFill>
                <a:schemeClr val="bg1"/>
              </a:solidFill>
            </a:endParaRPr>
          </a:p>
        </p:txBody>
      </p:sp>
      <p:sp>
        <p:nvSpPr>
          <p:cNvPr id="6233" name="Freeform 89"/>
          <p:cNvSpPr>
            <a:spLocks/>
          </p:cNvSpPr>
          <p:nvPr/>
        </p:nvSpPr>
        <p:spPr bwMode="auto">
          <a:xfrm>
            <a:off x="5168900" y="2374900"/>
            <a:ext cx="88900" cy="1295400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8" y="192"/>
              </a:cxn>
              <a:cxn ang="0">
                <a:pos x="56" y="528"/>
              </a:cxn>
              <a:cxn ang="0">
                <a:pos x="8" y="768"/>
              </a:cxn>
              <a:cxn ang="0">
                <a:pos x="8" y="816"/>
              </a:cxn>
            </a:cxnLst>
            <a:rect l="0" t="0" r="r" b="b"/>
            <a:pathLst>
              <a:path w="56" h="816">
                <a:moveTo>
                  <a:pt x="8" y="0"/>
                </a:moveTo>
                <a:cubicBezTo>
                  <a:pt x="4" y="52"/>
                  <a:pt x="0" y="104"/>
                  <a:pt x="8" y="192"/>
                </a:cubicBezTo>
                <a:cubicBezTo>
                  <a:pt x="16" y="280"/>
                  <a:pt x="56" y="432"/>
                  <a:pt x="56" y="528"/>
                </a:cubicBezTo>
                <a:cubicBezTo>
                  <a:pt x="56" y="624"/>
                  <a:pt x="16" y="720"/>
                  <a:pt x="8" y="768"/>
                </a:cubicBezTo>
                <a:cubicBezTo>
                  <a:pt x="0" y="816"/>
                  <a:pt x="8" y="808"/>
                  <a:pt x="8" y="816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6229" name="Freeform 85"/>
          <p:cNvSpPr>
            <a:spLocks/>
          </p:cNvSpPr>
          <p:nvPr/>
        </p:nvSpPr>
        <p:spPr bwMode="auto">
          <a:xfrm>
            <a:off x="3956050" y="30163"/>
            <a:ext cx="4646613" cy="1965325"/>
          </a:xfrm>
          <a:custGeom>
            <a:avLst/>
            <a:gdLst/>
            <a:ahLst/>
            <a:cxnLst>
              <a:cxn ang="0">
                <a:pos x="2927" y="0"/>
              </a:cxn>
              <a:cxn ang="0">
                <a:pos x="2888" y="327"/>
              </a:cxn>
              <a:cxn ang="0">
                <a:pos x="2779" y="623"/>
              </a:cxn>
              <a:cxn ang="0">
                <a:pos x="2555" y="882"/>
              </a:cxn>
              <a:cxn ang="0">
                <a:pos x="1887" y="1183"/>
              </a:cxn>
              <a:cxn ang="0">
                <a:pos x="1410" y="1214"/>
              </a:cxn>
              <a:cxn ang="0">
                <a:pos x="1144" y="1181"/>
              </a:cxn>
              <a:cxn ang="0">
                <a:pos x="798" y="1076"/>
              </a:cxn>
              <a:cxn ang="0">
                <a:pos x="514" y="923"/>
              </a:cxn>
              <a:cxn ang="0">
                <a:pos x="258" y="679"/>
              </a:cxn>
              <a:cxn ang="0">
                <a:pos x="78" y="358"/>
              </a:cxn>
              <a:cxn ang="0">
                <a:pos x="0" y="24"/>
              </a:cxn>
            </a:cxnLst>
            <a:rect l="0" t="0" r="r" b="b"/>
            <a:pathLst>
              <a:path w="2927" h="1238">
                <a:moveTo>
                  <a:pt x="2927" y="0"/>
                </a:moveTo>
                <a:cubicBezTo>
                  <a:pt x="2922" y="54"/>
                  <a:pt x="2913" y="223"/>
                  <a:pt x="2888" y="327"/>
                </a:cubicBezTo>
                <a:cubicBezTo>
                  <a:pt x="2863" y="431"/>
                  <a:pt x="2834" y="530"/>
                  <a:pt x="2779" y="623"/>
                </a:cubicBezTo>
                <a:cubicBezTo>
                  <a:pt x="2724" y="716"/>
                  <a:pt x="2704" y="789"/>
                  <a:pt x="2555" y="882"/>
                </a:cubicBezTo>
                <a:cubicBezTo>
                  <a:pt x="2406" y="975"/>
                  <a:pt x="2078" y="1128"/>
                  <a:pt x="1887" y="1183"/>
                </a:cubicBezTo>
                <a:cubicBezTo>
                  <a:pt x="1696" y="1238"/>
                  <a:pt x="1534" y="1214"/>
                  <a:pt x="1410" y="1214"/>
                </a:cubicBezTo>
                <a:lnTo>
                  <a:pt x="1144" y="1181"/>
                </a:lnTo>
                <a:lnTo>
                  <a:pt x="798" y="1076"/>
                </a:lnTo>
                <a:lnTo>
                  <a:pt x="514" y="923"/>
                </a:lnTo>
                <a:lnTo>
                  <a:pt x="258" y="679"/>
                </a:lnTo>
                <a:lnTo>
                  <a:pt x="78" y="358"/>
                </a:lnTo>
                <a:lnTo>
                  <a:pt x="0" y="24"/>
                </a:lnTo>
              </a:path>
            </a:pathLst>
          </a:custGeom>
          <a:noFill/>
          <a:ln w="5715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6240" name="Arc 96"/>
          <p:cNvSpPr>
            <a:spLocks/>
          </p:cNvSpPr>
          <p:nvPr/>
        </p:nvSpPr>
        <p:spPr bwMode="auto">
          <a:xfrm>
            <a:off x="3380636" y="1880137"/>
            <a:ext cx="1023938" cy="838200"/>
          </a:xfrm>
          <a:custGeom>
            <a:avLst/>
            <a:gdLst>
              <a:gd name="G0" fmla="+- 4801 0 0"/>
              <a:gd name="G1" fmla="+- 21600 0 0"/>
              <a:gd name="G2" fmla="+- 21600 0 0"/>
              <a:gd name="T0" fmla="*/ 0 w 26401"/>
              <a:gd name="T1" fmla="*/ 540 h 21600"/>
              <a:gd name="T2" fmla="*/ 26401 w 26401"/>
              <a:gd name="T3" fmla="*/ 21600 h 21600"/>
              <a:gd name="T4" fmla="*/ 4801 w 2640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401" h="21600" fill="none" extrusionOk="0">
                <a:moveTo>
                  <a:pt x="0" y="540"/>
                </a:moveTo>
                <a:cubicBezTo>
                  <a:pt x="1575" y="181"/>
                  <a:pt x="3185" y="-1"/>
                  <a:pt x="4801" y="0"/>
                </a:cubicBezTo>
                <a:cubicBezTo>
                  <a:pt x="16730" y="0"/>
                  <a:pt x="26401" y="9670"/>
                  <a:pt x="26401" y="21600"/>
                </a:cubicBezTo>
              </a:path>
              <a:path w="26401" h="21600" stroke="0" extrusionOk="0">
                <a:moveTo>
                  <a:pt x="0" y="540"/>
                </a:moveTo>
                <a:cubicBezTo>
                  <a:pt x="1575" y="181"/>
                  <a:pt x="3185" y="-1"/>
                  <a:pt x="4801" y="0"/>
                </a:cubicBezTo>
                <a:cubicBezTo>
                  <a:pt x="16730" y="0"/>
                  <a:pt x="26401" y="9670"/>
                  <a:pt x="26401" y="21600"/>
                </a:cubicBezTo>
                <a:lnTo>
                  <a:pt x="4801" y="2160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med" len="lg"/>
            <a:tailEnd type="none" w="lg" len="lg"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6241" name="WordArt 97"/>
          <p:cNvSpPr>
            <a:spLocks noChangeArrowheads="1" noChangeShapeType="1" noTextEdit="1"/>
          </p:cNvSpPr>
          <p:nvPr/>
        </p:nvSpPr>
        <p:spPr bwMode="auto">
          <a:xfrm rot="1743853">
            <a:off x="3375220" y="1888209"/>
            <a:ext cx="1190625" cy="37941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177394"/>
              </a:avLst>
            </a:prstTxWarp>
          </a:bodyPr>
          <a:lstStyle/>
          <a:p>
            <a:pPr algn="ctr"/>
            <a:r>
              <a:rPr lang="uk-UA" sz="1800" b="1" i="1" kern="10" dirty="0" err="1">
                <a:ln w="9525">
                  <a:noFill/>
                  <a:round/>
                  <a:headEnd/>
                  <a:tailEnd/>
                </a:ln>
                <a:solidFill>
                  <a:srgbClr val="FF3300"/>
                </a:solidFill>
                <a:latin typeface="Arial"/>
                <a:cs typeface="Arial"/>
              </a:rPr>
              <a:t>Аляскинська</a:t>
            </a:r>
            <a:endParaRPr lang="uk-UA" sz="1800" b="1" i="1" kern="10" dirty="0">
              <a:ln w="9525">
                <a:noFill/>
                <a:round/>
                <a:headEnd/>
                <a:tailEnd/>
              </a:ln>
              <a:solidFill>
                <a:srgbClr val="FF3300"/>
              </a:solidFill>
              <a:latin typeface="Arial"/>
              <a:cs typeface="Arial"/>
            </a:endParaRPr>
          </a:p>
        </p:txBody>
      </p:sp>
      <p:grpSp>
        <p:nvGrpSpPr>
          <p:cNvPr id="4" name="Group 158"/>
          <p:cNvGrpSpPr>
            <a:grpSpLocks/>
          </p:cNvGrpSpPr>
          <p:nvPr/>
        </p:nvGrpSpPr>
        <p:grpSpPr bwMode="auto">
          <a:xfrm>
            <a:off x="482782" y="1604050"/>
            <a:ext cx="2298517" cy="606427"/>
            <a:chOff x="7" y="2054"/>
            <a:chExt cx="1009" cy="382"/>
          </a:xfrm>
        </p:grpSpPr>
        <p:sp>
          <p:nvSpPr>
            <p:cNvPr id="6201" name="Rectangle 57"/>
            <p:cNvSpPr>
              <a:spLocks noChangeArrowheads="1"/>
            </p:cNvSpPr>
            <p:nvPr/>
          </p:nvSpPr>
          <p:spPr bwMode="auto">
            <a:xfrm>
              <a:off x="361" y="2103"/>
              <a:ext cx="655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uk-UA" b="1" i="1" dirty="0">
                  <a:solidFill>
                    <a:sysClr val="windowText" lastClr="000000"/>
                  </a:solidFill>
                </a:rPr>
                <a:t>морська</a:t>
              </a:r>
              <a:endParaRPr lang="ru-RU" b="1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74" name="Oval 130"/>
            <p:cNvSpPr>
              <a:spLocks noChangeArrowheads="1"/>
            </p:cNvSpPr>
            <p:nvPr/>
          </p:nvSpPr>
          <p:spPr bwMode="auto">
            <a:xfrm>
              <a:off x="7" y="2054"/>
              <a:ext cx="288" cy="3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uk-UA" sz="2800" b="1" dirty="0">
                  <a:solidFill>
                    <a:sysClr val="windowText" lastClr="000000"/>
                  </a:solidFill>
                </a:rPr>
                <a:t> 1</a:t>
              </a:r>
              <a:r>
                <a:rPr lang="uk-UA" sz="2000" b="1" i="1" dirty="0">
                  <a:solidFill>
                    <a:sysClr val="windowText" lastClr="000000"/>
                  </a:solidFill>
                </a:rPr>
                <a:t> </a:t>
              </a:r>
              <a:endParaRPr lang="ru-RU" sz="2000" b="1" i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7" name="Group 136"/>
          <p:cNvGrpSpPr>
            <a:grpSpLocks/>
          </p:cNvGrpSpPr>
          <p:nvPr/>
        </p:nvGrpSpPr>
        <p:grpSpPr bwMode="auto">
          <a:xfrm>
            <a:off x="5051761" y="3881688"/>
            <a:ext cx="2073283" cy="747462"/>
            <a:chOff x="3456" y="2496"/>
            <a:chExt cx="1067" cy="336"/>
          </a:xfrm>
        </p:grpSpPr>
        <p:sp>
          <p:nvSpPr>
            <p:cNvPr id="6179" name="Text Box 35"/>
            <p:cNvSpPr txBox="1">
              <a:spLocks noChangeArrowheads="1"/>
            </p:cNvSpPr>
            <p:nvPr/>
          </p:nvSpPr>
          <p:spPr bwMode="auto">
            <a:xfrm>
              <a:off x="3863" y="2505"/>
              <a:ext cx="660" cy="1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i="1" dirty="0">
                  <a:solidFill>
                    <a:schemeClr val="accent2"/>
                  </a:solidFill>
                </a:rPr>
                <a:t>200</a:t>
              </a:r>
              <a:r>
                <a:rPr lang="uk-UA" sz="2000" b="1" i="1" dirty="0">
                  <a:solidFill>
                    <a:schemeClr val="accent2"/>
                  </a:solidFill>
                </a:rPr>
                <a:t>0</a:t>
              </a:r>
              <a:r>
                <a:rPr lang="en-US" sz="2000" b="1" i="1" dirty="0">
                  <a:solidFill>
                    <a:schemeClr val="accent2"/>
                  </a:solidFill>
                </a:rPr>
                <a:t> </a:t>
              </a:r>
              <a:r>
                <a:rPr lang="uk-UA" sz="2000" b="1" i="1" dirty="0">
                  <a:solidFill>
                    <a:schemeClr val="accent2"/>
                  </a:solidFill>
                </a:rPr>
                <a:t>мм</a:t>
              </a:r>
              <a:endParaRPr lang="ru-RU" sz="2000" b="1" i="1" dirty="0">
                <a:solidFill>
                  <a:schemeClr val="accent2"/>
                </a:solidFill>
              </a:endParaRPr>
            </a:p>
          </p:txBody>
        </p:sp>
        <p:grpSp>
          <p:nvGrpSpPr>
            <p:cNvPr id="8" name="Group 133"/>
            <p:cNvGrpSpPr>
              <a:grpSpLocks/>
            </p:cNvGrpSpPr>
            <p:nvPr/>
          </p:nvGrpSpPr>
          <p:grpSpPr bwMode="auto">
            <a:xfrm>
              <a:off x="3456" y="2496"/>
              <a:ext cx="288" cy="336"/>
              <a:chOff x="1680" y="2112"/>
              <a:chExt cx="624" cy="667"/>
            </a:xfrm>
          </p:grpSpPr>
          <p:graphicFrame>
            <p:nvGraphicFramePr>
              <p:cNvPr id="6278" name="Object 134"/>
              <p:cNvGraphicFramePr>
                <a:graphicFrameLocks noChangeAspect="1"/>
              </p:cNvGraphicFramePr>
              <p:nvPr/>
            </p:nvGraphicFramePr>
            <p:xfrm>
              <a:off x="1728" y="2208"/>
              <a:ext cx="512" cy="571"/>
            </p:xfrm>
            <a:graphic>
              <a:graphicData uri="http://schemas.openxmlformats.org/presentationml/2006/ole">
                <p:oleObj spid="_x0000_s43016" name="CorelDRAW" r:id="rId15" imgW="1894320" imgH="2112480" progId="">
                  <p:embed/>
                </p:oleObj>
              </a:graphicData>
            </a:graphic>
          </p:graphicFrame>
          <p:graphicFrame>
            <p:nvGraphicFramePr>
              <p:cNvPr id="6279" name="Object 135"/>
              <p:cNvGraphicFramePr>
                <a:graphicFrameLocks noChangeAspect="1"/>
              </p:cNvGraphicFramePr>
              <p:nvPr/>
            </p:nvGraphicFramePr>
            <p:xfrm>
              <a:off x="1680" y="2112"/>
              <a:ext cx="624" cy="283"/>
            </p:xfrm>
            <a:graphic>
              <a:graphicData uri="http://schemas.openxmlformats.org/presentationml/2006/ole">
                <p:oleObj spid="_x0000_s43017" name="CorelDRAW" r:id="rId16" imgW="1875240" imgH="903240" progId="">
                  <p:embed/>
                </p:oleObj>
              </a:graphicData>
            </a:graphic>
          </p:graphicFrame>
        </p:grpSp>
      </p:grpSp>
      <p:sp>
        <p:nvSpPr>
          <p:cNvPr id="6294" name="Text Box 150"/>
          <p:cNvSpPr txBox="1">
            <a:spLocks noChangeArrowheads="1"/>
          </p:cNvSpPr>
          <p:nvPr/>
        </p:nvSpPr>
        <p:spPr bwMode="auto">
          <a:xfrm>
            <a:off x="838200" y="785237"/>
            <a:ext cx="2144251" cy="7143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uk-UA" b="1" i="1" u="sng" dirty="0">
                <a:solidFill>
                  <a:sysClr val="windowText" lastClr="000000"/>
                </a:solidFill>
              </a:rPr>
              <a:t>Кліматичні області</a:t>
            </a:r>
            <a:r>
              <a:rPr lang="uk-UA" b="1" i="1" dirty="0">
                <a:solidFill>
                  <a:sysClr val="windowText" lastClr="000000"/>
                </a:solidFill>
              </a:rPr>
              <a:t>:</a:t>
            </a:r>
            <a:endParaRPr lang="ru-RU" b="1" i="1" dirty="0">
              <a:solidFill>
                <a:sysClr val="windowText" lastClr="000000"/>
              </a:solidFill>
            </a:endParaRPr>
          </a:p>
        </p:txBody>
      </p:sp>
      <p:grpSp>
        <p:nvGrpSpPr>
          <p:cNvPr id="11" name="Group 161"/>
          <p:cNvGrpSpPr>
            <a:grpSpLocks/>
          </p:cNvGrpSpPr>
          <p:nvPr/>
        </p:nvGrpSpPr>
        <p:grpSpPr bwMode="auto">
          <a:xfrm>
            <a:off x="4154488" y="1543050"/>
            <a:ext cx="1019175" cy="2052638"/>
            <a:chOff x="1705" y="964"/>
            <a:chExt cx="642" cy="1293"/>
          </a:xfrm>
        </p:grpSpPr>
        <p:sp>
          <p:nvSpPr>
            <p:cNvPr id="6296" name="Freeform 152"/>
            <p:cNvSpPr>
              <a:spLocks/>
            </p:cNvSpPr>
            <p:nvPr/>
          </p:nvSpPr>
          <p:spPr bwMode="auto">
            <a:xfrm>
              <a:off x="1705" y="964"/>
              <a:ext cx="552" cy="383"/>
            </a:xfrm>
            <a:custGeom>
              <a:avLst/>
              <a:gdLst/>
              <a:ahLst/>
              <a:cxnLst>
                <a:cxn ang="0">
                  <a:pos x="0" y="63"/>
                </a:cxn>
                <a:cxn ang="0">
                  <a:pos x="218" y="17"/>
                </a:cxn>
                <a:cxn ang="0">
                  <a:pos x="381" y="172"/>
                </a:cxn>
                <a:cxn ang="0">
                  <a:pos x="552" y="383"/>
                </a:cxn>
              </a:cxnLst>
              <a:rect l="0" t="0" r="r" b="b"/>
              <a:pathLst>
                <a:path w="552" h="383">
                  <a:moveTo>
                    <a:pt x="0" y="63"/>
                  </a:moveTo>
                  <a:cubicBezTo>
                    <a:pt x="34" y="66"/>
                    <a:pt x="157" y="0"/>
                    <a:pt x="218" y="17"/>
                  </a:cubicBezTo>
                  <a:cubicBezTo>
                    <a:pt x="280" y="34"/>
                    <a:pt x="349" y="120"/>
                    <a:pt x="381" y="172"/>
                  </a:cubicBezTo>
                  <a:cubicBezTo>
                    <a:pt x="437" y="220"/>
                    <a:pt x="514" y="348"/>
                    <a:pt x="552" y="383"/>
                  </a:cubicBezTo>
                </a:path>
              </a:pathLst>
            </a:custGeom>
            <a:noFill/>
            <a:ln w="76200" cmpd="sng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6298" name="Freeform 154"/>
            <p:cNvSpPr>
              <a:spLocks/>
            </p:cNvSpPr>
            <p:nvPr/>
          </p:nvSpPr>
          <p:spPr bwMode="auto">
            <a:xfrm>
              <a:off x="2279" y="1440"/>
              <a:ext cx="68" cy="8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" y="439"/>
                </a:cxn>
                <a:cxn ang="0">
                  <a:pos x="64" y="607"/>
                </a:cxn>
                <a:cxn ang="0">
                  <a:pos x="25" y="817"/>
                </a:cxn>
              </a:cxnLst>
              <a:rect l="0" t="0" r="r" b="b"/>
              <a:pathLst>
                <a:path w="68" h="817">
                  <a:moveTo>
                    <a:pt x="0" y="0"/>
                  </a:moveTo>
                  <a:cubicBezTo>
                    <a:pt x="3" y="73"/>
                    <a:pt x="51" y="299"/>
                    <a:pt x="47" y="439"/>
                  </a:cubicBezTo>
                  <a:cubicBezTo>
                    <a:pt x="54" y="540"/>
                    <a:pt x="68" y="544"/>
                    <a:pt x="64" y="607"/>
                  </a:cubicBezTo>
                  <a:cubicBezTo>
                    <a:pt x="60" y="670"/>
                    <a:pt x="33" y="773"/>
                    <a:pt x="25" y="817"/>
                  </a:cubicBezTo>
                </a:path>
              </a:pathLst>
            </a:custGeom>
            <a:noFill/>
            <a:ln w="76200" cmpd="sng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6235" name="Oval 91"/>
          <p:cNvSpPr>
            <a:spLocks noChangeArrowheads="1"/>
          </p:cNvSpPr>
          <p:nvPr/>
        </p:nvSpPr>
        <p:spPr bwMode="auto">
          <a:xfrm>
            <a:off x="4453689" y="2034339"/>
            <a:ext cx="537411" cy="537232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9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uk-UA" sz="2800" b="1" dirty="0">
                <a:solidFill>
                  <a:srgbClr val="006600"/>
                </a:solidFill>
              </a:rPr>
              <a:t> 1</a:t>
            </a:r>
            <a:r>
              <a:rPr lang="uk-UA" sz="2000" b="1" i="1" dirty="0">
                <a:solidFill>
                  <a:schemeClr val="bg1"/>
                </a:solidFill>
              </a:rPr>
              <a:t> 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8" name="Text Box 244"/>
          <p:cNvSpPr txBox="1">
            <a:spLocks noChangeArrowheads="1"/>
          </p:cNvSpPr>
          <p:nvPr/>
        </p:nvSpPr>
        <p:spPr bwMode="auto">
          <a:xfrm>
            <a:off x="689810" y="0"/>
            <a:ext cx="5501440" cy="523220"/>
          </a:xfrm>
          <a:prstGeom prst="rect">
            <a:avLst/>
          </a:prstGeom>
          <a:solidFill>
            <a:srgbClr val="009900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uk-UA" sz="2800" b="1" i="1" dirty="0" smtClean="0">
                <a:solidFill>
                  <a:schemeClr val="bg1"/>
                </a:solidFill>
              </a:rPr>
              <a:t>Помірний кліматичний  пояс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21552" y="2768803"/>
            <a:ext cx="1785950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uk-UA" dirty="0">
                <a:solidFill>
                  <a:sysClr val="windowText" lastClr="000000"/>
                </a:solidFill>
              </a:rPr>
              <a:t>Кліматичні показники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42900" y="5234047"/>
            <a:ext cx="8515350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/>
              <a:t>Тип клімату    </a:t>
            </a:r>
            <a:r>
              <a:rPr lang="uk-UA" sz="2800" dirty="0" smtClean="0">
                <a:solidFill>
                  <a:srgbClr val="0033CC"/>
                </a:solidFill>
              </a:rPr>
              <a:t>морський</a:t>
            </a: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i="1" dirty="0" smtClean="0"/>
              <a:t> на заході з м’якою зимою і прохолодним літом; найбільшою кількістю опадів (понад 2000 мм);</a:t>
            </a:r>
            <a:endParaRPr lang="uk-UA" sz="2800" dirty="0"/>
          </a:p>
        </p:txBody>
      </p:sp>
      <p:graphicFrame>
        <p:nvGraphicFramePr>
          <p:cNvPr id="41" name="Object 154"/>
          <p:cNvGraphicFramePr>
            <a:graphicFrameLocks noChangeAspect="1"/>
          </p:cNvGraphicFramePr>
          <p:nvPr/>
        </p:nvGraphicFramePr>
        <p:xfrm>
          <a:off x="4554180" y="2763564"/>
          <a:ext cx="475020" cy="762303"/>
        </p:xfrm>
        <a:graphic>
          <a:graphicData uri="http://schemas.openxmlformats.org/presentationml/2006/ole">
            <p:oleObj spid="_x0000_s43018" name="CorelDRAW" r:id="rId17" imgW="1894320" imgH="2112480" progId="">
              <p:embed/>
            </p:oleObj>
          </a:graphicData>
        </a:graphic>
      </p:graphicFrame>
      <p:graphicFrame>
        <p:nvGraphicFramePr>
          <p:cNvPr id="42" name="Object 155"/>
          <p:cNvGraphicFramePr>
            <a:graphicFrameLocks noChangeAspect="1"/>
          </p:cNvGraphicFramePr>
          <p:nvPr/>
        </p:nvGraphicFramePr>
        <p:xfrm>
          <a:off x="4512518" y="2668971"/>
          <a:ext cx="593675" cy="302829"/>
        </p:xfrm>
        <a:graphic>
          <a:graphicData uri="http://schemas.openxmlformats.org/presentationml/2006/ole">
            <p:oleObj spid="_x0000_s43019" name="CorelDRAW" r:id="rId18" imgW="1875240" imgH="903240" progId="">
              <p:embed/>
            </p:oleObj>
          </a:graphicData>
        </a:graphic>
      </p:graphicFrame>
      <p:sp>
        <p:nvSpPr>
          <p:cNvPr id="43" name="Arc 150"/>
          <p:cNvSpPr>
            <a:spLocks/>
          </p:cNvSpPr>
          <p:nvPr/>
        </p:nvSpPr>
        <p:spPr bwMode="auto">
          <a:xfrm rot="16985212">
            <a:off x="3002468" y="2233682"/>
            <a:ext cx="1493505" cy="2364165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44" name="Arc 153"/>
          <p:cNvSpPr>
            <a:spLocks/>
          </p:cNvSpPr>
          <p:nvPr/>
        </p:nvSpPr>
        <p:spPr bwMode="auto">
          <a:xfrm rot="16491925">
            <a:off x="3024349" y="2888866"/>
            <a:ext cx="1462087" cy="1900238"/>
          </a:xfrm>
          <a:custGeom>
            <a:avLst/>
            <a:gdLst>
              <a:gd name="G0" fmla="+- 0 0 0"/>
              <a:gd name="G1" fmla="+- 16941 0 0"/>
              <a:gd name="G2" fmla="+- 21600 0 0"/>
              <a:gd name="T0" fmla="*/ 13400 w 21257"/>
              <a:gd name="T1" fmla="*/ 0 h 16941"/>
              <a:gd name="T2" fmla="*/ 21257 w 21257"/>
              <a:gd name="T3" fmla="*/ 13105 h 16941"/>
              <a:gd name="T4" fmla="*/ 0 w 21257"/>
              <a:gd name="T5" fmla="*/ 16941 h 16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57" h="16941" fill="none" extrusionOk="0">
                <a:moveTo>
                  <a:pt x="13400" y="-1"/>
                </a:moveTo>
                <a:cubicBezTo>
                  <a:pt x="17528" y="3265"/>
                  <a:pt x="20321" y="7925"/>
                  <a:pt x="21256" y="13105"/>
                </a:cubicBezTo>
              </a:path>
              <a:path w="21257" h="16941" stroke="0" extrusionOk="0">
                <a:moveTo>
                  <a:pt x="13400" y="-1"/>
                </a:moveTo>
                <a:cubicBezTo>
                  <a:pt x="17528" y="3265"/>
                  <a:pt x="20321" y="7925"/>
                  <a:pt x="21256" y="13105"/>
                </a:cubicBezTo>
                <a:lnTo>
                  <a:pt x="0" y="16941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46" name="WordArt 49"/>
          <p:cNvSpPr>
            <a:spLocks noChangeArrowheads="1" noChangeShapeType="1" noTextEdit="1"/>
          </p:cNvSpPr>
          <p:nvPr/>
        </p:nvSpPr>
        <p:spPr bwMode="auto">
          <a:xfrm rot="20616497">
            <a:off x="2166938" y="2443165"/>
            <a:ext cx="2135187" cy="61595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/>
            </a:prstTxWarp>
          </a:bodyPr>
          <a:lstStyle/>
          <a:p>
            <a:pPr algn="ctr"/>
            <a:r>
              <a:rPr lang="uk-UA" sz="3600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3366FF"/>
                </a:solidFill>
                <a:latin typeface="Arial"/>
                <a:cs typeface="Arial"/>
              </a:rPr>
              <a:t>Західне </a:t>
            </a:r>
            <a:r>
              <a:rPr lang="uk-UA" sz="3600" kern="10" dirty="0" err="1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3366FF"/>
                </a:solidFill>
                <a:latin typeface="Arial"/>
                <a:cs typeface="Arial"/>
              </a:rPr>
              <a:t>переесення</a:t>
            </a:r>
            <a:endParaRPr lang="uk-UA" sz="3600" kern="10" dirty="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3366F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75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2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rojcto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2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2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2" dur="75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61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8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explod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RAIN_W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8" grpId="0" animBg="1"/>
      <p:bldP spid="6164" grpId="0" autoUpdateAnimBg="0"/>
      <p:bldP spid="6166" grpId="0" animBg="1"/>
      <p:bldP spid="6167" grpId="0" animBg="1" autoUpdateAnimBg="0"/>
      <p:bldP spid="6168" grpId="0" animBg="1" autoUpdateAnimBg="0"/>
      <p:bldP spid="6170" grpId="0" animBg="1" autoUpdateAnimBg="0"/>
      <p:bldP spid="6171" grpId="0" animBg="1" autoUpdateAnimBg="0"/>
      <p:bldP spid="6174" grpId="0" animBg="1" autoUpdateAnimBg="0"/>
      <p:bldP spid="6233" grpId="0" animBg="1"/>
      <p:bldP spid="6240" grpId="0" animBg="1"/>
      <p:bldP spid="6241" grpId="0" animBg="1"/>
      <p:bldP spid="6294" grpId="0" animBg="1" autoUpdateAnimBg="0"/>
      <p:bldP spid="6235" grpId="0" animBg="1" autoUpdateAnimBg="0"/>
      <p:bldP spid="98" grpId="0" animBg="1"/>
      <p:bldP spid="99" grpId="0" animBg="1"/>
      <p:bldP spid="43" grpId="0" animBg="1"/>
      <p:bldP spid="44" grpId="0" animBg="1"/>
      <p:bldP spid="4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/>
          <p:cNvSpPr/>
          <p:nvPr/>
        </p:nvSpPr>
        <p:spPr>
          <a:xfrm>
            <a:off x="3284113" y="5306096"/>
            <a:ext cx="1738648" cy="1551903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3" name="Picture 2" descr="D:\Презентації\Презентаиії географія\Гео 7 Географічна номенклатура\контурні карти\Пфівнічна смерика фіз карта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86116" y="0"/>
            <a:ext cx="5857884" cy="6858000"/>
          </a:xfrm>
          <a:prstGeom prst="rect">
            <a:avLst/>
          </a:prstGeom>
          <a:noFill/>
        </p:spPr>
      </p:pic>
      <p:sp>
        <p:nvSpPr>
          <p:cNvPr id="6158" name="Freeform 14"/>
          <p:cNvSpPr>
            <a:spLocks/>
          </p:cNvSpPr>
          <p:nvPr/>
        </p:nvSpPr>
        <p:spPr bwMode="auto">
          <a:xfrm>
            <a:off x="3254375" y="753884"/>
            <a:ext cx="5889625" cy="3149600"/>
          </a:xfrm>
          <a:custGeom>
            <a:avLst/>
            <a:gdLst/>
            <a:ahLst/>
            <a:cxnLst>
              <a:cxn ang="0">
                <a:pos x="0" y="506"/>
              </a:cxn>
              <a:cxn ang="0">
                <a:pos x="64" y="543"/>
              </a:cxn>
              <a:cxn ang="0">
                <a:pos x="148" y="569"/>
              </a:cxn>
              <a:cxn ang="0">
                <a:pos x="354" y="589"/>
              </a:cxn>
              <a:cxn ang="0">
                <a:pos x="384" y="592"/>
              </a:cxn>
              <a:cxn ang="0">
                <a:pos x="420" y="593"/>
              </a:cxn>
              <a:cxn ang="0">
                <a:pos x="513" y="602"/>
              </a:cxn>
              <a:cxn ang="0">
                <a:pos x="766" y="578"/>
              </a:cxn>
              <a:cxn ang="0">
                <a:pos x="912" y="699"/>
              </a:cxn>
              <a:cxn ang="0">
                <a:pos x="1035" y="881"/>
              </a:cxn>
              <a:cxn ang="0">
                <a:pos x="1105" y="984"/>
              </a:cxn>
              <a:cxn ang="0">
                <a:pos x="1267" y="1063"/>
              </a:cxn>
              <a:cxn ang="0">
                <a:pos x="1489" y="1111"/>
              </a:cxn>
              <a:cxn ang="0">
                <a:pos x="1564" y="1127"/>
              </a:cxn>
              <a:cxn ang="0">
                <a:pos x="1628" y="1136"/>
              </a:cxn>
              <a:cxn ang="0">
                <a:pos x="1799" y="1160"/>
              </a:cxn>
              <a:cxn ang="0">
                <a:pos x="1966" y="1195"/>
              </a:cxn>
              <a:cxn ang="0">
                <a:pos x="2327" y="1228"/>
              </a:cxn>
              <a:cxn ang="0">
                <a:pos x="2647" y="1160"/>
              </a:cxn>
              <a:cxn ang="0">
                <a:pos x="2739" y="1126"/>
              </a:cxn>
              <a:cxn ang="0">
                <a:pos x="2833" y="1088"/>
              </a:cxn>
              <a:cxn ang="0">
                <a:pos x="2919" y="1016"/>
              </a:cxn>
              <a:cxn ang="0">
                <a:pos x="2983" y="922"/>
              </a:cxn>
              <a:cxn ang="0">
                <a:pos x="3045" y="833"/>
              </a:cxn>
              <a:cxn ang="0">
                <a:pos x="3405" y="377"/>
              </a:cxn>
              <a:cxn ang="0">
                <a:pos x="3706" y="0"/>
              </a:cxn>
              <a:cxn ang="0">
                <a:pos x="3706" y="1191"/>
              </a:cxn>
              <a:cxn ang="0">
                <a:pos x="2998" y="1837"/>
              </a:cxn>
              <a:cxn ang="0">
                <a:pos x="2708" y="1967"/>
              </a:cxn>
              <a:cxn ang="0">
                <a:pos x="2468" y="1938"/>
              </a:cxn>
              <a:cxn ang="0">
                <a:pos x="2251" y="1922"/>
              </a:cxn>
              <a:cxn ang="0">
                <a:pos x="1875" y="1851"/>
              </a:cxn>
              <a:cxn ang="0">
                <a:pos x="1597" y="1868"/>
              </a:cxn>
              <a:cxn ang="0">
                <a:pos x="1239" y="1845"/>
              </a:cxn>
              <a:cxn ang="0">
                <a:pos x="561" y="1385"/>
              </a:cxn>
              <a:cxn ang="0">
                <a:pos x="1" y="1217"/>
              </a:cxn>
              <a:cxn ang="0">
                <a:pos x="0" y="506"/>
              </a:cxn>
            </a:cxnLst>
            <a:rect l="0" t="0" r="r" b="b"/>
            <a:pathLst>
              <a:path w="3710" h="1984">
                <a:moveTo>
                  <a:pt x="0" y="506"/>
                </a:moveTo>
                <a:lnTo>
                  <a:pt x="64" y="543"/>
                </a:lnTo>
                <a:lnTo>
                  <a:pt x="148" y="569"/>
                </a:lnTo>
                <a:cubicBezTo>
                  <a:pt x="214" y="587"/>
                  <a:pt x="315" y="585"/>
                  <a:pt x="354" y="589"/>
                </a:cubicBezTo>
                <a:cubicBezTo>
                  <a:pt x="393" y="593"/>
                  <a:pt x="373" y="591"/>
                  <a:pt x="384" y="592"/>
                </a:cubicBezTo>
                <a:cubicBezTo>
                  <a:pt x="396" y="593"/>
                  <a:pt x="391" y="593"/>
                  <a:pt x="420" y="593"/>
                </a:cubicBezTo>
                <a:cubicBezTo>
                  <a:pt x="441" y="595"/>
                  <a:pt x="455" y="604"/>
                  <a:pt x="513" y="602"/>
                </a:cubicBezTo>
                <a:cubicBezTo>
                  <a:pt x="537" y="625"/>
                  <a:pt x="740" y="560"/>
                  <a:pt x="766" y="578"/>
                </a:cubicBezTo>
                <a:cubicBezTo>
                  <a:pt x="826" y="595"/>
                  <a:pt x="867" y="649"/>
                  <a:pt x="912" y="699"/>
                </a:cubicBezTo>
                <a:cubicBezTo>
                  <a:pt x="957" y="749"/>
                  <a:pt x="1003" y="834"/>
                  <a:pt x="1035" y="881"/>
                </a:cubicBezTo>
                <a:cubicBezTo>
                  <a:pt x="1072" y="926"/>
                  <a:pt x="1066" y="954"/>
                  <a:pt x="1105" y="984"/>
                </a:cubicBezTo>
                <a:cubicBezTo>
                  <a:pt x="1144" y="1014"/>
                  <a:pt x="1203" y="1042"/>
                  <a:pt x="1267" y="1063"/>
                </a:cubicBezTo>
                <a:lnTo>
                  <a:pt x="1489" y="1111"/>
                </a:lnTo>
                <a:cubicBezTo>
                  <a:pt x="1539" y="1121"/>
                  <a:pt x="1541" y="1123"/>
                  <a:pt x="1564" y="1127"/>
                </a:cubicBezTo>
                <a:cubicBezTo>
                  <a:pt x="1587" y="1131"/>
                  <a:pt x="1589" y="1131"/>
                  <a:pt x="1628" y="1136"/>
                </a:cubicBezTo>
                <a:cubicBezTo>
                  <a:pt x="1693" y="1141"/>
                  <a:pt x="1734" y="1157"/>
                  <a:pt x="1799" y="1160"/>
                </a:cubicBezTo>
                <a:cubicBezTo>
                  <a:pt x="1854" y="1165"/>
                  <a:pt x="1878" y="1184"/>
                  <a:pt x="1966" y="1195"/>
                </a:cubicBezTo>
                <a:cubicBezTo>
                  <a:pt x="2054" y="1206"/>
                  <a:pt x="2214" y="1234"/>
                  <a:pt x="2327" y="1228"/>
                </a:cubicBezTo>
                <a:cubicBezTo>
                  <a:pt x="2486" y="1224"/>
                  <a:pt x="2578" y="1176"/>
                  <a:pt x="2647" y="1160"/>
                </a:cubicBezTo>
                <a:cubicBezTo>
                  <a:pt x="2656" y="1153"/>
                  <a:pt x="2730" y="1132"/>
                  <a:pt x="2739" y="1126"/>
                </a:cubicBezTo>
                <a:cubicBezTo>
                  <a:pt x="2767" y="1107"/>
                  <a:pt x="2801" y="1095"/>
                  <a:pt x="2833" y="1088"/>
                </a:cubicBezTo>
                <a:cubicBezTo>
                  <a:pt x="2843" y="1086"/>
                  <a:pt x="2909" y="1019"/>
                  <a:pt x="2919" y="1016"/>
                </a:cubicBezTo>
                <a:cubicBezTo>
                  <a:pt x="2951" y="1008"/>
                  <a:pt x="2932" y="930"/>
                  <a:pt x="2983" y="922"/>
                </a:cubicBezTo>
                <a:cubicBezTo>
                  <a:pt x="3006" y="890"/>
                  <a:pt x="2925" y="987"/>
                  <a:pt x="3045" y="833"/>
                </a:cubicBezTo>
                <a:cubicBezTo>
                  <a:pt x="3115" y="742"/>
                  <a:pt x="3295" y="516"/>
                  <a:pt x="3405" y="377"/>
                </a:cubicBezTo>
                <a:lnTo>
                  <a:pt x="3706" y="0"/>
                </a:lnTo>
                <a:cubicBezTo>
                  <a:pt x="3710" y="183"/>
                  <a:pt x="3708" y="1007"/>
                  <a:pt x="3706" y="1191"/>
                </a:cubicBezTo>
                <a:cubicBezTo>
                  <a:pt x="3586" y="1492"/>
                  <a:pt x="3164" y="1708"/>
                  <a:pt x="2998" y="1837"/>
                </a:cubicBezTo>
                <a:cubicBezTo>
                  <a:pt x="2832" y="1966"/>
                  <a:pt x="2796" y="1950"/>
                  <a:pt x="2708" y="1967"/>
                </a:cubicBezTo>
                <a:cubicBezTo>
                  <a:pt x="2620" y="1984"/>
                  <a:pt x="2544" y="1945"/>
                  <a:pt x="2468" y="1938"/>
                </a:cubicBezTo>
                <a:cubicBezTo>
                  <a:pt x="2393" y="1926"/>
                  <a:pt x="2353" y="1934"/>
                  <a:pt x="2251" y="1922"/>
                </a:cubicBezTo>
                <a:cubicBezTo>
                  <a:pt x="2164" y="1910"/>
                  <a:pt x="1989" y="1864"/>
                  <a:pt x="1875" y="1851"/>
                </a:cubicBezTo>
                <a:cubicBezTo>
                  <a:pt x="1791" y="1845"/>
                  <a:pt x="1703" y="1875"/>
                  <a:pt x="1597" y="1868"/>
                </a:cubicBezTo>
                <a:cubicBezTo>
                  <a:pt x="1527" y="1846"/>
                  <a:pt x="1412" y="1925"/>
                  <a:pt x="1239" y="1845"/>
                </a:cubicBezTo>
                <a:cubicBezTo>
                  <a:pt x="1066" y="1765"/>
                  <a:pt x="767" y="1490"/>
                  <a:pt x="561" y="1385"/>
                </a:cubicBezTo>
                <a:cubicBezTo>
                  <a:pt x="355" y="1280"/>
                  <a:pt x="94" y="1363"/>
                  <a:pt x="1" y="1217"/>
                </a:cubicBezTo>
                <a:lnTo>
                  <a:pt x="0" y="506"/>
                </a:lnTo>
                <a:close/>
              </a:path>
            </a:pathLst>
          </a:custGeom>
          <a:solidFill>
            <a:srgbClr val="009900">
              <a:alpha val="56863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6164" name="Rectangle 20"/>
          <p:cNvSpPr>
            <a:spLocks noChangeArrowheads="1"/>
          </p:cNvSpPr>
          <p:nvPr/>
        </p:nvSpPr>
        <p:spPr bwMode="auto">
          <a:xfrm>
            <a:off x="5638800" y="2755900"/>
            <a:ext cx="1528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 dirty="0"/>
              <a:t>Помірний</a:t>
            </a:r>
            <a:endParaRPr lang="ru-RU" b="1" i="1" dirty="0"/>
          </a:p>
        </p:txBody>
      </p:sp>
      <p:sp>
        <p:nvSpPr>
          <p:cNvPr id="6232" name="Rectangle 88"/>
          <p:cNvSpPr>
            <a:spLocks noChangeArrowheads="1"/>
          </p:cNvSpPr>
          <p:nvPr/>
        </p:nvSpPr>
        <p:spPr bwMode="auto">
          <a:xfrm>
            <a:off x="3276600" y="12700"/>
            <a:ext cx="1447800" cy="5334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6231" name="Freeform 87"/>
          <p:cNvSpPr>
            <a:spLocks/>
          </p:cNvSpPr>
          <p:nvPr/>
        </p:nvSpPr>
        <p:spPr bwMode="auto">
          <a:xfrm>
            <a:off x="3838575" y="0"/>
            <a:ext cx="5418138" cy="1809750"/>
          </a:xfrm>
          <a:custGeom>
            <a:avLst/>
            <a:gdLst/>
            <a:ahLst/>
            <a:cxnLst>
              <a:cxn ang="0">
                <a:pos x="1257" y="1101"/>
              </a:cxn>
              <a:cxn ang="0">
                <a:pos x="1740" y="1140"/>
              </a:cxn>
              <a:cxn ang="0">
                <a:pos x="1997" y="1101"/>
              </a:cxn>
              <a:cxn ang="0">
                <a:pos x="2160" y="1031"/>
              </a:cxn>
              <a:cxn ang="0">
                <a:pos x="2400" y="957"/>
              </a:cxn>
              <a:cxn ang="0">
                <a:pos x="2563" y="872"/>
              </a:cxn>
              <a:cxn ang="0">
                <a:pos x="2814" y="930"/>
              </a:cxn>
              <a:cxn ang="0">
                <a:pos x="2658" y="619"/>
              </a:cxn>
              <a:cxn ang="0">
                <a:pos x="2970" y="0"/>
              </a:cxn>
              <a:cxn ang="0">
                <a:pos x="0" y="9"/>
              </a:cxn>
              <a:cxn ang="0">
                <a:pos x="14" y="86"/>
              </a:cxn>
              <a:cxn ang="0">
                <a:pos x="152" y="315"/>
              </a:cxn>
              <a:cxn ang="0">
                <a:pos x="354" y="572"/>
              </a:cxn>
              <a:cxn ang="0">
                <a:pos x="578" y="825"/>
              </a:cxn>
              <a:cxn ang="0">
                <a:pos x="728" y="915"/>
              </a:cxn>
              <a:cxn ang="0">
                <a:pos x="915" y="1024"/>
              </a:cxn>
              <a:cxn ang="0">
                <a:pos x="1257" y="1101"/>
              </a:cxn>
            </a:cxnLst>
            <a:rect l="0" t="0" r="r" b="b"/>
            <a:pathLst>
              <a:path w="3413" h="1140">
                <a:moveTo>
                  <a:pt x="1257" y="1101"/>
                </a:moveTo>
                <a:cubicBezTo>
                  <a:pt x="1394" y="1120"/>
                  <a:pt x="1617" y="1140"/>
                  <a:pt x="1740" y="1140"/>
                </a:cubicBezTo>
                <a:cubicBezTo>
                  <a:pt x="1827" y="1130"/>
                  <a:pt x="1937" y="1116"/>
                  <a:pt x="1997" y="1101"/>
                </a:cubicBezTo>
                <a:cubicBezTo>
                  <a:pt x="2060" y="1085"/>
                  <a:pt x="2100" y="1056"/>
                  <a:pt x="2160" y="1031"/>
                </a:cubicBezTo>
                <a:cubicBezTo>
                  <a:pt x="2228" y="1020"/>
                  <a:pt x="2333" y="983"/>
                  <a:pt x="2400" y="957"/>
                </a:cubicBezTo>
                <a:cubicBezTo>
                  <a:pt x="2467" y="931"/>
                  <a:pt x="2494" y="876"/>
                  <a:pt x="2563" y="872"/>
                </a:cubicBezTo>
                <a:cubicBezTo>
                  <a:pt x="2603" y="831"/>
                  <a:pt x="2749" y="1067"/>
                  <a:pt x="2814" y="930"/>
                </a:cubicBezTo>
                <a:cubicBezTo>
                  <a:pt x="2830" y="888"/>
                  <a:pt x="2632" y="774"/>
                  <a:pt x="2658" y="619"/>
                </a:cubicBezTo>
                <a:cubicBezTo>
                  <a:pt x="2684" y="464"/>
                  <a:pt x="3413" y="102"/>
                  <a:pt x="2970" y="0"/>
                </a:cubicBezTo>
                <a:lnTo>
                  <a:pt x="0" y="9"/>
                </a:lnTo>
                <a:lnTo>
                  <a:pt x="14" y="86"/>
                </a:lnTo>
                <a:cubicBezTo>
                  <a:pt x="39" y="137"/>
                  <a:pt x="95" y="234"/>
                  <a:pt x="152" y="315"/>
                </a:cubicBezTo>
                <a:cubicBezTo>
                  <a:pt x="88" y="350"/>
                  <a:pt x="316" y="524"/>
                  <a:pt x="354" y="572"/>
                </a:cubicBezTo>
                <a:cubicBezTo>
                  <a:pt x="394" y="760"/>
                  <a:pt x="415" y="820"/>
                  <a:pt x="578" y="825"/>
                </a:cubicBezTo>
                <a:cubicBezTo>
                  <a:pt x="660" y="831"/>
                  <a:pt x="646" y="909"/>
                  <a:pt x="728" y="915"/>
                </a:cubicBezTo>
                <a:cubicBezTo>
                  <a:pt x="761" y="926"/>
                  <a:pt x="889" y="1002"/>
                  <a:pt x="915" y="1024"/>
                </a:cubicBezTo>
                <a:cubicBezTo>
                  <a:pt x="1011" y="1027"/>
                  <a:pt x="1183" y="1111"/>
                  <a:pt x="1257" y="1101"/>
                </a:cubicBezTo>
                <a:close/>
              </a:path>
            </a:pathLst>
          </a:custGeom>
          <a:solidFill>
            <a:srgbClr val="0066FF">
              <a:alpha val="50196"/>
            </a:srgbClr>
          </a:solidFill>
          <a:ln w="28575" cap="rnd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6226" name="Freeform 82"/>
          <p:cNvSpPr>
            <a:spLocks/>
          </p:cNvSpPr>
          <p:nvPr/>
        </p:nvSpPr>
        <p:spPr bwMode="auto">
          <a:xfrm>
            <a:off x="3276600" y="0"/>
            <a:ext cx="5881688" cy="2732088"/>
          </a:xfrm>
          <a:custGeom>
            <a:avLst/>
            <a:gdLst/>
            <a:ahLst/>
            <a:cxnLst>
              <a:cxn ang="0">
                <a:pos x="3705" y="470"/>
              </a:cxn>
              <a:cxn ang="0">
                <a:pos x="3308" y="1000"/>
              </a:cxn>
              <a:cxn ang="0">
                <a:pos x="3137" y="1218"/>
              </a:cxn>
              <a:cxn ang="0">
                <a:pos x="2880" y="1545"/>
              </a:cxn>
              <a:cxn ang="0">
                <a:pos x="2335" y="1716"/>
              </a:cxn>
              <a:cxn ang="0">
                <a:pos x="1842" y="1659"/>
              </a:cxn>
              <a:cxn ang="0">
                <a:pos x="1113" y="1490"/>
              </a:cxn>
              <a:cxn ang="0">
                <a:pos x="817" y="1101"/>
              </a:cxn>
              <a:cxn ang="0">
                <a:pos x="459" y="1085"/>
              </a:cxn>
              <a:cxn ang="0">
                <a:pos x="182" y="1058"/>
              </a:cxn>
              <a:cxn ang="0">
                <a:pos x="74" y="1029"/>
              </a:cxn>
              <a:cxn ang="0">
                <a:pos x="2" y="987"/>
              </a:cxn>
              <a:cxn ang="0">
                <a:pos x="0" y="2"/>
              </a:cxn>
              <a:cxn ang="0">
                <a:pos x="249" y="0"/>
              </a:cxn>
              <a:cxn ang="0">
                <a:pos x="359" y="8"/>
              </a:cxn>
              <a:cxn ang="0">
                <a:pos x="362" y="73"/>
              </a:cxn>
              <a:cxn ang="0">
                <a:pos x="378" y="106"/>
              </a:cxn>
              <a:cxn ang="0">
                <a:pos x="490" y="268"/>
              </a:cxn>
              <a:cxn ang="0">
                <a:pos x="512" y="291"/>
              </a:cxn>
              <a:cxn ang="0">
                <a:pos x="551" y="412"/>
              </a:cxn>
              <a:cxn ang="0">
                <a:pos x="689" y="550"/>
              </a:cxn>
              <a:cxn ang="0">
                <a:pos x="753" y="720"/>
              </a:cxn>
              <a:cxn ang="0">
                <a:pos x="834" y="798"/>
              </a:cxn>
              <a:cxn ang="0">
                <a:pos x="959" y="829"/>
              </a:cxn>
              <a:cxn ang="0">
                <a:pos x="1001" y="855"/>
              </a:cxn>
              <a:cxn ang="0">
                <a:pos x="1109" y="928"/>
              </a:cxn>
              <a:cxn ang="0">
                <a:pos x="1320" y="1030"/>
              </a:cxn>
              <a:cxn ang="0">
                <a:pos x="1519" y="1081"/>
              </a:cxn>
              <a:cxn ang="0">
                <a:pos x="1718" y="1113"/>
              </a:cxn>
              <a:cxn ang="0">
                <a:pos x="1767" y="1116"/>
              </a:cxn>
              <a:cxn ang="0">
                <a:pos x="1835" y="1125"/>
              </a:cxn>
              <a:cxn ang="0">
                <a:pos x="1953" y="1134"/>
              </a:cxn>
              <a:cxn ang="0">
                <a:pos x="2148" y="1131"/>
              </a:cxn>
              <a:cxn ang="0">
                <a:pos x="2310" y="1107"/>
              </a:cxn>
              <a:cxn ang="0">
                <a:pos x="2547" y="1026"/>
              </a:cxn>
              <a:cxn ang="0">
                <a:pos x="2577" y="1018"/>
              </a:cxn>
              <a:cxn ang="0">
                <a:pos x="2748" y="953"/>
              </a:cxn>
              <a:cxn ang="0">
                <a:pos x="2835" y="906"/>
              </a:cxn>
              <a:cxn ang="0">
                <a:pos x="2942" y="867"/>
              </a:cxn>
              <a:cxn ang="0">
                <a:pos x="3050" y="939"/>
              </a:cxn>
              <a:cxn ang="0">
                <a:pos x="3145" y="953"/>
              </a:cxn>
              <a:cxn ang="0">
                <a:pos x="3149" y="882"/>
              </a:cxn>
              <a:cxn ang="0">
                <a:pos x="3059" y="772"/>
              </a:cxn>
              <a:cxn ang="0">
                <a:pos x="3021" y="696"/>
              </a:cxn>
              <a:cxn ang="0">
                <a:pos x="3027" y="573"/>
              </a:cxn>
              <a:cxn ang="0">
                <a:pos x="3261" y="271"/>
              </a:cxn>
              <a:cxn ang="0">
                <a:pos x="3321" y="196"/>
              </a:cxn>
              <a:cxn ang="0">
                <a:pos x="3339" y="0"/>
              </a:cxn>
              <a:cxn ang="0">
                <a:pos x="3690" y="8"/>
              </a:cxn>
            </a:cxnLst>
            <a:rect l="0" t="0" r="r" b="b"/>
            <a:pathLst>
              <a:path w="3705" h="1721">
                <a:moveTo>
                  <a:pt x="3705" y="470"/>
                </a:moveTo>
                <a:lnTo>
                  <a:pt x="3308" y="1000"/>
                </a:lnTo>
                <a:cubicBezTo>
                  <a:pt x="3303" y="1019"/>
                  <a:pt x="3150" y="1215"/>
                  <a:pt x="3137" y="1218"/>
                </a:cubicBezTo>
                <a:cubicBezTo>
                  <a:pt x="3097" y="1226"/>
                  <a:pt x="2916" y="1528"/>
                  <a:pt x="2880" y="1545"/>
                </a:cubicBezTo>
                <a:cubicBezTo>
                  <a:pt x="2746" y="1628"/>
                  <a:pt x="2508" y="1697"/>
                  <a:pt x="2335" y="1716"/>
                </a:cubicBezTo>
                <a:cubicBezTo>
                  <a:pt x="2200" y="1721"/>
                  <a:pt x="2045" y="1697"/>
                  <a:pt x="1842" y="1659"/>
                </a:cubicBezTo>
                <a:cubicBezTo>
                  <a:pt x="1671" y="1622"/>
                  <a:pt x="1284" y="1583"/>
                  <a:pt x="1113" y="1490"/>
                </a:cubicBezTo>
                <a:cubicBezTo>
                  <a:pt x="1037" y="1406"/>
                  <a:pt x="974" y="1219"/>
                  <a:pt x="817" y="1101"/>
                </a:cubicBezTo>
                <a:cubicBezTo>
                  <a:pt x="747" y="1008"/>
                  <a:pt x="604" y="1115"/>
                  <a:pt x="459" y="1085"/>
                </a:cubicBezTo>
                <a:lnTo>
                  <a:pt x="182" y="1058"/>
                </a:lnTo>
                <a:lnTo>
                  <a:pt x="74" y="1029"/>
                </a:lnTo>
                <a:lnTo>
                  <a:pt x="2" y="987"/>
                </a:lnTo>
                <a:lnTo>
                  <a:pt x="0" y="2"/>
                </a:lnTo>
                <a:lnTo>
                  <a:pt x="249" y="0"/>
                </a:lnTo>
                <a:lnTo>
                  <a:pt x="359" y="8"/>
                </a:lnTo>
                <a:lnTo>
                  <a:pt x="362" y="73"/>
                </a:lnTo>
                <a:lnTo>
                  <a:pt x="378" y="106"/>
                </a:lnTo>
                <a:cubicBezTo>
                  <a:pt x="399" y="138"/>
                  <a:pt x="468" y="237"/>
                  <a:pt x="490" y="268"/>
                </a:cubicBezTo>
                <a:cubicBezTo>
                  <a:pt x="511" y="299"/>
                  <a:pt x="502" y="267"/>
                  <a:pt x="512" y="291"/>
                </a:cubicBezTo>
                <a:cubicBezTo>
                  <a:pt x="522" y="315"/>
                  <a:pt x="522" y="369"/>
                  <a:pt x="551" y="412"/>
                </a:cubicBezTo>
                <a:cubicBezTo>
                  <a:pt x="580" y="455"/>
                  <a:pt x="655" y="499"/>
                  <a:pt x="689" y="550"/>
                </a:cubicBezTo>
                <a:cubicBezTo>
                  <a:pt x="746" y="613"/>
                  <a:pt x="729" y="679"/>
                  <a:pt x="753" y="720"/>
                </a:cubicBezTo>
                <a:cubicBezTo>
                  <a:pt x="777" y="761"/>
                  <a:pt x="800" y="780"/>
                  <a:pt x="834" y="798"/>
                </a:cubicBezTo>
                <a:cubicBezTo>
                  <a:pt x="868" y="816"/>
                  <a:pt x="931" y="820"/>
                  <a:pt x="959" y="829"/>
                </a:cubicBezTo>
                <a:lnTo>
                  <a:pt x="1001" y="855"/>
                </a:lnTo>
                <a:cubicBezTo>
                  <a:pt x="1026" y="872"/>
                  <a:pt x="1056" y="899"/>
                  <a:pt x="1109" y="928"/>
                </a:cubicBezTo>
                <a:lnTo>
                  <a:pt x="1320" y="1030"/>
                </a:lnTo>
                <a:cubicBezTo>
                  <a:pt x="1426" y="1035"/>
                  <a:pt x="1453" y="1067"/>
                  <a:pt x="1519" y="1081"/>
                </a:cubicBezTo>
                <a:cubicBezTo>
                  <a:pt x="1585" y="1095"/>
                  <a:pt x="1677" y="1107"/>
                  <a:pt x="1718" y="1113"/>
                </a:cubicBezTo>
                <a:cubicBezTo>
                  <a:pt x="1759" y="1119"/>
                  <a:pt x="1748" y="1114"/>
                  <a:pt x="1767" y="1116"/>
                </a:cubicBezTo>
                <a:cubicBezTo>
                  <a:pt x="1786" y="1118"/>
                  <a:pt x="1804" y="1122"/>
                  <a:pt x="1835" y="1125"/>
                </a:cubicBezTo>
                <a:cubicBezTo>
                  <a:pt x="1866" y="1128"/>
                  <a:pt x="1901" y="1133"/>
                  <a:pt x="1953" y="1134"/>
                </a:cubicBezTo>
                <a:cubicBezTo>
                  <a:pt x="2005" y="1135"/>
                  <a:pt x="2089" y="1135"/>
                  <a:pt x="2148" y="1131"/>
                </a:cubicBezTo>
                <a:cubicBezTo>
                  <a:pt x="2207" y="1127"/>
                  <a:pt x="2244" y="1125"/>
                  <a:pt x="2310" y="1107"/>
                </a:cubicBezTo>
                <a:cubicBezTo>
                  <a:pt x="2382" y="1116"/>
                  <a:pt x="2475" y="1010"/>
                  <a:pt x="2547" y="1026"/>
                </a:cubicBezTo>
                <a:cubicBezTo>
                  <a:pt x="2591" y="1012"/>
                  <a:pt x="2544" y="1030"/>
                  <a:pt x="2577" y="1018"/>
                </a:cubicBezTo>
                <a:cubicBezTo>
                  <a:pt x="2610" y="1006"/>
                  <a:pt x="2705" y="972"/>
                  <a:pt x="2748" y="953"/>
                </a:cubicBezTo>
                <a:cubicBezTo>
                  <a:pt x="2792" y="936"/>
                  <a:pt x="2803" y="920"/>
                  <a:pt x="2835" y="906"/>
                </a:cubicBezTo>
                <a:cubicBezTo>
                  <a:pt x="2867" y="892"/>
                  <a:pt x="2906" y="862"/>
                  <a:pt x="2942" y="867"/>
                </a:cubicBezTo>
                <a:cubicBezTo>
                  <a:pt x="2979" y="868"/>
                  <a:pt x="3016" y="925"/>
                  <a:pt x="3050" y="939"/>
                </a:cubicBezTo>
                <a:cubicBezTo>
                  <a:pt x="3084" y="953"/>
                  <a:pt x="3128" y="963"/>
                  <a:pt x="3145" y="953"/>
                </a:cubicBezTo>
                <a:cubicBezTo>
                  <a:pt x="3155" y="943"/>
                  <a:pt x="3169" y="925"/>
                  <a:pt x="3149" y="882"/>
                </a:cubicBezTo>
                <a:cubicBezTo>
                  <a:pt x="3135" y="852"/>
                  <a:pt x="3080" y="803"/>
                  <a:pt x="3059" y="772"/>
                </a:cubicBezTo>
                <a:cubicBezTo>
                  <a:pt x="3038" y="741"/>
                  <a:pt x="3026" y="729"/>
                  <a:pt x="3021" y="696"/>
                </a:cubicBezTo>
                <a:cubicBezTo>
                  <a:pt x="3015" y="634"/>
                  <a:pt x="2991" y="644"/>
                  <a:pt x="3027" y="573"/>
                </a:cubicBezTo>
                <a:cubicBezTo>
                  <a:pt x="3067" y="502"/>
                  <a:pt x="3212" y="334"/>
                  <a:pt x="3261" y="271"/>
                </a:cubicBezTo>
                <a:cubicBezTo>
                  <a:pt x="3308" y="208"/>
                  <a:pt x="3299" y="235"/>
                  <a:pt x="3321" y="196"/>
                </a:cubicBezTo>
                <a:lnTo>
                  <a:pt x="3339" y="0"/>
                </a:lnTo>
                <a:lnTo>
                  <a:pt x="3690" y="8"/>
                </a:lnTo>
              </a:path>
            </a:pathLst>
          </a:custGeom>
          <a:solidFill>
            <a:srgbClr val="FF7C80">
              <a:alpha val="50980"/>
            </a:srgbClr>
          </a:solidFill>
          <a:ln w="9525" cap="rnd">
            <a:noFill/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6227" name="Rectangle 83"/>
          <p:cNvSpPr>
            <a:spLocks noChangeArrowheads="1"/>
          </p:cNvSpPr>
          <p:nvPr/>
        </p:nvSpPr>
        <p:spPr bwMode="auto">
          <a:xfrm>
            <a:off x="5486400" y="2011363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 dirty="0"/>
              <a:t>Субарктичний</a:t>
            </a:r>
            <a:endParaRPr lang="ru-RU" b="1" i="1" dirty="0"/>
          </a:p>
        </p:txBody>
      </p:sp>
      <p:sp>
        <p:nvSpPr>
          <p:cNvPr id="6228" name="Text Box 84"/>
          <p:cNvSpPr txBox="1">
            <a:spLocks noChangeArrowheads="1"/>
          </p:cNvSpPr>
          <p:nvPr/>
        </p:nvSpPr>
        <p:spPr bwMode="auto">
          <a:xfrm>
            <a:off x="5181600" y="792163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/>
              <a:t>Арктичний</a:t>
            </a:r>
            <a:endParaRPr lang="ru-RU" b="1" i="1" dirty="0"/>
          </a:p>
        </p:txBody>
      </p:sp>
      <p:grpSp>
        <p:nvGrpSpPr>
          <p:cNvPr id="2" name="Group 157"/>
          <p:cNvGrpSpPr>
            <a:grpSpLocks/>
          </p:cNvGrpSpPr>
          <p:nvPr/>
        </p:nvGrpSpPr>
        <p:grpSpPr bwMode="auto">
          <a:xfrm>
            <a:off x="5168900" y="2374900"/>
            <a:ext cx="3060700" cy="1295400"/>
            <a:chOff x="2344" y="1488"/>
            <a:chExt cx="1928" cy="816"/>
          </a:xfrm>
        </p:grpSpPr>
        <p:sp>
          <p:nvSpPr>
            <p:cNvPr id="6233" name="Freeform 89"/>
            <p:cNvSpPr>
              <a:spLocks/>
            </p:cNvSpPr>
            <p:nvPr/>
          </p:nvSpPr>
          <p:spPr bwMode="auto">
            <a:xfrm>
              <a:off x="2344" y="1488"/>
              <a:ext cx="56" cy="816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192"/>
                </a:cxn>
                <a:cxn ang="0">
                  <a:pos x="56" y="528"/>
                </a:cxn>
                <a:cxn ang="0">
                  <a:pos x="8" y="768"/>
                </a:cxn>
                <a:cxn ang="0">
                  <a:pos x="8" y="816"/>
                </a:cxn>
              </a:cxnLst>
              <a:rect l="0" t="0" r="r" b="b"/>
              <a:pathLst>
                <a:path w="56" h="816">
                  <a:moveTo>
                    <a:pt x="8" y="0"/>
                  </a:moveTo>
                  <a:cubicBezTo>
                    <a:pt x="4" y="52"/>
                    <a:pt x="0" y="104"/>
                    <a:pt x="8" y="192"/>
                  </a:cubicBezTo>
                  <a:cubicBezTo>
                    <a:pt x="16" y="280"/>
                    <a:pt x="56" y="432"/>
                    <a:pt x="56" y="528"/>
                  </a:cubicBezTo>
                  <a:cubicBezTo>
                    <a:pt x="56" y="624"/>
                    <a:pt x="16" y="720"/>
                    <a:pt x="8" y="768"/>
                  </a:cubicBezTo>
                  <a:cubicBezTo>
                    <a:pt x="0" y="816"/>
                    <a:pt x="8" y="808"/>
                    <a:pt x="8" y="816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6234" name="Freeform 90"/>
            <p:cNvSpPr>
              <a:spLocks/>
            </p:cNvSpPr>
            <p:nvPr/>
          </p:nvSpPr>
          <p:spPr bwMode="auto">
            <a:xfrm>
              <a:off x="3504" y="1719"/>
              <a:ext cx="768" cy="48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44" y="57"/>
                </a:cxn>
                <a:cxn ang="0">
                  <a:pos x="629" y="351"/>
                </a:cxn>
                <a:cxn ang="0">
                  <a:pos x="768" y="489"/>
                </a:cxn>
              </a:cxnLst>
              <a:rect l="0" t="0" r="r" b="b"/>
              <a:pathLst>
                <a:path w="768" h="489">
                  <a:moveTo>
                    <a:pt x="0" y="9"/>
                  </a:moveTo>
                  <a:cubicBezTo>
                    <a:pt x="16" y="9"/>
                    <a:pt x="39" y="0"/>
                    <a:pt x="144" y="57"/>
                  </a:cubicBezTo>
                  <a:cubicBezTo>
                    <a:pt x="249" y="114"/>
                    <a:pt x="525" y="279"/>
                    <a:pt x="629" y="351"/>
                  </a:cubicBezTo>
                  <a:cubicBezTo>
                    <a:pt x="733" y="423"/>
                    <a:pt x="745" y="466"/>
                    <a:pt x="768" y="489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6236" name="Oval 92"/>
          <p:cNvSpPr>
            <a:spLocks noChangeArrowheads="1"/>
          </p:cNvSpPr>
          <p:nvPr/>
        </p:nvSpPr>
        <p:spPr bwMode="auto">
          <a:xfrm>
            <a:off x="6095999" y="3117849"/>
            <a:ext cx="549499" cy="540753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9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uk-UA" sz="2800" b="1">
                <a:solidFill>
                  <a:srgbClr val="006600"/>
                </a:solidFill>
              </a:rPr>
              <a:t> 2</a:t>
            </a:r>
            <a:r>
              <a:rPr lang="uk-UA" sz="2000" b="1" i="1">
                <a:solidFill>
                  <a:schemeClr val="bg1"/>
                </a:solidFill>
              </a:rPr>
              <a:t> </a:t>
            </a:r>
            <a:endParaRPr lang="ru-RU" sz="2000" b="1" i="1">
              <a:solidFill>
                <a:schemeClr val="bg1"/>
              </a:solidFill>
            </a:endParaRPr>
          </a:p>
        </p:txBody>
      </p:sp>
      <p:sp>
        <p:nvSpPr>
          <p:cNvPr id="6229" name="Freeform 85"/>
          <p:cNvSpPr>
            <a:spLocks/>
          </p:cNvSpPr>
          <p:nvPr/>
        </p:nvSpPr>
        <p:spPr bwMode="auto">
          <a:xfrm>
            <a:off x="3956050" y="30163"/>
            <a:ext cx="4646613" cy="1965325"/>
          </a:xfrm>
          <a:custGeom>
            <a:avLst/>
            <a:gdLst/>
            <a:ahLst/>
            <a:cxnLst>
              <a:cxn ang="0">
                <a:pos x="2927" y="0"/>
              </a:cxn>
              <a:cxn ang="0">
                <a:pos x="2888" y="327"/>
              </a:cxn>
              <a:cxn ang="0">
                <a:pos x="2779" y="623"/>
              </a:cxn>
              <a:cxn ang="0">
                <a:pos x="2555" y="882"/>
              </a:cxn>
              <a:cxn ang="0">
                <a:pos x="1887" y="1183"/>
              </a:cxn>
              <a:cxn ang="0">
                <a:pos x="1410" y="1214"/>
              </a:cxn>
              <a:cxn ang="0">
                <a:pos x="1144" y="1181"/>
              </a:cxn>
              <a:cxn ang="0">
                <a:pos x="798" y="1076"/>
              </a:cxn>
              <a:cxn ang="0">
                <a:pos x="514" y="923"/>
              </a:cxn>
              <a:cxn ang="0">
                <a:pos x="258" y="679"/>
              </a:cxn>
              <a:cxn ang="0">
                <a:pos x="78" y="358"/>
              </a:cxn>
              <a:cxn ang="0">
                <a:pos x="0" y="24"/>
              </a:cxn>
            </a:cxnLst>
            <a:rect l="0" t="0" r="r" b="b"/>
            <a:pathLst>
              <a:path w="2927" h="1238">
                <a:moveTo>
                  <a:pt x="2927" y="0"/>
                </a:moveTo>
                <a:cubicBezTo>
                  <a:pt x="2922" y="54"/>
                  <a:pt x="2913" y="223"/>
                  <a:pt x="2888" y="327"/>
                </a:cubicBezTo>
                <a:cubicBezTo>
                  <a:pt x="2863" y="431"/>
                  <a:pt x="2834" y="530"/>
                  <a:pt x="2779" y="623"/>
                </a:cubicBezTo>
                <a:cubicBezTo>
                  <a:pt x="2724" y="716"/>
                  <a:pt x="2704" y="789"/>
                  <a:pt x="2555" y="882"/>
                </a:cubicBezTo>
                <a:cubicBezTo>
                  <a:pt x="2406" y="975"/>
                  <a:pt x="2078" y="1128"/>
                  <a:pt x="1887" y="1183"/>
                </a:cubicBezTo>
                <a:cubicBezTo>
                  <a:pt x="1696" y="1238"/>
                  <a:pt x="1534" y="1214"/>
                  <a:pt x="1410" y="1214"/>
                </a:cubicBezTo>
                <a:lnTo>
                  <a:pt x="1144" y="1181"/>
                </a:lnTo>
                <a:lnTo>
                  <a:pt x="798" y="1076"/>
                </a:lnTo>
                <a:lnTo>
                  <a:pt x="514" y="923"/>
                </a:lnTo>
                <a:lnTo>
                  <a:pt x="258" y="679"/>
                </a:lnTo>
                <a:lnTo>
                  <a:pt x="78" y="358"/>
                </a:lnTo>
                <a:lnTo>
                  <a:pt x="0" y="24"/>
                </a:lnTo>
              </a:path>
            </a:pathLst>
          </a:custGeom>
          <a:noFill/>
          <a:ln w="5715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6240" name="Arc 96"/>
          <p:cNvSpPr>
            <a:spLocks/>
          </p:cNvSpPr>
          <p:nvPr/>
        </p:nvSpPr>
        <p:spPr bwMode="auto">
          <a:xfrm>
            <a:off x="3334555" y="2073320"/>
            <a:ext cx="1023938" cy="838200"/>
          </a:xfrm>
          <a:custGeom>
            <a:avLst/>
            <a:gdLst>
              <a:gd name="G0" fmla="+- 4801 0 0"/>
              <a:gd name="G1" fmla="+- 21600 0 0"/>
              <a:gd name="G2" fmla="+- 21600 0 0"/>
              <a:gd name="T0" fmla="*/ 0 w 26401"/>
              <a:gd name="T1" fmla="*/ 540 h 21600"/>
              <a:gd name="T2" fmla="*/ 26401 w 26401"/>
              <a:gd name="T3" fmla="*/ 21600 h 21600"/>
              <a:gd name="T4" fmla="*/ 4801 w 2640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401" h="21600" fill="none" extrusionOk="0">
                <a:moveTo>
                  <a:pt x="0" y="540"/>
                </a:moveTo>
                <a:cubicBezTo>
                  <a:pt x="1575" y="181"/>
                  <a:pt x="3185" y="-1"/>
                  <a:pt x="4801" y="0"/>
                </a:cubicBezTo>
                <a:cubicBezTo>
                  <a:pt x="16730" y="0"/>
                  <a:pt x="26401" y="9670"/>
                  <a:pt x="26401" y="21600"/>
                </a:cubicBezTo>
              </a:path>
              <a:path w="26401" h="21600" stroke="0" extrusionOk="0">
                <a:moveTo>
                  <a:pt x="0" y="540"/>
                </a:moveTo>
                <a:cubicBezTo>
                  <a:pt x="1575" y="181"/>
                  <a:pt x="3185" y="-1"/>
                  <a:pt x="4801" y="0"/>
                </a:cubicBezTo>
                <a:cubicBezTo>
                  <a:pt x="16730" y="0"/>
                  <a:pt x="26401" y="9670"/>
                  <a:pt x="26401" y="21600"/>
                </a:cubicBezTo>
                <a:lnTo>
                  <a:pt x="4801" y="2160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med" len="lg"/>
            <a:tailEnd type="none" w="lg" len="lg"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6241" name="WordArt 97"/>
          <p:cNvSpPr>
            <a:spLocks noChangeArrowheads="1" noChangeShapeType="1" noTextEdit="1"/>
          </p:cNvSpPr>
          <p:nvPr/>
        </p:nvSpPr>
        <p:spPr bwMode="auto">
          <a:xfrm rot="1702498">
            <a:off x="3362742" y="2055636"/>
            <a:ext cx="1190625" cy="37941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177394"/>
              </a:avLst>
            </a:prstTxWarp>
          </a:bodyPr>
          <a:lstStyle/>
          <a:p>
            <a:pPr algn="ctr"/>
            <a:r>
              <a:rPr lang="uk-UA" sz="1800" b="1" i="1" kern="10" dirty="0" err="1">
                <a:ln w="9525">
                  <a:noFill/>
                  <a:round/>
                  <a:headEnd/>
                  <a:tailEnd/>
                </a:ln>
                <a:solidFill>
                  <a:srgbClr val="FF3300"/>
                </a:solidFill>
                <a:latin typeface="Arial"/>
                <a:cs typeface="Arial"/>
              </a:rPr>
              <a:t>Аляскинська</a:t>
            </a:r>
            <a:endParaRPr lang="uk-UA" sz="1800" b="1" i="1" kern="10" dirty="0">
              <a:ln w="9525">
                <a:noFill/>
                <a:round/>
                <a:headEnd/>
                <a:tailEnd/>
              </a:ln>
              <a:solidFill>
                <a:srgbClr val="FF3300"/>
              </a:solidFill>
              <a:latin typeface="Arial"/>
              <a:cs typeface="Arial"/>
            </a:endParaRPr>
          </a:p>
        </p:txBody>
      </p:sp>
      <p:sp>
        <p:nvSpPr>
          <p:cNvPr id="6245" name="Rectangle 101"/>
          <p:cNvSpPr>
            <a:spLocks noChangeArrowheads="1"/>
          </p:cNvSpPr>
          <p:nvPr/>
        </p:nvSpPr>
        <p:spPr bwMode="auto">
          <a:xfrm>
            <a:off x="438150" y="4229100"/>
            <a:ext cx="6534150" cy="1181101"/>
          </a:xfrm>
          <a:prstGeom prst="rect">
            <a:avLst/>
          </a:prstGeom>
          <a:solidFill>
            <a:srgbClr val="CCFFFF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6246" name="Text Box 102"/>
          <p:cNvSpPr txBox="1">
            <a:spLocks noChangeArrowheads="1"/>
          </p:cNvSpPr>
          <p:nvPr/>
        </p:nvSpPr>
        <p:spPr bwMode="auto">
          <a:xfrm>
            <a:off x="571500" y="4572000"/>
            <a:ext cx="1143000" cy="396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 dirty="0" err="1">
                <a:solidFill>
                  <a:srgbClr val="FF3300"/>
                </a:solidFill>
              </a:rPr>
              <a:t>кППМ-</a:t>
            </a:r>
            <a:endParaRPr lang="ru-RU" sz="2000" b="1" i="1" dirty="0">
              <a:solidFill>
                <a:srgbClr val="FF3300"/>
              </a:solidFill>
            </a:endParaRPr>
          </a:p>
        </p:txBody>
      </p:sp>
      <p:sp>
        <p:nvSpPr>
          <p:cNvPr id="6247" name="Oval 103"/>
          <p:cNvSpPr>
            <a:spLocks noChangeArrowheads="1"/>
          </p:cNvSpPr>
          <p:nvPr/>
        </p:nvSpPr>
        <p:spPr bwMode="auto">
          <a:xfrm>
            <a:off x="1847850" y="4838700"/>
            <a:ext cx="457200" cy="457200"/>
          </a:xfrm>
          <a:prstGeom prst="ellipse">
            <a:avLst/>
          </a:prstGeom>
          <a:solidFill>
            <a:srgbClr val="FF33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000" b="1" i="1" dirty="0" err="1">
                <a:solidFill>
                  <a:schemeClr val="bg1"/>
                </a:solidFill>
              </a:rPr>
              <a:t>рВ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6249" name="Text Box 105"/>
          <p:cNvSpPr txBox="1">
            <a:spLocks noChangeArrowheads="1"/>
          </p:cNvSpPr>
          <p:nvPr/>
        </p:nvSpPr>
        <p:spPr bwMode="auto">
          <a:xfrm>
            <a:off x="2449596" y="4860591"/>
            <a:ext cx="1131804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>
                <a:solidFill>
                  <a:srgbClr val="CC0000"/>
                </a:solidFill>
              </a:rPr>
              <a:t>+19</a:t>
            </a:r>
            <a:r>
              <a:rPr lang="uk-UA" b="1" i="1" baseline="44000" dirty="0">
                <a:solidFill>
                  <a:srgbClr val="CC0000"/>
                </a:solidFill>
              </a:rPr>
              <a:t>о</a:t>
            </a:r>
            <a:r>
              <a:rPr lang="uk-UA" b="1" i="1" dirty="0">
                <a:solidFill>
                  <a:srgbClr val="CC0000"/>
                </a:solidFill>
              </a:rPr>
              <a:t>С</a:t>
            </a:r>
            <a:endParaRPr lang="ru-RU" b="1" i="1" dirty="0">
              <a:solidFill>
                <a:srgbClr val="CC0000"/>
              </a:solidFill>
            </a:endParaRPr>
          </a:p>
        </p:txBody>
      </p:sp>
      <p:sp>
        <p:nvSpPr>
          <p:cNvPr id="6250" name="Rectangle 106"/>
          <p:cNvSpPr>
            <a:spLocks noChangeArrowheads="1"/>
          </p:cNvSpPr>
          <p:nvPr/>
        </p:nvSpPr>
        <p:spPr bwMode="auto">
          <a:xfrm>
            <a:off x="2465638" y="4305132"/>
            <a:ext cx="1096712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i="1" dirty="0">
                <a:solidFill>
                  <a:schemeClr val="accent2"/>
                </a:solidFill>
              </a:rPr>
              <a:t>-16</a:t>
            </a:r>
            <a:r>
              <a:rPr lang="uk-UA" b="1" i="1" baseline="44000" dirty="0">
                <a:solidFill>
                  <a:schemeClr val="accent2"/>
                </a:solidFill>
              </a:rPr>
              <a:t>о</a:t>
            </a:r>
            <a:r>
              <a:rPr lang="uk-UA" b="1" i="1" dirty="0">
                <a:solidFill>
                  <a:schemeClr val="accent2"/>
                </a:solidFill>
              </a:rPr>
              <a:t>С</a:t>
            </a:r>
            <a:endParaRPr lang="ru-RU" b="1" i="1" dirty="0">
              <a:solidFill>
                <a:schemeClr val="accent2"/>
              </a:solidFill>
            </a:endParaRPr>
          </a:p>
        </p:txBody>
      </p:sp>
      <p:sp>
        <p:nvSpPr>
          <p:cNvPr id="6252" name="Text Box 108"/>
          <p:cNvSpPr txBox="1">
            <a:spLocks noChangeArrowheads="1"/>
          </p:cNvSpPr>
          <p:nvPr/>
        </p:nvSpPr>
        <p:spPr bwMode="auto">
          <a:xfrm>
            <a:off x="3816183" y="4538746"/>
            <a:ext cx="1376446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>
                <a:solidFill>
                  <a:srgbClr val="000066"/>
                </a:solidFill>
              </a:rPr>
              <a:t>А</a:t>
            </a:r>
            <a:r>
              <a:rPr lang="en-US" b="1" i="1" dirty="0">
                <a:solidFill>
                  <a:srgbClr val="000066"/>
                </a:solidFill>
              </a:rPr>
              <a:t>t</a:t>
            </a:r>
            <a:r>
              <a:rPr lang="en-US" b="1" i="1" baseline="44000" dirty="0">
                <a:solidFill>
                  <a:srgbClr val="000066"/>
                </a:solidFill>
              </a:rPr>
              <a:t>o</a:t>
            </a:r>
            <a:r>
              <a:rPr lang="en-US" b="1" i="1" dirty="0">
                <a:solidFill>
                  <a:srgbClr val="000066"/>
                </a:solidFill>
              </a:rPr>
              <a:t>= </a:t>
            </a:r>
            <a:r>
              <a:rPr lang="uk-UA" b="1" i="1" dirty="0">
                <a:solidFill>
                  <a:srgbClr val="000066"/>
                </a:solidFill>
              </a:rPr>
              <a:t>35</a:t>
            </a:r>
            <a:r>
              <a:rPr lang="en-US" b="1" i="1" baseline="44000" dirty="0">
                <a:solidFill>
                  <a:srgbClr val="000066"/>
                </a:solidFill>
              </a:rPr>
              <a:t>o</a:t>
            </a:r>
            <a:endParaRPr lang="ru-RU" b="1" i="1" baseline="44000" dirty="0">
              <a:solidFill>
                <a:srgbClr val="000066"/>
              </a:solidFill>
            </a:endParaRPr>
          </a:p>
        </p:txBody>
      </p:sp>
      <p:grpSp>
        <p:nvGrpSpPr>
          <p:cNvPr id="3" name="Group 109"/>
          <p:cNvGrpSpPr>
            <a:grpSpLocks/>
          </p:cNvGrpSpPr>
          <p:nvPr/>
        </p:nvGrpSpPr>
        <p:grpSpPr bwMode="auto">
          <a:xfrm>
            <a:off x="5182771" y="4507665"/>
            <a:ext cx="1731963" cy="457200"/>
            <a:chOff x="3312" y="2592"/>
            <a:chExt cx="1091" cy="288"/>
          </a:xfrm>
        </p:grpSpPr>
        <p:sp>
          <p:nvSpPr>
            <p:cNvPr id="6254" name="Text Box 110"/>
            <p:cNvSpPr txBox="1">
              <a:spLocks noChangeArrowheads="1"/>
            </p:cNvSpPr>
            <p:nvPr/>
          </p:nvSpPr>
          <p:spPr bwMode="auto">
            <a:xfrm>
              <a:off x="3612" y="2604"/>
              <a:ext cx="791" cy="25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2000" b="1" i="1" dirty="0">
                  <a:solidFill>
                    <a:schemeClr val="accent2"/>
                  </a:solidFill>
                </a:rPr>
                <a:t>4</a:t>
              </a:r>
              <a:r>
                <a:rPr lang="en-US" sz="2000" b="1" i="1" dirty="0">
                  <a:solidFill>
                    <a:schemeClr val="accent2"/>
                  </a:solidFill>
                </a:rPr>
                <a:t>00 </a:t>
              </a:r>
              <a:r>
                <a:rPr lang="uk-UA" sz="2000" b="1" i="1" dirty="0">
                  <a:solidFill>
                    <a:schemeClr val="accent2"/>
                  </a:solidFill>
                </a:rPr>
                <a:t>мм</a:t>
              </a:r>
              <a:endParaRPr lang="ru-RU" sz="2000" b="1" i="1" dirty="0">
                <a:solidFill>
                  <a:schemeClr val="accent2"/>
                </a:solidFill>
              </a:endParaRPr>
            </a:p>
          </p:txBody>
        </p:sp>
        <p:sp>
          <p:nvSpPr>
            <p:cNvPr id="6256" name="AutoShape 112"/>
            <p:cNvSpPr>
              <a:spLocks noChangeArrowheads="1"/>
            </p:cNvSpPr>
            <p:nvPr/>
          </p:nvSpPr>
          <p:spPr bwMode="auto">
            <a:xfrm>
              <a:off x="3312" y="2592"/>
              <a:ext cx="288" cy="288"/>
            </a:xfrm>
            <a:prstGeom prst="sun">
              <a:avLst>
                <a:gd name="adj" fmla="val 25000"/>
              </a:avLst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  <a:effectLst>
              <a:prstShdw prst="shdw18" dist="17961" dir="13500000">
                <a:srgbClr val="FF9900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6281" name="Oval 137"/>
          <p:cNvSpPr>
            <a:spLocks noChangeArrowheads="1"/>
          </p:cNvSpPr>
          <p:nvPr/>
        </p:nvSpPr>
        <p:spPr bwMode="auto">
          <a:xfrm>
            <a:off x="1812757" y="4324350"/>
            <a:ext cx="457200" cy="4572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000" b="1" i="1">
                <a:solidFill>
                  <a:schemeClr val="bg1"/>
                </a:solidFill>
              </a:rPr>
              <a:t>рН</a:t>
            </a:r>
            <a:endParaRPr lang="ru-RU" sz="2000" b="1" i="1">
              <a:solidFill>
                <a:schemeClr val="bg1"/>
              </a:solidFill>
            </a:endParaRPr>
          </a:p>
        </p:txBody>
      </p:sp>
      <p:sp>
        <p:nvSpPr>
          <p:cNvPr id="6294" name="Text Box 150"/>
          <p:cNvSpPr txBox="1">
            <a:spLocks noChangeArrowheads="1"/>
          </p:cNvSpPr>
          <p:nvPr/>
        </p:nvSpPr>
        <p:spPr bwMode="auto">
          <a:xfrm>
            <a:off x="578170" y="1212470"/>
            <a:ext cx="2241230" cy="7143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uk-UA" b="1" i="1" u="sng" dirty="0">
                <a:solidFill>
                  <a:sysClr val="windowText" lastClr="000000"/>
                </a:solidFill>
              </a:rPr>
              <a:t>Кліматичні області</a:t>
            </a:r>
            <a:r>
              <a:rPr lang="uk-UA" b="1" i="1" dirty="0">
                <a:solidFill>
                  <a:sysClr val="windowText" lastClr="000000"/>
                </a:solidFill>
              </a:rPr>
              <a:t>:</a:t>
            </a:r>
            <a:endParaRPr lang="ru-RU" b="1" i="1" dirty="0">
              <a:solidFill>
                <a:sysClr val="windowText" lastClr="000000"/>
              </a:solidFill>
            </a:endParaRPr>
          </a:p>
        </p:txBody>
      </p:sp>
      <p:grpSp>
        <p:nvGrpSpPr>
          <p:cNvPr id="11" name="Group 161"/>
          <p:cNvGrpSpPr>
            <a:grpSpLocks/>
          </p:cNvGrpSpPr>
          <p:nvPr/>
        </p:nvGrpSpPr>
        <p:grpSpPr bwMode="auto">
          <a:xfrm>
            <a:off x="4154488" y="1543050"/>
            <a:ext cx="1019175" cy="2052638"/>
            <a:chOff x="1705" y="964"/>
            <a:chExt cx="642" cy="1293"/>
          </a:xfrm>
        </p:grpSpPr>
        <p:sp>
          <p:nvSpPr>
            <p:cNvPr id="6296" name="Freeform 152"/>
            <p:cNvSpPr>
              <a:spLocks/>
            </p:cNvSpPr>
            <p:nvPr/>
          </p:nvSpPr>
          <p:spPr bwMode="auto">
            <a:xfrm>
              <a:off x="1705" y="964"/>
              <a:ext cx="552" cy="383"/>
            </a:xfrm>
            <a:custGeom>
              <a:avLst/>
              <a:gdLst/>
              <a:ahLst/>
              <a:cxnLst>
                <a:cxn ang="0">
                  <a:pos x="0" y="63"/>
                </a:cxn>
                <a:cxn ang="0">
                  <a:pos x="218" y="17"/>
                </a:cxn>
                <a:cxn ang="0">
                  <a:pos x="381" y="172"/>
                </a:cxn>
                <a:cxn ang="0">
                  <a:pos x="552" y="383"/>
                </a:cxn>
              </a:cxnLst>
              <a:rect l="0" t="0" r="r" b="b"/>
              <a:pathLst>
                <a:path w="552" h="383">
                  <a:moveTo>
                    <a:pt x="0" y="63"/>
                  </a:moveTo>
                  <a:cubicBezTo>
                    <a:pt x="34" y="66"/>
                    <a:pt x="157" y="0"/>
                    <a:pt x="218" y="17"/>
                  </a:cubicBezTo>
                  <a:cubicBezTo>
                    <a:pt x="280" y="34"/>
                    <a:pt x="349" y="120"/>
                    <a:pt x="381" y="172"/>
                  </a:cubicBezTo>
                  <a:cubicBezTo>
                    <a:pt x="437" y="220"/>
                    <a:pt x="514" y="348"/>
                    <a:pt x="552" y="383"/>
                  </a:cubicBezTo>
                </a:path>
              </a:pathLst>
            </a:custGeom>
            <a:noFill/>
            <a:ln w="76200" cmpd="sng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6298" name="Freeform 154"/>
            <p:cNvSpPr>
              <a:spLocks/>
            </p:cNvSpPr>
            <p:nvPr/>
          </p:nvSpPr>
          <p:spPr bwMode="auto">
            <a:xfrm>
              <a:off x="2279" y="1440"/>
              <a:ext cx="68" cy="8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" y="439"/>
                </a:cxn>
                <a:cxn ang="0">
                  <a:pos x="64" y="607"/>
                </a:cxn>
                <a:cxn ang="0">
                  <a:pos x="25" y="817"/>
                </a:cxn>
              </a:cxnLst>
              <a:rect l="0" t="0" r="r" b="b"/>
              <a:pathLst>
                <a:path w="68" h="817">
                  <a:moveTo>
                    <a:pt x="0" y="0"/>
                  </a:moveTo>
                  <a:cubicBezTo>
                    <a:pt x="3" y="73"/>
                    <a:pt x="51" y="299"/>
                    <a:pt x="47" y="439"/>
                  </a:cubicBezTo>
                  <a:cubicBezTo>
                    <a:pt x="54" y="540"/>
                    <a:pt x="68" y="544"/>
                    <a:pt x="64" y="607"/>
                  </a:cubicBezTo>
                  <a:cubicBezTo>
                    <a:pt x="60" y="670"/>
                    <a:pt x="33" y="773"/>
                    <a:pt x="25" y="817"/>
                  </a:cubicBezTo>
                </a:path>
              </a:pathLst>
            </a:custGeom>
            <a:noFill/>
            <a:ln w="76200" cmpd="sng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6235" name="Oval 91"/>
          <p:cNvSpPr>
            <a:spLocks noChangeArrowheads="1"/>
          </p:cNvSpPr>
          <p:nvPr/>
        </p:nvSpPr>
        <p:spPr bwMode="auto">
          <a:xfrm>
            <a:off x="4523873" y="2229853"/>
            <a:ext cx="545431" cy="572253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9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uk-UA" sz="2800" b="1" dirty="0">
                <a:solidFill>
                  <a:srgbClr val="006600"/>
                </a:solidFill>
              </a:rPr>
              <a:t> 1</a:t>
            </a:r>
            <a:r>
              <a:rPr lang="uk-UA" sz="2000" b="1" i="1" dirty="0">
                <a:solidFill>
                  <a:schemeClr val="bg1"/>
                </a:solidFill>
              </a:rPr>
              <a:t> 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pSp>
        <p:nvGrpSpPr>
          <p:cNvPr id="12" name="Group 62"/>
          <p:cNvGrpSpPr>
            <a:grpSpLocks/>
          </p:cNvGrpSpPr>
          <p:nvPr/>
        </p:nvGrpSpPr>
        <p:grpSpPr bwMode="auto">
          <a:xfrm>
            <a:off x="4572000" y="2908300"/>
            <a:ext cx="609600" cy="677863"/>
            <a:chOff x="1680" y="2112"/>
            <a:chExt cx="624" cy="667"/>
          </a:xfrm>
        </p:grpSpPr>
        <p:graphicFrame>
          <p:nvGraphicFramePr>
            <p:cNvPr id="6207" name="Object 63"/>
            <p:cNvGraphicFramePr>
              <a:graphicFrameLocks noChangeAspect="1"/>
            </p:cNvGraphicFramePr>
            <p:nvPr/>
          </p:nvGraphicFramePr>
          <p:xfrm>
            <a:off x="1728" y="2208"/>
            <a:ext cx="512" cy="571"/>
          </p:xfrm>
          <a:graphic>
            <a:graphicData uri="http://schemas.openxmlformats.org/presentationml/2006/ole">
              <p:oleObj spid="_x0000_s40964" name="CorelDRAW" r:id="rId10" imgW="1894320" imgH="2112480" progId="">
                <p:embed/>
              </p:oleObj>
            </a:graphicData>
          </a:graphic>
        </p:graphicFrame>
        <p:graphicFrame>
          <p:nvGraphicFramePr>
            <p:cNvPr id="6208" name="Object 64"/>
            <p:cNvGraphicFramePr>
              <a:graphicFrameLocks noChangeAspect="1"/>
            </p:cNvGraphicFramePr>
            <p:nvPr/>
          </p:nvGraphicFramePr>
          <p:xfrm>
            <a:off x="1680" y="2112"/>
            <a:ext cx="624" cy="283"/>
          </p:xfrm>
          <a:graphic>
            <a:graphicData uri="http://schemas.openxmlformats.org/presentationml/2006/ole">
              <p:oleObj spid="_x0000_s40965" name="CorelDRAW" r:id="rId11" imgW="1875240" imgH="903240" progId="">
                <p:embed/>
              </p:oleObj>
            </a:graphicData>
          </a:graphic>
        </p:graphicFrame>
      </p:grpSp>
      <p:sp>
        <p:nvSpPr>
          <p:cNvPr id="98" name="Text Box 244"/>
          <p:cNvSpPr txBox="1">
            <a:spLocks noChangeArrowheads="1"/>
          </p:cNvSpPr>
          <p:nvPr/>
        </p:nvSpPr>
        <p:spPr bwMode="auto">
          <a:xfrm>
            <a:off x="455194" y="0"/>
            <a:ext cx="5564605" cy="523220"/>
          </a:xfrm>
          <a:prstGeom prst="rect">
            <a:avLst/>
          </a:prstGeom>
          <a:solidFill>
            <a:srgbClr val="009900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uk-UA" sz="2800" b="1" i="1" dirty="0" smtClean="0">
                <a:solidFill>
                  <a:schemeClr val="bg1"/>
                </a:solidFill>
              </a:rPr>
              <a:t>Помірний  кліматичний  пояс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651001" y="5770543"/>
            <a:ext cx="675005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/>
              <a:t>Тип клімату  </a:t>
            </a:r>
            <a:r>
              <a:rPr lang="uk-UA" sz="2800" dirty="0" smtClean="0">
                <a:solidFill>
                  <a:srgbClr val="0033CC"/>
                </a:solidFill>
              </a:rPr>
              <a:t>континентальний</a:t>
            </a:r>
          </a:p>
          <a:p>
            <a:r>
              <a:rPr lang="uk-UA" sz="2800" i="1" dirty="0" smtClean="0"/>
              <a:t> з холодною зимою та теплим літом;</a:t>
            </a:r>
            <a:endParaRPr lang="uk-UA" sz="2800" dirty="0"/>
          </a:p>
        </p:txBody>
      </p:sp>
      <p:sp>
        <p:nvSpPr>
          <p:cNvPr id="45" name="Arc 150"/>
          <p:cNvSpPr>
            <a:spLocks/>
          </p:cNvSpPr>
          <p:nvPr/>
        </p:nvSpPr>
        <p:spPr bwMode="auto">
          <a:xfrm rot="16985212">
            <a:off x="3154868" y="2328932"/>
            <a:ext cx="1493505" cy="2364165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46" name="Arc 153"/>
          <p:cNvSpPr>
            <a:spLocks/>
          </p:cNvSpPr>
          <p:nvPr/>
        </p:nvSpPr>
        <p:spPr bwMode="auto">
          <a:xfrm rot="16491925">
            <a:off x="3176749" y="2984116"/>
            <a:ext cx="1462087" cy="1900238"/>
          </a:xfrm>
          <a:custGeom>
            <a:avLst/>
            <a:gdLst>
              <a:gd name="G0" fmla="+- 0 0 0"/>
              <a:gd name="G1" fmla="+- 16941 0 0"/>
              <a:gd name="G2" fmla="+- 21600 0 0"/>
              <a:gd name="T0" fmla="*/ 13400 w 21257"/>
              <a:gd name="T1" fmla="*/ 0 h 16941"/>
              <a:gd name="T2" fmla="*/ 21257 w 21257"/>
              <a:gd name="T3" fmla="*/ 13105 h 16941"/>
              <a:gd name="T4" fmla="*/ 0 w 21257"/>
              <a:gd name="T5" fmla="*/ 16941 h 16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57" h="16941" fill="none" extrusionOk="0">
                <a:moveTo>
                  <a:pt x="13400" y="-1"/>
                </a:moveTo>
                <a:cubicBezTo>
                  <a:pt x="17528" y="3265"/>
                  <a:pt x="20321" y="7925"/>
                  <a:pt x="21256" y="13105"/>
                </a:cubicBezTo>
              </a:path>
              <a:path w="21257" h="16941" stroke="0" extrusionOk="0">
                <a:moveTo>
                  <a:pt x="13400" y="-1"/>
                </a:moveTo>
                <a:cubicBezTo>
                  <a:pt x="17528" y="3265"/>
                  <a:pt x="20321" y="7925"/>
                  <a:pt x="21256" y="13105"/>
                </a:cubicBezTo>
                <a:lnTo>
                  <a:pt x="0" y="16941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47" name="WordArt 49"/>
          <p:cNvSpPr>
            <a:spLocks noChangeArrowheads="1" noChangeShapeType="1" noTextEdit="1"/>
          </p:cNvSpPr>
          <p:nvPr/>
        </p:nvSpPr>
        <p:spPr bwMode="auto">
          <a:xfrm rot="20616497">
            <a:off x="2319338" y="2538415"/>
            <a:ext cx="2135187" cy="61595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/>
            </a:prstTxWarp>
          </a:bodyPr>
          <a:lstStyle/>
          <a:p>
            <a:pPr algn="ctr"/>
            <a:r>
              <a:rPr lang="uk-UA" sz="3600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3366FF"/>
                </a:solidFill>
                <a:latin typeface="Arial"/>
                <a:cs typeface="Arial"/>
              </a:rPr>
              <a:t>Західне </a:t>
            </a:r>
            <a:r>
              <a:rPr lang="uk-UA" sz="3600" kern="10" dirty="0" err="1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3366FF"/>
                </a:solidFill>
                <a:latin typeface="Arial"/>
                <a:cs typeface="Arial"/>
              </a:rPr>
              <a:t>переесення</a:t>
            </a:r>
            <a:endParaRPr lang="uk-UA" sz="3600" kern="10" dirty="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3366FF"/>
              </a:solidFill>
              <a:latin typeface="Arial"/>
              <a:cs typeface="Arial"/>
            </a:endParaRPr>
          </a:p>
        </p:txBody>
      </p:sp>
      <p:grpSp>
        <p:nvGrpSpPr>
          <p:cNvPr id="5" name="Group 159"/>
          <p:cNvGrpSpPr>
            <a:grpSpLocks/>
          </p:cNvGrpSpPr>
          <p:nvPr/>
        </p:nvGrpSpPr>
        <p:grpSpPr bwMode="auto">
          <a:xfrm>
            <a:off x="258255" y="3429003"/>
            <a:ext cx="3627945" cy="533401"/>
            <a:chOff x="14" y="2856"/>
            <a:chExt cx="1766" cy="336"/>
          </a:xfrm>
        </p:grpSpPr>
        <p:sp>
          <p:nvSpPr>
            <p:cNvPr id="6275" name="Oval 131"/>
            <p:cNvSpPr>
              <a:spLocks noChangeArrowheads="1"/>
            </p:cNvSpPr>
            <p:nvPr/>
          </p:nvSpPr>
          <p:spPr bwMode="auto">
            <a:xfrm>
              <a:off x="14" y="2856"/>
              <a:ext cx="288" cy="3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uk-UA" sz="2800" b="1" dirty="0">
                  <a:solidFill>
                    <a:srgbClr val="006600"/>
                  </a:solidFill>
                </a:rPr>
                <a:t> 2</a:t>
              </a:r>
              <a:r>
                <a:rPr lang="uk-UA" sz="2000" b="1" i="1" dirty="0">
                  <a:solidFill>
                    <a:schemeClr val="bg1"/>
                  </a:solidFill>
                </a:rPr>
                <a:t> </a:t>
              </a:r>
              <a:endParaRPr lang="ru-RU" sz="2000" b="1" i="1" dirty="0">
                <a:solidFill>
                  <a:schemeClr val="bg1"/>
                </a:solidFill>
              </a:endParaRPr>
            </a:p>
          </p:txBody>
        </p:sp>
        <p:sp>
          <p:nvSpPr>
            <p:cNvPr id="6202" name="Text Box 58"/>
            <p:cNvSpPr txBox="1">
              <a:spLocks noChangeArrowheads="1"/>
            </p:cNvSpPr>
            <p:nvPr/>
          </p:nvSpPr>
          <p:spPr bwMode="auto">
            <a:xfrm>
              <a:off x="370" y="2872"/>
              <a:ext cx="1410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b="1" i="1" dirty="0">
                  <a:solidFill>
                    <a:sysClr val="windowText" lastClr="000000"/>
                  </a:solidFill>
                </a:rPr>
                <a:t>континентальна</a:t>
              </a:r>
              <a:endParaRPr lang="ru-RU" b="1" i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" name="Group 158"/>
          <p:cNvGrpSpPr>
            <a:grpSpLocks/>
          </p:cNvGrpSpPr>
          <p:nvPr/>
        </p:nvGrpSpPr>
        <p:grpSpPr bwMode="auto">
          <a:xfrm>
            <a:off x="270457" y="2579671"/>
            <a:ext cx="2263376" cy="568326"/>
            <a:chOff x="0" y="2130"/>
            <a:chExt cx="924" cy="358"/>
          </a:xfrm>
        </p:grpSpPr>
        <p:sp>
          <p:nvSpPr>
            <p:cNvPr id="6201" name="Rectangle 57"/>
            <p:cNvSpPr>
              <a:spLocks noChangeArrowheads="1"/>
            </p:cNvSpPr>
            <p:nvPr/>
          </p:nvSpPr>
          <p:spPr bwMode="auto">
            <a:xfrm>
              <a:off x="293" y="2197"/>
              <a:ext cx="631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uk-UA" b="1" i="1" dirty="0">
                  <a:solidFill>
                    <a:sysClr val="windowText" lastClr="000000"/>
                  </a:solidFill>
                </a:rPr>
                <a:t>морська</a:t>
              </a:r>
              <a:endParaRPr lang="ru-RU" b="1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74" name="Oval 130"/>
            <p:cNvSpPr>
              <a:spLocks noChangeArrowheads="1"/>
            </p:cNvSpPr>
            <p:nvPr/>
          </p:nvSpPr>
          <p:spPr bwMode="auto">
            <a:xfrm>
              <a:off x="0" y="2130"/>
              <a:ext cx="226" cy="3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uk-UA" sz="2800" b="1" dirty="0">
                  <a:solidFill>
                    <a:sysClr val="windowText" lastClr="000000"/>
                  </a:solidFill>
                </a:rPr>
                <a:t> 1</a:t>
              </a:r>
              <a:r>
                <a:rPr lang="uk-UA" sz="2000" b="1" i="1" dirty="0">
                  <a:solidFill>
                    <a:sysClr val="windowText" lastClr="000000"/>
                  </a:solidFill>
                </a:rPr>
                <a:t> </a:t>
              </a:r>
              <a:endParaRPr lang="ru-RU" sz="2000" b="1" i="1" dirty="0">
                <a:solidFill>
                  <a:sysClr val="windowText" lastClr="000000"/>
                </a:solidFill>
              </a:endParaRPr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rojcto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2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75"/>
                                        <p:tgtEl>
                                          <p:spTgt spid="62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2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36" grpId="0" animBg="1" autoUpdateAnimBg="0"/>
      <p:bldP spid="6245" grpId="0" animBg="1"/>
      <p:bldP spid="6246" grpId="0" animBg="1" autoUpdateAnimBg="0"/>
      <p:bldP spid="6247" grpId="0" animBg="1" autoUpdateAnimBg="0"/>
      <p:bldP spid="6249" grpId="0" animBg="1" autoUpdateAnimBg="0"/>
      <p:bldP spid="6250" grpId="0" animBg="1" autoUpdateAnimBg="0"/>
      <p:bldP spid="6252" grpId="0" animBg="1" autoUpdateAnimBg="0"/>
      <p:bldP spid="6281" grpId="0" animBg="1" autoUpdateAnimBg="0"/>
      <p:bldP spid="9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9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Прямоугольник 67"/>
          <p:cNvSpPr/>
          <p:nvPr/>
        </p:nvSpPr>
        <p:spPr>
          <a:xfrm>
            <a:off x="3284113" y="5228822"/>
            <a:ext cx="1738648" cy="1629177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3" name="Picture 2" descr="D:\Презентації\Презентаиії географія\Гео 7 Географічна номенклатура\контурні карти\Пфівнічна смерика фіз карта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86116" y="0"/>
            <a:ext cx="5857884" cy="6858000"/>
          </a:xfrm>
          <a:prstGeom prst="rect">
            <a:avLst/>
          </a:prstGeom>
          <a:noFill/>
        </p:spPr>
      </p:pic>
      <p:sp>
        <p:nvSpPr>
          <p:cNvPr id="6158" name="Freeform 14"/>
          <p:cNvSpPr>
            <a:spLocks/>
          </p:cNvSpPr>
          <p:nvPr/>
        </p:nvSpPr>
        <p:spPr bwMode="auto">
          <a:xfrm>
            <a:off x="3254375" y="753884"/>
            <a:ext cx="5889625" cy="3149600"/>
          </a:xfrm>
          <a:custGeom>
            <a:avLst/>
            <a:gdLst/>
            <a:ahLst/>
            <a:cxnLst>
              <a:cxn ang="0">
                <a:pos x="0" y="506"/>
              </a:cxn>
              <a:cxn ang="0">
                <a:pos x="64" y="543"/>
              </a:cxn>
              <a:cxn ang="0">
                <a:pos x="148" y="569"/>
              </a:cxn>
              <a:cxn ang="0">
                <a:pos x="354" y="589"/>
              </a:cxn>
              <a:cxn ang="0">
                <a:pos x="384" y="592"/>
              </a:cxn>
              <a:cxn ang="0">
                <a:pos x="420" y="593"/>
              </a:cxn>
              <a:cxn ang="0">
                <a:pos x="513" y="602"/>
              </a:cxn>
              <a:cxn ang="0">
                <a:pos x="766" y="578"/>
              </a:cxn>
              <a:cxn ang="0">
                <a:pos x="912" y="699"/>
              </a:cxn>
              <a:cxn ang="0">
                <a:pos x="1035" y="881"/>
              </a:cxn>
              <a:cxn ang="0">
                <a:pos x="1105" y="984"/>
              </a:cxn>
              <a:cxn ang="0">
                <a:pos x="1267" y="1063"/>
              </a:cxn>
              <a:cxn ang="0">
                <a:pos x="1489" y="1111"/>
              </a:cxn>
              <a:cxn ang="0">
                <a:pos x="1564" y="1127"/>
              </a:cxn>
              <a:cxn ang="0">
                <a:pos x="1628" y="1136"/>
              </a:cxn>
              <a:cxn ang="0">
                <a:pos x="1799" y="1160"/>
              </a:cxn>
              <a:cxn ang="0">
                <a:pos x="1966" y="1195"/>
              </a:cxn>
              <a:cxn ang="0">
                <a:pos x="2327" y="1228"/>
              </a:cxn>
              <a:cxn ang="0">
                <a:pos x="2647" y="1160"/>
              </a:cxn>
              <a:cxn ang="0">
                <a:pos x="2739" y="1126"/>
              </a:cxn>
              <a:cxn ang="0">
                <a:pos x="2833" y="1088"/>
              </a:cxn>
              <a:cxn ang="0">
                <a:pos x="2919" y="1016"/>
              </a:cxn>
              <a:cxn ang="0">
                <a:pos x="2983" y="922"/>
              </a:cxn>
              <a:cxn ang="0">
                <a:pos x="3045" y="833"/>
              </a:cxn>
              <a:cxn ang="0">
                <a:pos x="3405" y="377"/>
              </a:cxn>
              <a:cxn ang="0">
                <a:pos x="3706" y="0"/>
              </a:cxn>
              <a:cxn ang="0">
                <a:pos x="3706" y="1191"/>
              </a:cxn>
              <a:cxn ang="0">
                <a:pos x="2998" y="1837"/>
              </a:cxn>
              <a:cxn ang="0">
                <a:pos x="2708" y="1967"/>
              </a:cxn>
              <a:cxn ang="0">
                <a:pos x="2468" y="1938"/>
              </a:cxn>
              <a:cxn ang="0">
                <a:pos x="2251" y="1922"/>
              </a:cxn>
              <a:cxn ang="0">
                <a:pos x="1875" y="1851"/>
              </a:cxn>
              <a:cxn ang="0">
                <a:pos x="1597" y="1868"/>
              </a:cxn>
              <a:cxn ang="0">
                <a:pos x="1239" y="1845"/>
              </a:cxn>
              <a:cxn ang="0">
                <a:pos x="561" y="1385"/>
              </a:cxn>
              <a:cxn ang="0">
                <a:pos x="1" y="1217"/>
              </a:cxn>
              <a:cxn ang="0">
                <a:pos x="0" y="506"/>
              </a:cxn>
            </a:cxnLst>
            <a:rect l="0" t="0" r="r" b="b"/>
            <a:pathLst>
              <a:path w="3710" h="1984">
                <a:moveTo>
                  <a:pt x="0" y="506"/>
                </a:moveTo>
                <a:lnTo>
                  <a:pt x="64" y="543"/>
                </a:lnTo>
                <a:lnTo>
                  <a:pt x="148" y="569"/>
                </a:lnTo>
                <a:cubicBezTo>
                  <a:pt x="214" y="587"/>
                  <a:pt x="315" y="585"/>
                  <a:pt x="354" y="589"/>
                </a:cubicBezTo>
                <a:cubicBezTo>
                  <a:pt x="393" y="593"/>
                  <a:pt x="373" y="591"/>
                  <a:pt x="384" y="592"/>
                </a:cubicBezTo>
                <a:cubicBezTo>
                  <a:pt x="396" y="593"/>
                  <a:pt x="391" y="593"/>
                  <a:pt x="420" y="593"/>
                </a:cubicBezTo>
                <a:cubicBezTo>
                  <a:pt x="441" y="595"/>
                  <a:pt x="455" y="604"/>
                  <a:pt x="513" y="602"/>
                </a:cubicBezTo>
                <a:cubicBezTo>
                  <a:pt x="537" y="625"/>
                  <a:pt x="740" y="560"/>
                  <a:pt x="766" y="578"/>
                </a:cubicBezTo>
                <a:cubicBezTo>
                  <a:pt x="826" y="595"/>
                  <a:pt x="867" y="649"/>
                  <a:pt x="912" y="699"/>
                </a:cubicBezTo>
                <a:cubicBezTo>
                  <a:pt x="957" y="749"/>
                  <a:pt x="1003" y="834"/>
                  <a:pt x="1035" y="881"/>
                </a:cubicBezTo>
                <a:cubicBezTo>
                  <a:pt x="1072" y="926"/>
                  <a:pt x="1066" y="954"/>
                  <a:pt x="1105" y="984"/>
                </a:cubicBezTo>
                <a:cubicBezTo>
                  <a:pt x="1144" y="1014"/>
                  <a:pt x="1203" y="1042"/>
                  <a:pt x="1267" y="1063"/>
                </a:cubicBezTo>
                <a:lnTo>
                  <a:pt x="1489" y="1111"/>
                </a:lnTo>
                <a:cubicBezTo>
                  <a:pt x="1539" y="1121"/>
                  <a:pt x="1541" y="1123"/>
                  <a:pt x="1564" y="1127"/>
                </a:cubicBezTo>
                <a:cubicBezTo>
                  <a:pt x="1587" y="1131"/>
                  <a:pt x="1589" y="1131"/>
                  <a:pt x="1628" y="1136"/>
                </a:cubicBezTo>
                <a:cubicBezTo>
                  <a:pt x="1693" y="1141"/>
                  <a:pt x="1734" y="1157"/>
                  <a:pt x="1799" y="1160"/>
                </a:cubicBezTo>
                <a:cubicBezTo>
                  <a:pt x="1854" y="1165"/>
                  <a:pt x="1878" y="1184"/>
                  <a:pt x="1966" y="1195"/>
                </a:cubicBezTo>
                <a:cubicBezTo>
                  <a:pt x="2054" y="1206"/>
                  <a:pt x="2214" y="1234"/>
                  <a:pt x="2327" y="1228"/>
                </a:cubicBezTo>
                <a:cubicBezTo>
                  <a:pt x="2486" y="1224"/>
                  <a:pt x="2578" y="1176"/>
                  <a:pt x="2647" y="1160"/>
                </a:cubicBezTo>
                <a:cubicBezTo>
                  <a:pt x="2656" y="1153"/>
                  <a:pt x="2730" y="1132"/>
                  <a:pt x="2739" y="1126"/>
                </a:cubicBezTo>
                <a:cubicBezTo>
                  <a:pt x="2767" y="1107"/>
                  <a:pt x="2801" y="1095"/>
                  <a:pt x="2833" y="1088"/>
                </a:cubicBezTo>
                <a:cubicBezTo>
                  <a:pt x="2843" y="1086"/>
                  <a:pt x="2909" y="1019"/>
                  <a:pt x="2919" y="1016"/>
                </a:cubicBezTo>
                <a:cubicBezTo>
                  <a:pt x="2951" y="1008"/>
                  <a:pt x="2932" y="930"/>
                  <a:pt x="2983" y="922"/>
                </a:cubicBezTo>
                <a:cubicBezTo>
                  <a:pt x="3006" y="890"/>
                  <a:pt x="2925" y="987"/>
                  <a:pt x="3045" y="833"/>
                </a:cubicBezTo>
                <a:cubicBezTo>
                  <a:pt x="3115" y="742"/>
                  <a:pt x="3295" y="516"/>
                  <a:pt x="3405" y="377"/>
                </a:cubicBezTo>
                <a:lnTo>
                  <a:pt x="3706" y="0"/>
                </a:lnTo>
                <a:cubicBezTo>
                  <a:pt x="3710" y="183"/>
                  <a:pt x="3708" y="1007"/>
                  <a:pt x="3706" y="1191"/>
                </a:cubicBezTo>
                <a:cubicBezTo>
                  <a:pt x="3586" y="1492"/>
                  <a:pt x="3164" y="1708"/>
                  <a:pt x="2998" y="1837"/>
                </a:cubicBezTo>
                <a:cubicBezTo>
                  <a:pt x="2832" y="1966"/>
                  <a:pt x="2796" y="1950"/>
                  <a:pt x="2708" y="1967"/>
                </a:cubicBezTo>
                <a:cubicBezTo>
                  <a:pt x="2620" y="1984"/>
                  <a:pt x="2544" y="1945"/>
                  <a:pt x="2468" y="1938"/>
                </a:cubicBezTo>
                <a:cubicBezTo>
                  <a:pt x="2393" y="1926"/>
                  <a:pt x="2353" y="1934"/>
                  <a:pt x="2251" y="1922"/>
                </a:cubicBezTo>
                <a:cubicBezTo>
                  <a:pt x="2164" y="1910"/>
                  <a:pt x="1989" y="1864"/>
                  <a:pt x="1875" y="1851"/>
                </a:cubicBezTo>
                <a:cubicBezTo>
                  <a:pt x="1791" y="1845"/>
                  <a:pt x="1703" y="1875"/>
                  <a:pt x="1597" y="1868"/>
                </a:cubicBezTo>
                <a:cubicBezTo>
                  <a:pt x="1527" y="1846"/>
                  <a:pt x="1412" y="1925"/>
                  <a:pt x="1239" y="1845"/>
                </a:cubicBezTo>
                <a:cubicBezTo>
                  <a:pt x="1066" y="1765"/>
                  <a:pt x="767" y="1490"/>
                  <a:pt x="561" y="1385"/>
                </a:cubicBezTo>
                <a:cubicBezTo>
                  <a:pt x="355" y="1280"/>
                  <a:pt x="94" y="1363"/>
                  <a:pt x="1" y="1217"/>
                </a:cubicBezTo>
                <a:lnTo>
                  <a:pt x="0" y="506"/>
                </a:lnTo>
                <a:close/>
              </a:path>
            </a:pathLst>
          </a:custGeom>
          <a:solidFill>
            <a:srgbClr val="009900">
              <a:alpha val="36078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6164" name="Rectangle 20"/>
          <p:cNvSpPr>
            <a:spLocks noChangeArrowheads="1"/>
          </p:cNvSpPr>
          <p:nvPr/>
        </p:nvSpPr>
        <p:spPr bwMode="auto">
          <a:xfrm>
            <a:off x="5638800" y="2755900"/>
            <a:ext cx="1528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 dirty="0"/>
              <a:t>Помірний</a:t>
            </a:r>
            <a:endParaRPr lang="ru-RU" b="1" i="1" dirty="0"/>
          </a:p>
        </p:txBody>
      </p:sp>
      <p:sp>
        <p:nvSpPr>
          <p:cNvPr id="6203" name="AutoShape 59"/>
          <p:cNvSpPr>
            <a:spLocks noChangeArrowheads="1"/>
          </p:cNvSpPr>
          <p:nvPr/>
        </p:nvSpPr>
        <p:spPr bwMode="auto">
          <a:xfrm>
            <a:off x="6629400" y="3136900"/>
            <a:ext cx="457200" cy="457200"/>
          </a:xfrm>
          <a:prstGeom prst="sun">
            <a:avLst>
              <a:gd name="adj" fmla="val 25000"/>
            </a:avLst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FF66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6232" name="Rectangle 88"/>
          <p:cNvSpPr>
            <a:spLocks noChangeArrowheads="1"/>
          </p:cNvSpPr>
          <p:nvPr/>
        </p:nvSpPr>
        <p:spPr bwMode="auto">
          <a:xfrm>
            <a:off x="3276600" y="12700"/>
            <a:ext cx="1447800" cy="5334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6231" name="Freeform 87"/>
          <p:cNvSpPr>
            <a:spLocks/>
          </p:cNvSpPr>
          <p:nvPr/>
        </p:nvSpPr>
        <p:spPr bwMode="auto">
          <a:xfrm>
            <a:off x="3838575" y="0"/>
            <a:ext cx="5418138" cy="1809750"/>
          </a:xfrm>
          <a:custGeom>
            <a:avLst/>
            <a:gdLst/>
            <a:ahLst/>
            <a:cxnLst>
              <a:cxn ang="0">
                <a:pos x="1257" y="1101"/>
              </a:cxn>
              <a:cxn ang="0">
                <a:pos x="1740" y="1140"/>
              </a:cxn>
              <a:cxn ang="0">
                <a:pos x="1997" y="1101"/>
              </a:cxn>
              <a:cxn ang="0">
                <a:pos x="2160" y="1031"/>
              </a:cxn>
              <a:cxn ang="0">
                <a:pos x="2400" y="957"/>
              </a:cxn>
              <a:cxn ang="0">
                <a:pos x="2563" y="872"/>
              </a:cxn>
              <a:cxn ang="0">
                <a:pos x="2814" y="930"/>
              </a:cxn>
              <a:cxn ang="0">
                <a:pos x="2658" y="619"/>
              </a:cxn>
              <a:cxn ang="0">
                <a:pos x="2970" y="0"/>
              </a:cxn>
              <a:cxn ang="0">
                <a:pos x="0" y="9"/>
              </a:cxn>
              <a:cxn ang="0">
                <a:pos x="14" y="86"/>
              </a:cxn>
              <a:cxn ang="0">
                <a:pos x="152" y="315"/>
              </a:cxn>
              <a:cxn ang="0">
                <a:pos x="354" y="572"/>
              </a:cxn>
              <a:cxn ang="0">
                <a:pos x="578" y="825"/>
              </a:cxn>
              <a:cxn ang="0">
                <a:pos x="728" y="915"/>
              </a:cxn>
              <a:cxn ang="0">
                <a:pos x="915" y="1024"/>
              </a:cxn>
              <a:cxn ang="0">
                <a:pos x="1257" y="1101"/>
              </a:cxn>
            </a:cxnLst>
            <a:rect l="0" t="0" r="r" b="b"/>
            <a:pathLst>
              <a:path w="3413" h="1140">
                <a:moveTo>
                  <a:pt x="1257" y="1101"/>
                </a:moveTo>
                <a:cubicBezTo>
                  <a:pt x="1394" y="1120"/>
                  <a:pt x="1617" y="1140"/>
                  <a:pt x="1740" y="1140"/>
                </a:cubicBezTo>
                <a:cubicBezTo>
                  <a:pt x="1827" y="1130"/>
                  <a:pt x="1937" y="1116"/>
                  <a:pt x="1997" y="1101"/>
                </a:cubicBezTo>
                <a:cubicBezTo>
                  <a:pt x="2060" y="1085"/>
                  <a:pt x="2100" y="1056"/>
                  <a:pt x="2160" y="1031"/>
                </a:cubicBezTo>
                <a:cubicBezTo>
                  <a:pt x="2228" y="1020"/>
                  <a:pt x="2333" y="983"/>
                  <a:pt x="2400" y="957"/>
                </a:cubicBezTo>
                <a:cubicBezTo>
                  <a:pt x="2467" y="931"/>
                  <a:pt x="2494" y="876"/>
                  <a:pt x="2563" y="872"/>
                </a:cubicBezTo>
                <a:cubicBezTo>
                  <a:pt x="2603" y="831"/>
                  <a:pt x="2749" y="1067"/>
                  <a:pt x="2814" y="930"/>
                </a:cubicBezTo>
                <a:cubicBezTo>
                  <a:pt x="2830" y="888"/>
                  <a:pt x="2632" y="774"/>
                  <a:pt x="2658" y="619"/>
                </a:cubicBezTo>
                <a:cubicBezTo>
                  <a:pt x="2684" y="464"/>
                  <a:pt x="3413" y="102"/>
                  <a:pt x="2970" y="0"/>
                </a:cubicBezTo>
                <a:lnTo>
                  <a:pt x="0" y="9"/>
                </a:lnTo>
                <a:lnTo>
                  <a:pt x="14" y="86"/>
                </a:lnTo>
                <a:cubicBezTo>
                  <a:pt x="39" y="137"/>
                  <a:pt x="95" y="234"/>
                  <a:pt x="152" y="315"/>
                </a:cubicBezTo>
                <a:cubicBezTo>
                  <a:pt x="88" y="350"/>
                  <a:pt x="316" y="524"/>
                  <a:pt x="354" y="572"/>
                </a:cubicBezTo>
                <a:cubicBezTo>
                  <a:pt x="394" y="760"/>
                  <a:pt x="415" y="820"/>
                  <a:pt x="578" y="825"/>
                </a:cubicBezTo>
                <a:cubicBezTo>
                  <a:pt x="660" y="831"/>
                  <a:pt x="646" y="909"/>
                  <a:pt x="728" y="915"/>
                </a:cubicBezTo>
                <a:cubicBezTo>
                  <a:pt x="761" y="926"/>
                  <a:pt x="889" y="1002"/>
                  <a:pt x="915" y="1024"/>
                </a:cubicBezTo>
                <a:cubicBezTo>
                  <a:pt x="1011" y="1027"/>
                  <a:pt x="1183" y="1111"/>
                  <a:pt x="1257" y="1101"/>
                </a:cubicBezTo>
                <a:close/>
              </a:path>
            </a:pathLst>
          </a:custGeom>
          <a:solidFill>
            <a:srgbClr val="0066FF">
              <a:alpha val="47843"/>
            </a:srgbClr>
          </a:solidFill>
          <a:ln w="28575" cap="rnd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6226" name="Freeform 82"/>
          <p:cNvSpPr>
            <a:spLocks/>
          </p:cNvSpPr>
          <p:nvPr/>
        </p:nvSpPr>
        <p:spPr bwMode="auto">
          <a:xfrm>
            <a:off x="3276600" y="0"/>
            <a:ext cx="5881688" cy="2732088"/>
          </a:xfrm>
          <a:custGeom>
            <a:avLst/>
            <a:gdLst/>
            <a:ahLst/>
            <a:cxnLst>
              <a:cxn ang="0">
                <a:pos x="3705" y="470"/>
              </a:cxn>
              <a:cxn ang="0">
                <a:pos x="3308" y="1000"/>
              </a:cxn>
              <a:cxn ang="0">
                <a:pos x="3137" y="1218"/>
              </a:cxn>
              <a:cxn ang="0">
                <a:pos x="2880" y="1545"/>
              </a:cxn>
              <a:cxn ang="0">
                <a:pos x="2335" y="1716"/>
              </a:cxn>
              <a:cxn ang="0">
                <a:pos x="1842" y="1659"/>
              </a:cxn>
              <a:cxn ang="0">
                <a:pos x="1113" y="1490"/>
              </a:cxn>
              <a:cxn ang="0">
                <a:pos x="817" y="1101"/>
              </a:cxn>
              <a:cxn ang="0">
                <a:pos x="459" y="1085"/>
              </a:cxn>
              <a:cxn ang="0">
                <a:pos x="182" y="1058"/>
              </a:cxn>
              <a:cxn ang="0">
                <a:pos x="74" y="1029"/>
              </a:cxn>
              <a:cxn ang="0">
                <a:pos x="2" y="987"/>
              </a:cxn>
              <a:cxn ang="0">
                <a:pos x="0" y="2"/>
              </a:cxn>
              <a:cxn ang="0">
                <a:pos x="249" y="0"/>
              </a:cxn>
              <a:cxn ang="0">
                <a:pos x="359" y="8"/>
              </a:cxn>
              <a:cxn ang="0">
                <a:pos x="362" y="73"/>
              </a:cxn>
              <a:cxn ang="0">
                <a:pos x="378" y="106"/>
              </a:cxn>
              <a:cxn ang="0">
                <a:pos x="490" y="268"/>
              </a:cxn>
              <a:cxn ang="0">
                <a:pos x="512" y="291"/>
              </a:cxn>
              <a:cxn ang="0">
                <a:pos x="551" y="412"/>
              </a:cxn>
              <a:cxn ang="0">
                <a:pos x="689" y="550"/>
              </a:cxn>
              <a:cxn ang="0">
                <a:pos x="753" y="720"/>
              </a:cxn>
              <a:cxn ang="0">
                <a:pos x="834" y="798"/>
              </a:cxn>
              <a:cxn ang="0">
                <a:pos x="959" y="829"/>
              </a:cxn>
              <a:cxn ang="0">
                <a:pos x="1001" y="855"/>
              </a:cxn>
              <a:cxn ang="0">
                <a:pos x="1109" y="928"/>
              </a:cxn>
              <a:cxn ang="0">
                <a:pos x="1320" y="1030"/>
              </a:cxn>
              <a:cxn ang="0">
                <a:pos x="1519" y="1081"/>
              </a:cxn>
              <a:cxn ang="0">
                <a:pos x="1718" y="1113"/>
              </a:cxn>
              <a:cxn ang="0">
                <a:pos x="1767" y="1116"/>
              </a:cxn>
              <a:cxn ang="0">
                <a:pos x="1835" y="1125"/>
              </a:cxn>
              <a:cxn ang="0">
                <a:pos x="1953" y="1134"/>
              </a:cxn>
              <a:cxn ang="0">
                <a:pos x="2148" y="1131"/>
              </a:cxn>
              <a:cxn ang="0">
                <a:pos x="2310" y="1107"/>
              </a:cxn>
              <a:cxn ang="0">
                <a:pos x="2547" y="1026"/>
              </a:cxn>
              <a:cxn ang="0">
                <a:pos x="2577" y="1018"/>
              </a:cxn>
              <a:cxn ang="0">
                <a:pos x="2748" y="953"/>
              </a:cxn>
              <a:cxn ang="0">
                <a:pos x="2835" y="906"/>
              </a:cxn>
              <a:cxn ang="0">
                <a:pos x="2942" y="867"/>
              </a:cxn>
              <a:cxn ang="0">
                <a:pos x="3050" y="939"/>
              </a:cxn>
              <a:cxn ang="0">
                <a:pos x="3145" y="953"/>
              </a:cxn>
              <a:cxn ang="0">
                <a:pos x="3149" y="882"/>
              </a:cxn>
              <a:cxn ang="0">
                <a:pos x="3059" y="772"/>
              </a:cxn>
              <a:cxn ang="0">
                <a:pos x="3021" y="696"/>
              </a:cxn>
              <a:cxn ang="0">
                <a:pos x="3027" y="573"/>
              </a:cxn>
              <a:cxn ang="0">
                <a:pos x="3261" y="271"/>
              </a:cxn>
              <a:cxn ang="0">
                <a:pos x="3321" y="196"/>
              </a:cxn>
              <a:cxn ang="0">
                <a:pos x="3339" y="0"/>
              </a:cxn>
              <a:cxn ang="0">
                <a:pos x="3690" y="8"/>
              </a:cxn>
            </a:cxnLst>
            <a:rect l="0" t="0" r="r" b="b"/>
            <a:pathLst>
              <a:path w="3705" h="1721">
                <a:moveTo>
                  <a:pt x="3705" y="470"/>
                </a:moveTo>
                <a:lnTo>
                  <a:pt x="3308" y="1000"/>
                </a:lnTo>
                <a:cubicBezTo>
                  <a:pt x="3303" y="1019"/>
                  <a:pt x="3150" y="1215"/>
                  <a:pt x="3137" y="1218"/>
                </a:cubicBezTo>
                <a:cubicBezTo>
                  <a:pt x="3097" y="1226"/>
                  <a:pt x="2916" y="1528"/>
                  <a:pt x="2880" y="1545"/>
                </a:cubicBezTo>
                <a:cubicBezTo>
                  <a:pt x="2746" y="1628"/>
                  <a:pt x="2508" y="1697"/>
                  <a:pt x="2335" y="1716"/>
                </a:cubicBezTo>
                <a:cubicBezTo>
                  <a:pt x="2200" y="1721"/>
                  <a:pt x="2045" y="1697"/>
                  <a:pt x="1842" y="1659"/>
                </a:cubicBezTo>
                <a:cubicBezTo>
                  <a:pt x="1671" y="1622"/>
                  <a:pt x="1284" y="1583"/>
                  <a:pt x="1113" y="1490"/>
                </a:cubicBezTo>
                <a:cubicBezTo>
                  <a:pt x="1037" y="1406"/>
                  <a:pt x="974" y="1219"/>
                  <a:pt x="817" y="1101"/>
                </a:cubicBezTo>
                <a:cubicBezTo>
                  <a:pt x="747" y="1008"/>
                  <a:pt x="604" y="1115"/>
                  <a:pt x="459" y="1085"/>
                </a:cubicBezTo>
                <a:lnTo>
                  <a:pt x="182" y="1058"/>
                </a:lnTo>
                <a:lnTo>
                  <a:pt x="74" y="1029"/>
                </a:lnTo>
                <a:lnTo>
                  <a:pt x="2" y="987"/>
                </a:lnTo>
                <a:lnTo>
                  <a:pt x="0" y="2"/>
                </a:lnTo>
                <a:lnTo>
                  <a:pt x="249" y="0"/>
                </a:lnTo>
                <a:lnTo>
                  <a:pt x="359" y="8"/>
                </a:lnTo>
                <a:lnTo>
                  <a:pt x="362" y="73"/>
                </a:lnTo>
                <a:lnTo>
                  <a:pt x="378" y="106"/>
                </a:lnTo>
                <a:cubicBezTo>
                  <a:pt x="399" y="138"/>
                  <a:pt x="468" y="237"/>
                  <a:pt x="490" y="268"/>
                </a:cubicBezTo>
                <a:cubicBezTo>
                  <a:pt x="511" y="299"/>
                  <a:pt x="502" y="267"/>
                  <a:pt x="512" y="291"/>
                </a:cubicBezTo>
                <a:cubicBezTo>
                  <a:pt x="522" y="315"/>
                  <a:pt x="522" y="369"/>
                  <a:pt x="551" y="412"/>
                </a:cubicBezTo>
                <a:cubicBezTo>
                  <a:pt x="580" y="455"/>
                  <a:pt x="655" y="499"/>
                  <a:pt x="689" y="550"/>
                </a:cubicBezTo>
                <a:cubicBezTo>
                  <a:pt x="746" y="613"/>
                  <a:pt x="729" y="679"/>
                  <a:pt x="753" y="720"/>
                </a:cubicBezTo>
                <a:cubicBezTo>
                  <a:pt x="777" y="761"/>
                  <a:pt x="800" y="780"/>
                  <a:pt x="834" y="798"/>
                </a:cubicBezTo>
                <a:cubicBezTo>
                  <a:pt x="868" y="816"/>
                  <a:pt x="931" y="820"/>
                  <a:pt x="959" y="829"/>
                </a:cubicBezTo>
                <a:lnTo>
                  <a:pt x="1001" y="855"/>
                </a:lnTo>
                <a:cubicBezTo>
                  <a:pt x="1026" y="872"/>
                  <a:pt x="1056" y="899"/>
                  <a:pt x="1109" y="928"/>
                </a:cubicBezTo>
                <a:lnTo>
                  <a:pt x="1320" y="1030"/>
                </a:lnTo>
                <a:cubicBezTo>
                  <a:pt x="1426" y="1035"/>
                  <a:pt x="1453" y="1067"/>
                  <a:pt x="1519" y="1081"/>
                </a:cubicBezTo>
                <a:cubicBezTo>
                  <a:pt x="1585" y="1095"/>
                  <a:pt x="1677" y="1107"/>
                  <a:pt x="1718" y="1113"/>
                </a:cubicBezTo>
                <a:cubicBezTo>
                  <a:pt x="1759" y="1119"/>
                  <a:pt x="1748" y="1114"/>
                  <a:pt x="1767" y="1116"/>
                </a:cubicBezTo>
                <a:cubicBezTo>
                  <a:pt x="1786" y="1118"/>
                  <a:pt x="1804" y="1122"/>
                  <a:pt x="1835" y="1125"/>
                </a:cubicBezTo>
                <a:cubicBezTo>
                  <a:pt x="1866" y="1128"/>
                  <a:pt x="1901" y="1133"/>
                  <a:pt x="1953" y="1134"/>
                </a:cubicBezTo>
                <a:cubicBezTo>
                  <a:pt x="2005" y="1135"/>
                  <a:pt x="2089" y="1135"/>
                  <a:pt x="2148" y="1131"/>
                </a:cubicBezTo>
                <a:cubicBezTo>
                  <a:pt x="2207" y="1127"/>
                  <a:pt x="2244" y="1125"/>
                  <a:pt x="2310" y="1107"/>
                </a:cubicBezTo>
                <a:cubicBezTo>
                  <a:pt x="2382" y="1116"/>
                  <a:pt x="2475" y="1010"/>
                  <a:pt x="2547" y="1026"/>
                </a:cubicBezTo>
                <a:cubicBezTo>
                  <a:pt x="2591" y="1012"/>
                  <a:pt x="2544" y="1030"/>
                  <a:pt x="2577" y="1018"/>
                </a:cubicBezTo>
                <a:cubicBezTo>
                  <a:pt x="2610" y="1006"/>
                  <a:pt x="2705" y="972"/>
                  <a:pt x="2748" y="953"/>
                </a:cubicBezTo>
                <a:cubicBezTo>
                  <a:pt x="2792" y="936"/>
                  <a:pt x="2803" y="920"/>
                  <a:pt x="2835" y="906"/>
                </a:cubicBezTo>
                <a:cubicBezTo>
                  <a:pt x="2867" y="892"/>
                  <a:pt x="2906" y="862"/>
                  <a:pt x="2942" y="867"/>
                </a:cubicBezTo>
                <a:cubicBezTo>
                  <a:pt x="2979" y="868"/>
                  <a:pt x="3016" y="925"/>
                  <a:pt x="3050" y="939"/>
                </a:cubicBezTo>
                <a:cubicBezTo>
                  <a:pt x="3084" y="953"/>
                  <a:pt x="3128" y="963"/>
                  <a:pt x="3145" y="953"/>
                </a:cubicBezTo>
                <a:cubicBezTo>
                  <a:pt x="3155" y="943"/>
                  <a:pt x="3169" y="925"/>
                  <a:pt x="3149" y="882"/>
                </a:cubicBezTo>
                <a:cubicBezTo>
                  <a:pt x="3135" y="852"/>
                  <a:pt x="3080" y="803"/>
                  <a:pt x="3059" y="772"/>
                </a:cubicBezTo>
                <a:cubicBezTo>
                  <a:pt x="3038" y="741"/>
                  <a:pt x="3026" y="729"/>
                  <a:pt x="3021" y="696"/>
                </a:cubicBezTo>
                <a:cubicBezTo>
                  <a:pt x="3015" y="634"/>
                  <a:pt x="2991" y="644"/>
                  <a:pt x="3027" y="573"/>
                </a:cubicBezTo>
                <a:cubicBezTo>
                  <a:pt x="3067" y="502"/>
                  <a:pt x="3212" y="334"/>
                  <a:pt x="3261" y="271"/>
                </a:cubicBezTo>
                <a:cubicBezTo>
                  <a:pt x="3308" y="208"/>
                  <a:pt x="3299" y="235"/>
                  <a:pt x="3321" y="196"/>
                </a:cubicBezTo>
                <a:lnTo>
                  <a:pt x="3339" y="0"/>
                </a:lnTo>
                <a:lnTo>
                  <a:pt x="3690" y="8"/>
                </a:lnTo>
              </a:path>
            </a:pathLst>
          </a:custGeom>
          <a:solidFill>
            <a:srgbClr val="FF7C80">
              <a:alpha val="56078"/>
            </a:srgbClr>
          </a:solidFill>
          <a:ln w="9525" cap="rnd">
            <a:noFill/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6227" name="Rectangle 83"/>
          <p:cNvSpPr>
            <a:spLocks noChangeArrowheads="1"/>
          </p:cNvSpPr>
          <p:nvPr/>
        </p:nvSpPr>
        <p:spPr bwMode="auto">
          <a:xfrm>
            <a:off x="5486400" y="2011363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 dirty="0"/>
              <a:t>Субарктичний</a:t>
            </a:r>
            <a:endParaRPr lang="ru-RU" b="1" i="1" dirty="0"/>
          </a:p>
        </p:txBody>
      </p:sp>
      <p:sp>
        <p:nvSpPr>
          <p:cNvPr id="6228" name="Text Box 84"/>
          <p:cNvSpPr txBox="1">
            <a:spLocks noChangeArrowheads="1"/>
          </p:cNvSpPr>
          <p:nvPr/>
        </p:nvSpPr>
        <p:spPr bwMode="auto">
          <a:xfrm>
            <a:off x="5181600" y="792163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/>
              <a:t>Арктичний</a:t>
            </a:r>
            <a:endParaRPr lang="ru-RU" b="1" i="1" dirty="0"/>
          </a:p>
        </p:txBody>
      </p:sp>
      <p:grpSp>
        <p:nvGrpSpPr>
          <p:cNvPr id="2" name="Group 157"/>
          <p:cNvGrpSpPr>
            <a:grpSpLocks/>
          </p:cNvGrpSpPr>
          <p:nvPr/>
        </p:nvGrpSpPr>
        <p:grpSpPr bwMode="auto">
          <a:xfrm>
            <a:off x="5168900" y="2374900"/>
            <a:ext cx="3060700" cy="1295400"/>
            <a:chOff x="2344" y="1488"/>
            <a:chExt cx="1928" cy="816"/>
          </a:xfrm>
        </p:grpSpPr>
        <p:sp>
          <p:nvSpPr>
            <p:cNvPr id="6233" name="Freeform 89"/>
            <p:cNvSpPr>
              <a:spLocks/>
            </p:cNvSpPr>
            <p:nvPr/>
          </p:nvSpPr>
          <p:spPr bwMode="auto">
            <a:xfrm>
              <a:off x="2344" y="1488"/>
              <a:ext cx="56" cy="816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192"/>
                </a:cxn>
                <a:cxn ang="0">
                  <a:pos x="56" y="528"/>
                </a:cxn>
                <a:cxn ang="0">
                  <a:pos x="8" y="768"/>
                </a:cxn>
                <a:cxn ang="0">
                  <a:pos x="8" y="816"/>
                </a:cxn>
              </a:cxnLst>
              <a:rect l="0" t="0" r="r" b="b"/>
              <a:pathLst>
                <a:path w="56" h="816">
                  <a:moveTo>
                    <a:pt x="8" y="0"/>
                  </a:moveTo>
                  <a:cubicBezTo>
                    <a:pt x="4" y="52"/>
                    <a:pt x="0" y="104"/>
                    <a:pt x="8" y="192"/>
                  </a:cubicBezTo>
                  <a:cubicBezTo>
                    <a:pt x="16" y="280"/>
                    <a:pt x="56" y="432"/>
                    <a:pt x="56" y="528"/>
                  </a:cubicBezTo>
                  <a:cubicBezTo>
                    <a:pt x="56" y="624"/>
                    <a:pt x="16" y="720"/>
                    <a:pt x="8" y="768"/>
                  </a:cubicBezTo>
                  <a:cubicBezTo>
                    <a:pt x="0" y="816"/>
                    <a:pt x="8" y="808"/>
                    <a:pt x="8" y="816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6234" name="Freeform 90"/>
            <p:cNvSpPr>
              <a:spLocks/>
            </p:cNvSpPr>
            <p:nvPr/>
          </p:nvSpPr>
          <p:spPr bwMode="auto">
            <a:xfrm>
              <a:off x="3504" y="1719"/>
              <a:ext cx="768" cy="48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44" y="57"/>
                </a:cxn>
                <a:cxn ang="0">
                  <a:pos x="629" y="351"/>
                </a:cxn>
                <a:cxn ang="0">
                  <a:pos x="768" y="489"/>
                </a:cxn>
              </a:cxnLst>
              <a:rect l="0" t="0" r="r" b="b"/>
              <a:pathLst>
                <a:path w="768" h="489">
                  <a:moveTo>
                    <a:pt x="0" y="9"/>
                  </a:moveTo>
                  <a:cubicBezTo>
                    <a:pt x="16" y="9"/>
                    <a:pt x="39" y="0"/>
                    <a:pt x="144" y="57"/>
                  </a:cubicBezTo>
                  <a:cubicBezTo>
                    <a:pt x="249" y="114"/>
                    <a:pt x="525" y="279"/>
                    <a:pt x="629" y="351"/>
                  </a:cubicBezTo>
                  <a:cubicBezTo>
                    <a:pt x="733" y="423"/>
                    <a:pt x="745" y="466"/>
                    <a:pt x="768" y="489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6236" name="Oval 92"/>
          <p:cNvSpPr>
            <a:spLocks noChangeArrowheads="1"/>
          </p:cNvSpPr>
          <p:nvPr/>
        </p:nvSpPr>
        <p:spPr bwMode="auto">
          <a:xfrm>
            <a:off x="6019800" y="3219450"/>
            <a:ext cx="533400" cy="45085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9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uk-UA" sz="2800" b="1">
                <a:solidFill>
                  <a:srgbClr val="006600"/>
                </a:solidFill>
              </a:rPr>
              <a:t> 2</a:t>
            </a:r>
            <a:r>
              <a:rPr lang="uk-UA" sz="2000" b="1" i="1">
                <a:solidFill>
                  <a:schemeClr val="bg1"/>
                </a:solidFill>
              </a:rPr>
              <a:t> </a:t>
            </a:r>
            <a:endParaRPr lang="ru-RU" sz="2000" b="1" i="1">
              <a:solidFill>
                <a:schemeClr val="bg1"/>
              </a:solidFill>
            </a:endParaRPr>
          </a:p>
        </p:txBody>
      </p:sp>
      <p:sp>
        <p:nvSpPr>
          <p:cNvPr id="6229" name="Freeform 85"/>
          <p:cNvSpPr>
            <a:spLocks/>
          </p:cNvSpPr>
          <p:nvPr/>
        </p:nvSpPr>
        <p:spPr bwMode="auto">
          <a:xfrm>
            <a:off x="3956050" y="30163"/>
            <a:ext cx="4646613" cy="1965325"/>
          </a:xfrm>
          <a:custGeom>
            <a:avLst/>
            <a:gdLst/>
            <a:ahLst/>
            <a:cxnLst>
              <a:cxn ang="0">
                <a:pos x="2927" y="0"/>
              </a:cxn>
              <a:cxn ang="0">
                <a:pos x="2888" y="327"/>
              </a:cxn>
              <a:cxn ang="0">
                <a:pos x="2779" y="623"/>
              </a:cxn>
              <a:cxn ang="0">
                <a:pos x="2555" y="882"/>
              </a:cxn>
              <a:cxn ang="0">
                <a:pos x="1887" y="1183"/>
              </a:cxn>
              <a:cxn ang="0">
                <a:pos x="1410" y="1214"/>
              </a:cxn>
              <a:cxn ang="0">
                <a:pos x="1144" y="1181"/>
              </a:cxn>
              <a:cxn ang="0">
                <a:pos x="798" y="1076"/>
              </a:cxn>
              <a:cxn ang="0">
                <a:pos x="514" y="923"/>
              </a:cxn>
              <a:cxn ang="0">
                <a:pos x="258" y="679"/>
              </a:cxn>
              <a:cxn ang="0">
                <a:pos x="78" y="358"/>
              </a:cxn>
              <a:cxn ang="0">
                <a:pos x="0" y="24"/>
              </a:cxn>
            </a:cxnLst>
            <a:rect l="0" t="0" r="r" b="b"/>
            <a:pathLst>
              <a:path w="2927" h="1238">
                <a:moveTo>
                  <a:pt x="2927" y="0"/>
                </a:moveTo>
                <a:cubicBezTo>
                  <a:pt x="2922" y="54"/>
                  <a:pt x="2913" y="223"/>
                  <a:pt x="2888" y="327"/>
                </a:cubicBezTo>
                <a:cubicBezTo>
                  <a:pt x="2863" y="431"/>
                  <a:pt x="2834" y="530"/>
                  <a:pt x="2779" y="623"/>
                </a:cubicBezTo>
                <a:cubicBezTo>
                  <a:pt x="2724" y="716"/>
                  <a:pt x="2704" y="789"/>
                  <a:pt x="2555" y="882"/>
                </a:cubicBezTo>
                <a:cubicBezTo>
                  <a:pt x="2406" y="975"/>
                  <a:pt x="2078" y="1128"/>
                  <a:pt x="1887" y="1183"/>
                </a:cubicBezTo>
                <a:cubicBezTo>
                  <a:pt x="1696" y="1238"/>
                  <a:pt x="1534" y="1214"/>
                  <a:pt x="1410" y="1214"/>
                </a:cubicBezTo>
                <a:lnTo>
                  <a:pt x="1144" y="1181"/>
                </a:lnTo>
                <a:lnTo>
                  <a:pt x="798" y="1076"/>
                </a:lnTo>
                <a:lnTo>
                  <a:pt x="514" y="923"/>
                </a:lnTo>
                <a:lnTo>
                  <a:pt x="258" y="679"/>
                </a:lnTo>
                <a:lnTo>
                  <a:pt x="78" y="358"/>
                </a:lnTo>
                <a:lnTo>
                  <a:pt x="0" y="24"/>
                </a:lnTo>
              </a:path>
            </a:pathLst>
          </a:custGeom>
          <a:noFill/>
          <a:ln w="5715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6240" name="Arc 96"/>
          <p:cNvSpPr>
            <a:spLocks/>
          </p:cNvSpPr>
          <p:nvPr/>
        </p:nvSpPr>
        <p:spPr bwMode="auto">
          <a:xfrm>
            <a:off x="3334555" y="2073320"/>
            <a:ext cx="1023938" cy="838200"/>
          </a:xfrm>
          <a:custGeom>
            <a:avLst/>
            <a:gdLst>
              <a:gd name="G0" fmla="+- 4801 0 0"/>
              <a:gd name="G1" fmla="+- 21600 0 0"/>
              <a:gd name="G2" fmla="+- 21600 0 0"/>
              <a:gd name="T0" fmla="*/ 0 w 26401"/>
              <a:gd name="T1" fmla="*/ 540 h 21600"/>
              <a:gd name="T2" fmla="*/ 26401 w 26401"/>
              <a:gd name="T3" fmla="*/ 21600 h 21600"/>
              <a:gd name="T4" fmla="*/ 4801 w 2640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401" h="21600" fill="none" extrusionOk="0">
                <a:moveTo>
                  <a:pt x="0" y="540"/>
                </a:moveTo>
                <a:cubicBezTo>
                  <a:pt x="1575" y="181"/>
                  <a:pt x="3185" y="-1"/>
                  <a:pt x="4801" y="0"/>
                </a:cubicBezTo>
                <a:cubicBezTo>
                  <a:pt x="16730" y="0"/>
                  <a:pt x="26401" y="9670"/>
                  <a:pt x="26401" y="21600"/>
                </a:cubicBezTo>
              </a:path>
              <a:path w="26401" h="21600" stroke="0" extrusionOk="0">
                <a:moveTo>
                  <a:pt x="0" y="540"/>
                </a:moveTo>
                <a:cubicBezTo>
                  <a:pt x="1575" y="181"/>
                  <a:pt x="3185" y="-1"/>
                  <a:pt x="4801" y="0"/>
                </a:cubicBezTo>
                <a:cubicBezTo>
                  <a:pt x="16730" y="0"/>
                  <a:pt x="26401" y="9670"/>
                  <a:pt x="26401" y="21600"/>
                </a:cubicBezTo>
                <a:lnTo>
                  <a:pt x="4801" y="2160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med" len="lg"/>
            <a:tailEnd type="none" w="lg" len="lg"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6241" name="WordArt 97"/>
          <p:cNvSpPr>
            <a:spLocks noChangeArrowheads="1" noChangeShapeType="1" noTextEdit="1"/>
          </p:cNvSpPr>
          <p:nvPr/>
        </p:nvSpPr>
        <p:spPr bwMode="auto">
          <a:xfrm rot="1702498">
            <a:off x="3362742" y="2055636"/>
            <a:ext cx="1190625" cy="37941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177394"/>
              </a:avLst>
            </a:prstTxWarp>
          </a:bodyPr>
          <a:lstStyle/>
          <a:p>
            <a:pPr algn="ctr"/>
            <a:r>
              <a:rPr lang="uk-UA" sz="1800" b="1" i="1" kern="10" dirty="0" err="1">
                <a:ln w="9525">
                  <a:noFill/>
                  <a:round/>
                  <a:headEnd/>
                  <a:tailEnd/>
                </a:ln>
                <a:solidFill>
                  <a:srgbClr val="FF3300"/>
                </a:solidFill>
                <a:latin typeface="Arial"/>
                <a:cs typeface="Arial"/>
              </a:rPr>
              <a:t>Аляскинська</a:t>
            </a:r>
            <a:endParaRPr lang="uk-UA" sz="1800" b="1" i="1" kern="10" dirty="0">
              <a:ln w="9525">
                <a:noFill/>
                <a:round/>
                <a:headEnd/>
                <a:tailEnd/>
              </a:ln>
              <a:solidFill>
                <a:srgbClr val="FF3300"/>
              </a:solidFill>
              <a:latin typeface="Arial"/>
              <a:cs typeface="Arial"/>
            </a:endParaRPr>
          </a:p>
        </p:txBody>
      </p:sp>
      <p:sp>
        <p:nvSpPr>
          <p:cNvPr id="6259" name="Rectangle 115"/>
          <p:cNvSpPr>
            <a:spLocks noChangeArrowheads="1"/>
          </p:cNvSpPr>
          <p:nvPr/>
        </p:nvSpPr>
        <p:spPr bwMode="auto">
          <a:xfrm>
            <a:off x="2286000" y="4286250"/>
            <a:ext cx="6858000" cy="1231681"/>
          </a:xfrm>
          <a:prstGeom prst="rect">
            <a:avLst/>
          </a:prstGeom>
          <a:solidFill>
            <a:srgbClr val="CCFFFF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6260" name="Text Box 116"/>
          <p:cNvSpPr txBox="1">
            <a:spLocks noChangeArrowheads="1"/>
          </p:cNvSpPr>
          <p:nvPr/>
        </p:nvSpPr>
        <p:spPr bwMode="auto">
          <a:xfrm>
            <a:off x="2468618" y="4460327"/>
            <a:ext cx="1447800" cy="396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 dirty="0" err="1">
                <a:solidFill>
                  <a:schemeClr val="accent2"/>
                </a:solidFill>
              </a:rPr>
              <a:t>з</a:t>
            </a:r>
            <a:r>
              <a:rPr lang="uk-UA" sz="2000" b="1" i="1" dirty="0" err="1">
                <a:solidFill>
                  <a:srgbClr val="FF3300"/>
                </a:solidFill>
              </a:rPr>
              <a:t>-кППМ</a:t>
            </a:r>
            <a:endParaRPr lang="ru-RU" sz="2000" b="1" i="1" dirty="0">
              <a:solidFill>
                <a:srgbClr val="FF3300"/>
              </a:solidFill>
            </a:endParaRPr>
          </a:p>
        </p:txBody>
      </p:sp>
      <p:sp>
        <p:nvSpPr>
          <p:cNvPr id="6261" name="Oval 117"/>
          <p:cNvSpPr>
            <a:spLocks noChangeArrowheads="1"/>
          </p:cNvSpPr>
          <p:nvPr/>
        </p:nvSpPr>
        <p:spPr bwMode="auto">
          <a:xfrm>
            <a:off x="3802774" y="5023945"/>
            <a:ext cx="457200" cy="4572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000" b="1" i="1" dirty="0" err="1">
                <a:solidFill>
                  <a:schemeClr val="bg1"/>
                </a:solidFill>
              </a:rPr>
              <a:t>рН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6263" name="Text Box 119"/>
          <p:cNvSpPr txBox="1">
            <a:spLocks noChangeArrowheads="1"/>
          </p:cNvSpPr>
          <p:nvPr/>
        </p:nvSpPr>
        <p:spPr bwMode="auto">
          <a:xfrm>
            <a:off x="4264434" y="4390973"/>
            <a:ext cx="1088615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>
                <a:solidFill>
                  <a:schemeClr val="accent2"/>
                </a:solidFill>
              </a:rPr>
              <a:t>-12</a:t>
            </a:r>
            <a:r>
              <a:rPr lang="uk-UA" b="1" i="1" baseline="44000" dirty="0">
                <a:solidFill>
                  <a:schemeClr val="accent2"/>
                </a:solidFill>
              </a:rPr>
              <a:t>о</a:t>
            </a:r>
            <a:r>
              <a:rPr lang="uk-UA" b="1" i="1" dirty="0">
                <a:solidFill>
                  <a:schemeClr val="accent2"/>
                </a:solidFill>
              </a:rPr>
              <a:t>С</a:t>
            </a:r>
            <a:endParaRPr lang="ru-RU" b="1" i="1" dirty="0">
              <a:solidFill>
                <a:schemeClr val="accent2"/>
              </a:solidFill>
            </a:endParaRPr>
          </a:p>
        </p:txBody>
      </p:sp>
      <p:sp>
        <p:nvSpPr>
          <p:cNvPr id="6264" name="Rectangle 120"/>
          <p:cNvSpPr>
            <a:spLocks noChangeArrowheads="1"/>
          </p:cNvSpPr>
          <p:nvPr/>
        </p:nvSpPr>
        <p:spPr bwMode="auto">
          <a:xfrm>
            <a:off x="4363489" y="5024182"/>
            <a:ext cx="1281362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i="1" dirty="0">
                <a:solidFill>
                  <a:srgbClr val="FF3300"/>
                </a:solidFill>
              </a:rPr>
              <a:t>+15</a:t>
            </a:r>
            <a:r>
              <a:rPr lang="uk-UA" b="1" i="1" baseline="44000" dirty="0">
                <a:solidFill>
                  <a:srgbClr val="FF3300"/>
                </a:solidFill>
              </a:rPr>
              <a:t>о</a:t>
            </a:r>
            <a:r>
              <a:rPr lang="uk-UA" b="1" i="1" dirty="0">
                <a:solidFill>
                  <a:srgbClr val="FF3300"/>
                </a:solidFill>
              </a:rPr>
              <a:t>С</a:t>
            </a:r>
            <a:endParaRPr lang="ru-RU" b="1" i="1" dirty="0">
              <a:solidFill>
                <a:srgbClr val="FF3300"/>
              </a:solidFill>
            </a:endParaRPr>
          </a:p>
        </p:txBody>
      </p:sp>
      <p:sp>
        <p:nvSpPr>
          <p:cNvPr id="6266" name="Text Box 122"/>
          <p:cNvSpPr txBox="1">
            <a:spLocks noChangeArrowheads="1"/>
          </p:cNvSpPr>
          <p:nvPr/>
        </p:nvSpPr>
        <p:spPr bwMode="auto">
          <a:xfrm>
            <a:off x="5543723" y="4721565"/>
            <a:ext cx="1428577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>
                <a:solidFill>
                  <a:srgbClr val="000066"/>
                </a:solidFill>
              </a:rPr>
              <a:t>А</a:t>
            </a:r>
            <a:r>
              <a:rPr lang="en-US" b="1" i="1" dirty="0">
                <a:solidFill>
                  <a:srgbClr val="000066"/>
                </a:solidFill>
              </a:rPr>
              <a:t>t</a:t>
            </a:r>
            <a:r>
              <a:rPr lang="en-US" b="1" i="1" baseline="44000" dirty="0">
                <a:solidFill>
                  <a:srgbClr val="000066"/>
                </a:solidFill>
              </a:rPr>
              <a:t>o</a:t>
            </a:r>
            <a:r>
              <a:rPr lang="en-US" b="1" i="1" dirty="0">
                <a:solidFill>
                  <a:srgbClr val="000066"/>
                </a:solidFill>
              </a:rPr>
              <a:t>= </a:t>
            </a:r>
            <a:r>
              <a:rPr lang="uk-UA" b="1" i="1" dirty="0">
                <a:solidFill>
                  <a:srgbClr val="000066"/>
                </a:solidFill>
              </a:rPr>
              <a:t>27</a:t>
            </a:r>
            <a:r>
              <a:rPr lang="en-US" b="1" i="1" baseline="44000" dirty="0">
                <a:solidFill>
                  <a:srgbClr val="000066"/>
                </a:solidFill>
              </a:rPr>
              <a:t>o</a:t>
            </a:r>
            <a:endParaRPr lang="ru-RU" b="1" i="1" baseline="44000" dirty="0">
              <a:solidFill>
                <a:srgbClr val="000066"/>
              </a:solidFill>
            </a:endParaRPr>
          </a:p>
        </p:txBody>
      </p:sp>
      <p:sp>
        <p:nvSpPr>
          <p:cNvPr id="6270" name="AutoShape 126"/>
          <p:cNvSpPr>
            <a:spLocks noChangeArrowheads="1"/>
          </p:cNvSpPr>
          <p:nvPr/>
        </p:nvSpPr>
        <p:spPr bwMode="auto">
          <a:xfrm>
            <a:off x="7121069" y="4301186"/>
            <a:ext cx="457200" cy="457200"/>
          </a:xfrm>
          <a:prstGeom prst="sun">
            <a:avLst>
              <a:gd name="adj" fmla="val 25000"/>
            </a:avLst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FF66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uk-UA"/>
          </a:p>
        </p:txBody>
      </p:sp>
      <p:grpSp>
        <p:nvGrpSpPr>
          <p:cNvPr id="4" name="Group 158"/>
          <p:cNvGrpSpPr>
            <a:grpSpLocks/>
          </p:cNvGrpSpPr>
          <p:nvPr/>
        </p:nvGrpSpPr>
        <p:grpSpPr bwMode="auto">
          <a:xfrm>
            <a:off x="180841" y="2018745"/>
            <a:ext cx="2333627" cy="531813"/>
            <a:chOff x="-60" y="2101"/>
            <a:chExt cx="1470" cy="335"/>
          </a:xfrm>
        </p:grpSpPr>
        <p:sp>
          <p:nvSpPr>
            <p:cNvPr id="6201" name="Rectangle 57"/>
            <p:cNvSpPr>
              <a:spLocks noChangeArrowheads="1"/>
            </p:cNvSpPr>
            <p:nvPr/>
          </p:nvSpPr>
          <p:spPr bwMode="auto">
            <a:xfrm>
              <a:off x="418" y="2113"/>
              <a:ext cx="992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uk-UA" b="1" i="1" dirty="0">
                  <a:solidFill>
                    <a:sysClr val="windowText" lastClr="000000"/>
                  </a:solidFill>
                </a:rPr>
                <a:t>морська</a:t>
              </a:r>
              <a:endParaRPr lang="ru-RU" b="1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74" name="Oval 130"/>
            <p:cNvSpPr>
              <a:spLocks noChangeArrowheads="1"/>
            </p:cNvSpPr>
            <p:nvPr/>
          </p:nvSpPr>
          <p:spPr bwMode="auto">
            <a:xfrm>
              <a:off x="-60" y="2101"/>
              <a:ext cx="365" cy="3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uk-UA" sz="2800" b="1" dirty="0">
                  <a:solidFill>
                    <a:sysClr val="windowText" lastClr="000000"/>
                  </a:solidFill>
                </a:rPr>
                <a:t> 1</a:t>
              </a:r>
              <a:r>
                <a:rPr lang="uk-UA" sz="2000" b="1" i="1" dirty="0">
                  <a:solidFill>
                    <a:sysClr val="windowText" lastClr="000000"/>
                  </a:solidFill>
                </a:rPr>
                <a:t> </a:t>
              </a:r>
              <a:endParaRPr lang="ru-RU" sz="2000" b="1" i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6" name="Group 160"/>
          <p:cNvGrpSpPr>
            <a:grpSpLocks/>
          </p:cNvGrpSpPr>
          <p:nvPr/>
        </p:nvGrpSpPr>
        <p:grpSpPr bwMode="auto">
          <a:xfrm>
            <a:off x="269920" y="3730139"/>
            <a:ext cx="2282826" cy="503238"/>
            <a:chOff x="-24" y="3488"/>
            <a:chExt cx="1438" cy="317"/>
          </a:xfrm>
        </p:grpSpPr>
        <p:sp>
          <p:nvSpPr>
            <p:cNvPr id="6273" name="Text Box 129"/>
            <p:cNvSpPr txBox="1">
              <a:spLocks noChangeArrowheads="1"/>
            </p:cNvSpPr>
            <p:nvPr/>
          </p:nvSpPr>
          <p:spPr bwMode="auto">
            <a:xfrm>
              <a:off x="393" y="3514"/>
              <a:ext cx="1021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b="1" i="1" dirty="0">
                  <a:solidFill>
                    <a:sysClr val="windowText" lastClr="000000"/>
                  </a:solidFill>
                </a:rPr>
                <a:t>мусонна</a:t>
              </a:r>
              <a:endParaRPr lang="ru-RU" b="1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76" name="Oval 132"/>
            <p:cNvSpPr>
              <a:spLocks noChangeArrowheads="1"/>
            </p:cNvSpPr>
            <p:nvPr/>
          </p:nvSpPr>
          <p:spPr bwMode="auto">
            <a:xfrm>
              <a:off x="-24" y="3488"/>
              <a:ext cx="340" cy="3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uk-UA" sz="2800" b="1" dirty="0">
                  <a:solidFill>
                    <a:srgbClr val="006600"/>
                  </a:solidFill>
                </a:rPr>
                <a:t> 3</a:t>
              </a:r>
              <a:r>
                <a:rPr lang="uk-UA" b="1" i="1" dirty="0">
                  <a:solidFill>
                    <a:schemeClr val="bg1"/>
                  </a:solidFill>
                </a:rPr>
                <a:t> </a:t>
              </a:r>
              <a:endParaRPr lang="ru-RU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282" name="Text Box 138"/>
          <p:cNvSpPr txBox="1">
            <a:spLocks noChangeArrowheads="1"/>
          </p:cNvSpPr>
          <p:nvPr/>
        </p:nvSpPr>
        <p:spPr bwMode="auto">
          <a:xfrm>
            <a:off x="2485039" y="5066920"/>
            <a:ext cx="1219200" cy="396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 dirty="0" err="1">
                <a:solidFill>
                  <a:srgbClr val="FF3300"/>
                </a:solidFill>
              </a:rPr>
              <a:t>л</a:t>
            </a:r>
            <a:r>
              <a:rPr lang="uk-UA" sz="2000" b="1" i="1" dirty="0" err="1">
                <a:solidFill>
                  <a:schemeClr val="accent2"/>
                </a:solidFill>
              </a:rPr>
              <a:t>-мППМ</a:t>
            </a:r>
            <a:endParaRPr lang="ru-RU" sz="2000" b="1" i="1" dirty="0">
              <a:solidFill>
                <a:schemeClr val="accent2"/>
              </a:solidFill>
            </a:endParaRPr>
          </a:p>
        </p:txBody>
      </p:sp>
      <p:grpSp>
        <p:nvGrpSpPr>
          <p:cNvPr id="9" name="Group 146"/>
          <p:cNvGrpSpPr>
            <a:grpSpLocks/>
          </p:cNvGrpSpPr>
          <p:nvPr/>
        </p:nvGrpSpPr>
        <p:grpSpPr bwMode="auto">
          <a:xfrm>
            <a:off x="7267574" y="4833504"/>
            <a:ext cx="1876426" cy="620713"/>
            <a:chOff x="3552" y="3833"/>
            <a:chExt cx="1182" cy="391"/>
          </a:xfrm>
        </p:grpSpPr>
        <p:sp>
          <p:nvSpPr>
            <p:cNvPr id="6285" name="Text Box 141"/>
            <p:cNvSpPr txBox="1">
              <a:spLocks noChangeArrowheads="1"/>
            </p:cNvSpPr>
            <p:nvPr/>
          </p:nvSpPr>
          <p:spPr bwMode="auto">
            <a:xfrm>
              <a:off x="3883" y="3833"/>
              <a:ext cx="851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b="1" i="1" dirty="0">
                  <a:solidFill>
                    <a:schemeClr val="accent2"/>
                  </a:solidFill>
                </a:rPr>
                <a:t>8</a:t>
              </a:r>
              <a:r>
                <a:rPr lang="en-US" b="1" i="1" dirty="0">
                  <a:solidFill>
                    <a:schemeClr val="accent2"/>
                  </a:solidFill>
                </a:rPr>
                <a:t>0</a:t>
              </a:r>
              <a:r>
                <a:rPr lang="uk-UA" b="1" i="1" dirty="0">
                  <a:solidFill>
                    <a:schemeClr val="accent2"/>
                  </a:solidFill>
                </a:rPr>
                <a:t>0</a:t>
              </a:r>
              <a:r>
                <a:rPr lang="en-US" b="1" i="1" dirty="0">
                  <a:solidFill>
                    <a:schemeClr val="accent2"/>
                  </a:solidFill>
                </a:rPr>
                <a:t> </a:t>
              </a:r>
              <a:r>
                <a:rPr lang="uk-UA" b="1" i="1" dirty="0">
                  <a:solidFill>
                    <a:schemeClr val="accent2"/>
                  </a:solidFill>
                </a:rPr>
                <a:t>мм</a:t>
              </a:r>
              <a:endParaRPr lang="ru-RU" b="1" i="1" dirty="0">
                <a:solidFill>
                  <a:schemeClr val="accent2"/>
                </a:solidFill>
              </a:endParaRPr>
            </a:p>
          </p:txBody>
        </p:sp>
        <p:grpSp>
          <p:nvGrpSpPr>
            <p:cNvPr id="10" name="Group 143"/>
            <p:cNvGrpSpPr>
              <a:grpSpLocks/>
            </p:cNvGrpSpPr>
            <p:nvPr/>
          </p:nvGrpSpPr>
          <p:grpSpPr bwMode="auto">
            <a:xfrm>
              <a:off x="3552" y="3888"/>
              <a:ext cx="288" cy="336"/>
              <a:chOff x="1680" y="2112"/>
              <a:chExt cx="624" cy="667"/>
            </a:xfrm>
          </p:grpSpPr>
          <p:graphicFrame>
            <p:nvGraphicFramePr>
              <p:cNvPr id="6288" name="Object 144"/>
              <p:cNvGraphicFramePr>
                <a:graphicFrameLocks noChangeAspect="1"/>
              </p:cNvGraphicFramePr>
              <p:nvPr/>
            </p:nvGraphicFramePr>
            <p:xfrm>
              <a:off x="1728" y="2208"/>
              <a:ext cx="512" cy="571"/>
            </p:xfrm>
            <a:graphic>
              <a:graphicData uri="http://schemas.openxmlformats.org/presentationml/2006/ole">
                <p:oleObj spid="_x0000_s38918" name="CorelDRAW" r:id="rId11" imgW="1894320" imgH="2112480" progId="">
                  <p:embed/>
                </p:oleObj>
              </a:graphicData>
            </a:graphic>
          </p:graphicFrame>
          <p:graphicFrame>
            <p:nvGraphicFramePr>
              <p:cNvPr id="6289" name="Object 145"/>
              <p:cNvGraphicFramePr>
                <a:graphicFrameLocks noChangeAspect="1"/>
              </p:cNvGraphicFramePr>
              <p:nvPr/>
            </p:nvGraphicFramePr>
            <p:xfrm>
              <a:off x="1680" y="2112"/>
              <a:ext cx="624" cy="283"/>
            </p:xfrm>
            <a:graphic>
              <a:graphicData uri="http://schemas.openxmlformats.org/presentationml/2006/ole">
                <p:oleObj spid="_x0000_s38919" name="CorelDRAW" r:id="rId12" imgW="1875240" imgH="903240" progId="">
                  <p:embed/>
                </p:oleObj>
              </a:graphicData>
            </a:graphic>
          </p:graphicFrame>
        </p:grpSp>
      </p:grpSp>
      <p:sp>
        <p:nvSpPr>
          <p:cNvPr id="6294" name="Text Box 150"/>
          <p:cNvSpPr txBox="1">
            <a:spLocks noChangeArrowheads="1"/>
          </p:cNvSpPr>
          <p:nvPr/>
        </p:nvSpPr>
        <p:spPr bwMode="auto">
          <a:xfrm>
            <a:off x="508112" y="932355"/>
            <a:ext cx="2216038" cy="7143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uk-UA" b="1" i="1" u="sng" dirty="0">
                <a:solidFill>
                  <a:sysClr val="windowText" lastClr="000000"/>
                </a:solidFill>
              </a:rPr>
              <a:t>Кліматичні області</a:t>
            </a:r>
            <a:r>
              <a:rPr lang="uk-UA" b="1" i="1" dirty="0">
                <a:solidFill>
                  <a:sysClr val="windowText" lastClr="000000"/>
                </a:solidFill>
              </a:rPr>
              <a:t>:</a:t>
            </a:r>
            <a:endParaRPr lang="ru-RU" b="1" i="1" dirty="0">
              <a:solidFill>
                <a:sysClr val="windowText" lastClr="000000"/>
              </a:solidFill>
            </a:endParaRPr>
          </a:p>
        </p:txBody>
      </p:sp>
      <p:grpSp>
        <p:nvGrpSpPr>
          <p:cNvPr id="11" name="Group 161"/>
          <p:cNvGrpSpPr>
            <a:grpSpLocks/>
          </p:cNvGrpSpPr>
          <p:nvPr/>
        </p:nvGrpSpPr>
        <p:grpSpPr bwMode="auto">
          <a:xfrm>
            <a:off x="4154488" y="1543050"/>
            <a:ext cx="1019175" cy="2052638"/>
            <a:chOff x="1705" y="964"/>
            <a:chExt cx="642" cy="1293"/>
          </a:xfrm>
        </p:grpSpPr>
        <p:sp>
          <p:nvSpPr>
            <p:cNvPr id="6296" name="Freeform 152"/>
            <p:cNvSpPr>
              <a:spLocks/>
            </p:cNvSpPr>
            <p:nvPr/>
          </p:nvSpPr>
          <p:spPr bwMode="auto">
            <a:xfrm>
              <a:off x="1705" y="964"/>
              <a:ext cx="552" cy="383"/>
            </a:xfrm>
            <a:custGeom>
              <a:avLst/>
              <a:gdLst/>
              <a:ahLst/>
              <a:cxnLst>
                <a:cxn ang="0">
                  <a:pos x="0" y="63"/>
                </a:cxn>
                <a:cxn ang="0">
                  <a:pos x="218" y="17"/>
                </a:cxn>
                <a:cxn ang="0">
                  <a:pos x="381" y="172"/>
                </a:cxn>
                <a:cxn ang="0">
                  <a:pos x="552" y="383"/>
                </a:cxn>
              </a:cxnLst>
              <a:rect l="0" t="0" r="r" b="b"/>
              <a:pathLst>
                <a:path w="552" h="383">
                  <a:moveTo>
                    <a:pt x="0" y="63"/>
                  </a:moveTo>
                  <a:cubicBezTo>
                    <a:pt x="34" y="66"/>
                    <a:pt x="157" y="0"/>
                    <a:pt x="218" y="17"/>
                  </a:cubicBezTo>
                  <a:cubicBezTo>
                    <a:pt x="280" y="34"/>
                    <a:pt x="349" y="120"/>
                    <a:pt x="381" y="172"/>
                  </a:cubicBezTo>
                  <a:cubicBezTo>
                    <a:pt x="437" y="220"/>
                    <a:pt x="514" y="348"/>
                    <a:pt x="552" y="383"/>
                  </a:cubicBezTo>
                </a:path>
              </a:pathLst>
            </a:custGeom>
            <a:noFill/>
            <a:ln w="76200" cmpd="sng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6298" name="Freeform 154"/>
            <p:cNvSpPr>
              <a:spLocks/>
            </p:cNvSpPr>
            <p:nvPr/>
          </p:nvSpPr>
          <p:spPr bwMode="auto">
            <a:xfrm>
              <a:off x="2279" y="1440"/>
              <a:ext cx="68" cy="8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" y="439"/>
                </a:cxn>
                <a:cxn ang="0">
                  <a:pos x="64" y="607"/>
                </a:cxn>
                <a:cxn ang="0">
                  <a:pos x="25" y="817"/>
                </a:cxn>
              </a:cxnLst>
              <a:rect l="0" t="0" r="r" b="b"/>
              <a:pathLst>
                <a:path w="68" h="817">
                  <a:moveTo>
                    <a:pt x="0" y="0"/>
                  </a:moveTo>
                  <a:cubicBezTo>
                    <a:pt x="3" y="73"/>
                    <a:pt x="51" y="299"/>
                    <a:pt x="47" y="439"/>
                  </a:cubicBezTo>
                  <a:cubicBezTo>
                    <a:pt x="54" y="540"/>
                    <a:pt x="68" y="544"/>
                    <a:pt x="64" y="607"/>
                  </a:cubicBezTo>
                  <a:cubicBezTo>
                    <a:pt x="60" y="670"/>
                    <a:pt x="33" y="773"/>
                    <a:pt x="25" y="817"/>
                  </a:cubicBezTo>
                </a:path>
              </a:pathLst>
            </a:custGeom>
            <a:noFill/>
            <a:ln w="76200" cmpd="sng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6235" name="Oval 91"/>
          <p:cNvSpPr>
            <a:spLocks noChangeArrowheads="1"/>
          </p:cNvSpPr>
          <p:nvPr/>
        </p:nvSpPr>
        <p:spPr bwMode="auto">
          <a:xfrm>
            <a:off x="4457700" y="1981200"/>
            <a:ext cx="514350" cy="494048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9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uk-UA" sz="2800" b="1" dirty="0">
                <a:solidFill>
                  <a:srgbClr val="006600"/>
                </a:solidFill>
              </a:rPr>
              <a:t> 1</a:t>
            </a:r>
            <a:r>
              <a:rPr lang="uk-UA" sz="2000" b="1" i="1" dirty="0">
                <a:solidFill>
                  <a:schemeClr val="bg1"/>
                </a:solidFill>
              </a:rPr>
              <a:t> 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6207" name="Object 63"/>
          <p:cNvGraphicFramePr>
            <a:graphicFrameLocks noChangeAspect="1"/>
          </p:cNvGraphicFramePr>
          <p:nvPr/>
        </p:nvGraphicFramePr>
        <p:xfrm>
          <a:off x="4599842" y="2872513"/>
          <a:ext cx="500185" cy="580300"/>
        </p:xfrm>
        <a:graphic>
          <a:graphicData uri="http://schemas.openxmlformats.org/presentationml/2006/ole">
            <p:oleObj spid="_x0000_s38916" name="CorelDRAW" r:id="rId13" imgW="1894320" imgH="2112480" progId="">
              <p:embed/>
            </p:oleObj>
          </a:graphicData>
        </a:graphic>
      </p:graphicFrame>
      <p:sp>
        <p:nvSpPr>
          <p:cNvPr id="6237" name="Oval 93"/>
          <p:cNvSpPr>
            <a:spLocks noChangeArrowheads="1"/>
          </p:cNvSpPr>
          <p:nvPr/>
        </p:nvSpPr>
        <p:spPr bwMode="auto">
          <a:xfrm>
            <a:off x="8534400" y="1485900"/>
            <a:ext cx="438150" cy="469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9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uk-UA" sz="2800" b="1" dirty="0">
                <a:solidFill>
                  <a:srgbClr val="006600"/>
                </a:solidFill>
              </a:rPr>
              <a:t> 3</a:t>
            </a:r>
            <a:r>
              <a:rPr lang="uk-UA" b="1" i="1" dirty="0">
                <a:solidFill>
                  <a:schemeClr val="bg1"/>
                </a:solidFill>
              </a:rPr>
              <a:t> 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98" name="Text Box 244"/>
          <p:cNvSpPr txBox="1">
            <a:spLocks noChangeArrowheads="1"/>
          </p:cNvSpPr>
          <p:nvPr/>
        </p:nvSpPr>
        <p:spPr bwMode="auto">
          <a:xfrm>
            <a:off x="1106906" y="0"/>
            <a:ext cx="5069304" cy="523220"/>
          </a:xfrm>
          <a:prstGeom prst="rect">
            <a:avLst/>
          </a:prstGeom>
          <a:solidFill>
            <a:srgbClr val="009900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uk-UA" sz="2800" b="1" i="1" dirty="0" smtClean="0">
                <a:solidFill>
                  <a:schemeClr val="bg1"/>
                </a:solidFill>
              </a:rPr>
              <a:t>Помірний кліматичний  пояс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76396" y="4699561"/>
            <a:ext cx="1785950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uk-UA" dirty="0">
                <a:solidFill>
                  <a:sysClr val="windowText" lastClr="000000"/>
                </a:solidFill>
              </a:rPr>
              <a:t>Кліматичні показники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305626" y="5680441"/>
            <a:ext cx="5476424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/>
              <a:t>Тип клімату    </a:t>
            </a:r>
            <a:r>
              <a:rPr lang="uk-UA" sz="2800" dirty="0" smtClean="0">
                <a:solidFill>
                  <a:srgbClr val="0033CC"/>
                </a:solidFill>
              </a:rPr>
              <a:t>мусонний</a:t>
            </a: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i="1" dirty="0" smtClean="0"/>
              <a:t> на сході з прохолодним літом</a:t>
            </a:r>
            <a:endParaRPr lang="uk-UA" sz="2800" dirty="0"/>
          </a:p>
        </p:txBody>
      </p:sp>
      <p:graphicFrame>
        <p:nvGraphicFramePr>
          <p:cNvPr id="61" name="Object 155"/>
          <p:cNvGraphicFramePr>
            <a:graphicFrameLocks noChangeAspect="1"/>
          </p:cNvGraphicFramePr>
          <p:nvPr/>
        </p:nvGraphicFramePr>
        <p:xfrm>
          <a:off x="4512518" y="2592771"/>
          <a:ext cx="593675" cy="302829"/>
        </p:xfrm>
        <a:graphic>
          <a:graphicData uri="http://schemas.openxmlformats.org/presentationml/2006/ole">
            <p:oleObj spid="_x0000_s38921" name="CorelDRAW" r:id="rId14" imgW="1875240" imgH="903240" progId="">
              <p:embed/>
            </p:oleObj>
          </a:graphicData>
        </a:graphic>
      </p:graphicFrame>
      <p:sp>
        <p:nvSpPr>
          <p:cNvPr id="62" name="Arc 150"/>
          <p:cNvSpPr>
            <a:spLocks/>
          </p:cNvSpPr>
          <p:nvPr/>
        </p:nvSpPr>
        <p:spPr bwMode="auto">
          <a:xfrm rot="16985212">
            <a:off x="3002468" y="2233682"/>
            <a:ext cx="1493505" cy="2364165"/>
          </a:xfrm>
          <a:custGeom>
            <a:avLst/>
            <a:gdLst>
              <a:gd name="G0" fmla="+- 0 0 0"/>
              <a:gd name="G1" fmla="+- 19658 0 0"/>
              <a:gd name="G2" fmla="+- 21600 0 0"/>
              <a:gd name="T0" fmla="*/ 8950 w 20678"/>
              <a:gd name="T1" fmla="*/ 0 h 19658"/>
              <a:gd name="T2" fmla="*/ 20678 w 20678"/>
              <a:gd name="T3" fmla="*/ 13414 h 19658"/>
              <a:gd name="T4" fmla="*/ 0 w 20678"/>
              <a:gd name="T5" fmla="*/ 19658 h 19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78" h="19658" fill="none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</a:path>
              <a:path w="20678" h="19658" stroke="0" extrusionOk="0">
                <a:moveTo>
                  <a:pt x="8950" y="-1"/>
                </a:moveTo>
                <a:cubicBezTo>
                  <a:pt x="14607" y="2575"/>
                  <a:pt x="18880" y="7463"/>
                  <a:pt x="20677" y="13414"/>
                </a:cubicBezTo>
                <a:lnTo>
                  <a:pt x="0" y="19658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63" name="Arc 153"/>
          <p:cNvSpPr>
            <a:spLocks/>
          </p:cNvSpPr>
          <p:nvPr/>
        </p:nvSpPr>
        <p:spPr bwMode="auto">
          <a:xfrm rot="16491925">
            <a:off x="3024349" y="2888866"/>
            <a:ext cx="1462087" cy="1900238"/>
          </a:xfrm>
          <a:custGeom>
            <a:avLst/>
            <a:gdLst>
              <a:gd name="G0" fmla="+- 0 0 0"/>
              <a:gd name="G1" fmla="+- 16941 0 0"/>
              <a:gd name="G2" fmla="+- 21600 0 0"/>
              <a:gd name="T0" fmla="*/ 13400 w 21257"/>
              <a:gd name="T1" fmla="*/ 0 h 16941"/>
              <a:gd name="T2" fmla="*/ 21257 w 21257"/>
              <a:gd name="T3" fmla="*/ 13105 h 16941"/>
              <a:gd name="T4" fmla="*/ 0 w 21257"/>
              <a:gd name="T5" fmla="*/ 16941 h 16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57" h="16941" fill="none" extrusionOk="0">
                <a:moveTo>
                  <a:pt x="13400" y="-1"/>
                </a:moveTo>
                <a:cubicBezTo>
                  <a:pt x="17528" y="3265"/>
                  <a:pt x="20321" y="7925"/>
                  <a:pt x="21256" y="13105"/>
                </a:cubicBezTo>
              </a:path>
              <a:path w="21257" h="16941" stroke="0" extrusionOk="0">
                <a:moveTo>
                  <a:pt x="13400" y="-1"/>
                </a:moveTo>
                <a:cubicBezTo>
                  <a:pt x="17528" y="3265"/>
                  <a:pt x="20321" y="7925"/>
                  <a:pt x="21256" y="13105"/>
                </a:cubicBezTo>
                <a:lnTo>
                  <a:pt x="0" y="16941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64" name="WordArt 49"/>
          <p:cNvSpPr>
            <a:spLocks noChangeArrowheads="1" noChangeShapeType="1" noTextEdit="1"/>
          </p:cNvSpPr>
          <p:nvPr/>
        </p:nvSpPr>
        <p:spPr bwMode="auto">
          <a:xfrm rot="20616497">
            <a:off x="2166938" y="2443165"/>
            <a:ext cx="2135187" cy="61595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/>
            </a:prstTxWarp>
          </a:bodyPr>
          <a:lstStyle/>
          <a:p>
            <a:pPr algn="ctr"/>
            <a:r>
              <a:rPr lang="uk-UA" sz="3600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3366FF"/>
                </a:solidFill>
                <a:latin typeface="Arial"/>
                <a:cs typeface="Arial"/>
              </a:rPr>
              <a:t>Західне </a:t>
            </a:r>
            <a:r>
              <a:rPr lang="uk-UA" sz="3600" kern="10" dirty="0" err="1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3366FF"/>
                </a:solidFill>
                <a:latin typeface="Arial"/>
                <a:cs typeface="Arial"/>
              </a:rPr>
              <a:t>переесення</a:t>
            </a:r>
            <a:endParaRPr lang="uk-UA" sz="3600" kern="10" dirty="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3366FF"/>
              </a:solidFill>
              <a:latin typeface="Arial"/>
              <a:cs typeface="Arial"/>
            </a:endParaRPr>
          </a:p>
        </p:txBody>
      </p:sp>
      <p:grpSp>
        <p:nvGrpSpPr>
          <p:cNvPr id="5" name="Group 159"/>
          <p:cNvGrpSpPr>
            <a:grpSpLocks/>
          </p:cNvGrpSpPr>
          <p:nvPr/>
        </p:nvGrpSpPr>
        <p:grpSpPr bwMode="auto">
          <a:xfrm>
            <a:off x="228600" y="3014662"/>
            <a:ext cx="3679827" cy="523876"/>
            <a:chOff x="-12" y="2880"/>
            <a:chExt cx="2318" cy="330"/>
          </a:xfrm>
        </p:grpSpPr>
        <p:sp>
          <p:nvSpPr>
            <p:cNvPr id="6202" name="Text Box 58"/>
            <p:cNvSpPr txBox="1">
              <a:spLocks noChangeArrowheads="1"/>
            </p:cNvSpPr>
            <p:nvPr/>
          </p:nvSpPr>
          <p:spPr bwMode="auto">
            <a:xfrm>
              <a:off x="442" y="2899"/>
              <a:ext cx="1864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b="1" i="1" dirty="0">
                  <a:solidFill>
                    <a:sysClr val="windowText" lastClr="000000"/>
                  </a:solidFill>
                </a:rPr>
                <a:t>континентальна</a:t>
              </a:r>
              <a:endParaRPr lang="ru-RU" b="1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75" name="Oval 131"/>
            <p:cNvSpPr>
              <a:spLocks noChangeArrowheads="1"/>
            </p:cNvSpPr>
            <p:nvPr/>
          </p:nvSpPr>
          <p:spPr bwMode="auto">
            <a:xfrm>
              <a:off x="-12" y="2880"/>
              <a:ext cx="365" cy="33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uk-UA" sz="2800" b="1" dirty="0">
                  <a:solidFill>
                    <a:srgbClr val="006600"/>
                  </a:solidFill>
                </a:rPr>
                <a:t> 2</a:t>
              </a:r>
              <a:r>
                <a:rPr lang="uk-UA" sz="2000" b="1" i="1" dirty="0">
                  <a:solidFill>
                    <a:schemeClr val="bg1"/>
                  </a:solidFill>
                </a:rPr>
                <a:t> </a:t>
              </a:r>
              <a:endParaRPr lang="ru-RU" sz="20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5" name="WordArt 207"/>
          <p:cNvSpPr>
            <a:spLocks noChangeArrowheads="1" noChangeShapeType="1" noTextEdit="1"/>
          </p:cNvSpPr>
          <p:nvPr/>
        </p:nvSpPr>
        <p:spPr bwMode="auto">
          <a:xfrm rot="21413898">
            <a:off x="8033488" y="1990551"/>
            <a:ext cx="1103675" cy="2825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3366FF"/>
                </a:solidFill>
                <a:latin typeface="Arial"/>
                <a:cs typeface="Arial"/>
              </a:rPr>
              <a:t>Мусони</a:t>
            </a:r>
          </a:p>
        </p:txBody>
      </p:sp>
      <p:sp>
        <p:nvSpPr>
          <p:cNvPr id="69" name="Arc 156"/>
          <p:cNvSpPr>
            <a:spLocks/>
          </p:cNvSpPr>
          <p:nvPr/>
        </p:nvSpPr>
        <p:spPr bwMode="auto">
          <a:xfrm rot="5993625">
            <a:off x="8856045" y="1916747"/>
            <a:ext cx="575911" cy="1196558"/>
          </a:xfrm>
          <a:custGeom>
            <a:avLst/>
            <a:gdLst>
              <a:gd name="G0" fmla="+- 0 0 0"/>
              <a:gd name="G1" fmla="+- 19034 0 0"/>
              <a:gd name="G2" fmla="+- 21600 0 0"/>
              <a:gd name="T0" fmla="*/ 10211 w 21600"/>
              <a:gd name="T1" fmla="*/ 0 h 19034"/>
              <a:gd name="T2" fmla="*/ 21600 w 21600"/>
              <a:gd name="T3" fmla="*/ 19034 h 19034"/>
              <a:gd name="T4" fmla="*/ 0 w 21600"/>
              <a:gd name="T5" fmla="*/ 19034 h 19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19034" fill="none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</a:path>
              <a:path w="21600" h="19034" stroke="0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  <a:lnTo>
                  <a:pt x="0" y="19034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70" name="Arc 156"/>
          <p:cNvSpPr>
            <a:spLocks/>
          </p:cNvSpPr>
          <p:nvPr/>
        </p:nvSpPr>
        <p:spPr bwMode="auto">
          <a:xfrm rot="5993625">
            <a:off x="8570296" y="2348985"/>
            <a:ext cx="575911" cy="1196558"/>
          </a:xfrm>
          <a:custGeom>
            <a:avLst/>
            <a:gdLst>
              <a:gd name="G0" fmla="+- 0 0 0"/>
              <a:gd name="G1" fmla="+- 19034 0 0"/>
              <a:gd name="G2" fmla="+- 21600 0 0"/>
              <a:gd name="T0" fmla="*/ 10211 w 21600"/>
              <a:gd name="T1" fmla="*/ 0 h 19034"/>
              <a:gd name="T2" fmla="*/ 21600 w 21600"/>
              <a:gd name="T3" fmla="*/ 19034 h 19034"/>
              <a:gd name="T4" fmla="*/ 0 w 21600"/>
              <a:gd name="T5" fmla="*/ 19034 h 19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19034" fill="none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</a:path>
              <a:path w="21600" h="19034" stroke="0" extrusionOk="0">
                <a:moveTo>
                  <a:pt x="10211" y="-1"/>
                </a:moveTo>
                <a:cubicBezTo>
                  <a:pt x="17223" y="3762"/>
                  <a:pt x="21600" y="11075"/>
                  <a:pt x="21600" y="19034"/>
                </a:cubicBezTo>
                <a:lnTo>
                  <a:pt x="0" y="19034"/>
                </a:lnTo>
                <a:close/>
              </a:path>
            </a:pathLst>
          </a:custGeom>
          <a:noFill/>
          <a:ln w="76200">
            <a:solidFill>
              <a:srgbClr val="0038EA">
                <a:alpha val="70000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graphicFrame>
        <p:nvGraphicFramePr>
          <p:cNvPr id="71" name="Object 11"/>
          <p:cNvGraphicFramePr>
            <a:graphicFrameLocks noChangeAspect="1"/>
          </p:cNvGraphicFramePr>
          <p:nvPr/>
        </p:nvGraphicFramePr>
        <p:xfrm>
          <a:off x="7872193" y="2711615"/>
          <a:ext cx="414557" cy="665484"/>
        </p:xfrm>
        <a:graphic>
          <a:graphicData uri="http://schemas.openxmlformats.org/presentationml/2006/ole">
            <p:oleObj spid="_x0000_s38922" name="CorelDRAW" r:id="rId15" imgW="1894320" imgH="2112480" progId="">
              <p:embed/>
            </p:oleObj>
          </a:graphicData>
        </a:graphic>
      </p:graphicFrame>
      <p:graphicFrame>
        <p:nvGraphicFramePr>
          <p:cNvPr id="72" name="Object 13"/>
          <p:cNvGraphicFramePr>
            <a:graphicFrameLocks noChangeAspect="1"/>
          </p:cNvGraphicFramePr>
          <p:nvPr/>
        </p:nvGraphicFramePr>
        <p:xfrm>
          <a:off x="7676931" y="2406814"/>
          <a:ext cx="768350" cy="352425"/>
        </p:xfrm>
        <a:graphic>
          <a:graphicData uri="http://schemas.openxmlformats.org/presentationml/2006/ole">
            <p:oleObj spid="_x0000_s38923" name="CorelDRAW" r:id="rId16" imgW="1875240" imgH="903240" progId="">
              <p:embed/>
            </p:oleObj>
          </a:graphicData>
        </a:graphic>
      </p:graphicFrame>
      <p:sp>
        <p:nvSpPr>
          <p:cNvPr id="73" name="Text Box 180"/>
          <p:cNvSpPr txBox="1">
            <a:spLocks noChangeArrowheads="1"/>
          </p:cNvSpPr>
          <p:nvPr/>
        </p:nvSpPr>
        <p:spPr bwMode="auto">
          <a:xfrm>
            <a:off x="7638940" y="2380867"/>
            <a:ext cx="8783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літо</a:t>
            </a:r>
            <a:endParaRPr lang="ru-RU" sz="20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rojcto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2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75"/>
                                        <p:tgtEl>
                                          <p:spTgt spid="62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75"/>
                                        <p:tgtEl>
                                          <p:spTgt spid="62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2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RAIN_W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59" grpId="0" animBg="1"/>
      <p:bldP spid="6260" grpId="0" animBg="1" autoUpdateAnimBg="0"/>
      <p:bldP spid="6261" grpId="0" animBg="1" autoUpdateAnimBg="0"/>
      <p:bldP spid="6263" grpId="0" animBg="1" autoUpdateAnimBg="0"/>
      <p:bldP spid="6264" grpId="0" animBg="1" autoUpdateAnimBg="0"/>
      <p:bldP spid="6266" grpId="0" animBg="1" autoUpdateAnimBg="0"/>
      <p:bldP spid="6270" grpId="0" animBg="1"/>
      <p:bldP spid="6282" grpId="0" animBg="1" autoUpdateAnimBg="0"/>
      <p:bldP spid="6237" grpId="0" animBg="1" autoUpdateAnimBg="0"/>
      <p:bldP spid="67" grpId="0" animBg="1"/>
      <p:bldP spid="65" grpId="0" animBg="1"/>
      <p:bldP spid="69" grpId="0" animBg="1"/>
      <p:bldP spid="70" grpId="0" animBg="1"/>
      <p:bldP spid="7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793330" y="2453379"/>
            <a:ext cx="8072494" cy="3110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981"/>
              </a:avLst>
            </a:prstTxWarp>
            <a:scene3d>
              <a:camera prst="legacyObliqueTopLeft"/>
              <a:lightRig rig="legacyNormal3" dir="t"/>
            </a:scene3d>
            <a:sp3d extrusionH="4302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uk-UA" sz="36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00E2DD"/>
                    </a:gs>
                    <a:gs pos="0">
                      <a:srgbClr val="00E2DD"/>
                    </a:gs>
                    <a:gs pos="0">
                      <a:srgbClr val="31C531"/>
                    </a:gs>
                    <a:gs pos="0">
                      <a:srgbClr val="00E2DD"/>
                    </a:gs>
                    <a:gs pos="0">
                      <a:srgbClr val="00E2DD"/>
                    </a:gs>
                    <a:gs pos="50000">
                      <a:srgbClr val="FFFFFF"/>
                    </a:gs>
                    <a:gs pos="100000">
                      <a:srgbClr val="3FFFFF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Субтропічний</a:t>
            </a:r>
            <a:br>
              <a:rPr lang="uk-UA" sz="36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00E2DD"/>
                    </a:gs>
                    <a:gs pos="0">
                      <a:srgbClr val="00E2DD"/>
                    </a:gs>
                    <a:gs pos="0">
                      <a:srgbClr val="31C531"/>
                    </a:gs>
                    <a:gs pos="0">
                      <a:srgbClr val="00E2DD"/>
                    </a:gs>
                    <a:gs pos="0">
                      <a:srgbClr val="00E2DD"/>
                    </a:gs>
                    <a:gs pos="50000">
                      <a:srgbClr val="FFFFFF"/>
                    </a:gs>
                    <a:gs pos="100000">
                      <a:srgbClr val="3FFFFF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</a:br>
            <a:r>
              <a:rPr lang="uk-UA" sz="36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00E2DD"/>
                    </a:gs>
                    <a:gs pos="0">
                      <a:srgbClr val="00E2DD"/>
                    </a:gs>
                    <a:gs pos="0">
                      <a:srgbClr val="31C531"/>
                    </a:gs>
                    <a:gs pos="0">
                      <a:srgbClr val="00E2DD"/>
                    </a:gs>
                    <a:gs pos="0">
                      <a:srgbClr val="00E2DD"/>
                    </a:gs>
                    <a:gs pos="50000">
                      <a:srgbClr val="FFFFFF"/>
                    </a:gs>
                    <a:gs pos="100000">
                      <a:srgbClr val="3FFFFF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кліматичний</a:t>
            </a:r>
            <a:br>
              <a:rPr lang="uk-UA" sz="36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00E2DD"/>
                    </a:gs>
                    <a:gs pos="0">
                      <a:srgbClr val="00E2DD"/>
                    </a:gs>
                    <a:gs pos="0">
                      <a:srgbClr val="31C531"/>
                    </a:gs>
                    <a:gs pos="0">
                      <a:srgbClr val="00E2DD"/>
                    </a:gs>
                    <a:gs pos="0">
                      <a:srgbClr val="00E2DD"/>
                    </a:gs>
                    <a:gs pos="50000">
                      <a:srgbClr val="FFFFFF"/>
                    </a:gs>
                    <a:gs pos="100000">
                      <a:srgbClr val="3FFFFF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</a:br>
            <a:r>
              <a:rPr lang="uk-UA" sz="36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00E2DD"/>
                    </a:gs>
                    <a:gs pos="0">
                      <a:srgbClr val="00E2DD"/>
                    </a:gs>
                    <a:gs pos="0">
                      <a:srgbClr val="31C531"/>
                    </a:gs>
                    <a:gs pos="0">
                      <a:srgbClr val="00E2DD"/>
                    </a:gs>
                    <a:gs pos="0">
                      <a:srgbClr val="00E2DD"/>
                    </a:gs>
                    <a:gs pos="50000">
                      <a:srgbClr val="FFFFFF"/>
                    </a:gs>
                    <a:gs pos="100000">
                      <a:srgbClr val="3FFFFF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пояс</a:t>
            </a:r>
            <a:endParaRPr lang="uk-UA" sz="3600" b="1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00E2DD"/>
                  </a:gs>
                  <a:gs pos="0">
                    <a:srgbClr val="00E2DD"/>
                  </a:gs>
                  <a:gs pos="0">
                    <a:srgbClr val="31C531"/>
                  </a:gs>
                  <a:gs pos="0">
                    <a:srgbClr val="00E2DD"/>
                  </a:gs>
                  <a:gs pos="0">
                    <a:srgbClr val="00E2DD"/>
                  </a:gs>
                  <a:gs pos="50000">
                    <a:srgbClr val="FFFFFF"/>
                  </a:gs>
                  <a:gs pos="100000">
                    <a:srgbClr val="3FFFFF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2" descr="D:\Презентації\Презентаиії географія\Гео 7 Географічна номенклатура\контурні карти\Пфівнічна смерика фіз карта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86116" y="0"/>
            <a:ext cx="5857884" cy="6858000"/>
          </a:xfrm>
          <a:prstGeom prst="rect">
            <a:avLst/>
          </a:prstGeom>
          <a:noFill/>
        </p:spPr>
      </p:pic>
      <p:sp>
        <p:nvSpPr>
          <p:cNvPr id="46" name="Прямоугольник 45"/>
          <p:cNvSpPr/>
          <p:nvPr/>
        </p:nvSpPr>
        <p:spPr>
          <a:xfrm>
            <a:off x="3284113" y="5228822"/>
            <a:ext cx="1738648" cy="1629177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3281363" y="0"/>
            <a:ext cx="1447800" cy="5334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1296" name="Freeform 32"/>
          <p:cNvSpPr>
            <a:spLocks/>
          </p:cNvSpPr>
          <p:nvPr/>
        </p:nvSpPr>
        <p:spPr bwMode="auto">
          <a:xfrm>
            <a:off x="3935413" y="17463"/>
            <a:ext cx="4646612" cy="1965325"/>
          </a:xfrm>
          <a:custGeom>
            <a:avLst/>
            <a:gdLst/>
            <a:ahLst/>
            <a:cxnLst>
              <a:cxn ang="0">
                <a:pos x="2927" y="0"/>
              </a:cxn>
              <a:cxn ang="0">
                <a:pos x="2888" y="327"/>
              </a:cxn>
              <a:cxn ang="0">
                <a:pos x="2779" y="623"/>
              </a:cxn>
              <a:cxn ang="0">
                <a:pos x="2555" y="882"/>
              </a:cxn>
              <a:cxn ang="0">
                <a:pos x="1887" y="1183"/>
              </a:cxn>
              <a:cxn ang="0">
                <a:pos x="1410" y="1214"/>
              </a:cxn>
              <a:cxn ang="0">
                <a:pos x="1144" y="1181"/>
              </a:cxn>
              <a:cxn ang="0">
                <a:pos x="798" y="1076"/>
              </a:cxn>
              <a:cxn ang="0">
                <a:pos x="514" y="923"/>
              </a:cxn>
              <a:cxn ang="0">
                <a:pos x="258" y="679"/>
              </a:cxn>
              <a:cxn ang="0">
                <a:pos x="78" y="358"/>
              </a:cxn>
              <a:cxn ang="0">
                <a:pos x="0" y="24"/>
              </a:cxn>
            </a:cxnLst>
            <a:rect l="0" t="0" r="r" b="b"/>
            <a:pathLst>
              <a:path w="2927" h="1238">
                <a:moveTo>
                  <a:pt x="2927" y="0"/>
                </a:moveTo>
                <a:cubicBezTo>
                  <a:pt x="2922" y="54"/>
                  <a:pt x="2913" y="223"/>
                  <a:pt x="2888" y="327"/>
                </a:cubicBezTo>
                <a:cubicBezTo>
                  <a:pt x="2863" y="431"/>
                  <a:pt x="2834" y="530"/>
                  <a:pt x="2779" y="623"/>
                </a:cubicBezTo>
                <a:cubicBezTo>
                  <a:pt x="2724" y="716"/>
                  <a:pt x="2704" y="789"/>
                  <a:pt x="2555" y="882"/>
                </a:cubicBezTo>
                <a:cubicBezTo>
                  <a:pt x="2406" y="975"/>
                  <a:pt x="2078" y="1128"/>
                  <a:pt x="1887" y="1183"/>
                </a:cubicBezTo>
                <a:cubicBezTo>
                  <a:pt x="1696" y="1238"/>
                  <a:pt x="1534" y="1214"/>
                  <a:pt x="1410" y="1214"/>
                </a:cubicBezTo>
                <a:lnTo>
                  <a:pt x="1144" y="1181"/>
                </a:lnTo>
                <a:lnTo>
                  <a:pt x="798" y="1076"/>
                </a:lnTo>
                <a:lnTo>
                  <a:pt x="514" y="923"/>
                </a:lnTo>
                <a:lnTo>
                  <a:pt x="258" y="679"/>
                </a:lnTo>
                <a:lnTo>
                  <a:pt x="78" y="358"/>
                </a:lnTo>
                <a:lnTo>
                  <a:pt x="0" y="24"/>
                </a:lnTo>
              </a:path>
            </a:pathLst>
          </a:custGeom>
          <a:noFill/>
          <a:ln w="5715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353" name="Text Box 89"/>
          <p:cNvSpPr txBox="1">
            <a:spLocks noChangeArrowheads="1"/>
          </p:cNvSpPr>
          <p:nvPr/>
        </p:nvSpPr>
        <p:spPr bwMode="auto">
          <a:xfrm>
            <a:off x="361949" y="990601"/>
            <a:ext cx="2324101" cy="65864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uk-UA" sz="2300" b="1" i="1" u="sng" dirty="0">
                <a:solidFill>
                  <a:sysClr val="windowText" lastClr="000000"/>
                </a:solidFill>
              </a:rPr>
              <a:t>Кліматичні області</a:t>
            </a:r>
            <a:r>
              <a:rPr lang="uk-UA" sz="2300" b="1" i="1" dirty="0">
                <a:solidFill>
                  <a:sysClr val="windowText" lastClr="000000"/>
                </a:solidFill>
              </a:rPr>
              <a:t>:</a:t>
            </a:r>
            <a:endParaRPr lang="ru-RU" sz="2300" b="1" i="1" dirty="0">
              <a:solidFill>
                <a:sysClr val="windowText" lastClr="000000"/>
              </a:solidFill>
            </a:endParaRPr>
          </a:p>
        </p:txBody>
      </p:sp>
      <p:sp>
        <p:nvSpPr>
          <p:cNvPr id="11361" name="Freeform 97"/>
          <p:cNvSpPr>
            <a:spLocks/>
          </p:cNvSpPr>
          <p:nvPr/>
        </p:nvSpPr>
        <p:spPr bwMode="auto">
          <a:xfrm>
            <a:off x="3255963" y="2633663"/>
            <a:ext cx="5884862" cy="2182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" y="62"/>
              </a:cxn>
              <a:cxn ang="0">
                <a:pos x="113" y="109"/>
              </a:cxn>
              <a:cxn ang="0">
                <a:pos x="417" y="157"/>
              </a:cxn>
              <a:cxn ang="0">
                <a:pos x="540" y="195"/>
              </a:cxn>
              <a:cxn ang="0">
                <a:pos x="648" y="258"/>
              </a:cxn>
              <a:cxn ang="0">
                <a:pos x="845" y="393"/>
              </a:cxn>
              <a:cxn ang="0">
                <a:pos x="1010" y="513"/>
              </a:cxn>
              <a:cxn ang="0">
                <a:pos x="1086" y="567"/>
              </a:cxn>
              <a:cxn ang="0">
                <a:pos x="1175" y="630"/>
              </a:cxn>
              <a:cxn ang="0">
                <a:pos x="1323" y="693"/>
              </a:cxn>
              <a:cxn ang="0">
                <a:pos x="1413" y="705"/>
              </a:cxn>
              <a:cxn ang="0">
                <a:pos x="1487" y="692"/>
              </a:cxn>
              <a:cxn ang="0">
                <a:pos x="1673" y="693"/>
              </a:cxn>
              <a:cxn ang="0">
                <a:pos x="1871" y="671"/>
              </a:cxn>
              <a:cxn ang="0">
                <a:pos x="2220" y="732"/>
              </a:cxn>
              <a:cxn ang="0">
                <a:pos x="2269" y="745"/>
              </a:cxn>
              <a:cxn ang="0">
                <a:pos x="2471" y="755"/>
              </a:cxn>
              <a:cxn ang="0">
                <a:pos x="2654" y="783"/>
              </a:cxn>
              <a:cxn ang="0">
                <a:pos x="2865" y="747"/>
              </a:cxn>
              <a:cxn ang="0">
                <a:pos x="3110" y="567"/>
              </a:cxn>
              <a:cxn ang="0">
                <a:pos x="3402" y="384"/>
              </a:cxn>
              <a:cxn ang="0">
                <a:pos x="3601" y="207"/>
              </a:cxn>
              <a:cxn ang="0">
                <a:pos x="3696" y="35"/>
              </a:cxn>
              <a:cxn ang="0">
                <a:pos x="3705" y="661"/>
              </a:cxn>
              <a:cxn ang="0">
                <a:pos x="2841" y="1167"/>
              </a:cxn>
              <a:cxn ang="0">
                <a:pos x="1954" y="1369"/>
              </a:cxn>
              <a:cxn ang="0">
                <a:pos x="1323" y="1128"/>
              </a:cxn>
              <a:cxn ang="0">
                <a:pos x="973" y="879"/>
              </a:cxn>
              <a:cxn ang="0">
                <a:pos x="537" y="762"/>
              </a:cxn>
              <a:cxn ang="0">
                <a:pos x="7" y="607"/>
              </a:cxn>
              <a:cxn ang="0">
                <a:pos x="0" y="0"/>
              </a:cxn>
            </a:cxnLst>
            <a:rect l="0" t="0" r="r" b="b"/>
            <a:pathLst>
              <a:path w="3707" h="1375">
                <a:moveTo>
                  <a:pt x="0" y="0"/>
                </a:moveTo>
                <a:lnTo>
                  <a:pt x="18" y="62"/>
                </a:lnTo>
                <a:lnTo>
                  <a:pt x="113" y="109"/>
                </a:lnTo>
                <a:cubicBezTo>
                  <a:pt x="207" y="143"/>
                  <a:pt x="334" y="134"/>
                  <a:pt x="417" y="157"/>
                </a:cubicBezTo>
                <a:cubicBezTo>
                  <a:pt x="484" y="163"/>
                  <a:pt x="501" y="178"/>
                  <a:pt x="540" y="195"/>
                </a:cubicBezTo>
                <a:cubicBezTo>
                  <a:pt x="579" y="212"/>
                  <a:pt x="597" y="225"/>
                  <a:pt x="648" y="258"/>
                </a:cubicBezTo>
                <a:cubicBezTo>
                  <a:pt x="705" y="283"/>
                  <a:pt x="785" y="350"/>
                  <a:pt x="845" y="393"/>
                </a:cubicBezTo>
                <a:cubicBezTo>
                  <a:pt x="905" y="436"/>
                  <a:pt x="970" y="484"/>
                  <a:pt x="1010" y="513"/>
                </a:cubicBezTo>
                <a:cubicBezTo>
                  <a:pt x="1051" y="537"/>
                  <a:pt x="1059" y="548"/>
                  <a:pt x="1086" y="567"/>
                </a:cubicBezTo>
                <a:cubicBezTo>
                  <a:pt x="1113" y="586"/>
                  <a:pt x="1136" y="609"/>
                  <a:pt x="1175" y="630"/>
                </a:cubicBezTo>
                <a:lnTo>
                  <a:pt x="1323" y="693"/>
                </a:lnTo>
                <a:lnTo>
                  <a:pt x="1413" y="705"/>
                </a:lnTo>
                <a:lnTo>
                  <a:pt x="1487" y="692"/>
                </a:lnTo>
                <a:cubicBezTo>
                  <a:pt x="1530" y="690"/>
                  <a:pt x="1609" y="697"/>
                  <a:pt x="1673" y="693"/>
                </a:cubicBezTo>
                <a:cubicBezTo>
                  <a:pt x="1737" y="689"/>
                  <a:pt x="1780" y="665"/>
                  <a:pt x="1871" y="671"/>
                </a:cubicBezTo>
                <a:cubicBezTo>
                  <a:pt x="1962" y="677"/>
                  <a:pt x="2154" y="720"/>
                  <a:pt x="2220" y="732"/>
                </a:cubicBezTo>
                <a:cubicBezTo>
                  <a:pt x="2286" y="744"/>
                  <a:pt x="2227" y="741"/>
                  <a:pt x="2269" y="745"/>
                </a:cubicBezTo>
                <a:cubicBezTo>
                  <a:pt x="2311" y="749"/>
                  <a:pt x="2407" y="749"/>
                  <a:pt x="2471" y="755"/>
                </a:cubicBezTo>
                <a:cubicBezTo>
                  <a:pt x="2535" y="761"/>
                  <a:pt x="2588" y="784"/>
                  <a:pt x="2654" y="783"/>
                </a:cubicBezTo>
                <a:cubicBezTo>
                  <a:pt x="2720" y="782"/>
                  <a:pt x="2789" y="783"/>
                  <a:pt x="2865" y="747"/>
                </a:cubicBezTo>
                <a:cubicBezTo>
                  <a:pt x="2916" y="698"/>
                  <a:pt x="3039" y="644"/>
                  <a:pt x="3110" y="567"/>
                </a:cubicBezTo>
                <a:cubicBezTo>
                  <a:pt x="3199" y="507"/>
                  <a:pt x="3320" y="444"/>
                  <a:pt x="3402" y="384"/>
                </a:cubicBezTo>
                <a:lnTo>
                  <a:pt x="3601" y="207"/>
                </a:lnTo>
                <a:lnTo>
                  <a:pt x="3696" y="35"/>
                </a:lnTo>
                <a:cubicBezTo>
                  <a:pt x="3700" y="218"/>
                  <a:pt x="3707" y="477"/>
                  <a:pt x="3705" y="661"/>
                </a:cubicBezTo>
                <a:lnTo>
                  <a:pt x="2841" y="1167"/>
                </a:lnTo>
                <a:cubicBezTo>
                  <a:pt x="2549" y="1285"/>
                  <a:pt x="2207" y="1375"/>
                  <a:pt x="1954" y="1369"/>
                </a:cubicBezTo>
                <a:cubicBezTo>
                  <a:pt x="1701" y="1363"/>
                  <a:pt x="1486" y="1210"/>
                  <a:pt x="1323" y="1128"/>
                </a:cubicBezTo>
                <a:cubicBezTo>
                  <a:pt x="1186" y="1031"/>
                  <a:pt x="1104" y="940"/>
                  <a:pt x="973" y="879"/>
                </a:cubicBezTo>
                <a:cubicBezTo>
                  <a:pt x="842" y="818"/>
                  <a:pt x="698" y="807"/>
                  <a:pt x="537" y="762"/>
                </a:cubicBezTo>
                <a:cubicBezTo>
                  <a:pt x="376" y="717"/>
                  <a:pt x="96" y="734"/>
                  <a:pt x="7" y="607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50196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363" name="Freeform 99"/>
          <p:cNvSpPr>
            <a:spLocks/>
          </p:cNvSpPr>
          <p:nvPr/>
        </p:nvSpPr>
        <p:spPr bwMode="auto">
          <a:xfrm>
            <a:off x="5095875" y="3657600"/>
            <a:ext cx="149225" cy="679450"/>
          </a:xfrm>
          <a:custGeom>
            <a:avLst/>
            <a:gdLst/>
            <a:ahLst/>
            <a:cxnLst>
              <a:cxn ang="0">
                <a:pos x="41" y="0"/>
              </a:cxn>
              <a:cxn ang="0">
                <a:pos x="9" y="140"/>
              </a:cxn>
              <a:cxn ang="0">
                <a:pos x="94" y="428"/>
              </a:cxn>
            </a:cxnLst>
            <a:rect l="0" t="0" r="r" b="b"/>
            <a:pathLst>
              <a:path w="94" h="428">
                <a:moveTo>
                  <a:pt x="41" y="0"/>
                </a:moveTo>
                <a:cubicBezTo>
                  <a:pt x="36" y="23"/>
                  <a:pt x="0" y="69"/>
                  <a:pt x="9" y="140"/>
                </a:cubicBezTo>
                <a:cubicBezTo>
                  <a:pt x="18" y="211"/>
                  <a:pt x="76" y="368"/>
                  <a:pt x="94" y="428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368" name="Freeform 104"/>
          <p:cNvSpPr>
            <a:spLocks/>
          </p:cNvSpPr>
          <p:nvPr/>
        </p:nvSpPr>
        <p:spPr bwMode="auto">
          <a:xfrm>
            <a:off x="5008563" y="3546475"/>
            <a:ext cx="111125" cy="701675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0" y="201"/>
              </a:cxn>
              <a:cxn ang="0">
                <a:pos x="70" y="442"/>
              </a:cxn>
            </a:cxnLst>
            <a:rect l="0" t="0" r="r" b="b"/>
            <a:pathLst>
              <a:path w="70" h="442">
                <a:moveTo>
                  <a:pt x="48" y="0"/>
                </a:moveTo>
                <a:lnTo>
                  <a:pt x="0" y="201"/>
                </a:lnTo>
                <a:lnTo>
                  <a:pt x="70" y="442"/>
                </a:lnTo>
              </a:path>
            </a:pathLst>
          </a:custGeom>
          <a:noFill/>
          <a:ln w="76200" cmpd="sng">
            <a:solidFill>
              <a:srgbClr val="FF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357" name="Oval 93"/>
          <p:cNvSpPr>
            <a:spLocks noChangeArrowheads="1"/>
          </p:cNvSpPr>
          <p:nvPr/>
        </p:nvSpPr>
        <p:spPr bwMode="auto">
          <a:xfrm>
            <a:off x="4381500" y="3448050"/>
            <a:ext cx="567489" cy="541406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9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uk-UA" sz="2800" b="1" dirty="0">
                <a:solidFill>
                  <a:srgbClr val="006600"/>
                </a:solidFill>
              </a:rPr>
              <a:t> 1</a:t>
            </a:r>
            <a:r>
              <a:rPr lang="uk-UA" sz="2000" b="1" i="1" dirty="0">
                <a:solidFill>
                  <a:schemeClr val="bg1"/>
                </a:solidFill>
              </a:rPr>
              <a:t> 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11371" name="Rectangle 107"/>
          <p:cNvSpPr>
            <a:spLocks noChangeArrowheads="1"/>
          </p:cNvSpPr>
          <p:nvPr/>
        </p:nvSpPr>
        <p:spPr bwMode="auto">
          <a:xfrm>
            <a:off x="228600" y="5219701"/>
            <a:ext cx="7277100" cy="1451556"/>
          </a:xfrm>
          <a:prstGeom prst="rect">
            <a:avLst/>
          </a:prstGeom>
          <a:solidFill>
            <a:srgbClr val="CCFFFF"/>
          </a:solidFill>
          <a:ln w="38100" cmpd="dbl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1372" name="Text Box 108"/>
          <p:cNvSpPr txBox="1">
            <a:spLocks noChangeArrowheads="1"/>
          </p:cNvSpPr>
          <p:nvPr/>
        </p:nvSpPr>
        <p:spPr bwMode="auto">
          <a:xfrm>
            <a:off x="457200" y="5486400"/>
            <a:ext cx="1143000" cy="396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0" hangingPunct="0"/>
            <a:r>
              <a:rPr lang="uk-UA" sz="2000" b="1" i="1" dirty="0" err="1">
                <a:solidFill>
                  <a:srgbClr val="FF0000"/>
                </a:solidFill>
              </a:rPr>
              <a:t>л-ТПМ-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11373" name="Oval 109"/>
          <p:cNvSpPr>
            <a:spLocks noChangeArrowheads="1"/>
          </p:cNvSpPr>
          <p:nvPr/>
        </p:nvSpPr>
        <p:spPr bwMode="auto">
          <a:xfrm>
            <a:off x="1809750" y="5410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uk-UA" sz="2000" b="1" i="1">
                <a:solidFill>
                  <a:schemeClr val="bg1"/>
                </a:solidFill>
              </a:rPr>
              <a:t>рВ</a:t>
            </a:r>
            <a:endParaRPr lang="ru-RU" sz="2000" b="1" i="1">
              <a:solidFill>
                <a:schemeClr val="bg1"/>
              </a:solidFill>
            </a:endParaRPr>
          </a:p>
        </p:txBody>
      </p:sp>
      <p:sp>
        <p:nvSpPr>
          <p:cNvPr id="11375" name="Text Box 111"/>
          <p:cNvSpPr txBox="1">
            <a:spLocks noChangeArrowheads="1"/>
          </p:cNvSpPr>
          <p:nvPr/>
        </p:nvSpPr>
        <p:spPr bwMode="auto">
          <a:xfrm>
            <a:off x="2427371" y="5434263"/>
            <a:ext cx="1211179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uk-UA" b="1" i="1" dirty="0">
                <a:solidFill>
                  <a:srgbClr val="CC0000"/>
                </a:solidFill>
              </a:rPr>
              <a:t>+24</a:t>
            </a:r>
            <a:r>
              <a:rPr lang="uk-UA" b="1" i="1" baseline="30000" dirty="0">
                <a:solidFill>
                  <a:srgbClr val="CC0000"/>
                </a:solidFill>
              </a:rPr>
              <a:t>о</a:t>
            </a:r>
            <a:r>
              <a:rPr lang="uk-UA" b="1" i="1" dirty="0">
                <a:solidFill>
                  <a:srgbClr val="CC0000"/>
                </a:solidFill>
              </a:rPr>
              <a:t>С</a:t>
            </a:r>
            <a:endParaRPr lang="ru-RU" b="1" i="1" dirty="0">
              <a:solidFill>
                <a:srgbClr val="CC0000"/>
              </a:solidFill>
            </a:endParaRPr>
          </a:p>
        </p:txBody>
      </p:sp>
      <p:sp>
        <p:nvSpPr>
          <p:cNvPr id="11378" name="Text Box 114"/>
          <p:cNvSpPr txBox="1">
            <a:spLocks noChangeArrowheads="1"/>
          </p:cNvSpPr>
          <p:nvPr/>
        </p:nvSpPr>
        <p:spPr bwMode="auto">
          <a:xfrm>
            <a:off x="3844088" y="5710991"/>
            <a:ext cx="1413711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uk-UA" b="1" i="1" dirty="0">
                <a:solidFill>
                  <a:srgbClr val="000066"/>
                </a:solidFill>
              </a:rPr>
              <a:t>А</a:t>
            </a:r>
            <a:r>
              <a:rPr lang="en-US" b="1" i="1" dirty="0">
                <a:solidFill>
                  <a:srgbClr val="000066"/>
                </a:solidFill>
              </a:rPr>
              <a:t>t</a:t>
            </a:r>
            <a:r>
              <a:rPr lang="en-US" b="1" i="1" baseline="30000" dirty="0">
                <a:solidFill>
                  <a:srgbClr val="000066"/>
                </a:solidFill>
              </a:rPr>
              <a:t>o</a:t>
            </a:r>
            <a:r>
              <a:rPr lang="en-US" b="1" i="1" dirty="0">
                <a:solidFill>
                  <a:srgbClr val="000066"/>
                </a:solidFill>
              </a:rPr>
              <a:t>=</a:t>
            </a:r>
            <a:r>
              <a:rPr lang="uk-UA" b="1" i="1" dirty="0">
                <a:solidFill>
                  <a:srgbClr val="000066"/>
                </a:solidFill>
              </a:rPr>
              <a:t>16</a:t>
            </a:r>
            <a:r>
              <a:rPr lang="en-US" b="1" i="1" dirty="0">
                <a:solidFill>
                  <a:srgbClr val="000066"/>
                </a:solidFill>
              </a:rPr>
              <a:t> </a:t>
            </a:r>
            <a:r>
              <a:rPr lang="en-US" b="1" i="1" baseline="30000" dirty="0">
                <a:solidFill>
                  <a:srgbClr val="000066"/>
                </a:solidFill>
              </a:rPr>
              <a:t>o</a:t>
            </a:r>
            <a:endParaRPr lang="ru-RU" b="1" i="1" baseline="30000" dirty="0">
              <a:solidFill>
                <a:srgbClr val="000066"/>
              </a:solidFill>
            </a:endParaRPr>
          </a:p>
        </p:txBody>
      </p:sp>
      <p:sp>
        <p:nvSpPr>
          <p:cNvPr id="11380" name="Rectangle 116"/>
          <p:cNvSpPr>
            <a:spLocks noChangeArrowheads="1"/>
          </p:cNvSpPr>
          <p:nvPr/>
        </p:nvSpPr>
        <p:spPr bwMode="auto">
          <a:xfrm>
            <a:off x="2504572" y="6057901"/>
            <a:ext cx="1153027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uk-UA" b="1" i="1" dirty="0">
                <a:solidFill>
                  <a:schemeClr val="accent2"/>
                </a:solidFill>
              </a:rPr>
              <a:t>+ 8</a:t>
            </a:r>
            <a:r>
              <a:rPr lang="uk-UA" b="1" i="1" baseline="30000" dirty="0">
                <a:solidFill>
                  <a:schemeClr val="accent2"/>
                </a:solidFill>
              </a:rPr>
              <a:t>о</a:t>
            </a:r>
            <a:r>
              <a:rPr lang="uk-UA" b="1" i="1" dirty="0">
                <a:solidFill>
                  <a:schemeClr val="accent2"/>
                </a:solidFill>
              </a:rPr>
              <a:t>С</a:t>
            </a:r>
            <a:endParaRPr lang="ru-RU" b="1" i="1" dirty="0">
              <a:solidFill>
                <a:schemeClr val="accent2"/>
              </a:solidFill>
            </a:endParaRPr>
          </a:p>
        </p:txBody>
      </p:sp>
      <p:sp>
        <p:nvSpPr>
          <p:cNvPr id="11381" name="Rectangle 117"/>
          <p:cNvSpPr>
            <a:spLocks noChangeArrowheads="1"/>
          </p:cNvSpPr>
          <p:nvPr/>
        </p:nvSpPr>
        <p:spPr bwMode="auto">
          <a:xfrm>
            <a:off x="457200" y="6023810"/>
            <a:ext cx="1069975" cy="396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0" hangingPunct="0"/>
            <a:r>
              <a:rPr lang="uk-UA" sz="2000" b="1" i="1" dirty="0" err="1">
                <a:solidFill>
                  <a:srgbClr val="000099"/>
                </a:solidFill>
              </a:rPr>
              <a:t>з-ППМ-</a:t>
            </a:r>
            <a:endParaRPr lang="ru-RU" sz="2000" b="1" i="1" dirty="0">
              <a:solidFill>
                <a:srgbClr val="000099"/>
              </a:solidFill>
            </a:endParaRPr>
          </a:p>
        </p:txBody>
      </p:sp>
      <p:sp>
        <p:nvSpPr>
          <p:cNvPr id="11382" name="Oval 118"/>
          <p:cNvSpPr>
            <a:spLocks noChangeArrowheads="1"/>
          </p:cNvSpPr>
          <p:nvPr/>
        </p:nvSpPr>
        <p:spPr bwMode="auto">
          <a:xfrm>
            <a:off x="1809750" y="5956634"/>
            <a:ext cx="457200" cy="4572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uk-UA" sz="2000" b="1" i="1" dirty="0" err="1">
                <a:solidFill>
                  <a:schemeClr val="bg1"/>
                </a:solidFill>
              </a:rPr>
              <a:t>рН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11385" name="AutoShape 121"/>
          <p:cNvSpPr>
            <a:spLocks noChangeArrowheads="1"/>
          </p:cNvSpPr>
          <p:nvPr/>
        </p:nvSpPr>
        <p:spPr bwMode="auto">
          <a:xfrm>
            <a:off x="5546558" y="5257800"/>
            <a:ext cx="457200" cy="457200"/>
          </a:xfrm>
          <a:prstGeom prst="sun">
            <a:avLst>
              <a:gd name="adj" fmla="val 25000"/>
            </a:avLst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FF99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uk-UA"/>
          </a:p>
        </p:txBody>
      </p:sp>
      <p:grpSp>
        <p:nvGrpSpPr>
          <p:cNvPr id="6" name="Group 123"/>
          <p:cNvGrpSpPr>
            <a:grpSpLocks/>
          </p:cNvGrpSpPr>
          <p:nvPr/>
        </p:nvGrpSpPr>
        <p:grpSpPr bwMode="auto">
          <a:xfrm>
            <a:off x="5592679" y="5759032"/>
            <a:ext cx="1752600" cy="775118"/>
            <a:chOff x="3160" y="1344"/>
            <a:chExt cx="1104" cy="427"/>
          </a:xfrm>
        </p:grpSpPr>
        <p:grpSp>
          <p:nvGrpSpPr>
            <p:cNvPr id="7" name="Group 124"/>
            <p:cNvGrpSpPr>
              <a:grpSpLocks/>
            </p:cNvGrpSpPr>
            <p:nvPr/>
          </p:nvGrpSpPr>
          <p:grpSpPr bwMode="auto">
            <a:xfrm>
              <a:off x="3160" y="1344"/>
              <a:ext cx="384" cy="427"/>
              <a:chOff x="1680" y="2112"/>
              <a:chExt cx="624" cy="667"/>
            </a:xfrm>
          </p:grpSpPr>
          <p:graphicFrame>
            <p:nvGraphicFramePr>
              <p:cNvPr id="11389" name="Object 125"/>
              <p:cNvGraphicFramePr>
                <a:graphicFrameLocks noChangeAspect="1"/>
              </p:cNvGraphicFramePr>
              <p:nvPr/>
            </p:nvGraphicFramePr>
            <p:xfrm>
              <a:off x="1728" y="2208"/>
              <a:ext cx="512" cy="571"/>
            </p:xfrm>
            <a:graphic>
              <a:graphicData uri="http://schemas.openxmlformats.org/presentationml/2006/ole">
                <p:oleObj spid="_x0000_s52230" name="CorelDRAW" r:id="rId10" imgW="1894320" imgH="2112480" progId="">
                  <p:embed/>
                </p:oleObj>
              </a:graphicData>
            </a:graphic>
          </p:graphicFrame>
          <p:graphicFrame>
            <p:nvGraphicFramePr>
              <p:cNvPr id="11390" name="Object 126"/>
              <p:cNvGraphicFramePr>
                <a:graphicFrameLocks noChangeAspect="1"/>
              </p:cNvGraphicFramePr>
              <p:nvPr/>
            </p:nvGraphicFramePr>
            <p:xfrm>
              <a:off x="1680" y="2112"/>
              <a:ext cx="624" cy="283"/>
            </p:xfrm>
            <a:graphic>
              <a:graphicData uri="http://schemas.openxmlformats.org/presentationml/2006/ole">
                <p:oleObj spid="_x0000_s52231" name="CorelDRAW" r:id="rId11" imgW="1875240" imgH="903240" progId="">
                  <p:embed/>
                </p:oleObj>
              </a:graphicData>
            </a:graphic>
          </p:graphicFrame>
        </p:grpSp>
        <p:sp>
          <p:nvSpPr>
            <p:cNvPr id="11391" name="Text Box 127"/>
            <p:cNvSpPr txBox="1">
              <a:spLocks noChangeArrowheads="1"/>
            </p:cNvSpPr>
            <p:nvPr/>
          </p:nvSpPr>
          <p:spPr bwMode="auto">
            <a:xfrm>
              <a:off x="3544" y="1392"/>
              <a:ext cx="720" cy="23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0" hangingPunct="0"/>
              <a:r>
                <a:rPr lang="en-US" sz="1800" b="1" i="1" dirty="0">
                  <a:solidFill>
                    <a:schemeClr val="accent2"/>
                  </a:solidFill>
                </a:rPr>
                <a:t>500 </a:t>
              </a:r>
              <a:r>
                <a:rPr lang="uk-UA" sz="1800" b="1" i="1" dirty="0">
                  <a:solidFill>
                    <a:schemeClr val="accent2"/>
                  </a:solidFill>
                </a:rPr>
                <a:t>мм</a:t>
              </a:r>
              <a:endParaRPr lang="ru-RU" sz="1800" b="1" i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1362" name="Text Box 98"/>
          <p:cNvSpPr txBox="1">
            <a:spLocks noChangeArrowheads="1"/>
          </p:cNvSpPr>
          <p:nvPr/>
        </p:nvSpPr>
        <p:spPr bwMode="auto">
          <a:xfrm>
            <a:off x="5377758" y="3973132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/>
              <a:t>Субтропічний</a:t>
            </a:r>
            <a:endParaRPr lang="ru-RU" b="1" i="1" dirty="0"/>
          </a:p>
        </p:txBody>
      </p:sp>
      <p:sp>
        <p:nvSpPr>
          <p:cNvPr id="11441" name="Freeform 177"/>
          <p:cNvSpPr>
            <a:spLocks/>
          </p:cNvSpPr>
          <p:nvPr/>
        </p:nvSpPr>
        <p:spPr bwMode="auto">
          <a:xfrm>
            <a:off x="3838575" y="0"/>
            <a:ext cx="5418138" cy="1809750"/>
          </a:xfrm>
          <a:custGeom>
            <a:avLst/>
            <a:gdLst/>
            <a:ahLst/>
            <a:cxnLst>
              <a:cxn ang="0">
                <a:pos x="1257" y="1101"/>
              </a:cxn>
              <a:cxn ang="0">
                <a:pos x="1740" y="1140"/>
              </a:cxn>
              <a:cxn ang="0">
                <a:pos x="1997" y="1101"/>
              </a:cxn>
              <a:cxn ang="0">
                <a:pos x="2160" y="1031"/>
              </a:cxn>
              <a:cxn ang="0">
                <a:pos x="2400" y="957"/>
              </a:cxn>
              <a:cxn ang="0">
                <a:pos x="2563" y="872"/>
              </a:cxn>
              <a:cxn ang="0">
                <a:pos x="2814" y="930"/>
              </a:cxn>
              <a:cxn ang="0">
                <a:pos x="2658" y="619"/>
              </a:cxn>
              <a:cxn ang="0">
                <a:pos x="2970" y="0"/>
              </a:cxn>
              <a:cxn ang="0">
                <a:pos x="0" y="9"/>
              </a:cxn>
              <a:cxn ang="0">
                <a:pos x="14" y="86"/>
              </a:cxn>
              <a:cxn ang="0">
                <a:pos x="152" y="315"/>
              </a:cxn>
              <a:cxn ang="0">
                <a:pos x="354" y="572"/>
              </a:cxn>
              <a:cxn ang="0">
                <a:pos x="578" y="825"/>
              </a:cxn>
              <a:cxn ang="0">
                <a:pos x="728" y="915"/>
              </a:cxn>
              <a:cxn ang="0">
                <a:pos x="915" y="1024"/>
              </a:cxn>
              <a:cxn ang="0">
                <a:pos x="1257" y="1101"/>
              </a:cxn>
            </a:cxnLst>
            <a:rect l="0" t="0" r="r" b="b"/>
            <a:pathLst>
              <a:path w="3413" h="1140">
                <a:moveTo>
                  <a:pt x="1257" y="1101"/>
                </a:moveTo>
                <a:cubicBezTo>
                  <a:pt x="1394" y="1120"/>
                  <a:pt x="1617" y="1140"/>
                  <a:pt x="1740" y="1140"/>
                </a:cubicBezTo>
                <a:cubicBezTo>
                  <a:pt x="1827" y="1130"/>
                  <a:pt x="1937" y="1116"/>
                  <a:pt x="1997" y="1101"/>
                </a:cubicBezTo>
                <a:cubicBezTo>
                  <a:pt x="2060" y="1085"/>
                  <a:pt x="2100" y="1056"/>
                  <a:pt x="2160" y="1031"/>
                </a:cubicBezTo>
                <a:cubicBezTo>
                  <a:pt x="2228" y="1020"/>
                  <a:pt x="2333" y="983"/>
                  <a:pt x="2400" y="957"/>
                </a:cubicBezTo>
                <a:cubicBezTo>
                  <a:pt x="2467" y="931"/>
                  <a:pt x="2494" y="876"/>
                  <a:pt x="2563" y="872"/>
                </a:cubicBezTo>
                <a:cubicBezTo>
                  <a:pt x="2603" y="831"/>
                  <a:pt x="2749" y="1067"/>
                  <a:pt x="2814" y="930"/>
                </a:cubicBezTo>
                <a:cubicBezTo>
                  <a:pt x="2830" y="888"/>
                  <a:pt x="2632" y="774"/>
                  <a:pt x="2658" y="619"/>
                </a:cubicBezTo>
                <a:cubicBezTo>
                  <a:pt x="2684" y="464"/>
                  <a:pt x="3413" y="102"/>
                  <a:pt x="2970" y="0"/>
                </a:cubicBezTo>
                <a:lnTo>
                  <a:pt x="0" y="9"/>
                </a:lnTo>
                <a:lnTo>
                  <a:pt x="14" y="86"/>
                </a:lnTo>
                <a:cubicBezTo>
                  <a:pt x="39" y="137"/>
                  <a:pt x="95" y="234"/>
                  <a:pt x="152" y="315"/>
                </a:cubicBezTo>
                <a:cubicBezTo>
                  <a:pt x="88" y="350"/>
                  <a:pt x="316" y="524"/>
                  <a:pt x="354" y="572"/>
                </a:cubicBezTo>
                <a:cubicBezTo>
                  <a:pt x="394" y="760"/>
                  <a:pt x="415" y="820"/>
                  <a:pt x="578" y="825"/>
                </a:cubicBezTo>
                <a:cubicBezTo>
                  <a:pt x="660" y="831"/>
                  <a:pt x="646" y="909"/>
                  <a:pt x="728" y="915"/>
                </a:cubicBezTo>
                <a:cubicBezTo>
                  <a:pt x="761" y="926"/>
                  <a:pt x="889" y="1002"/>
                  <a:pt x="915" y="1024"/>
                </a:cubicBezTo>
                <a:cubicBezTo>
                  <a:pt x="1011" y="1027"/>
                  <a:pt x="1183" y="1111"/>
                  <a:pt x="1257" y="1101"/>
                </a:cubicBezTo>
                <a:close/>
              </a:path>
            </a:pathLst>
          </a:custGeom>
          <a:solidFill>
            <a:srgbClr val="0066FF">
              <a:alpha val="43137"/>
            </a:srgbClr>
          </a:solidFill>
          <a:ln w="28575" cap="rnd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445" name="Freeform 181"/>
          <p:cNvSpPr>
            <a:spLocks/>
          </p:cNvSpPr>
          <p:nvPr/>
        </p:nvSpPr>
        <p:spPr bwMode="auto">
          <a:xfrm>
            <a:off x="3276600" y="0"/>
            <a:ext cx="5881688" cy="2732088"/>
          </a:xfrm>
          <a:custGeom>
            <a:avLst/>
            <a:gdLst/>
            <a:ahLst/>
            <a:cxnLst>
              <a:cxn ang="0">
                <a:pos x="3705" y="470"/>
              </a:cxn>
              <a:cxn ang="0">
                <a:pos x="3308" y="1000"/>
              </a:cxn>
              <a:cxn ang="0">
                <a:pos x="3137" y="1218"/>
              </a:cxn>
              <a:cxn ang="0">
                <a:pos x="2880" y="1545"/>
              </a:cxn>
              <a:cxn ang="0">
                <a:pos x="2335" y="1716"/>
              </a:cxn>
              <a:cxn ang="0">
                <a:pos x="1842" y="1659"/>
              </a:cxn>
              <a:cxn ang="0">
                <a:pos x="1113" y="1490"/>
              </a:cxn>
              <a:cxn ang="0">
                <a:pos x="817" y="1101"/>
              </a:cxn>
              <a:cxn ang="0">
                <a:pos x="459" y="1085"/>
              </a:cxn>
              <a:cxn ang="0">
                <a:pos x="182" y="1058"/>
              </a:cxn>
              <a:cxn ang="0">
                <a:pos x="74" y="1029"/>
              </a:cxn>
              <a:cxn ang="0">
                <a:pos x="2" y="987"/>
              </a:cxn>
              <a:cxn ang="0">
                <a:pos x="0" y="2"/>
              </a:cxn>
              <a:cxn ang="0">
                <a:pos x="249" y="0"/>
              </a:cxn>
              <a:cxn ang="0">
                <a:pos x="359" y="8"/>
              </a:cxn>
              <a:cxn ang="0">
                <a:pos x="362" y="73"/>
              </a:cxn>
              <a:cxn ang="0">
                <a:pos x="378" y="106"/>
              </a:cxn>
              <a:cxn ang="0">
                <a:pos x="490" y="268"/>
              </a:cxn>
              <a:cxn ang="0">
                <a:pos x="512" y="291"/>
              </a:cxn>
              <a:cxn ang="0">
                <a:pos x="551" y="412"/>
              </a:cxn>
              <a:cxn ang="0">
                <a:pos x="689" y="550"/>
              </a:cxn>
              <a:cxn ang="0">
                <a:pos x="753" y="720"/>
              </a:cxn>
              <a:cxn ang="0">
                <a:pos x="834" y="798"/>
              </a:cxn>
              <a:cxn ang="0">
                <a:pos x="959" y="829"/>
              </a:cxn>
              <a:cxn ang="0">
                <a:pos x="1001" y="855"/>
              </a:cxn>
              <a:cxn ang="0">
                <a:pos x="1109" y="928"/>
              </a:cxn>
              <a:cxn ang="0">
                <a:pos x="1320" y="1030"/>
              </a:cxn>
              <a:cxn ang="0">
                <a:pos x="1519" y="1081"/>
              </a:cxn>
              <a:cxn ang="0">
                <a:pos x="1718" y="1113"/>
              </a:cxn>
              <a:cxn ang="0">
                <a:pos x="1767" y="1116"/>
              </a:cxn>
              <a:cxn ang="0">
                <a:pos x="1835" y="1125"/>
              </a:cxn>
              <a:cxn ang="0">
                <a:pos x="1953" y="1134"/>
              </a:cxn>
              <a:cxn ang="0">
                <a:pos x="2148" y="1131"/>
              </a:cxn>
              <a:cxn ang="0">
                <a:pos x="2310" y="1107"/>
              </a:cxn>
              <a:cxn ang="0">
                <a:pos x="2547" y="1026"/>
              </a:cxn>
              <a:cxn ang="0">
                <a:pos x="2577" y="1018"/>
              </a:cxn>
              <a:cxn ang="0">
                <a:pos x="2748" y="953"/>
              </a:cxn>
              <a:cxn ang="0">
                <a:pos x="2835" y="906"/>
              </a:cxn>
              <a:cxn ang="0">
                <a:pos x="2942" y="867"/>
              </a:cxn>
              <a:cxn ang="0">
                <a:pos x="3050" y="939"/>
              </a:cxn>
              <a:cxn ang="0">
                <a:pos x="3145" y="953"/>
              </a:cxn>
              <a:cxn ang="0">
                <a:pos x="3149" y="882"/>
              </a:cxn>
              <a:cxn ang="0">
                <a:pos x="3059" y="772"/>
              </a:cxn>
              <a:cxn ang="0">
                <a:pos x="3021" y="696"/>
              </a:cxn>
              <a:cxn ang="0">
                <a:pos x="3027" y="573"/>
              </a:cxn>
              <a:cxn ang="0">
                <a:pos x="3261" y="271"/>
              </a:cxn>
              <a:cxn ang="0">
                <a:pos x="3321" y="196"/>
              </a:cxn>
              <a:cxn ang="0">
                <a:pos x="3339" y="0"/>
              </a:cxn>
              <a:cxn ang="0">
                <a:pos x="3690" y="8"/>
              </a:cxn>
            </a:cxnLst>
            <a:rect l="0" t="0" r="r" b="b"/>
            <a:pathLst>
              <a:path w="3705" h="1721">
                <a:moveTo>
                  <a:pt x="3705" y="470"/>
                </a:moveTo>
                <a:lnTo>
                  <a:pt x="3308" y="1000"/>
                </a:lnTo>
                <a:cubicBezTo>
                  <a:pt x="3303" y="1019"/>
                  <a:pt x="3150" y="1215"/>
                  <a:pt x="3137" y="1218"/>
                </a:cubicBezTo>
                <a:cubicBezTo>
                  <a:pt x="3097" y="1226"/>
                  <a:pt x="2916" y="1528"/>
                  <a:pt x="2880" y="1545"/>
                </a:cubicBezTo>
                <a:cubicBezTo>
                  <a:pt x="2746" y="1628"/>
                  <a:pt x="2508" y="1697"/>
                  <a:pt x="2335" y="1716"/>
                </a:cubicBezTo>
                <a:cubicBezTo>
                  <a:pt x="2200" y="1721"/>
                  <a:pt x="2045" y="1697"/>
                  <a:pt x="1842" y="1659"/>
                </a:cubicBezTo>
                <a:cubicBezTo>
                  <a:pt x="1671" y="1622"/>
                  <a:pt x="1284" y="1583"/>
                  <a:pt x="1113" y="1490"/>
                </a:cubicBezTo>
                <a:cubicBezTo>
                  <a:pt x="1037" y="1406"/>
                  <a:pt x="974" y="1219"/>
                  <a:pt x="817" y="1101"/>
                </a:cubicBezTo>
                <a:cubicBezTo>
                  <a:pt x="747" y="1008"/>
                  <a:pt x="604" y="1115"/>
                  <a:pt x="459" y="1085"/>
                </a:cubicBezTo>
                <a:lnTo>
                  <a:pt x="182" y="1058"/>
                </a:lnTo>
                <a:lnTo>
                  <a:pt x="74" y="1029"/>
                </a:lnTo>
                <a:lnTo>
                  <a:pt x="2" y="987"/>
                </a:lnTo>
                <a:lnTo>
                  <a:pt x="0" y="2"/>
                </a:lnTo>
                <a:lnTo>
                  <a:pt x="249" y="0"/>
                </a:lnTo>
                <a:lnTo>
                  <a:pt x="359" y="8"/>
                </a:lnTo>
                <a:lnTo>
                  <a:pt x="362" y="73"/>
                </a:lnTo>
                <a:lnTo>
                  <a:pt x="378" y="106"/>
                </a:lnTo>
                <a:cubicBezTo>
                  <a:pt x="399" y="138"/>
                  <a:pt x="468" y="237"/>
                  <a:pt x="490" y="268"/>
                </a:cubicBezTo>
                <a:cubicBezTo>
                  <a:pt x="511" y="299"/>
                  <a:pt x="502" y="267"/>
                  <a:pt x="512" y="291"/>
                </a:cubicBezTo>
                <a:cubicBezTo>
                  <a:pt x="522" y="315"/>
                  <a:pt x="522" y="369"/>
                  <a:pt x="551" y="412"/>
                </a:cubicBezTo>
                <a:cubicBezTo>
                  <a:pt x="580" y="455"/>
                  <a:pt x="655" y="499"/>
                  <a:pt x="689" y="550"/>
                </a:cubicBezTo>
                <a:cubicBezTo>
                  <a:pt x="746" y="613"/>
                  <a:pt x="729" y="679"/>
                  <a:pt x="753" y="720"/>
                </a:cubicBezTo>
                <a:cubicBezTo>
                  <a:pt x="777" y="761"/>
                  <a:pt x="800" y="780"/>
                  <a:pt x="834" y="798"/>
                </a:cubicBezTo>
                <a:cubicBezTo>
                  <a:pt x="868" y="816"/>
                  <a:pt x="931" y="820"/>
                  <a:pt x="959" y="829"/>
                </a:cubicBezTo>
                <a:lnTo>
                  <a:pt x="1001" y="855"/>
                </a:lnTo>
                <a:cubicBezTo>
                  <a:pt x="1026" y="872"/>
                  <a:pt x="1056" y="899"/>
                  <a:pt x="1109" y="928"/>
                </a:cubicBezTo>
                <a:lnTo>
                  <a:pt x="1320" y="1030"/>
                </a:lnTo>
                <a:cubicBezTo>
                  <a:pt x="1426" y="1035"/>
                  <a:pt x="1453" y="1067"/>
                  <a:pt x="1519" y="1081"/>
                </a:cubicBezTo>
                <a:cubicBezTo>
                  <a:pt x="1585" y="1095"/>
                  <a:pt x="1677" y="1107"/>
                  <a:pt x="1718" y="1113"/>
                </a:cubicBezTo>
                <a:cubicBezTo>
                  <a:pt x="1759" y="1119"/>
                  <a:pt x="1748" y="1114"/>
                  <a:pt x="1767" y="1116"/>
                </a:cubicBezTo>
                <a:cubicBezTo>
                  <a:pt x="1786" y="1118"/>
                  <a:pt x="1804" y="1122"/>
                  <a:pt x="1835" y="1125"/>
                </a:cubicBezTo>
                <a:cubicBezTo>
                  <a:pt x="1866" y="1128"/>
                  <a:pt x="1901" y="1133"/>
                  <a:pt x="1953" y="1134"/>
                </a:cubicBezTo>
                <a:cubicBezTo>
                  <a:pt x="2005" y="1135"/>
                  <a:pt x="2089" y="1135"/>
                  <a:pt x="2148" y="1131"/>
                </a:cubicBezTo>
                <a:cubicBezTo>
                  <a:pt x="2207" y="1127"/>
                  <a:pt x="2244" y="1125"/>
                  <a:pt x="2310" y="1107"/>
                </a:cubicBezTo>
                <a:cubicBezTo>
                  <a:pt x="2382" y="1116"/>
                  <a:pt x="2475" y="1010"/>
                  <a:pt x="2547" y="1026"/>
                </a:cubicBezTo>
                <a:cubicBezTo>
                  <a:pt x="2591" y="1012"/>
                  <a:pt x="2544" y="1030"/>
                  <a:pt x="2577" y="1018"/>
                </a:cubicBezTo>
                <a:cubicBezTo>
                  <a:pt x="2610" y="1006"/>
                  <a:pt x="2705" y="972"/>
                  <a:pt x="2748" y="953"/>
                </a:cubicBezTo>
                <a:cubicBezTo>
                  <a:pt x="2792" y="936"/>
                  <a:pt x="2803" y="920"/>
                  <a:pt x="2835" y="906"/>
                </a:cubicBezTo>
                <a:cubicBezTo>
                  <a:pt x="2867" y="892"/>
                  <a:pt x="2906" y="862"/>
                  <a:pt x="2942" y="867"/>
                </a:cubicBezTo>
                <a:cubicBezTo>
                  <a:pt x="2979" y="868"/>
                  <a:pt x="3016" y="925"/>
                  <a:pt x="3050" y="939"/>
                </a:cubicBezTo>
                <a:cubicBezTo>
                  <a:pt x="3084" y="953"/>
                  <a:pt x="3128" y="963"/>
                  <a:pt x="3145" y="953"/>
                </a:cubicBezTo>
                <a:cubicBezTo>
                  <a:pt x="3155" y="943"/>
                  <a:pt x="3169" y="925"/>
                  <a:pt x="3149" y="882"/>
                </a:cubicBezTo>
                <a:cubicBezTo>
                  <a:pt x="3135" y="852"/>
                  <a:pt x="3080" y="803"/>
                  <a:pt x="3059" y="772"/>
                </a:cubicBezTo>
                <a:cubicBezTo>
                  <a:pt x="3038" y="741"/>
                  <a:pt x="3026" y="729"/>
                  <a:pt x="3021" y="696"/>
                </a:cubicBezTo>
                <a:cubicBezTo>
                  <a:pt x="3015" y="634"/>
                  <a:pt x="2991" y="644"/>
                  <a:pt x="3027" y="573"/>
                </a:cubicBezTo>
                <a:cubicBezTo>
                  <a:pt x="3067" y="502"/>
                  <a:pt x="3212" y="334"/>
                  <a:pt x="3261" y="271"/>
                </a:cubicBezTo>
                <a:cubicBezTo>
                  <a:pt x="3308" y="208"/>
                  <a:pt x="3299" y="235"/>
                  <a:pt x="3321" y="196"/>
                </a:cubicBezTo>
                <a:lnTo>
                  <a:pt x="3339" y="0"/>
                </a:lnTo>
                <a:lnTo>
                  <a:pt x="3690" y="8"/>
                </a:lnTo>
              </a:path>
            </a:pathLst>
          </a:custGeom>
          <a:solidFill>
            <a:srgbClr val="FF7C80">
              <a:alpha val="54118"/>
            </a:srgbClr>
          </a:solidFill>
          <a:ln w="9525" cap="rnd">
            <a:noFill/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446" name="Freeform 182"/>
          <p:cNvSpPr>
            <a:spLocks/>
          </p:cNvSpPr>
          <p:nvPr/>
        </p:nvSpPr>
        <p:spPr bwMode="auto">
          <a:xfrm>
            <a:off x="3275013" y="766763"/>
            <a:ext cx="5889625" cy="3149600"/>
          </a:xfrm>
          <a:custGeom>
            <a:avLst/>
            <a:gdLst/>
            <a:ahLst/>
            <a:cxnLst>
              <a:cxn ang="0">
                <a:pos x="0" y="506"/>
              </a:cxn>
              <a:cxn ang="0">
                <a:pos x="64" y="543"/>
              </a:cxn>
              <a:cxn ang="0">
                <a:pos x="148" y="569"/>
              </a:cxn>
              <a:cxn ang="0">
                <a:pos x="354" y="589"/>
              </a:cxn>
              <a:cxn ang="0">
                <a:pos x="384" y="592"/>
              </a:cxn>
              <a:cxn ang="0">
                <a:pos x="420" y="593"/>
              </a:cxn>
              <a:cxn ang="0">
                <a:pos x="513" y="602"/>
              </a:cxn>
              <a:cxn ang="0">
                <a:pos x="766" y="578"/>
              </a:cxn>
              <a:cxn ang="0">
                <a:pos x="912" y="699"/>
              </a:cxn>
              <a:cxn ang="0">
                <a:pos x="1035" y="881"/>
              </a:cxn>
              <a:cxn ang="0">
                <a:pos x="1105" y="984"/>
              </a:cxn>
              <a:cxn ang="0">
                <a:pos x="1267" y="1063"/>
              </a:cxn>
              <a:cxn ang="0">
                <a:pos x="1489" y="1111"/>
              </a:cxn>
              <a:cxn ang="0">
                <a:pos x="1564" y="1127"/>
              </a:cxn>
              <a:cxn ang="0">
                <a:pos x="1628" y="1136"/>
              </a:cxn>
              <a:cxn ang="0">
                <a:pos x="1799" y="1160"/>
              </a:cxn>
              <a:cxn ang="0">
                <a:pos x="1966" y="1195"/>
              </a:cxn>
              <a:cxn ang="0">
                <a:pos x="2327" y="1228"/>
              </a:cxn>
              <a:cxn ang="0">
                <a:pos x="2647" y="1160"/>
              </a:cxn>
              <a:cxn ang="0">
                <a:pos x="2739" y="1126"/>
              </a:cxn>
              <a:cxn ang="0">
                <a:pos x="2833" y="1088"/>
              </a:cxn>
              <a:cxn ang="0">
                <a:pos x="2919" y="1016"/>
              </a:cxn>
              <a:cxn ang="0">
                <a:pos x="2983" y="922"/>
              </a:cxn>
              <a:cxn ang="0">
                <a:pos x="3045" y="833"/>
              </a:cxn>
              <a:cxn ang="0">
                <a:pos x="3405" y="377"/>
              </a:cxn>
              <a:cxn ang="0">
                <a:pos x="3706" y="0"/>
              </a:cxn>
              <a:cxn ang="0">
                <a:pos x="3706" y="1191"/>
              </a:cxn>
              <a:cxn ang="0">
                <a:pos x="2998" y="1837"/>
              </a:cxn>
              <a:cxn ang="0">
                <a:pos x="2708" y="1967"/>
              </a:cxn>
              <a:cxn ang="0">
                <a:pos x="2468" y="1938"/>
              </a:cxn>
              <a:cxn ang="0">
                <a:pos x="2251" y="1922"/>
              </a:cxn>
              <a:cxn ang="0">
                <a:pos x="1875" y="1851"/>
              </a:cxn>
              <a:cxn ang="0">
                <a:pos x="1597" y="1868"/>
              </a:cxn>
              <a:cxn ang="0">
                <a:pos x="1239" y="1845"/>
              </a:cxn>
              <a:cxn ang="0">
                <a:pos x="561" y="1385"/>
              </a:cxn>
              <a:cxn ang="0">
                <a:pos x="1" y="1217"/>
              </a:cxn>
              <a:cxn ang="0">
                <a:pos x="0" y="506"/>
              </a:cxn>
            </a:cxnLst>
            <a:rect l="0" t="0" r="r" b="b"/>
            <a:pathLst>
              <a:path w="3710" h="1984">
                <a:moveTo>
                  <a:pt x="0" y="506"/>
                </a:moveTo>
                <a:lnTo>
                  <a:pt x="64" y="543"/>
                </a:lnTo>
                <a:lnTo>
                  <a:pt x="148" y="569"/>
                </a:lnTo>
                <a:cubicBezTo>
                  <a:pt x="214" y="587"/>
                  <a:pt x="315" y="585"/>
                  <a:pt x="354" y="589"/>
                </a:cubicBezTo>
                <a:cubicBezTo>
                  <a:pt x="393" y="593"/>
                  <a:pt x="373" y="591"/>
                  <a:pt x="384" y="592"/>
                </a:cubicBezTo>
                <a:cubicBezTo>
                  <a:pt x="396" y="593"/>
                  <a:pt x="391" y="593"/>
                  <a:pt x="420" y="593"/>
                </a:cubicBezTo>
                <a:cubicBezTo>
                  <a:pt x="441" y="595"/>
                  <a:pt x="455" y="604"/>
                  <a:pt x="513" y="602"/>
                </a:cubicBezTo>
                <a:cubicBezTo>
                  <a:pt x="537" y="625"/>
                  <a:pt x="740" y="560"/>
                  <a:pt x="766" y="578"/>
                </a:cubicBezTo>
                <a:cubicBezTo>
                  <a:pt x="826" y="595"/>
                  <a:pt x="867" y="649"/>
                  <a:pt x="912" y="699"/>
                </a:cubicBezTo>
                <a:cubicBezTo>
                  <a:pt x="957" y="749"/>
                  <a:pt x="1003" y="834"/>
                  <a:pt x="1035" y="881"/>
                </a:cubicBezTo>
                <a:cubicBezTo>
                  <a:pt x="1072" y="926"/>
                  <a:pt x="1066" y="954"/>
                  <a:pt x="1105" y="984"/>
                </a:cubicBezTo>
                <a:cubicBezTo>
                  <a:pt x="1144" y="1014"/>
                  <a:pt x="1203" y="1042"/>
                  <a:pt x="1267" y="1063"/>
                </a:cubicBezTo>
                <a:lnTo>
                  <a:pt x="1489" y="1111"/>
                </a:lnTo>
                <a:cubicBezTo>
                  <a:pt x="1539" y="1121"/>
                  <a:pt x="1541" y="1123"/>
                  <a:pt x="1564" y="1127"/>
                </a:cubicBezTo>
                <a:cubicBezTo>
                  <a:pt x="1587" y="1131"/>
                  <a:pt x="1589" y="1131"/>
                  <a:pt x="1628" y="1136"/>
                </a:cubicBezTo>
                <a:cubicBezTo>
                  <a:pt x="1693" y="1141"/>
                  <a:pt x="1734" y="1157"/>
                  <a:pt x="1799" y="1160"/>
                </a:cubicBezTo>
                <a:cubicBezTo>
                  <a:pt x="1854" y="1165"/>
                  <a:pt x="1878" y="1184"/>
                  <a:pt x="1966" y="1195"/>
                </a:cubicBezTo>
                <a:cubicBezTo>
                  <a:pt x="2054" y="1206"/>
                  <a:pt x="2214" y="1234"/>
                  <a:pt x="2327" y="1228"/>
                </a:cubicBezTo>
                <a:cubicBezTo>
                  <a:pt x="2486" y="1224"/>
                  <a:pt x="2578" y="1176"/>
                  <a:pt x="2647" y="1160"/>
                </a:cubicBezTo>
                <a:cubicBezTo>
                  <a:pt x="2656" y="1153"/>
                  <a:pt x="2730" y="1132"/>
                  <a:pt x="2739" y="1126"/>
                </a:cubicBezTo>
                <a:cubicBezTo>
                  <a:pt x="2767" y="1107"/>
                  <a:pt x="2801" y="1095"/>
                  <a:pt x="2833" y="1088"/>
                </a:cubicBezTo>
                <a:cubicBezTo>
                  <a:pt x="2843" y="1086"/>
                  <a:pt x="2909" y="1019"/>
                  <a:pt x="2919" y="1016"/>
                </a:cubicBezTo>
                <a:cubicBezTo>
                  <a:pt x="2951" y="1008"/>
                  <a:pt x="2932" y="930"/>
                  <a:pt x="2983" y="922"/>
                </a:cubicBezTo>
                <a:cubicBezTo>
                  <a:pt x="3006" y="890"/>
                  <a:pt x="2925" y="987"/>
                  <a:pt x="3045" y="833"/>
                </a:cubicBezTo>
                <a:cubicBezTo>
                  <a:pt x="3115" y="742"/>
                  <a:pt x="3295" y="516"/>
                  <a:pt x="3405" y="377"/>
                </a:cubicBezTo>
                <a:lnTo>
                  <a:pt x="3706" y="0"/>
                </a:lnTo>
                <a:cubicBezTo>
                  <a:pt x="3710" y="183"/>
                  <a:pt x="3708" y="1007"/>
                  <a:pt x="3706" y="1191"/>
                </a:cubicBezTo>
                <a:cubicBezTo>
                  <a:pt x="3586" y="1492"/>
                  <a:pt x="3164" y="1708"/>
                  <a:pt x="2998" y="1837"/>
                </a:cubicBezTo>
                <a:cubicBezTo>
                  <a:pt x="2832" y="1966"/>
                  <a:pt x="2796" y="1950"/>
                  <a:pt x="2708" y="1967"/>
                </a:cubicBezTo>
                <a:cubicBezTo>
                  <a:pt x="2620" y="1984"/>
                  <a:pt x="2544" y="1945"/>
                  <a:pt x="2468" y="1938"/>
                </a:cubicBezTo>
                <a:cubicBezTo>
                  <a:pt x="2393" y="1926"/>
                  <a:pt x="2353" y="1934"/>
                  <a:pt x="2251" y="1922"/>
                </a:cubicBezTo>
                <a:cubicBezTo>
                  <a:pt x="2164" y="1910"/>
                  <a:pt x="1989" y="1864"/>
                  <a:pt x="1875" y="1851"/>
                </a:cubicBezTo>
                <a:cubicBezTo>
                  <a:pt x="1791" y="1845"/>
                  <a:pt x="1703" y="1875"/>
                  <a:pt x="1597" y="1868"/>
                </a:cubicBezTo>
                <a:cubicBezTo>
                  <a:pt x="1527" y="1846"/>
                  <a:pt x="1412" y="1925"/>
                  <a:pt x="1239" y="1845"/>
                </a:cubicBezTo>
                <a:cubicBezTo>
                  <a:pt x="1066" y="1765"/>
                  <a:pt x="767" y="1490"/>
                  <a:pt x="561" y="1385"/>
                </a:cubicBezTo>
                <a:cubicBezTo>
                  <a:pt x="355" y="1280"/>
                  <a:pt x="94" y="1363"/>
                  <a:pt x="1" y="1217"/>
                </a:cubicBezTo>
                <a:lnTo>
                  <a:pt x="0" y="506"/>
                </a:lnTo>
                <a:close/>
              </a:path>
            </a:pathLst>
          </a:custGeom>
          <a:solidFill>
            <a:srgbClr val="009900">
              <a:alpha val="47059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438" name="Text Box 174"/>
          <p:cNvSpPr txBox="1">
            <a:spLocks noChangeArrowheads="1"/>
          </p:cNvSpPr>
          <p:nvPr/>
        </p:nvSpPr>
        <p:spPr bwMode="auto">
          <a:xfrm>
            <a:off x="5389563" y="10668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>
                <a:solidFill>
                  <a:schemeClr val="bg1"/>
                </a:solidFill>
              </a:rPr>
              <a:t>Арктичний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1448" name="Text Box 184"/>
          <p:cNvSpPr txBox="1">
            <a:spLocks noChangeArrowheads="1"/>
          </p:cNvSpPr>
          <p:nvPr/>
        </p:nvSpPr>
        <p:spPr bwMode="auto">
          <a:xfrm>
            <a:off x="0" y="6530975"/>
            <a:ext cx="1116013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uk-UA" sz="2200" i="1">
                <a:solidFill>
                  <a:schemeClr val="bg1"/>
                </a:solidFill>
              </a:rPr>
              <a:t>Прерія</a:t>
            </a:r>
            <a:endParaRPr lang="ru-RU" sz="2200" i="1">
              <a:solidFill>
                <a:schemeClr val="bg1"/>
              </a:solidFill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5618163" y="2895600"/>
            <a:ext cx="1528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>
                <a:solidFill>
                  <a:schemeClr val="bg1"/>
                </a:solidFill>
              </a:rPr>
              <a:t>Помірний</a:t>
            </a:r>
            <a:endParaRPr lang="ru-RU" b="1" i="1">
              <a:solidFill>
                <a:schemeClr val="bg1"/>
              </a:solidFill>
            </a:endParaRPr>
          </a:p>
        </p:txBody>
      </p:sp>
      <p:sp>
        <p:nvSpPr>
          <p:cNvPr id="11437" name="Rectangle 173"/>
          <p:cNvSpPr>
            <a:spLocks noChangeArrowheads="1"/>
          </p:cNvSpPr>
          <p:nvPr/>
        </p:nvSpPr>
        <p:spPr bwMode="auto">
          <a:xfrm>
            <a:off x="5465763" y="19050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 dirty="0">
                <a:solidFill>
                  <a:schemeClr val="bg1"/>
                </a:solidFill>
              </a:rPr>
              <a:t>Субарктичний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04" name="Text Box 244"/>
          <p:cNvSpPr txBox="1">
            <a:spLocks noChangeArrowheads="1"/>
          </p:cNvSpPr>
          <p:nvPr/>
        </p:nvSpPr>
        <p:spPr bwMode="auto">
          <a:xfrm>
            <a:off x="652438" y="0"/>
            <a:ext cx="6662762" cy="523220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sz="2800" b="1" i="1" dirty="0" smtClean="0">
                <a:solidFill>
                  <a:srgbClr val="660033"/>
                </a:solidFill>
              </a:rPr>
              <a:t>Субтропічний  кліматичний  пояс</a:t>
            </a:r>
            <a:endParaRPr lang="ru-RU" sz="2800" b="1" i="1" dirty="0">
              <a:solidFill>
                <a:srgbClr val="660033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0" y="2944433"/>
            <a:ext cx="405765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dirty="0" smtClean="0"/>
              <a:t>Тип клімату  </a:t>
            </a:r>
            <a:r>
              <a:rPr lang="uk-UA" sz="2800" dirty="0" smtClean="0">
                <a:solidFill>
                  <a:srgbClr val="0033CC"/>
                </a:solidFill>
              </a:rPr>
              <a:t>середземноморський</a:t>
            </a: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i="1" dirty="0" smtClean="0">
                <a:solidFill>
                  <a:srgbClr val="0033CC"/>
                </a:solidFill>
              </a:rPr>
              <a:t> зима </a:t>
            </a:r>
            <a:r>
              <a:rPr lang="uk-UA" sz="2800" i="1" dirty="0" smtClean="0"/>
              <a:t>волога і тепла, </a:t>
            </a:r>
            <a:br>
              <a:rPr lang="uk-UA" sz="2800" i="1" dirty="0" smtClean="0"/>
            </a:br>
            <a:r>
              <a:rPr lang="uk-UA" sz="2800" i="1" dirty="0" smtClean="0">
                <a:solidFill>
                  <a:srgbClr val="FF0000"/>
                </a:solidFill>
              </a:rPr>
              <a:t>літо</a:t>
            </a:r>
            <a:r>
              <a:rPr lang="uk-UA" sz="2800" i="1" dirty="0" smtClean="0"/>
              <a:t> спекотне і сухе;</a:t>
            </a:r>
            <a:endParaRPr lang="uk-UA" sz="2800" dirty="0"/>
          </a:p>
        </p:txBody>
      </p:sp>
      <p:grpSp>
        <p:nvGrpSpPr>
          <p:cNvPr id="11" name="Group 63"/>
          <p:cNvGrpSpPr>
            <a:grpSpLocks/>
          </p:cNvGrpSpPr>
          <p:nvPr/>
        </p:nvGrpSpPr>
        <p:grpSpPr bwMode="auto">
          <a:xfrm>
            <a:off x="267258" y="2034060"/>
            <a:ext cx="4114801" cy="500063"/>
            <a:chOff x="-37" y="2160"/>
            <a:chExt cx="2592" cy="315"/>
          </a:xfrm>
        </p:grpSpPr>
        <p:sp>
          <p:nvSpPr>
            <p:cNvPr id="11328" name="Rectangle 64"/>
            <p:cNvSpPr>
              <a:spLocks noChangeArrowheads="1"/>
            </p:cNvSpPr>
            <p:nvPr/>
          </p:nvSpPr>
          <p:spPr bwMode="auto">
            <a:xfrm>
              <a:off x="402" y="2175"/>
              <a:ext cx="2153" cy="29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uk-UA" b="1" i="1" dirty="0">
                  <a:solidFill>
                    <a:sysClr val="windowText" lastClr="000000"/>
                  </a:solidFill>
                </a:rPr>
                <a:t>середземноморська</a:t>
              </a:r>
              <a:endParaRPr lang="ru-RU" b="1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29" name="Oval 65"/>
            <p:cNvSpPr>
              <a:spLocks noChangeArrowheads="1"/>
            </p:cNvSpPr>
            <p:nvPr/>
          </p:nvSpPr>
          <p:spPr bwMode="auto">
            <a:xfrm>
              <a:off x="-37" y="2160"/>
              <a:ext cx="325" cy="31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uk-UA" sz="2800" b="1" dirty="0">
                  <a:solidFill>
                    <a:srgbClr val="006600"/>
                  </a:solidFill>
                </a:rPr>
                <a:t> 1</a:t>
              </a:r>
              <a:r>
                <a:rPr lang="uk-UA" sz="2000" b="1" i="1" dirty="0">
                  <a:solidFill>
                    <a:schemeClr val="bg1"/>
                  </a:solidFill>
                </a:rPr>
                <a:t> </a:t>
              </a:r>
              <a:endParaRPr lang="ru-RU" sz="2000" b="1" i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3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75"/>
                                        <p:tgtEl>
                                          <p:spTgt spid="113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13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rojcto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3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9" dur="75"/>
                                        <p:tgtEl>
                                          <p:spTgt spid="113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4" dur="75"/>
                                        <p:tgtEl>
                                          <p:spTgt spid="113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13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53" grpId="0" animBg="1" autoUpdateAnimBg="0"/>
      <p:bldP spid="11361" grpId="0" animBg="1"/>
      <p:bldP spid="11363" grpId="0" animBg="1"/>
      <p:bldP spid="11368" grpId="0" animBg="1"/>
      <p:bldP spid="11357" grpId="0" animBg="1" autoUpdateAnimBg="0"/>
      <p:bldP spid="11371" grpId="0" animBg="1"/>
      <p:bldP spid="11372" grpId="0" animBg="1" autoUpdateAnimBg="0"/>
      <p:bldP spid="11373" grpId="0" animBg="1" autoUpdateAnimBg="0"/>
      <p:bldP spid="11375" grpId="0" animBg="1" autoUpdateAnimBg="0"/>
      <p:bldP spid="11378" grpId="0" animBg="1" autoUpdateAnimBg="0"/>
      <p:bldP spid="11380" grpId="0" animBg="1" autoUpdateAnimBg="0"/>
      <p:bldP spid="11381" grpId="0" animBg="1" autoUpdateAnimBg="0"/>
      <p:bldP spid="11382" grpId="0" animBg="1" autoUpdateAnimBg="0"/>
      <p:bldP spid="11385" grpId="0" animBg="1"/>
      <p:bldP spid="11362" grpId="0" autoUpdateAnimBg="0"/>
      <p:bldP spid="104" grpId="0" animBg="1"/>
      <p:bldP spid="10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2" descr="D:\Презентації\Презентаиії географія\Гео 7 Географічна номенклатура\контурні карти\Пфівнічна смерика фіз карт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86116" y="0"/>
            <a:ext cx="5857884" cy="6858000"/>
          </a:xfrm>
          <a:prstGeom prst="rect">
            <a:avLst/>
          </a:prstGeom>
          <a:noFill/>
        </p:spPr>
      </p:pic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3281363" y="0"/>
            <a:ext cx="1447800" cy="5334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1296" name="Freeform 32"/>
          <p:cNvSpPr>
            <a:spLocks/>
          </p:cNvSpPr>
          <p:nvPr/>
        </p:nvSpPr>
        <p:spPr bwMode="auto">
          <a:xfrm>
            <a:off x="3935413" y="17463"/>
            <a:ext cx="4646612" cy="1965325"/>
          </a:xfrm>
          <a:custGeom>
            <a:avLst/>
            <a:gdLst/>
            <a:ahLst/>
            <a:cxnLst>
              <a:cxn ang="0">
                <a:pos x="2927" y="0"/>
              </a:cxn>
              <a:cxn ang="0">
                <a:pos x="2888" y="327"/>
              </a:cxn>
              <a:cxn ang="0">
                <a:pos x="2779" y="623"/>
              </a:cxn>
              <a:cxn ang="0">
                <a:pos x="2555" y="882"/>
              </a:cxn>
              <a:cxn ang="0">
                <a:pos x="1887" y="1183"/>
              </a:cxn>
              <a:cxn ang="0">
                <a:pos x="1410" y="1214"/>
              </a:cxn>
              <a:cxn ang="0">
                <a:pos x="1144" y="1181"/>
              </a:cxn>
              <a:cxn ang="0">
                <a:pos x="798" y="1076"/>
              </a:cxn>
              <a:cxn ang="0">
                <a:pos x="514" y="923"/>
              </a:cxn>
              <a:cxn ang="0">
                <a:pos x="258" y="679"/>
              </a:cxn>
              <a:cxn ang="0">
                <a:pos x="78" y="358"/>
              </a:cxn>
              <a:cxn ang="0">
                <a:pos x="0" y="24"/>
              </a:cxn>
            </a:cxnLst>
            <a:rect l="0" t="0" r="r" b="b"/>
            <a:pathLst>
              <a:path w="2927" h="1238">
                <a:moveTo>
                  <a:pt x="2927" y="0"/>
                </a:moveTo>
                <a:cubicBezTo>
                  <a:pt x="2922" y="54"/>
                  <a:pt x="2913" y="223"/>
                  <a:pt x="2888" y="327"/>
                </a:cubicBezTo>
                <a:cubicBezTo>
                  <a:pt x="2863" y="431"/>
                  <a:pt x="2834" y="530"/>
                  <a:pt x="2779" y="623"/>
                </a:cubicBezTo>
                <a:cubicBezTo>
                  <a:pt x="2724" y="716"/>
                  <a:pt x="2704" y="789"/>
                  <a:pt x="2555" y="882"/>
                </a:cubicBezTo>
                <a:cubicBezTo>
                  <a:pt x="2406" y="975"/>
                  <a:pt x="2078" y="1128"/>
                  <a:pt x="1887" y="1183"/>
                </a:cubicBezTo>
                <a:cubicBezTo>
                  <a:pt x="1696" y="1238"/>
                  <a:pt x="1534" y="1214"/>
                  <a:pt x="1410" y="1214"/>
                </a:cubicBezTo>
                <a:lnTo>
                  <a:pt x="1144" y="1181"/>
                </a:lnTo>
                <a:lnTo>
                  <a:pt x="798" y="1076"/>
                </a:lnTo>
                <a:lnTo>
                  <a:pt x="514" y="923"/>
                </a:lnTo>
                <a:lnTo>
                  <a:pt x="258" y="679"/>
                </a:lnTo>
                <a:lnTo>
                  <a:pt x="78" y="358"/>
                </a:lnTo>
                <a:lnTo>
                  <a:pt x="0" y="24"/>
                </a:lnTo>
              </a:path>
            </a:pathLst>
          </a:custGeom>
          <a:noFill/>
          <a:ln w="5715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361" name="Freeform 97"/>
          <p:cNvSpPr>
            <a:spLocks/>
          </p:cNvSpPr>
          <p:nvPr/>
        </p:nvSpPr>
        <p:spPr bwMode="auto">
          <a:xfrm>
            <a:off x="3255963" y="2633663"/>
            <a:ext cx="5884862" cy="2182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" y="62"/>
              </a:cxn>
              <a:cxn ang="0">
                <a:pos x="113" y="109"/>
              </a:cxn>
              <a:cxn ang="0">
                <a:pos x="417" y="157"/>
              </a:cxn>
              <a:cxn ang="0">
                <a:pos x="540" y="195"/>
              </a:cxn>
              <a:cxn ang="0">
                <a:pos x="648" y="258"/>
              </a:cxn>
              <a:cxn ang="0">
                <a:pos x="845" y="393"/>
              </a:cxn>
              <a:cxn ang="0">
                <a:pos x="1010" y="513"/>
              </a:cxn>
              <a:cxn ang="0">
                <a:pos x="1086" y="567"/>
              </a:cxn>
              <a:cxn ang="0">
                <a:pos x="1175" y="630"/>
              </a:cxn>
              <a:cxn ang="0">
                <a:pos x="1323" y="693"/>
              </a:cxn>
              <a:cxn ang="0">
                <a:pos x="1413" y="705"/>
              </a:cxn>
              <a:cxn ang="0">
                <a:pos x="1487" y="692"/>
              </a:cxn>
              <a:cxn ang="0">
                <a:pos x="1673" y="693"/>
              </a:cxn>
              <a:cxn ang="0">
                <a:pos x="1871" y="671"/>
              </a:cxn>
              <a:cxn ang="0">
                <a:pos x="2220" y="732"/>
              </a:cxn>
              <a:cxn ang="0">
                <a:pos x="2269" y="745"/>
              </a:cxn>
              <a:cxn ang="0">
                <a:pos x="2471" y="755"/>
              </a:cxn>
              <a:cxn ang="0">
                <a:pos x="2654" y="783"/>
              </a:cxn>
              <a:cxn ang="0">
                <a:pos x="2865" y="747"/>
              </a:cxn>
              <a:cxn ang="0">
                <a:pos x="3110" y="567"/>
              </a:cxn>
              <a:cxn ang="0">
                <a:pos x="3402" y="384"/>
              </a:cxn>
              <a:cxn ang="0">
                <a:pos x="3601" y="207"/>
              </a:cxn>
              <a:cxn ang="0">
                <a:pos x="3696" y="35"/>
              </a:cxn>
              <a:cxn ang="0">
                <a:pos x="3705" y="661"/>
              </a:cxn>
              <a:cxn ang="0">
                <a:pos x="2841" y="1167"/>
              </a:cxn>
              <a:cxn ang="0">
                <a:pos x="1954" y="1369"/>
              </a:cxn>
              <a:cxn ang="0">
                <a:pos x="1323" y="1128"/>
              </a:cxn>
              <a:cxn ang="0">
                <a:pos x="973" y="879"/>
              </a:cxn>
              <a:cxn ang="0">
                <a:pos x="537" y="762"/>
              </a:cxn>
              <a:cxn ang="0">
                <a:pos x="7" y="607"/>
              </a:cxn>
              <a:cxn ang="0">
                <a:pos x="0" y="0"/>
              </a:cxn>
            </a:cxnLst>
            <a:rect l="0" t="0" r="r" b="b"/>
            <a:pathLst>
              <a:path w="3707" h="1375">
                <a:moveTo>
                  <a:pt x="0" y="0"/>
                </a:moveTo>
                <a:lnTo>
                  <a:pt x="18" y="62"/>
                </a:lnTo>
                <a:lnTo>
                  <a:pt x="113" y="109"/>
                </a:lnTo>
                <a:cubicBezTo>
                  <a:pt x="207" y="143"/>
                  <a:pt x="334" y="134"/>
                  <a:pt x="417" y="157"/>
                </a:cubicBezTo>
                <a:cubicBezTo>
                  <a:pt x="484" y="163"/>
                  <a:pt x="501" y="178"/>
                  <a:pt x="540" y="195"/>
                </a:cubicBezTo>
                <a:cubicBezTo>
                  <a:pt x="579" y="212"/>
                  <a:pt x="597" y="225"/>
                  <a:pt x="648" y="258"/>
                </a:cubicBezTo>
                <a:cubicBezTo>
                  <a:pt x="705" y="283"/>
                  <a:pt x="785" y="350"/>
                  <a:pt x="845" y="393"/>
                </a:cubicBezTo>
                <a:cubicBezTo>
                  <a:pt x="905" y="436"/>
                  <a:pt x="970" y="484"/>
                  <a:pt x="1010" y="513"/>
                </a:cubicBezTo>
                <a:cubicBezTo>
                  <a:pt x="1051" y="537"/>
                  <a:pt x="1059" y="548"/>
                  <a:pt x="1086" y="567"/>
                </a:cubicBezTo>
                <a:cubicBezTo>
                  <a:pt x="1113" y="586"/>
                  <a:pt x="1136" y="609"/>
                  <a:pt x="1175" y="630"/>
                </a:cubicBezTo>
                <a:lnTo>
                  <a:pt x="1323" y="693"/>
                </a:lnTo>
                <a:lnTo>
                  <a:pt x="1413" y="705"/>
                </a:lnTo>
                <a:lnTo>
                  <a:pt x="1487" y="692"/>
                </a:lnTo>
                <a:cubicBezTo>
                  <a:pt x="1530" y="690"/>
                  <a:pt x="1609" y="697"/>
                  <a:pt x="1673" y="693"/>
                </a:cubicBezTo>
                <a:cubicBezTo>
                  <a:pt x="1737" y="689"/>
                  <a:pt x="1780" y="665"/>
                  <a:pt x="1871" y="671"/>
                </a:cubicBezTo>
                <a:cubicBezTo>
                  <a:pt x="1962" y="677"/>
                  <a:pt x="2154" y="720"/>
                  <a:pt x="2220" y="732"/>
                </a:cubicBezTo>
                <a:cubicBezTo>
                  <a:pt x="2286" y="744"/>
                  <a:pt x="2227" y="741"/>
                  <a:pt x="2269" y="745"/>
                </a:cubicBezTo>
                <a:cubicBezTo>
                  <a:pt x="2311" y="749"/>
                  <a:pt x="2407" y="749"/>
                  <a:pt x="2471" y="755"/>
                </a:cubicBezTo>
                <a:cubicBezTo>
                  <a:pt x="2535" y="761"/>
                  <a:pt x="2588" y="784"/>
                  <a:pt x="2654" y="783"/>
                </a:cubicBezTo>
                <a:cubicBezTo>
                  <a:pt x="2720" y="782"/>
                  <a:pt x="2789" y="783"/>
                  <a:pt x="2865" y="747"/>
                </a:cubicBezTo>
                <a:cubicBezTo>
                  <a:pt x="2916" y="698"/>
                  <a:pt x="3039" y="644"/>
                  <a:pt x="3110" y="567"/>
                </a:cubicBezTo>
                <a:cubicBezTo>
                  <a:pt x="3199" y="507"/>
                  <a:pt x="3320" y="444"/>
                  <a:pt x="3402" y="384"/>
                </a:cubicBezTo>
                <a:lnTo>
                  <a:pt x="3601" y="207"/>
                </a:lnTo>
                <a:lnTo>
                  <a:pt x="3696" y="35"/>
                </a:lnTo>
                <a:cubicBezTo>
                  <a:pt x="3700" y="218"/>
                  <a:pt x="3707" y="477"/>
                  <a:pt x="3705" y="661"/>
                </a:cubicBezTo>
                <a:lnTo>
                  <a:pt x="2841" y="1167"/>
                </a:lnTo>
                <a:cubicBezTo>
                  <a:pt x="2549" y="1285"/>
                  <a:pt x="2207" y="1375"/>
                  <a:pt x="1954" y="1369"/>
                </a:cubicBezTo>
                <a:cubicBezTo>
                  <a:pt x="1701" y="1363"/>
                  <a:pt x="1486" y="1210"/>
                  <a:pt x="1323" y="1128"/>
                </a:cubicBezTo>
                <a:cubicBezTo>
                  <a:pt x="1186" y="1031"/>
                  <a:pt x="1104" y="940"/>
                  <a:pt x="973" y="879"/>
                </a:cubicBezTo>
                <a:cubicBezTo>
                  <a:pt x="842" y="818"/>
                  <a:pt x="698" y="807"/>
                  <a:pt x="537" y="762"/>
                </a:cubicBezTo>
                <a:cubicBezTo>
                  <a:pt x="376" y="717"/>
                  <a:pt x="96" y="734"/>
                  <a:pt x="7" y="607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47059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grpSp>
        <p:nvGrpSpPr>
          <p:cNvPr id="3" name="Group 103"/>
          <p:cNvGrpSpPr>
            <a:grpSpLocks/>
          </p:cNvGrpSpPr>
          <p:nvPr/>
        </p:nvGrpSpPr>
        <p:grpSpPr bwMode="auto">
          <a:xfrm>
            <a:off x="5095877" y="3657600"/>
            <a:ext cx="839788" cy="990600"/>
            <a:chOff x="2311" y="2304"/>
            <a:chExt cx="529" cy="624"/>
          </a:xfrm>
        </p:grpSpPr>
        <p:sp>
          <p:nvSpPr>
            <p:cNvPr id="11363" name="Freeform 99"/>
            <p:cNvSpPr>
              <a:spLocks/>
            </p:cNvSpPr>
            <p:nvPr/>
          </p:nvSpPr>
          <p:spPr bwMode="auto">
            <a:xfrm>
              <a:off x="2311" y="2304"/>
              <a:ext cx="94" cy="428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9" y="140"/>
                </a:cxn>
                <a:cxn ang="0">
                  <a:pos x="94" y="428"/>
                </a:cxn>
              </a:cxnLst>
              <a:rect l="0" t="0" r="r" b="b"/>
              <a:pathLst>
                <a:path w="94" h="428">
                  <a:moveTo>
                    <a:pt x="41" y="0"/>
                  </a:moveTo>
                  <a:cubicBezTo>
                    <a:pt x="36" y="23"/>
                    <a:pt x="0" y="69"/>
                    <a:pt x="9" y="140"/>
                  </a:cubicBezTo>
                  <a:cubicBezTo>
                    <a:pt x="18" y="211"/>
                    <a:pt x="76" y="368"/>
                    <a:pt x="94" y="428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11366" name="Freeform 102"/>
            <p:cNvSpPr>
              <a:spLocks/>
            </p:cNvSpPr>
            <p:nvPr/>
          </p:nvSpPr>
          <p:spPr bwMode="auto">
            <a:xfrm>
              <a:off x="2736" y="2352"/>
              <a:ext cx="104" cy="576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96" y="96"/>
                </a:cxn>
                <a:cxn ang="0">
                  <a:pos x="96" y="240"/>
                </a:cxn>
                <a:cxn ang="0">
                  <a:pos x="48" y="384"/>
                </a:cxn>
                <a:cxn ang="0">
                  <a:pos x="0" y="576"/>
                </a:cxn>
              </a:cxnLst>
              <a:rect l="0" t="0" r="r" b="b"/>
              <a:pathLst>
                <a:path w="104" h="576">
                  <a:moveTo>
                    <a:pt x="48" y="0"/>
                  </a:moveTo>
                  <a:cubicBezTo>
                    <a:pt x="68" y="28"/>
                    <a:pt x="88" y="56"/>
                    <a:pt x="96" y="96"/>
                  </a:cubicBezTo>
                  <a:cubicBezTo>
                    <a:pt x="104" y="136"/>
                    <a:pt x="104" y="192"/>
                    <a:pt x="96" y="240"/>
                  </a:cubicBezTo>
                  <a:cubicBezTo>
                    <a:pt x="88" y="288"/>
                    <a:pt x="64" y="328"/>
                    <a:pt x="48" y="384"/>
                  </a:cubicBezTo>
                  <a:cubicBezTo>
                    <a:pt x="32" y="440"/>
                    <a:pt x="8" y="544"/>
                    <a:pt x="0" y="576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5" name="Group 105"/>
          <p:cNvGrpSpPr>
            <a:grpSpLocks/>
          </p:cNvGrpSpPr>
          <p:nvPr/>
        </p:nvGrpSpPr>
        <p:grpSpPr bwMode="auto">
          <a:xfrm>
            <a:off x="5034320" y="3583546"/>
            <a:ext cx="1039812" cy="1074738"/>
            <a:chOff x="2256" y="2234"/>
            <a:chExt cx="655" cy="677"/>
          </a:xfrm>
        </p:grpSpPr>
        <p:sp>
          <p:nvSpPr>
            <p:cNvPr id="11355" name="Freeform 91"/>
            <p:cNvSpPr>
              <a:spLocks/>
            </p:cNvSpPr>
            <p:nvPr/>
          </p:nvSpPr>
          <p:spPr bwMode="auto">
            <a:xfrm>
              <a:off x="2779" y="2351"/>
              <a:ext cx="132" cy="560"/>
            </a:xfrm>
            <a:custGeom>
              <a:avLst/>
              <a:gdLst/>
              <a:ahLst/>
              <a:cxnLst>
                <a:cxn ang="0">
                  <a:pos x="85" y="0"/>
                </a:cxn>
                <a:cxn ang="0">
                  <a:pos x="132" y="249"/>
                </a:cxn>
                <a:cxn ang="0">
                  <a:pos x="0" y="560"/>
                </a:cxn>
              </a:cxnLst>
              <a:rect l="0" t="0" r="r" b="b"/>
              <a:pathLst>
                <a:path w="132" h="560">
                  <a:moveTo>
                    <a:pt x="85" y="0"/>
                  </a:moveTo>
                  <a:lnTo>
                    <a:pt x="132" y="249"/>
                  </a:lnTo>
                  <a:lnTo>
                    <a:pt x="0" y="560"/>
                  </a:lnTo>
                </a:path>
              </a:pathLst>
            </a:custGeom>
            <a:noFill/>
            <a:ln w="76200" cmpd="sng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11368" name="Freeform 104"/>
            <p:cNvSpPr>
              <a:spLocks/>
            </p:cNvSpPr>
            <p:nvPr/>
          </p:nvSpPr>
          <p:spPr bwMode="auto">
            <a:xfrm>
              <a:off x="2256" y="2234"/>
              <a:ext cx="70" cy="44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0" y="201"/>
                </a:cxn>
                <a:cxn ang="0">
                  <a:pos x="70" y="442"/>
                </a:cxn>
              </a:cxnLst>
              <a:rect l="0" t="0" r="r" b="b"/>
              <a:pathLst>
                <a:path w="70" h="442">
                  <a:moveTo>
                    <a:pt x="48" y="0"/>
                  </a:moveTo>
                  <a:lnTo>
                    <a:pt x="0" y="201"/>
                  </a:lnTo>
                  <a:lnTo>
                    <a:pt x="70" y="442"/>
                  </a:lnTo>
                </a:path>
              </a:pathLst>
            </a:custGeom>
            <a:noFill/>
            <a:ln w="76200" cmpd="sng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1357" name="Oval 93"/>
          <p:cNvSpPr>
            <a:spLocks noChangeArrowheads="1"/>
          </p:cNvSpPr>
          <p:nvPr/>
        </p:nvSpPr>
        <p:spPr bwMode="auto">
          <a:xfrm>
            <a:off x="4503236" y="3501189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9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uk-UA" sz="2800" b="1" dirty="0">
                <a:solidFill>
                  <a:srgbClr val="006600"/>
                </a:solidFill>
              </a:rPr>
              <a:t> 1</a:t>
            </a:r>
            <a:r>
              <a:rPr lang="uk-UA" sz="2000" b="1" i="1" dirty="0">
                <a:solidFill>
                  <a:schemeClr val="bg1"/>
                </a:solidFill>
              </a:rPr>
              <a:t> 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11292" name="Oval 28"/>
          <p:cNvSpPr>
            <a:spLocks noChangeArrowheads="1"/>
          </p:cNvSpPr>
          <p:nvPr/>
        </p:nvSpPr>
        <p:spPr bwMode="auto">
          <a:xfrm>
            <a:off x="5341437" y="3910263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9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uk-UA" sz="2800" b="1">
                <a:solidFill>
                  <a:srgbClr val="006600"/>
                </a:solidFill>
              </a:rPr>
              <a:t> 2</a:t>
            </a:r>
            <a:r>
              <a:rPr lang="uk-UA" sz="2000" b="1" i="1">
                <a:solidFill>
                  <a:schemeClr val="bg1"/>
                </a:solidFill>
              </a:rPr>
              <a:t> </a:t>
            </a:r>
            <a:endParaRPr lang="ru-RU" sz="2000" b="1" i="1">
              <a:solidFill>
                <a:schemeClr val="bg1"/>
              </a:solidFill>
            </a:endParaRPr>
          </a:p>
        </p:txBody>
      </p:sp>
      <p:sp>
        <p:nvSpPr>
          <p:cNvPr id="11362" name="Text Box 98"/>
          <p:cNvSpPr txBox="1">
            <a:spLocks noChangeArrowheads="1"/>
          </p:cNvSpPr>
          <p:nvPr/>
        </p:nvSpPr>
        <p:spPr bwMode="auto">
          <a:xfrm>
            <a:off x="6124732" y="3934496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/>
              <a:t>Субтропічний</a:t>
            </a:r>
            <a:endParaRPr lang="ru-RU" b="1" i="1" dirty="0"/>
          </a:p>
        </p:txBody>
      </p:sp>
      <p:sp>
        <p:nvSpPr>
          <p:cNvPr id="11441" name="Freeform 177"/>
          <p:cNvSpPr>
            <a:spLocks/>
          </p:cNvSpPr>
          <p:nvPr/>
        </p:nvSpPr>
        <p:spPr bwMode="auto">
          <a:xfrm>
            <a:off x="3838575" y="0"/>
            <a:ext cx="5418138" cy="1809750"/>
          </a:xfrm>
          <a:custGeom>
            <a:avLst/>
            <a:gdLst/>
            <a:ahLst/>
            <a:cxnLst>
              <a:cxn ang="0">
                <a:pos x="1257" y="1101"/>
              </a:cxn>
              <a:cxn ang="0">
                <a:pos x="1740" y="1140"/>
              </a:cxn>
              <a:cxn ang="0">
                <a:pos x="1997" y="1101"/>
              </a:cxn>
              <a:cxn ang="0">
                <a:pos x="2160" y="1031"/>
              </a:cxn>
              <a:cxn ang="0">
                <a:pos x="2400" y="957"/>
              </a:cxn>
              <a:cxn ang="0">
                <a:pos x="2563" y="872"/>
              </a:cxn>
              <a:cxn ang="0">
                <a:pos x="2814" y="930"/>
              </a:cxn>
              <a:cxn ang="0">
                <a:pos x="2658" y="619"/>
              </a:cxn>
              <a:cxn ang="0">
                <a:pos x="2970" y="0"/>
              </a:cxn>
              <a:cxn ang="0">
                <a:pos x="0" y="9"/>
              </a:cxn>
              <a:cxn ang="0">
                <a:pos x="14" y="86"/>
              </a:cxn>
              <a:cxn ang="0">
                <a:pos x="152" y="315"/>
              </a:cxn>
              <a:cxn ang="0">
                <a:pos x="354" y="572"/>
              </a:cxn>
              <a:cxn ang="0">
                <a:pos x="578" y="825"/>
              </a:cxn>
              <a:cxn ang="0">
                <a:pos x="728" y="915"/>
              </a:cxn>
              <a:cxn ang="0">
                <a:pos x="915" y="1024"/>
              </a:cxn>
              <a:cxn ang="0">
                <a:pos x="1257" y="1101"/>
              </a:cxn>
            </a:cxnLst>
            <a:rect l="0" t="0" r="r" b="b"/>
            <a:pathLst>
              <a:path w="3413" h="1140">
                <a:moveTo>
                  <a:pt x="1257" y="1101"/>
                </a:moveTo>
                <a:cubicBezTo>
                  <a:pt x="1394" y="1120"/>
                  <a:pt x="1617" y="1140"/>
                  <a:pt x="1740" y="1140"/>
                </a:cubicBezTo>
                <a:cubicBezTo>
                  <a:pt x="1827" y="1130"/>
                  <a:pt x="1937" y="1116"/>
                  <a:pt x="1997" y="1101"/>
                </a:cubicBezTo>
                <a:cubicBezTo>
                  <a:pt x="2060" y="1085"/>
                  <a:pt x="2100" y="1056"/>
                  <a:pt x="2160" y="1031"/>
                </a:cubicBezTo>
                <a:cubicBezTo>
                  <a:pt x="2228" y="1020"/>
                  <a:pt x="2333" y="983"/>
                  <a:pt x="2400" y="957"/>
                </a:cubicBezTo>
                <a:cubicBezTo>
                  <a:pt x="2467" y="931"/>
                  <a:pt x="2494" y="876"/>
                  <a:pt x="2563" y="872"/>
                </a:cubicBezTo>
                <a:cubicBezTo>
                  <a:pt x="2603" y="831"/>
                  <a:pt x="2749" y="1067"/>
                  <a:pt x="2814" y="930"/>
                </a:cubicBezTo>
                <a:cubicBezTo>
                  <a:pt x="2830" y="888"/>
                  <a:pt x="2632" y="774"/>
                  <a:pt x="2658" y="619"/>
                </a:cubicBezTo>
                <a:cubicBezTo>
                  <a:pt x="2684" y="464"/>
                  <a:pt x="3413" y="102"/>
                  <a:pt x="2970" y="0"/>
                </a:cubicBezTo>
                <a:lnTo>
                  <a:pt x="0" y="9"/>
                </a:lnTo>
                <a:lnTo>
                  <a:pt x="14" y="86"/>
                </a:lnTo>
                <a:cubicBezTo>
                  <a:pt x="39" y="137"/>
                  <a:pt x="95" y="234"/>
                  <a:pt x="152" y="315"/>
                </a:cubicBezTo>
                <a:cubicBezTo>
                  <a:pt x="88" y="350"/>
                  <a:pt x="316" y="524"/>
                  <a:pt x="354" y="572"/>
                </a:cubicBezTo>
                <a:cubicBezTo>
                  <a:pt x="394" y="760"/>
                  <a:pt x="415" y="820"/>
                  <a:pt x="578" y="825"/>
                </a:cubicBezTo>
                <a:cubicBezTo>
                  <a:pt x="660" y="831"/>
                  <a:pt x="646" y="909"/>
                  <a:pt x="728" y="915"/>
                </a:cubicBezTo>
                <a:cubicBezTo>
                  <a:pt x="761" y="926"/>
                  <a:pt x="889" y="1002"/>
                  <a:pt x="915" y="1024"/>
                </a:cubicBezTo>
                <a:cubicBezTo>
                  <a:pt x="1011" y="1027"/>
                  <a:pt x="1183" y="1111"/>
                  <a:pt x="1257" y="1101"/>
                </a:cubicBezTo>
                <a:close/>
              </a:path>
            </a:pathLst>
          </a:custGeom>
          <a:solidFill>
            <a:srgbClr val="0066FF">
              <a:alpha val="47843"/>
            </a:srgbClr>
          </a:solidFill>
          <a:ln w="28575" cap="rnd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445" name="Freeform 181"/>
          <p:cNvSpPr>
            <a:spLocks/>
          </p:cNvSpPr>
          <p:nvPr/>
        </p:nvSpPr>
        <p:spPr bwMode="auto">
          <a:xfrm>
            <a:off x="3276600" y="0"/>
            <a:ext cx="5881688" cy="2732088"/>
          </a:xfrm>
          <a:custGeom>
            <a:avLst/>
            <a:gdLst/>
            <a:ahLst/>
            <a:cxnLst>
              <a:cxn ang="0">
                <a:pos x="3705" y="470"/>
              </a:cxn>
              <a:cxn ang="0">
                <a:pos x="3308" y="1000"/>
              </a:cxn>
              <a:cxn ang="0">
                <a:pos x="3137" y="1218"/>
              </a:cxn>
              <a:cxn ang="0">
                <a:pos x="2880" y="1545"/>
              </a:cxn>
              <a:cxn ang="0">
                <a:pos x="2335" y="1716"/>
              </a:cxn>
              <a:cxn ang="0">
                <a:pos x="1842" y="1659"/>
              </a:cxn>
              <a:cxn ang="0">
                <a:pos x="1113" y="1490"/>
              </a:cxn>
              <a:cxn ang="0">
                <a:pos x="817" y="1101"/>
              </a:cxn>
              <a:cxn ang="0">
                <a:pos x="459" y="1085"/>
              </a:cxn>
              <a:cxn ang="0">
                <a:pos x="182" y="1058"/>
              </a:cxn>
              <a:cxn ang="0">
                <a:pos x="74" y="1029"/>
              </a:cxn>
              <a:cxn ang="0">
                <a:pos x="2" y="987"/>
              </a:cxn>
              <a:cxn ang="0">
                <a:pos x="0" y="2"/>
              </a:cxn>
              <a:cxn ang="0">
                <a:pos x="249" y="0"/>
              </a:cxn>
              <a:cxn ang="0">
                <a:pos x="359" y="8"/>
              </a:cxn>
              <a:cxn ang="0">
                <a:pos x="362" y="73"/>
              </a:cxn>
              <a:cxn ang="0">
                <a:pos x="378" y="106"/>
              </a:cxn>
              <a:cxn ang="0">
                <a:pos x="490" y="268"/>
              </a:cxn>
              <a:cxn ang="0">
                <a:pos x="512" y="291"/>
              </a:cxn>
              <a:cxn ang="0">
                <a:pos x="551" y="412"/>
              </a:cxn>
              <a:cxn ang="0">
                <a:pos x="689" y="550"/>
              </a:cxn>
              <a:cxn ang="0">
                <a:pos x="753" y="720"/>
              </a:cxn>
              <a:cxn ang="0">
                <a:pos x="834" y="798"/>
              </a:cxn>
              <a:cxn ang="0">
                <a:pos x="959" y="829"/>
              </a:cxn>
              <a:cxn ang="0">
                <a:pos x="1001" y="855"/>
              </a:cxn>
              <a:cxn ang="0">
                <a:pos x="1109" y="928"/>
              </a:cxn>
              <a:cxn ang="0">
                <a:pos x="1320" y="1030"/>
              </a:cxn>
              <a:cxn ang="0">
                <a:pos x="1519" y="1081"/>
              </a:cxn>
              <a:cxn ang="0">
                <a:pos x="1718" y="1113"/>
              </a:cxn>
              <a:cxn ang="0">
                <a:pos x="1767" y="1116"/>
              </a:cxn>
              <a:cxn ang="0">
                <a:pos x="1835" y="1125"/>
              </a:cxn>
              <a:cxn ang="0">
                <a:pos x="1953" y="1134"/>
              </a:cxn>
              <a:cxn ang="0">
                <a:pos x="2148" y="1131"/>
              </a:cxn>
              <a:cxn ang="0">
                <a:pos x="2310" y="1107"/>
              </a:cxn>
              <a:cxn ang="0">
                <a:pos x="2547" y="1026"/>
              </a:cxn>
              <a:cxn ang="0">
                <a:pos x="2577" y="1018"/>
              </a:cxn>
              <a:cxn ang="0">
                <a:pos x="2748" y="953"/>
              </a:cxn>
              <a:cxn ang="0">
                <a:pos x="2835" y="906"/>
              </a:cxn>
              <a:cxn ang="0">
                <a:pos x="2942" y="867"/>
              </a:cxn>
              <a:cxn ang="0">
                <a:pos x="3050" y="939"/>
              </a:cxn>
              <a:cxn ang="0">
                <a:pos x="3145" y="953"/>
              </a:cxn>
              <a:cxn ang="0">
                <a:pos x="3149" y="882"/>
              </a:cxn>
              <a:cxn ang="0">
                <a:pos x="3059" y="772"/>
              </a:cxn>
              <a:cxn ang="0">
                <a:pos x="3021" y="696"/>
              </a:cxn>
              <a:cxn ang="0">
                <a:pos x="3027" y="573"/>
              </a:cxn>
              <a:cxn ang="0">
                <a:pos x="3261" y="271"/>
              </a:cxn>
              <a:cxn ang="0">
                <a:pos x="3321" y="196"/>
              </a:cxn>
              <a:cxn ang="0">
                <a:pos x="3339" y="0"/>
              </a:cxn>
              <a:cxn ang="0">
                <a:pos x="3690" y="8"/>
              </a:cxn>
            </a:cxnLst>
            <a:rect l="0" t="0" r="r" b="b"/>
            <a:pathLst>
              <a:path w="3705" h="1721">
                <a:moveTo>
                  <a:pt x="3705" y="470"/>
                </a:moveTo>
                <a:lnTo>
                  <a:pt x="3308" y="1000"/>
                </a:lnTo>
                <a:cubicBezTo>
                  <a:pt x="3303" y="1019"/>
                  <a:pt x="3150" y="1215"/>
                  <a:pt x="3137" y="1218"/>
                </a:cubicBezTo>
                <a:cubicBezTo>
                  <a:pt x="3097" y="1226"/>
                  <a:pt x="2916" y="1528"/>
                  <a:pt x="2880" y="1545"/>
                </a:cubicBezTo>
                <a:cubicBezTo>
                  <a:pt x="2746" y="1628"/>
                  <a:pt x="2508" y="1697"/>
                  <a:pt x="2335" y="1716"/>
                </a:cubicBezTo>
                <a:cubicBezTo>
                  <a:pt x="2200" y="1721"/>
                  <a:pt x="2045" y="1697"/>
                  <a:pt x="1842" y="1659"/>
                </a:cubicBezTo>
                <a:cubicBezTo>
                  <a:pt x="1671" y="1622"/>
                  <a:pt x="1284" y="1583"/>
                  <a:pt x="1113" y="1490"/>
                </a:cubicBezTo>
                <a:cubicBezTo>
                  <a:pt x="1037" y="1406"/>
                  <a:pt x="974" y="1219"/>
                  <a:pt x="817" y="1101"/>
                </a:cubicBezTo>
                <a:cubicBezTo>
                  <a:pt x="747" y="1008"/>
                  <a:pt x="604" y="1115"/>
                  <a:pt x="459" y="1085"/>
                </a:cubicBezTo>
                <a:lnTo>
                  <a:pt x="182" y="1058"/>
                </a:lnTo>
                <a:lnTo>
                  <a:pt x="74" y="1029"/>
                </a:lnTo>
                <a:lnTo>
                  <a:pt x="2" y="987"/>
                </a:lnTo>
                <a:lnTo>
                  <a:pt x="0" y="2"/>
                </a:lnTo>
                <a:lnTo>
                  <a:pt x="249" y="0"/>
                </a:lnTo>
                <a:lnTo>
                  <a:pt x="359" y="8"/>
                </a:lnTo>
                <a:lnTo>
                  <a:pt x="362" y="73"/>
                </a:lnTo>
                <a:lnTo>
                  <a:pt x="378" y="106"/>
                </a:lnTo>
                <a:cubicBezTo>
                  <a:pt x="399" y="138"/>
                  <a:pt x="468" y="237"/>
                  <a:pt x="490" y="268"/>
                </a:cubicBezTo>
                <a:cubicBezTo>
                  <a:pt x="511" y="299"/>
                  <a:pt x="502" y="267"/>
                  <a:pt x="512" y="291"/>
                </a:cubicBezTo>
                <a:cubicBezTo>
                  <a:pt x="522" y="315"/>
                  <a:pt x="522" y="369"/>
                  <a:pt x="551" y="412"/>
                </a:cubicBezTo>
                <a:cubicBezTo>
                  <a:pt x="580" y="455"/>
                  <a:pt x="655" y="499"/>
                  <a:pt x="689" y="550"/>
                </a:cubicBezTo>
                <a:cubicBezTo>
                  <a:pt x="746" y="613"/>
                  <a:pt x="729" y="679"/>
                  <a:pt x="753" y="720"/>
                </a:cubicBezTo>
                <a:cubicBezTo>
                  <a:pt x="777" y="761"/>
                  <a:pt x="800" y="780"/>
                  <a:pt x="834" y="798"/>
                </a:cubicBezTo>
                <a:cubicBezTo>
                  <a:pt x="868" y="816"/>
                  <a:pt x="931" y="820"/>
                  <a:pt x="959" y="829"/>
                </a:cubicBezTo>
                <a:lnTo>
                  <a:pt x="1001" y="855"/>
                </a:lnTo>
                <a:cubicBezTo>
                  <a:pt x="1026" y="872"/>
                  <a:pt x="1056" y="899"/>
                  <a:pt x="1109" y="928"/>
                </a:cubicBezTo>
                <a:lnTo>
                  <a:pt x="1320" y="1030"/>
                </a:lnTo>
                <a:cubicBezTo>
                  <a:pt x="1426" y="1035"/>
                  <a:pt x="1453" y="1067"/>
                  <a:pt x="1519" y="1081"/>
                </a:cubicBezTo>
                <a:cubicBezTo>
                  <a:pt x="1585" y="1095"/>
                  <a:pt x="1677" y="1107"/>
                  <a:pt x="1718" y="1113"/>
                </a:cubicBezTo>
                <a:cubicBezTo>
                  <a:pt x="1759" y="1119"/>
                  <a:pt x="1748" y="1114"/>
                  <a:pt x="1767" y="1116"/>
                </a:cubicBezTo>
                <a:cubicBezTo>
                  <a:pt x="1786" y="1118"/>
                  <a:pt x="1804" y="1122"/>
                  <a:pt x="1835" y="1125"/>
                </a:cubicBezTo>
                <a:cubicBezTo>
                  <a:pt x="1866" y="1128"/>
                  <a:pt x="1901" y="1133"/>
                  <a:pt x="1953" y="1134"/>
                </a:cubicBezTo>
                <a:cubicBezTo>
                  <a:pt x="2005" y="1135"/>
                  <a:pt x="2089" y="1135"/>
                  <a:pt x="2148" y="1131"/>
                </a:cubicBezTo>
                <a:cubicBezTo>
                  <a:pt x="2207" y="1127"/>
                  <a:pt x="2244" y="1125"/>
                  <a:pt x="2310" y="1107"/>
                </a:cubicBezTo>
                <a:cubicBezTo>
                  <a:pt x="2382" y="1116"/>
                  <a:pt x="2475" y="1010"/>
                  <a:pt x="2547" y="1026"/>
                </a:cubicBezTo>
                <a:cubicBezTo>
                  <a:pt x="2591" y="1012"/>
                  <a:pt x="2544" y="1030"/>
                  <a:pt x="2577" y="1018"/>
                </a:cubicBezTo>
                <a:cubicBezTo>
                  <a:pt x="2610" y="1006"/>
                  <a:pt x="2705" y="972"/>
                  <a:pt x="2748" y="953"/>
                </a:cubicBezTo>
                <a:cubicBezTo>
                  <a:pt x="2792" y="936"/>
                  <a:pt x="2803" y="920"/>
                  <a:pt x="2835" y="906"/>
                </a:cubicBezTo>
                <a:cubicBezTo>
                  <a:pt x="2867" y="892"/>
                  <a:pt x="2906" y="862"/>
                  <a:pt x="2942" y="867"/>
                </a:cubicBezTo>
                <a:cubicBezTo>
                  <a:pt x="2979" y="868"/>
                  <a:pt x="3016" y="925"/>
                  <a:pt x="3050" y="939"/>
                </a:cubicBezTo>
                <a:cubicBezTo>
                  <a:pt x="3084" y="953"/>
                  <a:pt x="3128" y="963"/>
                  <a:pt x="3145" y="953"/>
                </a:cubicBezTo>
                <a:cubicBezTo>
                  <a:pt x="3155" y="943"/>
                  <a:pt x="3169" y="925"/>
                  <a:pt x="3149" y="882"/>
                </a:cubicBezTo>
                <a:cubicBezTo>
                  <a:pt x="3135" y="852"/>
                  <a:pt x="3080" y="803"/>
                  <a:pt x="3059" y="772"/>
                </a:cubicBezTo>
                <a:cubicBezTo>
                  <a:pt x="3038" y="741"/>
                  <a:pt x="3026" y="729"/>
                  <a:pt x="3021" y="696"/>
                </a:cubicBezTo>
                <a:cubicBezTo>
                  <a:pt x="3015" y="634"/>
                  <a:pt x="2991" y="644"/>
                  <a:pt x="3027" y="573"/>
                </a:cubicBezTo>
                <a:cubicBezTo>
                  <a:pt x="3067" y="502"/>
                  <a:pt x="3212" y="334"/>
                  <a:pt x="3261" y="271"/>
                </a:cubicBezTo>
                <a:cubicBezTo>
                  <a:pt x="3308" y="208"/>
                  <a:pt x="3299" y="235"/>
                  <a:pt x="3321" y="196"/>
                </a:cubicBezTo>
                <a:lnTo>
                  <a:pt x="3339" y="0"/>
                </a:lnTo>
                <a:lnTo>
                  <a:pt x="3690" y="8"/>
                </a:lnTo>
              </a:path>
            </a:pathLst>
          </a:custGeom>
          <a:solidFill>
            <a:srgbClr val="FF7C80">
              <a:alpha val="43137"/>
            </a:srgbClr>
          </a:solidFill>
          <a:ln w="9525" cap="rnd">
            <a:noFill/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446" name="Freeform 182"/>
          <p:cNvSpPr>
            <a:spLocks/>
          </p:cNvSpPr>
          <p:nvPr/>
        </p:nvSpPr>
        <p:spPr bwMode="auto">
          <a:xfrm>
            <a:off x="3275013" y="766763"/>
            <a:ext cx="5889625" cy="3149600"/>
          </a:xfrm>
          <a:custGeom>
            <a:avLst/>
            <a:gdLst/>
            <a:ahLst/>
            <a:cxnLst>
              <a:cxn ang="0">
                <a:pos x="0" y="506"/>
              </a:cxn>
              <a:cxn ang="0">
                <a:pos x="64" y="543"/>
              </a:cxn>
              <a:cxn ang="0">
                <a:pos x="148" y="569"/>
              </a:cxn>
              <a:cxn ang="0">
                <a:pos x="354" y="589"/>
              </a:cxn>
              <a:cxn ang="0">
                <a:pos x="384" y="592"/>
              </a:cxn>
              <a:cxn ang="0">
                <a:pos x="420" y="593"/>
              </a:cxn>
              <a:cxn ang="0">
                <a:pos x="513" y="602"/>
              </a:cxn>
              <a:cxn ang="0">
                <a:pos x="766" y="578"/>
              </a:cxn>
              <a:cxn ang="0">
                <a:pos x="912" y="699"/>
              </a:cxn>
              <a:cxn ang="0">
                <a:pos x="1035" y="881"/>
              </a:cxn>
              <a:cxn ang="0">
                <a:pos x="1105" y="984"/>
              </a:cxn>
              <a:cxn ang="0">
                <a:pos x="1267" y="1063"/>
              </a:cxn>
              <a:cxn ang="0">
                <a:pos x="1489" y="1111"/>
              </a:cxn>
              <a:cxn ang="0">
                <a:pos x="1564" y="1127"/>
              </a:cxn>
              <a:cxn ang="0">
                <a:pos x="1628" y="1136"/>
              </a:cxn>
              <a:cxn ang="0">
                <a:pos x="1799" y="1160"/>
              </a:cxn>
              <a:cxn ang="0">
                <a:pos x="1966" y="1195"/>
              </a:cxn>
              <a:cxn ang="0">
                <a:pos x="2327" y="1228"/>
              </a:cxn>
              <a:cxn ang="0">
                <a:pos x="2647" y="1160"/>
              </a:cxn>
              <a:cxn ang="0">
                <a:pos x="2739" y="1126"/>
              </a:cxn>
              <a:cxn ang="0">
                <a:pos x="2833" y="1088"/>
              </a:cxn>
              <a:cxn ang="0">
                <a:pos x="2919" y="1016"/>
              </a:cxn>
              <a:cxn ang="0">
                <a:pos x="2983" y="922"/>
              </a:cxn>
              <a:cxn ang="0">
                <a:pos x="3045" y="833"/>
              </a:cxn>
              <a:cxn ang="0">
                <a:pos x="3405" y="377"/>
              </a:cxn>
              <a:cxn ang="0">
                <a:pos x="3706" y="0"/>
              </a:cxn>
              <a:cxn ang="0">
                <a:pos x="3706" y="1191"/>
              </a:cxn>
              <a:cxn ang="0">
                <a:pos x="2998" y="1837"/>
              </a:cxn>
              <a:cxn ang="0">
                <a:pos x="2708" y="1967"/>
              </a:cxn>
              <a:cxn ang="0">
                <a:pos x="2468" y="1938"/>
              </a:cxn>
              <a:cxn ang="0">
                <a:pos x="2251" y="1922"/>
              </a:cxn>
              <a:cxn ang="0">
                <a:pos x="1875" y="1851"/>
              </a:cxn>
              <a:cxn ang="0">
                <a:pos x="1597" y="1868"/>
              </a:cxn>
              <a:cxn ang="0">
                <a:pos x="1239" y="1845"/>
              </a:cxn>
              <a:cxn ang="0">
                <a:pos x="561" y="1385"/>
              </a:cxn>
              <a:cxn ang="0">
                <a:pos x="1" y="1217"/>
              </a:cxn>
              <a:cxn ang="0">
                <a:pos x="0" y="506"/>
              </a:cxn>
            </a:cxnLst>
            <a:rect l="0" t="0" r="r" b="b"/>
            <a:pathLst>
              <a:path w="3710" h="1984">
                <a:moveTo>
                  <a:pt x="0" y="506"/>
                </a:moveTo>
                <a:lnTo>
                  <a:pt x="64" y="543"/>
                </a:lnTo>
                <a:lnTo>
                  <a:pt x="148" y="569"/>
                </a:lnTo>
                <a:cubicBezTo>
                  <a:pt x="214" y="587"/>
                  <a:pt x="315" y="585"/>
                  <a:pt x="354" y="589"/>
                </a:cubicBezTo>
                <a:cubicBezTo>
                  <a:pt x="393" y="593"/>
                  <a:pt x="373" y="591"/>
                  <a:pt x="384" y="592"/>
                </a:cubicBezTo>
                <a:cubicBezTo>
                  <a:pt x="396" y="593"/>
                  <a:pt x="391" y="593"/>
                  <a:pt x="420" y="593"/>
                </a:cubicBezTo>
                <a:cubicBezTo>
                  <a:pt x="441" y="595"/>
                  <a:pt x="455" y="604"/>
                  <a:pt x="513" y="602"/>
                </a:cubicBezTo>
                <a:cubicBezTo>
                  <a:pt x="537" y="625"/>
                  <a:pt x="740" y="560"/>
                  <a:pt x="766" y="578"/>
                </a:cubicBezTo>
                <a:cubicBezTo>
                  <a:pt x="826" y="595"/>
                  <a:pt x="867" y="649"/>
                  <a:pt x="912" y="699"/>
                </a:cubicBezTo>
                <a:cubicBezTo>
                  <a:pt x="957" y="749"/>
                  <a:pt x="1003" y="834"/>
                  <a:pt x="1035" y="881"/>
                </a:cubicBezTo>
                <a:cubicBezTo>
                  <a:pt x="1072" y="926"/>
                  <a:pt x="1066" y="954"/>
                  <a:pt x="1105" y="984"/>
                </a:cubicBezTo>
                <a:cubicBezTo>
                  <a:pt x="1144" y="1014"/>
                  <a:pt x="1203" y="1042"/>
                  <a:pt x="1267" y="1063"/>
                </a:cubicBezTo>
                <a:lnTo>
                  <a:pt x="1489" y="1111"/>
                </a:lnTo>
                <a:cubicBezTo>
                  <a:pt x="1539" y="1121"/>
                  <a:pt x="1541" y="1123"/>
                  <a:pt x="1564" y="1127"/>
                </a:cubicBezTo>
                <a:cubicBezTo>
                  <a:pt x="1587" y="1131"/>
                  <a:pt x="1589" y="1131"/>
                  <a:pt x="1628" y="1136"/>
                </a:cubicBezTo>
                <a:cubicBezTo>
                  <a:pt x="1693" y="1141"/>
                  <a:pt x="1734" y="1157"/>
                  <a:pt x="1799" y="1160"/>
                </a:cubicBezTo>
                <a:cubicBezTo>
                  <a:pt x="1854" y="1165"/>
                  <a:pt x="1878" y="1184"/>
                  <a:pt x="1966" y="1195"/>
                </a:cubicBezTo>
                <a:cubicBezTo>
                  <a:pt x="2054" y="1206"/>
                  <a:pt x="2214" y="1234"/>
                  <a:pt x="2327" y="1228"/>
                </a:cubicBezTo>
                <a:cubicBezTo>
                  <a:pt x="2486" y="1224"/>
                  <a:pt x="2578" y="1176"/>
                  <a:pt x="2647" y="1160"/>
                </a:cubicBezTo>
                <a:cubicBezTo>
                  <a:pt x="2656" y="1153"/>
                  <a:pt x="2730" y="1132"/>
                  <a:pt x="2739" y="1126"/>
                </a:cubicBezTo>
                <a:cubicBezTo>
                  <a:pt x="2767" y="1107"/>
                  <a:pt x="2801" y="1095"/>
                  <a:pt x="2833" y="1088"/>
                </a:cubicBezTo>
                <a:cubicBezTo>
                  <a:pt x="2843" y="1086"/>
                  <a:pt x="2909" y="1019"/>
                  <a:pt x="2919" y="1016"/>
                </a:cubicBezTo>
                <a:cubicBezTo>
                  <a:pt x="2951" y="1008"/>
                  <a:pt x="2932" y="930"/>
                  <a:pt x="2983" y="922"/>
                </a:cubicBezTo>
                <a:cubicBezTo>
                  <a:pt x="3006" y="890"/>
                  <a:pt x="2925" y="987"/>
                  <a:pt x="3045" y="833"/>
                </a:cubicBezTo>
                <a:cubicBezTo>
                  <a:pt x="3115" y="742"/>
                  <a:pt x="3295" y="516"/>
                  <a:pt x="3405" y="377"/>
                </a:cubicBezTo>
                <a:lnTo>
                  <a:pt x="3706" y="0"/>
                </a:lnTo>
                <a:cubicBezTo>
                  <a:pt x="3710" y="183"/>
                  <a:pt x="3708" y="1007"/>
                  <a:pt x="3706" y="1191"/>
                </a:cubicBezTo>
                <a:cubicBezTo>
                  <a:pt x="3586" y="1492"/>
                  <a:pt x="3164" y="1708"/>
                  <a:pt x="2998" y="1837"/>
                </a:cubicBezTo>
                <a:cubicBezTo>
                  <a:pt x="2832" y="1966"/>
                  <a:pt x="2796" y="1950"/>
                  <a:pt x="2708" y="1967"/>
                </a:cubicBezTo>
                <a:cubicBezTo>
                  <a:pt x="2620" y="1984"/>
                  <a:pt x="2544" y="1945"/>
                  <a:pt x="2468" y="1938"/>
                </a:cubicBezTo>
                <a:cubicBezTo>
                  <a:pt x="2393" y="1926"/>
                  <a:pt x="2353" y="1934"/>
                  <a:pt x="2251" y="1922"/>
                </a:cubicBezTo>
                <a:cubicBezTo>
                  <a:pt x="2164" y="1910"/>
                  <a:pt x="1989" y="1864"/>
                  <a:pt x="1875" y="1851"/>
                </a:cubicBezTo>
                <a:cubicBezTo>
                  <a:pt x="1791" y="1845"/>
                  <a:pt x="1703" y="1875"/>
                  <a:pt x="1597" y="1868"/>
                </a:cubicBezTo>
                <a:cubicBezTo>
                  <a:pt x="1527" y="1846"/>
                  <a:pt x="1412" y="1925"/>
                  <a:pt x="1239" y="1845"/>
                </a:cubicBezTo>
                <a:cubicBezTo>
                  <a:pt x="1066" y="1765"/>
                  <a:pt x="767" y="1490"/>
                  <a:pt x="561" y="1385"/>
                </a:cubicBezTo>
                <a:cubicBezTo>
                  <a:pt x="355" y="1280"/>
                  <a:pt x="94" y="1363"/>
                  <a:pt x="1" y="1217"/>
                </a:cubicBezTo>
                <a:lnTo>
                  <a:pt x="0" y="506"/>
                </a:lnTo>
                <a:close/>
              </a:path>
            </a:pathLst>
          </a:custGeom>
          <a:solidFill>
            <a:srgbClr val="009900">
              <a:alpha val="50196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438" name="Text Box 174"/>
          <p:cNvSpPr txBox="1">
            <a:spLocks noChangeArrowheads="1"/>
          </p:cNvSpPr>
          <p:nvPr/>
        </p:nvSpPr>
        <p:spPr bwMode="auto">
          <a:xfrm>
            <a:off x="5389563" y="10668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>
                <a:solidFill>
                  <a:schemeClr val="bg1"/>
                </a:solidFill>
              </a:rPr>
              <a:t>Арктичний</a:t>
            </a:r>
            <a:endParaRPr lang="ru-RU" b="1" i="1">
              <a:solidFill>
                <a:schemeClr val="bg1"/>
              </a:solidFill>
            </a:endParaRPr>
          </a:p>
        </p:txBody>
      </p:sp>
      <p:sp>
        <p:nvSpPr>
          <p:cNvPr id="11398" name="Rectangle 134"/>
          <p:cNvSpPr>
            <a:spLocks noChangeArrowheads="1"/>
          </p:cNvSpPr>
          <p:nvPr/>
        </p:nvSpPr>
        <p:spPr bwMode="auto">
          <a:xfrm>
            <a:off x="266700" y="2871990"/>
            <a:ext cx="4133850" cy="1204710"/>
          </a:xfrm>
          <a:prstGeom prst="rect">
            <a:avLst/>
          </a:prstGeom>
          <a:solidFill>
            <a:srgbClr val="CCFFFF"/>
          </a:solidFill>
          <a:ln w="38100" cmpd="dbl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1392" name="Text Box 128"/>
          <p:cNvSpPr txBox="1">
            <a:spLocks noChangeArrowheads="1"/>
          </p:cNvSpPr>
          <p:nvPr/>
        </p:nvSpPr>
        <p:spPr bwMode="auto">
          <a:xfrm>
            <a:off x="368969" y="2951293"/>
            <a:ext cx="1307431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uk-UA" sz="2800" b="1" i="1" dirty="0">
                <a:solidFill>
                  <a:srgbClr val="CC0000"/>
                </a:solidFill>
              </a:rPr>
              <a:t>+26</a:t>
            </a:r>
            <a:r>
              <a:rPr lang="uk-UA" sz="2800" b="1" i="1" baseline="30000" dirty="0">
                <a:solidFill>
                  <a:srgbClr val="CC0000"/>
                </a:solidFill>
              </a:rPr>
              <a:t>о</a:t>
            </a:r>
            <a:r>
              <a:rPr lang="uk-UA" sz="2800" b="1" i="1" dirty="0">
                <a:solidFill>
                  <a:srgbClr val="CC0000"/>
                </a:solidFill>
              </a:rPr>
              <a:t>С</a:t>
            </a:r>
            <a:endParaRPr lang="ru-RU" sz="2800" b="1" i="1" dirty="0">
              <a:solidFill>
                <a:srgbClr val="CC0000"/>
              </a:solidFill>
            </a:endParaRPr>
          </a:p>
        </p:txBody>
      </p:sp>
      <p:sp>
        <p:nvSpPr>
          <p:cNvPr id="11394" name="Text Box 130"/>
          <p:cNvSpPr txBox="1">
            <a:spLocks noChangeArrowheads="1"/>
          </p:cNvSpPr>
          <p:nvPr/>
        </p:nvSpPr>
        <p:spPr bwMode="auto">
          <a:xfrm>
            <a:off x="1907285" y="3151348"/>
            <a:ext cx="1609859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uk-UA" sz="2800" b="1" i="1" dirty="0">
                <a:solidFill>
                  <a:srgbClr val="000066"/>
                </a:solidFill>
              </a:rPr>
              <a:t>А</a:t>
            </a:r>
            <a:r>
              <a:rPr lang="en-US" sz="2800" b="1" i="1" dirty="0">
                <a:solidFill>
                  <a:srgbClr val="000066"/>
                </a:solidFill>
              </a:rPr>
              <a:t>t</a:t>
            </a:r>
            <a:r>
              <a:rPr lang="en-US" sz="2800" b="1" i="1" baseline="30000" dirty="0">
                <a:solidFill>
                  <a:srgbClr val="000066"/>
                </a:solidFill>
              </a:rPr>
              <a:t>o</a:t>
            </a:r>
            <a:r>
              <a:rPr lang="en-US" sz="2800" b="1" i="1" dirty="0">
                <a:solidFill>
                  <a:srgbClr val="000066"/>
                </a:solidFill>
              </a:rPr>
              <a:t>=</a:t>
            </a:r>
            <a:r>
              <a:rPr lang="uk-UA" sz="2800" b="1" i="1" dirty="0">
                <a:solidFill>
                  <a:srgbClr val="000066"/>
                </a:solidFill>
              </a:rPr>
              <a:t>26</a:t>
            </a:r>
            <a:r>
              <a:rPr lang="en-US" sz="2800" b="1" i="1" dirty="0">
                <a:solidFill>
                  <a:srgbClr val="000066"/>
                </a:solidFill>
              </a:rPr>
              <a:t> </a:t>
            </a:r>
            <a:r>
              <a:rPr lang="en-US" sz="2800" b="1" i="1" baseline="30000" dirty="0" smtClean="0">
                <a:solidFill>
                  <a:srgbClr val="000066"/>
                </a:solidFill>
              </a:rPr>
              <a:t>o</a:t>
            </a:r>
            <a:endParaRPr lang="ru-RU" sz="2800" b="1" i="1" dirty="0">
              <a:solidFill>
                <a:srgbClr val="000066"/>
              </a:solidFill>
            </a:endParaRPr>
          </a:p>
        </p:txBody>
      </p:sp>
      <p:sp>
        <p:nvSpPr>
          <p:cNvPr id="11395" name="Rectangle 131"/>
          <p:cNvSpPr>
            <a:spLocks noChangeArrowheads="1"/>
          </p:cNvSpPr>
          <p:nvPr/>
        </p:nvSpPr>
        <p:spPr bwMode="auto">
          <a:xfrm>
            <a:off x="381000" y="3467101"/>
            <a:ext cx="1251184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eaLnBrk="0" hangingPunct="0"/>
            <a:r>
              <a:rPr lang="uk-UA" sz="2800" b="1" i="1" dirty="0">
                <a:solidFill>
                  <a:schemeClr val="accent2"/>
                </a:solidFill>
              </a:rPr>
              <a:t>0</a:t>
            </a:r>
            <a:r>
              <a:rPr lang="uk-UA" sz="2800" b="1" i="1" baseline="30000" dirty="0">
                <a:solidFill>
                  <a:schemeClr val="accent2"/>
                </a:solidFill>
              </a:rPr>
              <a:t>о</a:t>
            </a:r>
            <a:r>
              <a:rPr lang="uk-UA" sz="2800" b="1" i="1" dirty="0">
                <a:solidFill>
                  <a:schemeClr val="accent2"/>
                </a:solidFill>
              </a:rPr>
              <a:t>С</a:t>
            </a:r>
            <a:endParaRPr lang="ru-RU" sz="2800" b="1" i="1" dirty="0">
              <a:solidFill>
                <a:schemeClr val="accent2"/>
              </a:solidFill>
            </a:endParaRPr>
          </a:p>
        </p:txBody>
      </p:sp>
      <p:sp>
        <p:nvSpPr>
          <p:cNvPr id="11396" name="AutoShape 132"/>
          <p:cNvSpPr>
            <a:spLocks noChangeArrowheads="1"/>
          </p:cNvSpPr>
          <p:nvPr/>
        </p:nvSpPr>
        <p:spPr bwMode="auto">
          <a:xfrm>
            <a:off x="3718802" y="3120190"/>
            <a:ext cx="457200" cy="457200"/>
          </a:xfrm>
          <a:prstGeom prst="sun">
            <a:avLst>
              <a:gd name="adj" fmla="val 25000"/>
            </a:avLst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FF66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11448" name="Text Box 184"/>
          <p:cNvSpPr txBox="1">
            <a:spLocks noChangeArrowheads="1"/>
          </p:cNvSpPr>
          <p:nvPr/>
        </p:nvSpPr>
        <p:spPr bwMode="auto">
          <a:xfrm>
            <a:off x="0" y="6530975"/>
            <a:ext cx="1116013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uk-UA" sz="2200" i="1">
                <a:solidFill>
                  <a:schemeClr val="bg1"/>
                </a:solidFill>
              </a:rPr>
              <a:t>Прерія</a:t>
            </a:r>
            <a:endParaRPr lang="ru-RU" sz="2200" i="1">
              <a:solidFill>
                <a:schemeClr val="bg1"/>
              </a:solidFill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5618163" y="2895600"/>
            <a:ext cx="1528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>
                <a:solidFill>
                  <a:schemeClr val="bg1"/>
                </a:solidFill>
              </a:rPr>
              <a:t>Помірний</a:t>
            </a:r>
            <a:endParaRPr lang="ru-RU" b="1" i="1">
              <a:solidFill>
                <a:schemeClr val="bg1"/>
              </a:solidFill>
            </a:endParaRPr>
          </a:p>
        </p:txBody>
      </p:sp>
      <p:sp>
        <p:nvSpPr>
          <p:cNvPr id="11437" name="Rectangle 173"/>
          <p:cNvSpPr>
            <a:spLocks noChangeArrowheads="1"/>
          </p:cNvSpPr>
          <p:nvPr/>
        </p:nvSpPr>
        <p:spPr bwMode="auto">
          <a:xfrm>
            <a:off x="5465763" y="19050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 dirty="0">
                <a:solidFill>
                  <a:schemeClr val="bg1"/>
                </a:solidFill>
              </a:rPr>
              <a:t>Субарктичний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04" name="Text Box 244"/>
          <p:cNvSpPr txBox="1">
            <a:spLocks noChangeArrowheads="1"/>
          </p:cNvSpPr>
          <p:nvPr/>
        </p:nvSpPr>
        <p:spPr bwMode="auto">
          <a:xfrm>
            <a:off x="1071538" y="0"/>
            <a:ext cx="6434162" cy="523220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sz="2800" b="1" i="1" dirty="0" smtClean="0">
                <a:solidFill>
                  <a:srgbClr val="660033"/>
                </a:solidFill>
              </a:rPr>
              <a:t>Субтропічний  кліматичний  пояс</a:t>
            </a:r>
            <a:endParaRPr lang="ru-RU" sz="2800" b="1" i="1" dirty="0">
              <a:solidFill>
                <a:srgbClr val="660033"/>
              </a:solidFill>
            </a:endParaRPr>
          </a:p>
        </p:txBody>
      </p:sp>
      <p:grpSp>
        <p:nvGrpSpPr>
          <p:cNvPr id="2" name="Group 66"/>
          <p:cNvGrpSpPr>
            <a:grpSpLocks/>
          </p:cNvGrpSpPr>
          <p:nvPr/>
        </p:nvGrpSpPr>
        <p:grpSpPr bwMode="auto">
          <a:xfrm>
            <a:off x="193183" y="1828714"/>
            <a:ext cx="3673773" cy="614363"/>
            <a:chOff x="-137" y="2820"/>
            <a:chExt cx="2370" cy="387"/>
          </a:xfrm>
        </p:grpSpPr>
        <p:sp>
          <p:nvSpPr>
            <p:cNvPr id="11332" name="Oval 68"/>
            <p:cNvSpPr>
              <a:spLocks noChangeArrowheads="1"/>
            </p:cNvSpPr>
            <p:nvPr/>
          </p:nvSpPr>
          <p:spPr bwMode="auto">
            <a:xfrm>
              <a:off x="-137" y="2820"/>
              <a:ext cx="355" cy="34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uk-UA" sz="2800" b="1" dirty="0">
                  <a:solidFill>
                    <a:srgbClr val="006600"/>
                  </a:solidFill>
                </a:rPr>
                <a:t> 2</a:t>
              </a:r>
              <a:r>
                <a:rPr lang="uk-UA" sz="2000" b="1" i="1" dirty="0">
                  <a:solidFill>
                    <a:schemeClr val="bg1"/>
                  </a:solidFill>
                </a:rPr>
                <a:t> </a:t>
              </a:r>
              <a:endParaRPr lang="ru-RU" sz="20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1331" name="Text Box 67"/>
            <p:cNvSpPr txBox="1">
              <a:spLocks noChangeArrowheads="1"/>
            </p:cNvSpPr>
            <p:nvPr/>
          </p:nvSpPr>
          <p:spPr bwMode="auto">
            <a:xfrm>
              <a:off x="369" y="2916"/>
              <a:ext cx="1864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b="1" i="1" dirty="0">
                  <a:solidFill>
                    <a:sysClr val="windowText" lastClr="000000"/>
                  </a:solidFill>
                </a:rPr>
                <a:t>континентальна</a:t>
              </a:r>
              <a:endParaRPr lang="ru-RU" b="1" i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1" name="Group 63"/>
          <p:cNvGrpSpPr>
            <a:grpSpLocks/>
          </p:cNvGrpSpPr>
          <p:nvPr/>
        </p:nvGrpSpPr>
        <p:grpSpPr bwMode="auto">
          <a:xfrm>
            <a:off x="180304" y="1143317"/>
            <a:ext cx="3990976" cy="595313"/>
            <a:chOff x="-88" y="2146"/>
            <a:chExt cx="2514" cy="375"/>
          </a:xfrm>
        </p:grpSpPr>
        <p:sp>
          <p:nvSpPr>
            <p:cNvPr id="11328" name="Rectangle 64"/>
            <p:cNvSpPr>
              <a:spLocks noChangeArrowheads="1"/>
            </p:cNvSpPr>
            <p:nvPr/>
          </p:nvSpPr>
          <p:spPr bwMode="auto">
            <a:xfrm>
              <a:off x="337" y="2230"/>
              <a:ext cx="2089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uk-UA" b="1" i="1" dirty="0">
                  <a:solidFill>
                    <a:sysClr val="windowText" lastClr="000000"/>
                  </a:solidFill>
                </a:rPr>
                <a:t>середземноморська</a:t>
              </a:r>
              <a:endParaRPr lang="ru-RU" b="1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29" name="Oval 65"/>
            <p:cNvSpPr>
              <a:spLocks noChangeArrowheads="1"/>
            </p:cNvSpPr>
            <p:nvPr/>
          </p:nvSpPr>
          <p:spPr bwMode="auto">
            <a:xfrm>
              <a:off x="-88" y="2146"/>
              <a:ext cx="376" cy="35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uk-UA" sz="2800" b="1" dirty="0">
                  <a:solidFill>
                    <a:srgbClr val="006600"/>
                  </a:solidFill>
                </a:rPr>
                <a:t> 1</a:t>
              </a:r>
              <a:r>
                <a:rPr lang="uk-UA" sz="2000" b="1" i="1" dirty="0">
                  <a:solidFill>
                    <a:schemeClr val="bg1"/>
                  </a:solidFill>
                </a:rPr>
                <a:t> </a:t>
              </a:r>
              <a:endParaRPr lang="ru-RU" sz="20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Прямоугольник 39"/>
          <p:cNvSpPr/>
          <p:nvPr/>
        </p:nvSpPr>
        <p:spPr>
          <a:xfrm>
            <a:off x="3284113" y="5228822"/>
            <a:ext cx="1738648" cy="1629177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5" name="TextBox 104"/>
          <p:cNvSpPr txBox="1"/>
          <p:nvPr/>
        </p:nvSpPr>
        <p:spPr>
          <a:xfrm>
            <a:off x="206062" y="5100035"/>
            <a:ext cx="8099738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dirty="0" smtClean="0"/>
              <a:t>Тип клімату </a:t>
            </a:r>
            <a:r>
              <a:rPr lang="uk-UA" sz="2800" dirty="0" smtClean="0">
                <a:solidFill>
                  <a:srgbClr val="0033CC"/>
                </a:solidFill>
              </a:rPr>
              <a:t>континентальний</a:t>
            </a:r>
            <a:br>
              <a:rPr lang="uk-UA" sz="2800" dirty="0" smtClean="0">
                <a:solidFill>
                  <a:srgbClr val="0033CC"/>
                </a:solidFill>
              </a:rPr>
            </a:br>
            <a:r>
              <a:rPr lang="uk-UA" sz="2800" i="1" dirty="0" smtClean="0"/>
              <a:t> з холодною зимою та теплим літом</a:t>
            </a:r>
            <a:endParaRPr lang="uk-UA" sz="2800" dirty="0"/>
          </a:p>
        </p:txBody>
      </p:sp>
      <p:sp>
        <p:nvSpPr>
          <p:cNvPr id="11353" name="Text Box 89"/>
          <p:cNvSpPr txBox="1">
            <a:spLocks noChangeArrowheads="1"/>
          </p:cNvSpPr>
          <p:nvPr/>
        </p:nvSpPr>
        <p:spPr bwMode="auto">
          <a:xfrm>
            <a:off x="0" y="640367"/>
            <a:ext cx="3638550" cy="3754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uk-UA" sz="2300" b="1" i="1" u="sng">
                <a:solidFill>
                  <a:sysClr val="windowText" lastClr="000000"/>
                </a:solidFill>
              </a:rPr>
              <a:t>Кліматичні області</a:t>
            </a:r>
            <a:r>
              <a:rPr lang="uk-UA" sz="2300" b="1" i="1">
                <a:solidFill>
                  <a:sysClr val="windowText" lastClr="000000"/>
                </a:solidFill>
              </a:rPr>
              <a:t>:</a:t>
            </a:r>
            <a:endParaRPr lang="ru-RU" sz="2300" b="1" i="1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rojcto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3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3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2" grpId="0" animBg="1" autoUpdateAnimBg="0"/>
      <p:bldP spid="11398" grpId="0" animBg="1"/>
      <p:bldP spid="11392" grpId="0" animBg="1" autoUpdateAnimBg="0"/>
      <p:bldP spid="11394" grpId="0" animBg="1" autoUpdateAnimBg="0"/>
      <p:bldP spid="11395" grpId="0" animBg="1" autoUpdateAnimBg="0"/>
      <p:bldP spid="11396" grpId="0" animBg="1"/>
      <p:bldP spid="10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7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2" descr="D:\Презентації\Презентаиії географія\Гео 7 Географічна номенклатура\контурні карти\Пфівнічна смерика фіз карта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86116" y="0"/>
            <a:ext cx="5857884" cy="6858000"/>
          </a:xfrm>
          <a:prstGeom prst="rect">
            <a:avLst/>
          </a:prstGeom>
          <a:noFill/>
        </p:spPr>
      </p:pic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3281363" y="0"/>
            <a:ext cx="1447800" cy="5334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1296" name="Freeform 32"/>
          <p:cNvSpPr>
            <a:spLocks/>
          </p:cNvSpPr>
          <p:nvPr/>
        </p:nvSpPr>
        <p:spPr bwMode="auto">
          <a:xfrm>
            <a:off x="3935413" y="17463"/>
            <a:ext cx="4646612" cy="1965325"/>
          </a:xfrm>
          <a:custGeom>
            <a:avLst/>
            <a:gdLst/>
            <a:ahLst/>
            <a:cxnLst>
              <a:cxn ang="0">
                <a:pos x="2927" y="0"/>
              </a:cxn>
              <a:cxn ang="0">
                <a:pos x="2888" y="327"/>
              </a:cxn>
              <a:cxn ang="0">
                <a:pos x="2779" y="623"/>
              </a:cxn>
              <a:cxn ang="0">
                <a:pos x="2555" y="882"/>
              </a:cxn>
              <a:cxn ang="0">
                <a:pos x="1887" y="1183"/>
              </a:cxn>
              <a:cxn ang="0">
                <a:pos x="1410" y="1214"/>
              </a:cxn>
              <a:cxn ang="0">
                <a:pos x="1144" y="1181"/>
              </a:cxn>
              <a:cxn ang="0">
                <a:pos x="798" y="1076"/>
              </a:cxn>
              <a:cxn ang="0">
                <a:pos x="514" y="923"/>
              </a:cxn>
              <a:cxn ang="0">
                <a:pos x="258" y="679"/>
              </a:cxn>
              <a:cxn ang="0">
                <a:pos x="78" y="358"/>
              </a:cxn>
              <a:cxn ang="0">
                <a:pos x="0" y="24"/>
              </a:cxn>
            </a:cxnLst>
            <a:rect l="0" t="0" r="r" b="b"/>
            <a:pathLst>
              <a:path w="2927" h="1238">
                <a:moveTo>
                  <a:pt x="2927" y="0"/>
                </a:moveTo>
                <a:cubicBezTo>
                  <a:pt x="2922" y="54"/>
                  <a:pt x="2913" y="223"/>
                  <a:pt x="2888" y="327"/>
                </a:cubicBezTo>
                <a:cubicBezTo>
                  <a:pt x="2863" y="431"/>
                  <a:pt x="2834" y="530"/>
                  <a:pt x="2779" y="623"/>
                </a:cubicBezTo>
                <a:cubicBezTo>
                  <a:pt x="2724" y="716"/>
                  <a:pt x="2704" y="789"/>
                  <a:pt x="2555" y="882"/>
                </a:cubicBezTo>
                <a:cubicBezTo>
                  <a:pt x="2406" y="975"/>
                  <a:pt x="2078" y="1128"/>
                  <a:pt x="1887" y="1183"/>
                </a:cubicBezTo>
                <a:cubicBezTo>
                  <a:pt x="1696" y="1238"/>
                  <a:pt x="1534" y="1214"/>
                  <a:pt x="1410" y="1214"/>
                </a:cubicBezTo>
                <a:lnTo>
                  <a:pt x="1144" y="1181"/>
                </a:lnTo>
                <a:lnTo>
                  <a:pt x="798" y="1076"/>
                </a:lnTo>
                <a:lnTo>
                  <a:pt x="514" y="923"/>
                </a:lnTo>
                <a:lnTo>
                  <a:pt x="258" y="679"/>
                </a:lnTo>
                <a:lnTo>
                  <a:pt x="78" y="358"/>
                </a:lnTo>
                <a:lnTo>
                  <a:pt x="0" y="24"/>
                </a:lnTo>
              </a:path>
            </a:pathLst>
          </a:custGeom>
          <a:noFill/>
          <a:ln w="5715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353" name="Text Box 89"/>
          <p:cNvSpPr txBox="1">
            <a:spLocks noChangeArrowheads="1"/>
          </p:cNvSpPr>
          <p:nvPr/>
        </p:nvSpPr>
        <p:spPr bwMode="auto">
          <a:xfrm>
            <a:off x="438150" y="800100"/>
            <a:ext cx="2419350" cy="65864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uk-UA" sz="2300" b="1" i="1" dirty="0">
                <a:solidFill>
                  <a:sysClr val="windowText" lastClr="000000"/>
                </a:solidFill>
              </a:rPr>
              <a:t>Кліматичні області:</a:t>
            </a:r>
            <a:endParaRPr lang="ru-RU" sz="2300" b="1" i="1" dirty="0">
              <a:solidFill>
                <a:sysClr val="windowText" lastClr="000000"/>
              </a:solidFill>
            </a:endParaRPr>
          </a:p>
        </p:txBody>
      </p:sp>
      <p:sp>
        <p:nvSpPr>
          <p:cNvPr id="11361" name="Freeform 97"/>
          <p:cNvSpPr>
            <a:spLocks/>
          </p:cNvSpPr>
          <p:nvPr/>
        </p:nvSpPr>
        <p:spPr bwMode="auto">
          <a:xfrm>
            <a:off x="3255963" y="2633663"/>
            <a:ext cx="5884862" cy="2182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" y="62"/>
              </a:cxn>
              <a:cxn ang="0">
                <a:pos x="113" y="109"/>
              </a:cxn>
              <a:cxn ang="0">
                <a:pos x="417" y="157"/>
              </a:cxn>
              <a:cxn ang="0">
                <a:pos x="540" y="195"/>
              </a:cxn>
              <a:cxn ang="0">
                <a:pos x="648" y="258"/>
              </a:cxn>
              <a:cxn ang="0">
                <a:pos x="845" y="393"/>
              </a:cxn>
              <a:cxn ang="0">
                <a:pos x="1010" y="513"/>
              </a:cxn>
              <a:cxn ang="0">
                <a:pos x="1086" y="567"/>
              </a:cxn>
              <a:cxn ang="0">
                <a:pos x="1175" y="630"/>
              </a:cxn>
              <a:cxn ang="0">
                <a:pos x="1323" y="693"/>
              </a:cxn>
              <a:cxn ang="0">
                <a:pos x="1413" y="705"/>
              </a:cxn>
              <a:cxn ang="0">
                <a:pos x="1487" y="692"/>
              </a:cxn>
              <a:cxn ang="0">
                <a:pos x="1673" y="693"/>
              </a:cxn>
              <a:cxn ang="0">
                <a:pos x="1871" y="671"/>
              </a:cxn>
              <a:cxn ang="0">
                <a:pos x="2220" y="732"/>
              </a:cxn>
              <a:cxn ang="0">
                <a:pos x="2269" y="745"/>
              </a:cxn>
              <a:cxn ang="0">
                <a:pos x="2471" y="755"/>
              </a:cxn>
              <a:cxn ang="0">
                <a:pos x="2654" y="783"/>
              </a:cxn>
              <a:cxn ang="0">
                <a:pos x="2865" y="747"/>
              </a:cxn>
              <a:cxn ang="0">
                <a:pos x="3110" y="567"/>
              </a:cxn>
              <a:cxn ang="0">
                <a:pos x="3402" y="384"/>
              </a:cxn>
              <a:cxn ang="0">
                <a:pos x="3601" y="207"/>
              </a:cxn>
              <a:cxn ang="0">
                <a:pos x="3696" y="35"/>
              </a:cxn>
              <a:cxn ang="0">
                <a:pos x="3705" y="661"/>
              </a:cxn>
              <a:cxn ang="0">
                <a:pos x="2841" y="1167"/>
              </a:cxn>
              <a:cxn ang="0">
                <a:pos x="1954" y="1369"/>
              </a:cxn>
              <a:cxn ang="0">
                <a:pos x="1323" y="1128"/>
              </a:cxn>
              <a:cxn ang="0">
                <a:pos x="973" y="879"/>
              </a:cxn>
              <a:cxn ang="0">
                <a:pos x="537" y="762"/>
              </a:cxn>
              <a:cxn ang="0">
                <a:pos x="7" y="607"/>
              </a:cxn>
              <a:cxn ang="0">
                <a:pos x="0" y="0"/>
              </a:cxn>
            </a:cxnLst>
            <a:rect l="0" t="0" r="r" b="b"/>
            <a:pathLst>
              <a:path w="3707" h="1375">
                <a:moveTo>
                  <a:pt x="0" y="0"/>
                </a:moveTo>
                <a:lnTo>
                  <a:pt x="18" y="62"/>
                </a:lnTo>
                <a:lnTo>
                  <a:pt x="113" y="109"/>
                </a:lnTo>
                <a:cubicBezTo>
                  <a:pt x="207" y="143"/>
                  <a:pt x="334" y="134"/>
                  <a:pt x="417" y="157"/>
                </a:cubicBezTo>
                <a:cubicBezTo>
                  <a:pt x="484" y="163"/>
                  <a:pt x="501" y="178"/>
                  <a:pt x="540" y="195"/>
                </a:cubicBezTo>
                <a:cubicBezTo>
                  <a:pt x="579" y="212"/>
                  <a:pt x="597" y="225"/>
                  <a:pt x="648" y="258"/>
                </a:cubicBezTo>
                <a:cubicBezTo>
                  <a:pt x="705" y="283"/>
                  <a:pt x="785" y="350"/>
                  <a:pt x="845" y="393"/>
                </a:cubicBezTo>
                <a:cubicBezTo>
                  <a:pt x="905" y="436"/>
                  <a:pt x="970" y="484"/>
                  <a:pt x="1010" y="513"/>
                </a:cubicBezTo>
                <a:cubicBezTo>
                  <a:pt x="1051" y="537"/>
                  <a:pt x="1059" y="548"/>
                  <a:pt x="1086" y="567"/>
                </a:cubicBezTo>
                <a:cubicBezTo>
                  <a:pt x="1113" y="586"/>
                  <a:pt x="1136" y="609"/>
                  <a:pt x="1175" y="630"/>
                </a:cubicBezTo>
                <a:lnTo>
                  <a:pt x="1323" y="693"/>
                </a:lnTo>
                <a:lnTo>
                  <a:pt x="1413" y="705"/>
                </a:lnTo>
                <a:lnTo>
                  <a:pt x="1487" y="692"/>
                </a:lnTo>
                <a:cubicBezTo>
                  <a:pt x="1530" y="690"/>
                  <a:pt x="1609" y="697"/>
                  <a:pt x="1673" y="693"/>
                </a:cubicBezTo>
                <a:cubicBezTo>
                  <a:pt x="1737" y="689"/>
                  <a:pt x="1780" y="665"/>
                  <a:pt x="1871" y="671"/>
                </a:cubicBezTo>
                <a:cubicBezTo>
                  <a:pt x="1962" y="677"/>
                  <a:pt x="2154" y="720"/>
                  <a:pt x="2220" y="732"/>
                </a:cubicBezTo>
                <a:cubicBezTo>
                  <a:pt x="2286" y="744"/>
                  <a:pt x="2227" y="741"/>
                  <a:pt x="2269" y="745"/>
                </a:cubicBezTo>
                <a:cubicBezTo>
                  <a:pt x="2311" y="749"/>
                  <a:pt x="2407" y="749"/>
                  <a:pt x="2471" y="755"/>
                </a:cubicBezTo>
                <a:cubicBezTo>
                  <a:pt x="2535" y="761"/>
                  <a:pt x="2588" y="784"/>
                  <a:pt x="2654" y="783"/>
                </a:cubicBezTo>
                <a:cubicBezTo>
                  <a:pt x="2720" y="782"/>
                  <a:pt x="2789" y="783"/>
                  <a:pt x="2865" y="747"/>
                </a:cubicBezTo>
                <a:cubicBezTo>
                  <a:pt x="2916" y="698"/>
                  <a:pt x="3039" y="644"/>
                  <a:pt x="3110" y="567"/>
                </a:cubicBezTo>
                <a:cubicBezTo>
                  <a:pt x="3199" y="507"/>
                  <a:pt x="3320" y="444"/>
                  <a:pt x="3402" y="384"/>
                </a:cubicBezTo>
                <a:lnTo>
                  <a:pt x="3601" y="207"/>
                </a:lnTo>
                <a:lnTo>
                  <a:pt x="3696" y="35"/>
                </a:lnTo>
                <a:cubicBezTo>
                  <a:pt x="3700" y="218"/>
                  <a:pt x="3707" y="477"/>
                  <a:pt x="3705" y="661"/>
                </a:cubicBezTo>
                <a:lnTo>
                  <a:pt x="2841" y="1167"/>
                </a:lnTo>
                <a:cubicBezTo>
                  <a:pt x="2549" y="1285"/>
                  <a:pt x="2207" y="1375"/>
                  <a:pt x="1954" y="1369"/>
                </a:cubicBezTo>
                <a:cubicBezTo>
                  <a:pt x="1701" y="1363"/>
                  <a:pt x="1486" y="1210"/>
                  <a:pt x="1323" y="1128"/>
                </a:cubicBezTo>
                <a:cubicBezTo>
                  <a:pt x="1186" y="1031"/>
                  <a:pt x="1104" y="940"/>
                  <a:pt x="973" y="879"/>
                </a:cubicBezTo>
                <a:cubicBezTo>
                  <a:pt x="842" y="818"/>
                  <a:pt x="698" y="807"/>
                  <a:pt x="537" y="762"/>
                </a:cubicBezTo>
                <a:cubicBezTo>
                  <a:pt x="376" y="717"/>
                  <a:pt x="96" y="734"/>
                  <a:pt x="7" y="607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58039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grpSp>
        <p:nvGrpSpPr>
          <p:cNvPr id="3" name="Group 103"/>
          <p:cNvGrpSpPr>
            <a:grpSpLocks/>
          </p:cNvGrpSpPr>
          <p:nvPr/>
        </p:nvGrpSpPr>
        <p:grpSpPr bwMode="auto">
          <a:xfrm>
            <a:off x="5095875" y="3657600"/>
            <a:ext cx="2808288" cy="1066800"/>
            <a:chOff x="2311" y="2304"/>
            <a:chExt cx="1769" cy="672"/>
          </a:xfrm>
        </p:grpSpPr>
        <p:sp>
          <p:nvSpPr>
            <p:cNvPr id="11363" name="Freeform 99"/>
            <p:cNvSpPr>
              <a:spLocks/>
            </p:cNvSpPr>
            <p:nvPr/>
          </p:nvSpPr>
          <p:spPr bwMode="auto">
            <a:xfrm>
              <a:off x="2311" y="2304"/>
              <a:ext cx="94" cy="428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9" y="140"/>
                </a:cxn>
                <a:cxn ang="0">
                  <a:pos x="94" y="428"/>
                </a:cxn>
              </a:cxnLst>
              <a:rect l="0" t="0" r="r" b="b"/>
              <a:pathLst>
                <a:path w="94" h="428">
                  <a:moveTo>
                    <a:pt x="41" y="0"/>
                  </a:moveTo>
                  <a:cubicBezTo>
                    <a:pt x="36" y="23"/>
                    <a:pt x="0" y="69"/>
                    <a:pt x="9" y="140"/>
                  </a:cubicBezTo>
                  <a:cubicBezTo>
                    <a:pt x="18" y="211"/>
                    <a:pt x="76" y="368"/>
                    <a:pt x="94" y="428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11364" name="Freeform 100"/>
            <p:cNvSpPr>
              <a:spLocks/>
            </p:cNvSpPr>
            <p:nvPr/>
          </p:nvSpPr>
          <p:spPr bwMode="auto">
            <a:xfrm>
              <a:off x="3504" y="2352"/>
              <a:ext cx="576" cy="624"/>
            </a:xfrm>
            <a:custGeom>
              <a:avLst/>
              <a:gdLst/>
              <a:ahLst/>
              <a:cxnLst>
                <a:cxn ang="0">
                  <a:pos x="576" y="0"/>
                </a:cxn>
                <a:cxn ang="0">
                  <a:pos x="384" y="240"/>
                </a:cxn>
                <a:cxn ang="0">
                  <a:pos x="240" y="336"/>
                </a:cxn>
                <a:cxn ang="0">
                  <a:pos x="0" y="624"/>
                </a:cxn>
              </a:cxnLst>
              <a:rect l="0" t="0" r="r" b="b"/>
              <a:pathLst>
                <a:path w="576" h="624">
                  <a:moveTo>
                    <a:pt x="576" y="0"/>
                  </a:moveTo>
                  <a:cubicBezTo>
                    <a:pt x="508" y="92"/>
                    <a:pt x="440" y="184"/>
                    <a:pt x="384" y="240"/>
                  </a:cubicBezTo>
                  <a:cubicBezTo>
                    <a:pt x="328" y="296"/>
                    <a:pt x="304" y="272"/>
                    <a:pt x="240" y="336"/>
                  </a:cubicBezTo>
                  <a:cubicBezTo>
                    <a:pt x="176" y="400"/>
                    <a:pt x="40" y="576"/>
                    <a:pt x="0" y="624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11366" name="Freeform 102"/>
            <p:cNvSpPr>
              <a:spLocks/>
            </p:cNvSpPr>
            <p:nvPr/>
          </p:nvSpPr>
          <p:spPr bwMode="auto">
            <a:xfrm>
              <a:off x="2736" y="2352"/>
              <a:ext cx="104" cy="576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96" y="96"/>
                </a:cxn>
                <a:cxn ang="0">
                  <a:pos x="96" y="240"/>
                </a:cxn>
                <a:cxn ang="0">
                  <a:pos x="48" y="384"/>
                </a:cxn>
                <a:cxn ang="0">
                  <a:pos x="0" y="576"/>
                </a:cxn>
              </a:cxnLst>
              <a:rect l="0" t="0" r="r" b="b"/>
              <a:pathLst>
                <a:path w="104" h="576">
                  <a:moveTo>
                    <a:pt x="48" y="0"/>
                  </a:moveTo>
                  <a:cubicBezTo>
                    <a:pt x="68" y="28"/>
                    <a:pt x="88" y="56"/>
                    <a:pt x="96" y="96"/>
                  </a:cubicBezTo>
                  <a:cubicBezTo>
                    <a:pt x="104" y="136"/>
                    <a:pt x="104" y="192"/>
                    <a:pt x="96" y="240"/>
                  </a:cubicBezTo>
                  <a:cubicBezTo>
                    <a:pt x="88" y="288"/>
                    <a:pt x="64" y="328"/>
                    <a:pt x="48" y="384"/>
                  </a:cubicBezTo>
                  <a:cubicBezTo>
                    <a:pt x="32" y="440"/>
                    <a:pt x="8" y="544"/>
                    <a:pt x="0" y="576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1356" name="Freeform 92"/>
          <p:cNvSpPr>
            <a:spLocks/>
          </p:cNvSpPr>
          <p:nvPr/>
        </p:nvSpPr>
        <p:spPr bwMode="auto">
          <a:xfrm>
            <a:off x="7294563" y="3886200"/>
            <a:ext cx="606425" cy="581025"/>
          </a:xfrm>
          <a:custGeom>
            <a:avLst/>
            <a:gdLst/>
            <a:ahLst/>
            <a:cxnLst>
              <a:cxn ang="0">
                <a:pos x="382" y="0"/>
              </a:cxn>
              <a:cxn ang="0">
                <a:pos x="0" y="366"/>
              </a:cxn>
            </a:cxnLst>
            <a:rect l="0" t="0" r="r" b="b"/>
            <a:pathLst>
              <a:path w="382" h="366">
                <a:moveTo>
                  <a:pt x="382" y="0"/>
                </a:moveTo>
                <a:cubicBezTo>
                  <a:pt x="293" y="77"/>
                  <a:pt x="89" y="289"/>
                  <a:pt x="0" y="366"/>
                </a:cubicBezTo>
              </a:path>
            </a:pathLst>
          </a:custGeom>
          <a:noFill/>
          <a:ln w="76200" cmpd="sng">
            <a:solidFill>
              <a:srgbClr val="FF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grpSp>
        <p:nvGrpSpPr>
          <p:cNvPr id="5" name="Group 105"/>
          <p:cNvGrpSpPr>
            <a:grpSpLocks/>
          </p:cNvGrpSpPr>
          <p:nvPr/>
        </p:nvGrpSpPr>
        <p:grpSpPr bwMode="auto">
          <a:xfrm>
            <a:off x="5008563" y="3546475"/>
            <a:ext cx="1039812" cy="1074738"/>
            <a:chOff x="2256" y="2234"/>
            <a:chExt cx="655" cy="677"/>
          </a:xfrm>
        </p:grpSpPr>
        <p:sp>
          <p:nvSpPr>
            <p:cNvPr id="11355" name="Freeform 91"/>
            <p:cNvSpPr>
              <a:spLocks/>
            </p:cNvSpPr>
            <p:nvPr/>
          </p:nvSpPr>
          <p:spPr bwMode="auto">
            <a:xfrm>
              <a:off x="2779" y="2351"/>
              <a:ext cx="132" cy="560"/>
            </a:xfrm>
            <a:custGeom>
              <a:avLst/>
              <a:gdLst/>
              <a:ahLst/>
              <a:cxnLst>
                <a:cxn ang="0">
                  <a:pos x="85" y="0"/>
                </a:cxn>
                <a:cxn ang="0">
                  <a:pos x="132" y="249"/>
                </a:cxn>
                <a:cxn ang="0">
                  <a:pos x="0" y="560"/>
                </a:cxn>
              </a:cxnLst>
              <a:rect l="0" t="0" r="r" b="b"/>
              <a:pathLst>
                <a:path w="132" h="560">
                  <a:moveTo>
                    <a:pt x="85" y="0"/>
                  </a:moveTo>
                  <a:lnTo>
                    <a:pt x="132" y="249"/>
                  </a:lnTo>
                  <a:lnTo>
                    <a:pt x="0" y="560"/>
                  </a:lnTo>
                </a:path>
              </a:pathLst>
            </a:custGeom>
            <a:noFill/>
            <a:ln w="76200" cmpd="sng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11368" name="Freeform 104"/>
            <p:cNvSpPr>
              <a:spLocks/>
            </p:cNvSpPr>
            <p:nvPr/>
          </p:nvSpPr>
          <p:spPr bwMode="auto">
            <a:xfrm>
              <a:off x="2256" y="2234"/>
              <a:ext cx="70" cy="44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0" y="201"/>
                </a:cxn>
                <a:cxn ang="0">
                  <a:pos x="70" y="442"/>
                </a:cxn>
              </a:cxnLst>
              <a:rect l="0" t="0" r="r" b="b"/>
              <a:pathLst>
                <a:path w="70" h="442">
                  <a:moveTo>
                    <a:pt x="48" y="0"/>
                  </a:moveTo>
                  <a:lnTo>
                    <a:pt x="0" y="201"/>
                  </a:lnTo>
                  <a:lnTo>
                    <a:pt x="70" y="442"/>
                  </a:lnTo>
                </a:path>
              </a:pathLst>
            </a:custGeom>
            <a:noFill/>
            <a:ln w="76200" cmpd="sng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1357" name="Oval 93"/>
          <p:cNvSpPr>
            <a:spLocks noChangeArrowheads="1"/>
          </p:cNvSpPr>
          <p:nvPr/>
        </p:nvSpPr>
        <p:spPr bwMode="auto">
          <a:xfrm>
            <a:off x="4551363" y="3581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9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uk-UA" sz="2800" b="1">
                <a:solidFill>
                  <a:srgbClr val="006600"/>
                </a:solidFill>
              </a:rPr>
              <a:t> 1</a:t>
            </a:r>
            <a:r>
              <a:rPr lang="uk-UA" sz="2000" b="1" i="1">
                <a:solidFill>
                  <a:schemeClr val="bg1"/>
                </a:solidFill>
              </a:rPr>
              <a:t> </a:t>
            </a:r>
            <a:endParaRPr lang="ru-RU" sz="2000" b="1" i="1">
              <a:solidFill>
                <a:schemeClr val="bg1"/>
              </a:solidFill>
            </a:endParaRPr>
          </a:p>
        </p:txBody>
      </p:sp>
      <p:sp>
        <p:nvSpPr>
          <p:cNvPr id="11292" name="Oval 28"/>
          <p:cNvSpPr>
            <a:spLocks noChangeArrowheads="1"/>
          </p:cNvSpPr>
          <p:nvPr/>
        </p:nvSpPr>
        <p:spPr bwMode="auto">
          <a:xfrm>
            <a:off x="5312290" y="3811073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9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uk-UA" sz="2800" b="1" dirty="0">
                <a:solidFill>
                  <a:srgbClr val="006600"/>
                </a:solidFill>
              </a:rPr>
              <a:t> 2</a:t>
            </a:r>
            <a:r>
              <a:rPr lang="uk-UA" sz="2000" b="1" i="1" dirty="0">
                <a:solidFill>
                  <a:schemeClr val="bg1"/>
                </a:solidFill>
              </a:rPr>
              <a:t> 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11293" name="Oval 29"/>
          <p:cNvSpPr>
            <a:spLocks noChangeArrowheads="1"/>
          </p:cNvSpPr>
          <p:nvPr/>
        </p:nvSpPr>
        <p:spPr bwMode="auto">
          <a:xfrm>
            <a:off x="6326502" y="4247881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9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uk-UA" sz="2800" b="1" dirty="0">
                <a:solidFill>
                  <a:srgbClr val="006600"/>
                </a:solidFill>
              </a:rPr>
              <a:t> 3</a:t>
            </a:r>
            <a:r>
              <a:rPr lang="uk-UA" b="1" i="1" dirty="0">
                <a:solidFill>
                  <a:schemeClr val="bg1"/>
                </a:solidFill>
              </a:rPr>
              <a:t> 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1362" name="Text Box 98"/>
          <p:cNvSpPr txBox="1">
            <a:spLocks noChangeArrowheads="1"/>
          </p:cNvSpPr>
          <p:nvPr/>
        </p:nvSpPr>
        <p:spPr bwMode="auto">
          <a:xfrm>
            <a:off x="5777003" y="3844344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/>
              <a:t>Субтропічний</a:t>
            </a:r>
            <a:endParaRPr lang="ru-RU" b="1" i="1" dirty="0"/>
          </a:p>
        </p:txBody>
      </p:sp>
      <p:sp>
        <p:nvSpPr>
          <p:cNvPr id="11441" name="Freeform 177"/>
          <p:cNvSpPr>
            <a:spLocks/>
          </p:cNvSpPr>
          <p:nvPr/>
        </p:nvSpPr>
        <p:spPr bwMode="auto">
          <a:xfrm>
            <a:off x="3838575" y="0"/>
            <a:ext cx="5418138" cy="1809750"/>
          </a:xfrm>
          <a:custGeom>
            <a:avLst/>
            <a:gdLst/>
            <a:ahLst/>
            <a:cxnLst>
              <a:cxn ang="0">
                <a:pos x="1257" y="1101"/>
              </a:cxn>
              <a:cxn ang="0">
                <a:pos x="1740" y="1140"/>
              </a:cxn>
              <a:cxn ang="0">
                <a:pos x="1997" y="1101"/>
              </a:cxn>
              <a:cxn ang="0">
                <a:pos x="2160" y="1031"/>
              </a:cxn>
              <a:cxn ang="0">
                <a:pos x="2400" y="957"/>
              </a:cxn>
              <a:cxn ang="0">
                <a:pos x="2563" y="872"/>
              </a:cxn>
              <a:cxn ang="0">
                <a:pos x="2814" y="930"/>
              </a:cxn>
              <a:cxn ang="0">
                <a:pos x="2658" y="619"/>
              </a:cxn>
              <a:cxn ang="0">
                <a:pos x="2970" y="0"/>
              </a:cxn>
              <a:cxn ang="0">
                <a:pos x="0" y="9"/>
              </a:cxn>
              <a:cxn ang="0">
                <a:pos x="14" y="86"/>
              </a:cxn>
              <a:cxn ang="0">
                <a:pos x="152" y="315"/>
              </a:cxn>
              <a:cxn ang="0">
                <a:pos x="354" y="572"/>
              </a:cxn>
              <a:cxn ang="0">
                <a:pos x="578" y="825"/>
              </a:cxn>
              <a:cxn ang="0">
                <a:pos x="728" y="915"/>
              </a:cxn>
              <a:cxn ang="0">
                <a:pos x="915" y="1024"/>
              </a:cxn>
              <a:cxn ang="0">
                <a:pos x="1257" y="1101"/>
              </a:cxn>
            </a:cxnLst>
            <a:rect l="0" t="0" r="r" b="b"/>
            <a:pathLst>
              <a:path w="3413" h="1140">
                <a:moveTo>
                  <a:pt x="1257" y="1101"/>
                </a:moveTo>
                <a:cubicBezTo>
                  <a:pt x="1394" y="1120"/>
                  <a:pt x="1617" y="1140"/>
                  <a:pt x="1740" y="1140"/>
                </a:cubicBezTo>
                <a:cubicBezTo>
                  <a:pt x="1827" y="1130"/>
                  <a:pt x="1937" y="1116"/>
                  <a:pt x="1997" y="1101"/>
                </a:cubicBezTo>
                <a:cubicBezTo>
                  <a:pt x="2060" y="1085"/>
                  <a:pt x="2100" y="1056"/>
                  <a:pt x="2160" y="1031"/>
                </a:cubicBezTo>
                <a:cubicBezTo>
                  <a:pt x="2228" y="1020"/>
                  <a:pt x="2333" y="983"/>
                  <a:pt x="2400" y="957"/>
                </a:cubicBezTo>
                <a:cubicBezTo>
                  <a:pt x="2467" y="931"/>
                  <a:pt x="2494" y="876"/>
                  <a:pt x="2563" y="872"/>
                </a:cubicBezTo>
                <a:cubicBezTo>
                  <a:pt x="2603" y="831"/>
                  <a:pt x="2749" y="1067"/>
                  <a:pt x="2814" y="930"/>
                </a:cubicBezTo>
                <a:cubicBezTo>
                  <a:pt x="2830" y="888"/>
                  <a:pt x="2632" y="774"/>
                  <a:pt x="2658" y="619"/>
                </a:cubicBezTo>
                <a:cubicBezTo>
                  <a:pt x="2684" y="464"/>
                  <a:pt x="3413" y="102"/>
                  <a:pt x="2970" y="0"/>
                </a:cubicBezTo>
                <a:lnTo>
                  <a:pt x="0" y="9"/>
                </a:lnTo>
                <a:lnTo>
                  <a:pt x="14" y="86"/>
                </a:lnTo>
                <a:cubicBezTo>
                  <a:pt x="39" y="137"/>
                  <a:pt x="95" y="234"/>
                  <a:pt x="152" y="315"/>
                </a:cubicBezTo>
                <a:cubicBezTo>
                  <a:pt x="88" y="350"/>
                  <a:pt x="316" y="524"/>
                  <a:pt x="354" y="572"/>
                </a:cubicBezTo>
                <a:cubicBezTo>
                  <a:pt x="394" y="760"/>
                  <a:pt x="415" y="820"/>
                  <a:pt x="578" y="825"/>
                </a:cubicBezTo>
                <a:cubicBezTo>
                  <a:pt x="660" y="831"/>
                  <a:pt x="646" y="909"/>
                  <a:pt x="728" y="915"/>
                </a:cubicBezTo>
                <a:cubicBezTo>
                  <a:pt x="761" y="926"/>
                  <a:pt x="889" y="1002"/>
                  <a:pt x="915" y="1024"/>
                </a:cubicBezTo>
                <a:cubicBezTo>
                  <a:pt x="1011" y="1027"/>
                  <a:pt x="1183" y="1111"/>
                  <a:pt x="1257" y="1101"/>
                </a:cubicBezTo>
                <a:close/>
              </a:path>
            </a:pathLst>
          </a:custGeom>
          <a:solidFill>
            <a:srgbClr val="0066FF">
              <a:alpha val="41176"/>
            </a:srgbClr>
          </a:solidFill>
          <a:ln w="28575" cap="rnd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445" name="Freeform 181"/>
          <p:cNvSpPr>
            <a:spLocks/>
          </p:cNvSpPr>
          <p:nvPr/>
        </p:nvSpPr>
        <p:spPr bwMode="auto">
          <a:xfrm>
            <a:off x="3276600" y="0"/>
            <a:ext cx="5881688" cy="2732088"/>
          </a:xfrm>
          <a:custGeom>
            <a:avLst/>
            <a:gdLst/>
            <a:ahLst/>
            <a:cxnLst>
              <a:cxn ang="0">
                <a:pos x="3705" y="470"/>
              </a:cxn>
              <a:cxn ang="0">
                <a:pos x="3308" y="1000"/>
              </a:cxn>
              <a:cxn ang="0">
                <a:pos x="3137" y="1218"/>
              </a:cxn>
              <a:cxn ang="0">
                <a:pos x="2880" y="1545"/>
              </a:cxn>
              <a:cxn ang="0">
                <a:pos x="2335" y="1716"/>
              </a:cxn>
              <a:cxn ang="0">
                <a:pos x="1842" y="1659"/>
              </a:cxn>
              <a:cxn ang="0">
                <a:pos x="1113" y="1490"/>
              </a:cxn>
              <a:cxn ang="0">
                <a:pos x="817" y="1101"/>
              </a:cxn>
              <a:cxn ang="0">
                <a:pos x="459" y="1085"/>
              </a:cxn>
              <a:cxn ang="0">
                <a:pos x="182" y="1058"/>
              </a:cxn>
              <a:cxn ang="0">
                <a:pos x="74" y="1029"/>
              </a:cxn>
              <a:cxn ang="0">
                <a:pos x="2" y="987"/>
              </a:cxn>
              <a:cxn ang="0">
                <a:pos x="0" y="2"/>
              </a:cxn>
              <a:cxn ang="0">
                <a:pos x="249" y="0"/>
              </a:cxn>
              <a:cxn ang="0">
                <a:pos x="359" y="8"/>
              </a:cxn>
              <a:cxn ang="0">
                <a:pos x="362" y="73"/>
              </a:cxn>
              <a:cxn ang="0">
                <a:pos x="378" y="106"/>
              </a:cxn>
              <a:cxn ang="0">
                <a:pos x="490" y="268"/>
              </a:cxn>
              <a:cxn ang="0">
                <a:pos x="512" y="291"/>
              </a:cxn>
              <a:cxn ang="0">
                <a:pos x="551" y="412"/>
              </a:cxn>
              <a:cxn ang="0">
                <a:pos x="689" y="550"/>
              </a:cxn>
              <a:cxn ang="0">
                <a:pos x="753" y="720"/>
              </a:cxn>
              <a:cxn ang="0">
                <a:pos x="834" y="798"/>
              </a:cxn>
              <a:cxn ang="0">
                <a:pos x="959" y="829"/>
              </a:cxn>
              <a:cxn ang="0">
                <a:pos x="1001" y="855"/>
              </a:cxn>
              <a:cxn ang="0">
                <a:pos x="1109" y="928"/>
              </a:cxn>
              <a:cxn ang="0">
                <a:pos x="1320" y="1030"/>
              </a:cxn>
              <a:cxn ang="0">
                <a:pos x="1519" y="1081"/>
              </a:cxn>
              <a:cxn ang="0">
                <a:pos x="1718" y="1113"/>
              </a:cxn>
              <a:cxn ang="0">
                <a:pos x="1767" y="1116"/>
              </a:cxn>
              <a:cxn ang="0">
                <a:pos x="1835" y="1125"/>
              </a:cxn>
              <a:cxn ang="0">
                <a:pos x="1953" y="1134"/>
              </a:cxn>
              <a:cxn ang="0">
                <a:pos x="2148" y="1131"/>
              </a:cxn>
              <a:cxn ang="0">
                <a:pos x="2310" y="1107"/>
              </a:cxn>
              <a:cxn ang="0">
                <a:pos x="2547" y="1026"/>
              </a:cxn>
              <a:cxn ang="0">
                <a:pos x="2577" y="1018"/>
              </a:cxn>
              <a:cxn ang="0">
                <a:pos x="2748" y="953"/>
              </a:cxn>
              <a:cxn ang="0">
                <a:pos x="2835" y="906"/>
              </a:cxn>
              <a:cxn ang="0">
                <a:pos x="2942" y="867"/>
              </a:cxn>
              <a:cxn ang="0">
                <a:pos x="3050" y="939"/>
              </a:cxn>
              <a:cxn ang="0">
                <a:pos x="3145" y="953"/>
              </a:cxn>
              <a:cxn ang="0">
                <a:pos x="3149" y="882"/>
              </a:cxn>
              <a:cxn ang="0">
                <a:pos x="3059" y="772"/>
              </a:cxn>
              <a:cxn ang="0">
                <a:pos x="3021" y="696"/>
              </a:cxn>
              <a:cxn ang="0">
                <a:pos x="3027" y="573"/>
              </a:cxn>
              <a:cxn ang="0">
                <a:pos x="3261" y="271"/>
              </a:cxn>
              <a:cxn ang="0">
                <a:pos x="3321" y="196"/>
              </a:cxn>
              <a:cxn ang="0">
                <a:pos x="3339" y="0"/>
              </a:cxn>
              <a:cxn ang="0">
                <a:pos x="3690" y="8"/>
              </a:cxn>
            </a:cxnLst>
            <a:rect l="0" t="0" r="r" b="b"/>
            <a:pathLst>
              <a:path w="3705" h="1721">
                <a:moveTo>
                  <a:pt x="3705" y="470"/>
                </a:moveTo>
                <a:lnTo>
                  <a:pt x="3308" y="1000"/>
                </a:lnTo>
                <a:cubicBezTo>
                  <a:pt x="3303" y="1019"/>
                  <a:pt x="3150" y="1215"/>
                  <a:pt x="3137" y="1218"/>
                </a:cubicBezTo>
                <a:cubicBezTo>
                  <a:pt x="3097" y="1226"/>
                  <a:pt x="2916" y="1528"/>
                  <a:pt x="2880" y="1545"/>
                </a:cubicBezTo>
                <a:cubicBezTo>
                  <a:pt x="2746" y="1628"/>
                  <a:pt x="2508" y="1697"/>
                  <a:pt x="2335" y="1716"/>
                </a:cubicBezTo>
                <a:cubicBezTo>
                  <a:pt x="2200" y="1721"/>
                  <a:pt x="2045" y="1697"/>
                  <a:pt x="1842" y="1659"/>
                </a:cubicBezTo>
                <a:cubicBezTo>
                  <a:pt x="1671" y="1622"/>
                  <a:pt x="1284" y="1583"/>
                  <a:pt x="1113" y="1490"/>
                </a:cubicBezTo>
                <a:cubicBezTo>
                  <a:pt x="1037" y="1406"/>
                  <a:pt x="974" y="1219"/>
                  <a:pt x="817" y="1101"/>
                </a:cubicBezTo>
                <a:cubicBezTo>
                  <a:pt x="747" y="1008"/>
                  <a:pt x="604" y="1115"/>
                  <a:pt x="459" y="1085"/>
                </a:cubicBezTo>
                <a:lnTo>
                  <a:pt x="182" y="1058"/>
                </a:lnTo>
                <a:lnTo>
                  <a:pt x="74" y="1029"/>
                </a:lnTo>
                <a:lnTo>
                  <a:pt x="2" y="987"/>
                </a:lnTo>
                <a:lnTo>
                  <a:pt x="0" y="2"/>
                </a:lnTo>
                <a:lnTo>
                  <a:pt x="249" y="0"/>
                </a:lnTo>
                <a:lnTo>
                  <a:pt x="359" y="8"/>
                </a:lnTo>
                <a:lnTo>
                  <a:pt x="362" y="73"/>
                </a:lnTo>
                <a:lnTo>
                  <a:pt x="378" y="106"/>
                </a:lnTo>
                <a:cubicBezTo>
                  <a:pt x="399" y="138"/>
                  <a:pt x="468" y="237"/>
                  <a:pt x="490" y="268"/>
                </a:cubicBezTo>
                <a:cubicBezTo>
                  <a:pt x="511" y="299"/>
                  <a:pt x="502" y="267"/>
                  <a:pt x="512" y="291"/>
                </a:cubicBezTo>
                <a:cubicBezTo>
                  <a:pt x="522" y="315"/>
                  <a:pt x="522" y="369"/>
                  <a:pt x="551" y="412"/>
                </a:cubicBezTo>
                <a:cubicBezTo>
                  <a:pt x="580" y="455"/>
                  <a:pt x="655" y="499"/>
                  <a:pt x="689" y="550"/>
                </a:cubicBezTo>
                <a:cubicBezTo>
                  <a:pt x="746" y="613"/>
                  <a:pt x="729" y="679"/>
                  <a:pt x="753" y="720"/>
                </a:cubicBezTo>
                <a:cubicBezTo>
                  <a:pt x="777" y="761"/>
                  <a:pt x="800" y="780"/>
                  <a:pt x="834" y="798"/>
                </a:cubicBezTo>
                <a:cubicBezTo>
                  <a:pt x="868" y="816"/>
                  <a:pt x="931" y="820"/>
                  <a:pt x="959" y="829"/>
                </a:cubicBezTo>
                <a:lnTo>
                  <a:pt x="1001" y="855"/>
                </a:lnTo>
                <a:cubicBezTo>
                  <a:pt x="1026" y="872"/>
                  <a:pt x="1056" y="899"/>
                  <a:pt x="1109" y="928"/>
                </a:cubicBezTo>
                <a:lnTo>
                  <a:pt x="1320" y="1030"/>
                </a:lnTo>
                <a:cubicBezTo>
                  <a:pt x="1426" y="1035"/>
                  <a:pt x="1453" y="1067"/>
                  <a:pt x="1519" y="1081"/>
                </a:cubicBezTo>
                <a:cubicBezTo>
                  <a:pt x="1585" y="1095"/>
                  <a:pt x="1677" y="1107"/>
                  <a:pt x="1718" y="1113"/>
                </a:cubicBezTo>
                <a:cubicBezTo>
                  <a:pt x="1759" y="1119"/>
                  <a:pt x="1748" y="1114"/>
                  <a:pt x="1767" y="1116"/>
                </a:cubicBezTo>
                <a:cubicBezTo>
                  <a:pt x="1786" y="1118"/>
                  <a:pt x="1804" y="1122"/>
                  <a:pt x="1835" y="1125"/>
                </a:cubicBezTo>
                <a:cubicBezTo>
                  <a:pt x="1866" y="1128"/>
                  <a:pt x="1901" y="1133"/>
                  <a:pt x="1953" y="1134"/>
                </a:cubicBezTo>
                <a:cubicBezTo>
                  <a:pt x="2005" y="1135"/>
                  <a:pt x="2089" y="1135"/>
                  <a:pt x="2148" y="1131"/>
                </a:cubicBezTo>
                <a:cubicBezTo>
                  <a:pt x="2207" y="1127"/>
                  <a:pt x="2244" y="1125"/>
                  <a:pt x="2310" y="1107"/>
                </a:cubicBezTo>
                <a:cubicBezTo>
                  <a:pt x="2382" y="1116"/>
                  <a:pt x="2475" y="1010"/>
                  <a:pt x="2547" y="1026"/>
                </a:cubicBezTo>
                <a:cubicBezTo>
                  <a:pt x="2591" y="1012"/>
                  <a:pt x="2544" y="1030"/>
                  <a:pt x="2577" y="1018"/>
                </a:cubicBezTo>
                <a:cubicBezTo>
                  <a:pt x="2610" y="1006"/>
                  <a:pt x="2705" y="972"/>
                  <a:pt x="2748" y="953"/>
                </a:cubicBezTo>
                <a:cubicBezTo>
                  <a:pt x="2792" y="936"/>
                  <a:pt x="2803" y="920"/>
                  <a:pt x="2835" y="906"/>
                </a:cubicBezTo>
                <a:cubicBezTo>
                  <a:pt x="2867" y="892"/>
                  <a:pt x="2906" y="862"/>
                  <a:pt x="2942" y="867"/>
                </a:cubicBezTo>
                <a:cubicBezTo>
                  <a:pt x="2979" y="868"/>
                  <a:pt x="3016" y="925"/>
                  <a:pt x="3050" y="939"/>
                </a:cubicBezTo>
                <a:cubicBezTo>
                  <a:pt x="3084" y="953"/>
                  <a:pt x="3128" y="963"/>
                  <a:pt x="3145" y="953"/>
                </a:cubicBezTo>
                <a:cubicBezTo>
                  <a:pt x="3155" y="943"/>
                  <a:pt x="3169" y="925"/>
                  <a:pt x="3149" y="882"/>
                </a:cubicBezTo>
                <a:cubicBezTo>
                  <a:pt x="3135" y="852"/>
                  <a:pt x="3080" y="803"/>
                  <a:pt x="3059" y="772"/>
                </a:cubicBezTo>
                <a:cubicBezTo>
                  <a:pt x="3038" y="741"/>
                  <a:pt x="3026" y="729"/>
                  <a:pt x="3021" y="696"/>
                </a:cubicBezTo>
                <a:cubicBezTo>
                  <a:pt x="3015" y="634"/>
                  <a:pt x="2991" y="644"/>
                  <a:pt x="3027" y="573"/>
                </a:cubicBezTo>
                <a:cubicBezTo>
                  <a:pt x="3067" y="502"/>
                  <a:pt x="3212" y="334"/>
                  <a:pt x="3261" y="271"/>
                </a:cubicBezTo>
                <a:cubicBezTo>
                  <a:pt x="3308" y="208"/>
                  <a:pt x="3299" y="235"/>
                  <a:pt x="3321" y="196"/>
                </a:cubicBezTo>
                <a:lnTo>
                  <a:pt x="3339" y="0"/>
                </a:lnTo>
                <a:lnTo>
                  <a:pt x="3690" y="8"/>
                </a:lnTo>
              </a:path>
            </a:pathLst>
          </a:custGeom>
          <a:solidFill>
            <a:srgbClr val="FF7C80">
              <a:alpha val="47059"/>
            </a:srgbClr>
          </a:solidFill>
          <a:ln w="9525" cap="rnd">
            <a:noFill/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446" name="Freeform 182"/>
          <p:cNvSpPr>
            <a:spLocks/>
          </p:cNvSpPr>
          <p:nvPr/>
        </p:nvSpPr>
        <p:spPr bwMode="auto">
          <a:xfrm>
            <a:off x="3275013" y="766763"/>
            <a:ext cx="5889625" cy="3149600"/>
          </a:xfrm>
          <a:custGeom>
            <a:avLst/>
            <a:gdLst/>
            <a:ahLst/>
            <a:cxnLst>
              <a:cxn ang="0">
                <a:pos x="0" y="506"/>
              </a:cxn>
              <a:cxn ang="0">
                <a:pos x="64" y="543"/>
              </a:cxn>
              <a:cxn ang="0">
                <a:pos x="148" y="569"/>
              </a:cxn>
              <a:cxn ang="0">
                <a:pos x="354" y="589"/>
              </a:cxn>
              <a:cxn ang="0">
                <a:pos x="384" y="592"/>
              </a:cxn>
              <a:cxn ang="0">
                <a:pos x="420" y="593"/>
              </a:cxn>
              <a:cxn ang="0">
                <a:pos x="513" y="602"/>
              </a:cxn>
              <a:cxn ang="0">
                <a:pos x="766" y="578"/>
              </a:cxn>
              <a:cxn ang="0">
                <a:pos x="912" y="699"/>
              </a:cxn>
              <a:cxn ang="0">
                <a:pos x="1035" y="881"/>
              </a:cxn>
              <a:cxn ang="0">
                <a:pos x="1105" y="984"/>
              </a:cxn>
              <a:cxn ang="0">
                <a:pos x="1267" y="1063"/>
              </a:cxn>
              <a:cxn ang="0">
                <a:pos x="1489" y="1111"/>
              </a:cxn>
              <a:cxn ang="0">
                <a:pos x="1564" y="1127"/>
              </a:cxn>
              <a:cxn ang="0">
                <a:pos x="1628" y="1136"/>
              </a:cxn>
              <a:cxn ang="0">
                <a:pos x="1799" y="1160"/>
              </a:cxn>
              <a:cxn ang="0">
                <a:pos x="1966" y="1195"/>
              </a:cxn>
              <a:cxn ang="0">
                <a:pos x="2327" y="1228"/>
              </a:cxn>
              <a:cxn ang="0">
                <a:pos x="2647" y="1160"/>
              </a:cxn>
              <a:cxn ang="0">
                <a:pos x="2739" y="1126"/>
              </a:cxn>
              <a:cxn ang="0">
                <a:pos x="2833" y="1088"/>
              </a:cxn>
              <a:cxn ang="0">
                <a:pos x="2919" y="1016"/>
              </a:cxn>
              <a:cxn ang="0">
                <a:pos x="2983" y="922"/>
              </a:cxn>
              <a:cxn ang="0">
                <a:pos x="3045" y="833"/>
              </a:cxn>
              <a:cxn ang="0">
                <a:pos x="3405" y="377"/>
              </a:cxn>
              <a:cxn ang="0">
                <a:pos x="3706" y="0"/>
              </a:cxn>
              <a:cxn ang="0">
                <a:pos x="3706" y="1191"/>
              </a:cxn>
              <a:cxn ang="0">
                <a:pos x="2998" y="1837"/>
              </a:cxn>
              <a:cxn ang="0">
                <a:pos x="2708" y="1967"/>
              </a:cxn>
              <a:cxn ang="0">
                <a:pos x="2468" y="1938"/>
              </a:cxn>
              <a:cxn ang="0">
                <a:pos x="2251" y="1922"/>
              </a:cxn>
              <a:cxn ang="0">
                <a:pos x="1875" y="1851"/>
              </a:cxn>
              <a:cxn ang="0">
                <a:pos x="1597" y="1868"/>
              </a:cxn>
              <a:cxn ang="0">
                <a:pos x="1239" y="1845"/>
              </a:cxn>
              <a:cxn ang="0">
                <a:pos x="561" y="1385"/>
              </a:cxn>
              <a:cxn ang="0">
                <a:pos x="1" y="1217"/>
              </a:cxn>
              <a:cxn ang="0">
                <a:pos x="0" y="506"/>
              </a:cxn>
            </a:cxnLst>
            <a:rect l="0" t="0" r="r" b="b"/>
            <a:pathLst>
              <a:path w="3710" h="1984">
                <a:moveTo>
                  <a:pt x="0" y="506"/>
                </a:moveTo>
                <a:lnTo>
                  <a:pt x="64" y="543"/>
                </a:lnTo>
                <a:lnTo>
                  <a:pt x="148" y="569"/>
                </a:lnTo>
                <a:cubicBezTo>
                  <a:pt x="214" y="587"/>
                  <a:pt x="315" y="585"/>
                  <a:pt x="354" y="589"/>
                </a:cubicBezTo>
                <a:cubicBezTo>
                  <a:pt x="393" y="593"/>
                  <a:pt x="373" y="591"/>
                  <a:pt x="384" y="592"/>
                </a:cubicBezTo>
                <a:cubicBezTo>
                  <a:pt x="396" y="593"/>
                  <a:pt x="391" y="593"/>
                  <a:pt x="420" y="593"/>
                </a:cubicBezTo>
                <a:cubicBezTo>
                  <a:pt x="441" y="595"/>
                  <a:pt x="455" y="604"/>
                  <a:pt x="513" y="602"/>
                </a:cubicBezTo>
                <a:cubicBezTo>
                  <a:pt x="537" y="625"/>
                  <a:pt x="740" y="560"/>
                  <a:pt x="766" y="578"/>
                </a:cubicBezTo>
                <a:cubicBezTo>
                  <a:pt x="826" y="595"/>
                  <a:pt x="867" y="649"/>
                  <a:pt x="912" y="699"/>
                </a:cubicBezTo>
                <a:cubicBezTo>
                  <a:pt x="957" y="749"/>
                  <a:pt x="1003" y="834"/>
                  <a:pt x="1035" y="881"/>
                </a:cubicBezTo>
                <a:cubicBezTo>
                  <a:pt x="1072" y="926"/>
                  <a:pt x="1066" y="954"/>
                  <a:pt x="1105" y="984"/>
                </a:cubicBezTo>
                <a:cubicBezTo>
                  <a:pt x="1144" y="1014"/>
                  <a:pt x="1203" y="1042"/>
                  <a:pt x="1267" y="1063"/>
                </a:cubicBezTo>
                <a:lnTo>
                  <a:pt x="1489" y="1111"/>
                </a:lnTo>
                <a:cubicBezTo>
                  <a:pt x="1539" y="1121"/>
                  <a:pt x="1541" y="1123"/>
                  <a:pt x="1564" y="1127"/>
                </a:cubicBezTo>
                <a:cubicBezTo>
                  <a:pt x="1587" y="1131"/>
                  <a:pt x="1589" y="1131"/>
                  <a:pt x="1628" y="1136"/>
                </a:cubicBezTo>
                <a:cubicBezTo>
                  <a:pt x="1693" y="1141"/>
                  <a:pt x="1734" y="1157"/>
                  <a:pt x="1799" y="1160"/>
                </a:cubicBezTo>
                <a:cubicBezTo>
                  <a:pt x="1854" y="1165"/>
                  <a:pt x="1878" y="1184"/>
                  <a:pt x="1966" y="1195"/>
                </a:cubicBezTo>
                <a:cubicBezTo>
                  <a:pt x="2054" y="1206"/>
                  <a:pt x="2214" y="1234"/>
                  <a:pt x="2327" y="1228"/>
                </a:cubicBezTo>
                <a:cubicBezTo>
                  <a:pt x="2486" y="1224"/>
                  <a:pt x="2578" y="1176"/>
                  <a:pt x="2647" y="1160"/>
                </a:cubicBezTo>
                <a:cubicBezTo>
                  <a:pt x="2656" y="1153"/>
                  <a:pt x="2730" y="1132"/>
                  <a:pt x="2739" y="1126"/>
                </a:cubicBezTo>
                <a:cubicBezTo>
                  <a:pt x="2767" y="1107"/>
                  <a:pt x="2801" y="1095"/>
                  <a:pt x="2833" y="1088"/>
                </a:cubicBezTo>
                <a:cubicBezTo>
                  <a:pt x="2843" y="1086"/>
                  <a:pt x="2909" y="1019"/>
                  <a:pt x="2919" y="1016"/>
                </a:cubicBezTo>
                <a:cubicBezTo>
                  <a:pt x="2951" y="1008"/>
                  <a:pt x="2932" y="930"/>
                  <a:pt x="2983" y="922"/>
                </a:cubicBezTo>
                <a:cubicBezTo>
                  <a:pt x="3006" y="890"/>
                  <a:pt x="2925" y="987"/>
                  <a:pt x="3045" y="833"/>
                </a:cubicBezTo>
                <a:cubicBezTo>
                  <a:pt x="3115" y="742"/>
                  <a:pt x="3295" y="516"/>
                  <a:pt x="3405" y="377"/>
                </a:cubicBezTo>
                <a:lnTo>
                  <a:pt x="3706" y="0"/>
                </a:lnTo>
                <a:cubicBezTo>
                  <a:pt x="3710" y="183"/>
                  <a:pt x="3708" y="1007"/>
                  <a:pt x="3706" y="1191"/>
                </a:cubicBezTo>
                <a:cubicBezTo>
                  <a:pt x="3586" y="1492"/>
                  <a:pt x="3164" y="1708"/>
                  <a:pt x="2998" y="1837"/>
                </a:cubicBezTo>
                <a:cubicBezTo>
                  <a:pt x="2832" y="1966"/>
                  <a:pt x="2796" y="1950"/>
                  <a:pt x="2708" y="1967"/>
                </a:cubicBezTo>
                <a:cubicBezTo>
                  <a:pt x="2620" y="1984"/>
                  <a:pt x="2544" y="1945"/>
                  <a:pt x="2468" y="1938"/>
                </a:cubicBezTo>
                <a:cubicBezTo>
                  <a:pt x="2393" y="1926"/>
                  <a:pt x="2353" y="1934"/>
                  <a:pt x="2251" y="1922"/>
                </a:cubicBezTo>
                <a:cubicBezTo>
                  <a:pt x="2164" y="1910"/>
                  <a:pt x="1989" y="1864"/>
                  <a:pt x="1875" y="1851"/>
                </a:cubicBezTo>
                <a:cubicBezTo>
                  <a:pt x="1791" y="1845"/>
                  <a:pt x="1703" y="1875"/>
                  <a:pt x="1597" y="1868"/>
                </a:cubicBezTo>
                <a:cubicBezTo>
                  <a:pt x="1527" y="1846"/>
                  <a:pt x="1412" y="1925"/>
                  <a:pt x="1239" y="1845"/>
                </a:cubicBezTo>
                <a:cubicBezTo>
                  <a:pt x="1066" y="1765"/>
                  <a:pt x="767" y="1490"/>
                  <a:pt x="561" y="1385"/>
                </a:cubicBezTo>
                <a:cubicBezTo>
                  <a:pt x="355" y="1280"/>
                  <a:pt x="94" y="1363"/>
                  <a:pt x="1" y="1217"/>
                </a:cubicBezTo>
                <a:lnTo>
                  <a:pt x="0" y="506"/>
                </a:lnTo>
                <a:close/>
              </a:path>
            </a:pathLst>
          </a:custGeom>
          <a:solidFill>
            <a:srgbClr val="009900">
              <a:alpha val="50196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438" name="Text Box 174"/>
          <p:cNvSpPr txBox="1">
            <a:spLocks noChangeArrowheads="1"/>
          </p:cNvSpPr>
          <p:nvPr/>
        </p:nvSpPr>
        <p:spPr bwMode="auto">
          <a:xfrm>
            <a:off x="5389563" y="10668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>
                <a:solidFill>
                  <a:schemeClr val="bg1"/>
                </a:solidFill>
              </a:rPr>
              <a:t>Арктичний</a:t>
            </a:r>
            <a:endParaRPr lang="ru-RU" b="1" i="1">
              <a:solidFill>
                <a:schemeClr val="bg1"/>
              </a:solidFill>
            </a:endParaRPr>
          </a:p>
        </p:txBody>
      </p:sp>
      <p:grpSp>
        <p:nvGrpSpPr>
          <p:cNvPr id="12" name="Group 138"/>
          <p:cNvGrpSpPr>
            <a:grpSpLocks/>
          </p:cNvGrpSpPr>
          <p:nvPr/>
        </p:nvGrpSpPr>
        <p:grpSpPr bwMode="auto">
          <a:xfrm>
            <a:off x="247650" y="3008602"/>
            <a:ext cx="4974261" cy="469900"/>
            <a:chOff x="96" y="1248"/>
            <a:chExt cx="2652" cy="296"/>
          </a:xfrm>
        </p:grpSpPr>
        <p:sp>
          <p:nvSpPr>
            <p:cNvPr id="11334" name="Text Box 70"/>
            <p:cNvSpPr txBox="1">
              <a:spLocks noChangeArrowheads="1"/>
            </p:cNvSpPr>
            <p:nvPr/>
          </p:nvSpPr>
          <p:spPr bwMode="auto">
            <a:xfrm>
              <a:off x="473" y="1248"/>
              <a:ext cx="2275" cy="29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b="1" i="1" dirty="0">
                  <a:solidFill>
                    <a:sysClr val="windowText" lastClr="000000"/>
                  </a:solidFill>
                </a:rPr>
                <a:t>помірно-континентальна</a:t>
              </a:r>
              <a:endParaRPr lang="ru-RU" b="1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35" name="Oval 71"/>
            <p:cNvSpPr>
              <a:spLocks noChangeArrowheads="1"/>
            </p:cNvSpPr>
            <p:nvPr/>
          </p:nvSpPr>
          <p:spPr bwMode="auto">
            <a:xfrm>
              <a:off x="96" y="1248"/>
              <a:ext cx="288" cy="28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uk-UA" sz="3200" b="1">
                  <a:solidFill>
                    <a:srgbClr val="006600"/>
                  </a:solidFill>
                </a:rPr>
                <a:t> 3</a:t>
              </a:r>
              <a:r>
                <a:rPr lang="uk-UA" sz="2800" b="1" i="1">
                  <a:solidFill>
                    <a:schemeClr val="bg1"/>
                  </a:solidFill>
                </a:rPr>
                <a:t> </a:t>
              </a:r>
              <a:endParaRPr lang="ru-RU" sz="2800" b="1" i="1">
                <a:solidFill>
                  <a:schemeClr val="bg1"/>
                </a:solidFill>
              </a:endParaRPr>
            </a:p>
          </p:txBody>
        </p:sp>
      </p:grpSp>
      <p:sp>
        <p:nvSpPr>
          <p:cNvPr id="11410" name="Rectangle 146"/>
          <p:cNvSpPr>
            <a:spLocks noChangeArrowheads="1"/>
          </p:cNvSpPr>
          <p:nvPr/>
        </p:nvSpPr>
        <p:spPr bwMode="auto">
          <a:xfrm>
            <a:off x="251251" y="3867150"/>
            <a:ext cx="4701749" cy="1466850"/>
          </a:xfrm>
          <a:prstGeom prst="rect">
            <a:avLst/>
          </a:prstGeom>
          <a:solidFill>
            <a:srgbClr val="CCFFFF"/>
          </a:solidFill>
          <a:ln w="38100" cmpd="dbl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1411" name="Text Box 147"/>
          <p:cNvSpPr txBox="1">
            <a:spLocks noChangeArrowheads="1"/>
          </p:cNvSpPr>
          <p:nvPr/>
        </p:nvSpPr>
        <p:spPr bwMode="auto">
          <a:xfrm>
            <a:off x="306890" y="4048957"/>
            <a:ext cx="129331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uk-UA" sz="2800" b="1" i="1" dirty="0">
                <a:solidFill>
                  <a:srgbClr val="CC0000"/>
                </a:solidFill>
              </a:rPr>
              <a:t>+25</a:t>
            </a:r>
            <a:r>
              <a:rPr lang="uk-UA" sz="2800" b="1" i="1" baseline="30000" dirty="0">
                <a:solidFill>
                  <a:srgbClr val="CC0000"/>
                </a:solidFill>
              </a:rPr>
              <a:t>о</a:t>
            </a:r>
            <a:r>
              <a:rPr lang="uk-UA" sz="2800" b="1" i="1" dirty="0">
                <a:solidFill>
                  <a:srgbClr val="CC0000"/>
                </a:solidFill>
              </a:rPr>
              <a:t>С</a:t>
            </a:r>
            <a:endParaRPr lang="ru-RU" sz="2800" b="1" i="1" dirty="0">
              <a:solidFill>
                <a:srgbClr val="CC0000"/>
              </a:solidFill>
            </a:endParaRPr>
          </a:p>
        </p:txBody>
      </p:sp>
      <p:sp>
        <p:nvSpPr>
          <p:cNvPr id="11414" name="Rectangle 150"/>
          <p:cNvSpPr>
            <a:spLocks noChangeArrowheads="1"/>
          </p:cNvSpPr>
          <p:nvPr/>
        </p:nvSpPr>
        <p:spPr bwMode="auto">
          <a:xfrm>
            <a:off x="366512" y="4709907"/>
            <a:ext cx="1271788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uk-UA" sz="2800" b="1" i="1" dirty="0" smtClean="0">
                <a:solidFill>
                  <a:schemeClr val="accent2"/>
                </a:solidFill>
              </a:rPr>
              <a:t>+  8</a:t>
            </a:r>
            <a:r>
              <a:rPr lang="uk-UA" sz="2800" b="1" i="1" baseline="30000" dirty="0" smtClean="0">
                <a:solidFill>
                  <a:schemeClr val="accent2"/>
                </a:solidFill>
              </a:rPr>
              <a:t>о</a:t>
            </a:r>
            <a:r>
              <a:rPr lang="uk-UA" sz="2800" b="1" i="1" dirty="0" smtClean="0">
                <a:solidFill>
                  <a:schemeClr val="accent2"/>
                </a:solidFill>
              </a:rPr>
              <a:t>С</a:t>
            </a:r>
            <a:endParaRPr lang="ru-RU" sz="2800" b="1" i="1" dirty="0">
              <a:solidFill>
                <a:schemeClr val="accent2"/>
              </a:solidFill>
            </a:endParaRPr>
          </a:p>
        </p:txBody>
      </p:sp>
      <p:grpSp>
        <p:nvGrpSpPr>
          <p:cNvPr id="13" name="Group 153"/>
          <p:cNvGrpSpPr>
            <a:grpSpLocks/>
          </p:cNvGrpSpPr>
          <p:nvPr/>
        </p:nvGrpSpPr>
        <p:grpSpPr bwMode="auto">
          <a:xfrm>
            <a:off x="2914650" y="4282548"/>
            <a:ext cx="1905286" cy="639763"/>
            <a:chOff x="3168" y="1369"/>
            <a:chExt cx="1281" cy="403"/>
          </a:xfrm>
        </p:grpSpPr>
        <p:grpSp>
          <p:nvGrpSpPr>
            <p:cNvPr id="14" name="Group 154"/>
            <p:cNvGrpSpPr>
              <a:grpSpLocks/>
            </p:cNvGrpSpPr>
            <p:nvPr/>
          </p:nvGrpSpPr>
          <p:grpSpPr bwMode="auto">
            <a:xfrm>
              <a:off x="3168" y="1369"/>
              <a:ext cx="384" cy="403"/>
              <a:chOff x="1693" y="2150"/>
              <a:chExt cx="624" cy="629"/>
            </a:xfrm>
          </p:grpSpPr>
          <p:graphicFrame>
            <p:nvGraphicFramePr>
              <p:cNvPr id="11419" name="Object 155"/>
              <p:cNvGraphicFramePr>
                <a:graphicFrameLocks noChangeAspect="1"/>
              </p:cNvGraphicFramePr>
              <p:nvPr/>
            </p:nvGraphicFramePr>
            <p:xfrm>
              <a:off x="1728" y="2208"/>
              <a:ext cx="512" cy="571"/>
            </p:xfrm>
            <a:graphic>
              <a:graphicData uri="http://schemas.openxmlformats.org/presentationml/2006/ole">
                <p:oleObj spid="_x0000_s50178" name="CorelDRAW" r:id="rId9" imgW="1894320" imgH="2112480" progId="">
                  <p:embed/>
                </p:oleObj>
              </a:graphicData>
            </a:graphic>
          </p:graphicFrame>
          <p:graphicFrame>
            <p:nvGraphicFramePr>
              <p:cNvPr id="11420" name="Object 156"/>
              <p:cNvGraphicFramePr>
                <a:graphicFrameLocks noChangeAspect="1"/>
              </p:cNvGraphicFramePr>
              <p:nvPr/>
            </p:nvGraphicFramePr>
            <p:xfrm>
              <a:off x="1693" y="2150"/>
              <a:ext cx="624" cy="283"/>
            </p:xfrm>
            <a:graphic>
              <a:graphicData uri="http://schemas.openxmlformats.org/presentationml/2006/ole">
                <p:oleObj spid="_x0000_s50179" name="CorelDRAW" r:id="rId10" imgW="1875240" imgH="903240" progId="">
                  <p:embed/>
                </p:oleObj>
              </a:graphicData>
            </a:graphic>
          </p:graphicFrame>
        </p:grpSp>
        <p:sp>
          <p:nvSpPr>
            <p:cNvPr id="11421" name="Text Box 157"/>
            <p:cNvSpPr txBox="1">
              <a:spLocks noChangeArrowheads="1"/>
            </p:cNvSpPr>
            <p:nvPr/>
          </p:nvSpPr>
          <p:spPr bwMode="auto">
            <a:xfrm>
              <a:off x="3617" y="1419"/>
              <a:ext cx="832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eaLnBrk="0" hangingPunct="0"/>
              <a:r>
                <a:rPr lang="uk-UA" b="1" i="1" dirty="0">
                  <a:solidFill>
                    <a:schemeClr val="accent2"/>
                  </a:solidFill>
                </a:rPr>
                <a:t>6</a:t>
              </a:r>
              <a:r>
                <a:rPr lang="en-US" b="1" i="1" dirty="0">
                  <a:solidFill>
                    <a:schemeClr val="accent2"/>
                  </a:solidFill>
                </a:rPr>
                <a:t>00 </a:t>
              </a:r>
              <a:r>
                <a:rPr lang="uk-UA" b="1" i="1" dirty="0">
                  <a:solidFill>
                    <a:schemeClr val="accent2"/>
                  </a:solidFill>
                </a:rPr>
                <a:t>мм</a:t>
              </a:r>
              <a:endParaRPr lang="ru-RU" b="1" i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1413" name="Text Box 149"/>
          <p:cNvSpPr txBox="1">
            <a:spLocks noChangeArrowheads="1"/>
          </p:cNvSpPr>
          <p:nvPr/>
        </p:nvSpPr>
        <p:spPr bwMode="auto">
          <a:xfrm>
            <a:off x="1515201" y="4392237"/>
            <a:ext cx="1410237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uk-UA" b="1" i="1" dirty="0">
                <a:solidFill>
                  <a:srgbClr val="000066"/>
                </a:solidFill>
              </a:rPr>
              <a:t>А</a:t>
            </a:r>
            <a:r>
              <a:rPr lang="en-US" b="1" i="1" dirty="0">
                <a:solidFill>
                  <a:srgbClr val="000066"/>
                </a:solidFill>
              </a:rPr>
              <a:t>t</a:t>
            </a:r>
            <a:r>
              <a:rPr lang="en-US" b="1" i="1" baseline="30000" dirty="0">
                <a:solidFill>
                  <a:srgbClr val="000066"/>
                </a:solidFill>
              </a:rPr>
              <a:t>o</a:t>
            </a:r>
            <a:r>
              <a:rPr lang="en-US" b="1" i="1" dirty="0">
                <a:solidFill>
                  <a:srgbClr val="000066"/>
                </a:solidFill>
              </a:rPr>
              <a:t>=</a:t>
            </a:r>
            <a:r>
              <a:rPr lang="uk-UA" b="1" i="1" dirty="0">
                <a:solidFill>
                  <a:srgbClr val="000066"/>
                </a:solidFill>
              </a:rPr>
              <a:t>17</a:t>
            </a:r>
            <a:r>
              <a:rPr lang="en-US" b="1" i="1" dirty="0">
                <a:solidFill>
                  <a:srgbClr val="000066"/>
                </a:solidFill>
              </a:rPr>
              <a:t> </a:t>
            </a:r>
            <a:endParaRPr lang="ru-RU" b="1" i="1" dirty="0">
              <a:solidFill>
                <a:srgbClr val="000066"/>
              </a:solidFill>
            </a:endParaRPr>
          </a:p>
        </p:txBody>
      </p:sp>
      <p:sp>
        <p:nvSpPr>
          <p:cNvPr id="11448" name="Text Box 184"/>
          <p:cNvSpPr txBox="1">
            <a:spLocks noChangeArrowheads="1"/>
          </p:cNvSpPr>
          <p:nvPr/>
        </p:nvSpPr>
        <p:spPr bwMode="auto">
          <a:xfrm>
            <a:off x="0" y="6530975"/>
            <a:ext cx="1116013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uk-UA" sz="2200" i="1">
                <a:solidFill>
                  <a:schemeClr val="bg1"/>
                </a:solidFill>
              </a:rPr>
              <a:t>Прерія</a:t>
            </a:r>
            <a:endParaRPr lang="ru-RU" sz="2200" i="1">
              <a:solidFill>
                <a:schemeClr val="bg1"/>
              </a:solidFill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5618163" y="2895600"/>
            <a:ext cx="1528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 dirty="0">
                <a:solidFill>
                  <a:schemeClr val="bg1"/>
                </a:solidFill>
              </a:rPr>
              <a:t>Помірний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1437" name="Rectangle 173"/>
          <p:cNvSpPr>
            <a:spLocks noChangeArrowheads="1"/>
          </p:cNvSpPr>
          <p:nvPr/>
        </p:nvSpPr>
        <p:spPr bwMode="auto">
          <a:xfrm>
            <a:off x="5465763" y="19050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>
                <a:solidFill>
                  <a:schemeClr val="bg1"/>
                </a:solidFill>
              </a:rPr>
              <a:t>Субарктичний</a:t>
            </a:r>
            <a:endParaRPr lang="ru-RU" b="1" i="1">
              <a:solidFill>
                <a:schemeClr val="bg1"/>
              </a:solidFill>
            </a:endParaRPr>
          </a:p>
        </p:txBody>
      </p:sp>
      <p:sp>
        <p:nvSpPr>
          <p:cNvPr id="104" name="Text Box 244"/>
          <p:cNvSpPr txBox="1">
            <a:spLocks noChangeArrowheads="1"/>
          </p:cNvSpPr>
          <p:nvPr/>
        </p:nvSpPr>
        <p:spPr bwMode="auto">
          <a:xfrm>
            <a:off x="1071538" y="0"/>
            <a:ext cx="6605612" cy="523220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sz="2800" b="1" i="1" dirty="0" smtClean="0">
                <a:solidFill>
                  <a:srgbClr val="660033"/>
                </a:solidFill>
              </a:rPr>
              <a:t>Субтропічний  кліматичний  пояс</a:t>
            </a:r>
            <a:endParaRPr lang="ru-RU" sz="2800" b="1" i="1" dirty="0">
              <a:solidFill>
                <a:srgbClr val="660033"/>
              </a:solidFill>
            </a:endParaRPr>
          </a:p>
        </p:txBody>
      </p:sp>
      <p:grpSp>
        <p:nvGrpSpPr>
          <p:cNvPr id="2" name="Group 66"/>
          <p:cNvGrpSpPr>
            <a:grpSpLocks/>
          </p:cNvGrpSpPr>
          <p:nvPr/>
        </p:nvGrpSpPr>
        <p:grpSpPr bwMode="auto">
          <a:xfrm>
            <a:off x="231040" y="2294171"/>
            <a:ext cx="3712368" cy="541338"/>
            <a:chOff x="0" y="2880"/>
            <a:chExt cx="2219" cy="341"/>
          </a:xfrm>
        </p:grpSpPr>
        <p:sp>
          <p:nvSpPr>
            <p:cNvPr id="11331" name="Text Box 67"/>
            <p:cNvSpPr txBox="1">
              <a:spLocks noChangeArrowheads="1"/>
            </p:cNvSpPr>
            <p:nvPr/>
          </p:nvSpPr>
          <p:spPr bwMode="auto">
            <a:xfrm>
              <a:off x="393" y="2880"/>
              <a:ext cx="1826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b="1" i="1" dirty="0" smtClean="0">
                  <a:solidFill>
                    <a:sysClr val="windowText" lastClr="000000"/>
                  </a:solidFill>
                </a:rPr>
                <a:t>континентальна</a:t>
              </a:r>
              <a:endParaRPr lang="ru-RU" b="1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32" name="Oval 68"/>
            <p:cNvSpPr>
              <a:spLocks noChangeArrowheads="1"/>
            </p:cNvSpPr>
            <p:nvPr/>
          </p:nvSpPr>
          <p:spPr bwMode="auto">
            <a:xfrm>
              <a:off x="0" y="2880"/>
              <a:ext cx="322" cy="34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uk-UA" sz="2800" b="1" dirty="0">
                  <a:solidFill>
                    <a:srgbClr val="006600"/>
                  </a:solidFill>
                </a:rPr>
                <a:t> 2</a:t>
              </a:r>
              <a:r>
                <a:rPr lang="uk-UA" sz="2000" b="1" i="1" dirty="0">
                  <a:solidFill>
                    <a:schemeClr val="bg1"/>
                  </a:solidFill>
                </a:rPr>
                <a:t> </a:t>
              </a:r>
              <a:endParaRPr lang="ru-RU" sz="2000" b="1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63"/>
          <p:cNvGrpSpPr>
            <a:grpSpLocks/>
          </p:cNvGrpSpPr>
          <p:nvPr/>
        </p:nvGrpSpPr>
        <p:grpSpPr bwMode="auto">
          <a:xfrm>
            <a:off x="244106" y="1581324"/>
            <a:ext cx="3965577" cy="558801"/>
            <a:chOff x="0" y="2107"/>
            <a:chExt cx="2498" cy="352"/>
          </a:xfrm>
        </p:grpSpPr>
        <p:sp>
          <p:nvSpPr>
            <p:cNvPr id="11329" name="Oval 65"/>
            <p:cNvSpPr>
              <a:spLocks noChangeArrowheads="1"/>
            </p:cNvSpPr>
            <p:nvPr/>
          </p:nvSpPr>
          <p:spPr bwMode="auto">
            <a:xfrm>
              <a:off x="0" y="2160"/>
              <a:ext cx="335" cy="29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uk-UA" sz="2800" b="1">
                  <a:solidFill>
                    <a:srgbClr val="006600"/>
                  </a:solidFill>
                </a:rPr>
                <a:t> 1</a:t>
              </a:r>
              <a:r>
                <a:rPr lang="uk-UA" sz="2000" b="1" i="1">
                  <a:solidFill>
                    <a:schemeClr val="bg1"/>
                  </a:solidFill>
                </a:rPr>
                <a:t> </a:t>
              </a:r>
              <a:endParaRPr lang="ru-RU" sz="2000" b="1" i="1">
                <a:solidFill>
                  <a:schemeClr val="bg1"/>
                </a:solidFill>
              </a:endParaRPr>
            </a:p>
          </p:txBody>
        </p:sp>
        <p:sp>
          <p:nvSpPr>
            <p:cNvPr id="11328" name="Rectangle 64"/>
            <p:cNvSpPr>
              <a:spLocks noChangeArrowheads="1"/>
            </p:cNvSpPr>
            <p:nvPr/>
          </p:nvSpPr>
          <p:spPr bwMode="auto">
            <a:xfrm>
              <a:off x="426" y="2107"/>
              <a:ext cx="2072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uk-UA" b="1" i="1" dirty="0">
                  <a:solidFill>
                    <a:sysClr val="windowText" lastClr="000000"/>
                  </a:solidFill>
                </a:rPr>
                <a:t>середземноморська</a:t>
              </a:r>
              <a:endParaRPr lang="ru-RU" b="1" i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0" name="Прямоугольник 49"/>
          <p:cNvSpPr/>
          <p:nvPr/>
        </p:nvSpPr>
        <p:spPr>
          <a:xfrm>
            <a:off x="3284113" y="5228822"/>
            <a:ext cx="1738648" cy="1629177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5" name="TextBox 104"/>
          <p:cNvSpPr txBox="1"/>
          <p:nvPr/>
        </p:nvSpPr>
        <p:spPr>
          <a:xfrm>
            <a:off x="3257550" y="5557122"/>
            <a:ext cx="4908715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dirty="0" smtClean="0"/>
              <a:t>Тип клімату </a:t>
            </a:r>
            <a:r>
              <a:rPr lang="uk-UA" sz="2800" dirty="0" err="1" smtClean="0">
                <a:solidFill>
                  <a:srgbClr val="0033CC"/>
                </a:solidFill>
              </a:rPr>
              <a:t>помірноконтинентальний</a:t>
            </a:r>
            <a:endParaRPr lang="uk-UA" sz="2800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ojcto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4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4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explod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3" grpId="0" animBg="1" autoUpdateAnimBg="0"/>
      <p:bldP spid="11410" grpId="0" animBg="1"/>
      <p:bldP spid="11411" grpId="0" animBg="1" autoUpdateAnimBg="0"/>
      <p:bldP spid="11414" grpId="0" animBg="1" autoUpdateAnimBg="0"/>
      <p:bldP spid="11413" grpId="0" animBg="1" autoUpdateAnimBg="0"/>
      <p:bldP spid="10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9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2" descr="D:\Презентації\Презентаиії географія\Гео 7 Географічна номенклатура\контурні карти\Пфівнічна смерика фіз карта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86116" y="0"/>
            <a:ext cx="5857884" cy="6858000"/>
          </a:xfrm>
          <a:prstGeom prst="rect">
            <a:avLst/>
          </a:prstGeom>
          <a:noFill/>
        </p:spPr>
      </p:pic>
      <p:sp>
        <p:nvSpPr>
          <p:cNvPr id="63" name="Прямоугольник 62"/>
          <p:cNvSpPr/>
          <p:nvPr/>
        </p:nvSpPr>
        <p:spPr>
          <a:xfrm>
            <a:off x="3284113" y="5228822"/>
            <a:ext cx="1738648" cy="1629177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282" name="AutoShape 18"/>
          <p:cNvSpPr>
            <a:spLocks noChangeArrowheads="1"/>
          </p:cNvSpPr>
          <p:nvPr/>
        </p:nvSpPr>
        <p:spPr bwMode="auto">
          <a:xfrm>
            <a:off x="8285163" y="4775200"/>
            <a:ext cx="457200" cy="457200"/>
          </a:xfrm>
          <a:prstGeom prst="sun">
            <a:avLst>
              <a:gd name="adj" fmla="val 25000"/>
            </a:avLst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FF66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3281363" y="0"/>
            <a:ext cx="1447800" cy="5334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1295" name="AutoShape 31"/>
          <p:cNvSpPr>
            <a:spLocks noChangeArrowheads="1"/>
          </p:cNvSpPr>
          <p:nvPr/>
        </p:nvSpPr>
        <p:spPr bwMode="auto">
          <a:xfrm rot="-11059689">
            <a:off x="7904163" y="4267200"/>
            <a:ext cx="1143000" cy="685800"/>
          </a:xfrm>
          <a:prstGeom prst="leftArrow">
            <a:avLst>
              <a:gd name="adj1" fmla="val 50000"/>
              <a:gd name="adj2" fmla="val 41667"/>
            </a:avLst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/>
            <a:r>
              <a:rPr lang="uk-UA" b="1" i="1">
                <a:solidFill>
                  <a:schemeClr val="bg1"/>
                </a:solidFill>
              </a:rPr>
              <a:t>мусон</a:t>
            </a:r>
            <a:endParaRPr lang="ru-RU" b="1" i="1">
              <a:solidFill>
                <a:schemeClr val="bg1"/>
              </a:solidFill>
            </a:endParaRPr>
          </a:p>
        </p:txBody>
      </p:sp>
      <p:sp>
        <p:nvSpPr>
          <p:cNvPr id="11296" name="Freeform 32"/>
          <p:cNvSpPr>
            <a:spLocks/>
          </p:cNvSpPr>
          <p:nvPr/>
        </p:nvSpPr>
        <p:spPr bwMode="auto">
          <a:xfrm>
            <a:off x="3935413" y="17463"/>
            <a:ext cx="4646612" cy="1965325"/>
          </a:xfrm>
          <a:custGeom>
            <a:avLst/>
            <a:gdLst/>
            <a:ahLst/>
            <a:cxnLst>
              <a:cxn ang="0">
                <a:pos x="2927" y="0"/>
              </a:cxn>
              <a:cxn ang="0">
                <a:pos x="2888" y="327"/>
              </a:cxn>
              <a:cxn ang="0">
                <a:pos x="2779" y="623"/>
              </a:cxn>
              <a:cxn ang="0">
                <a:pos x="2555" y="882"/>
              </a:cxn>
              <a:cxn ang="0">
                <a:pos x="1887" y="1183"/>
              </a:cxn>
              <a:cxn ang="0">
                <a:pos x="1410" y="1214"/>
              </a:cxn>
              <a:cxn ang="0">
                <a:pos x="1144" y="1181"/>
              </a:cxn>
              <a:cxn ang="0">
                <a:pos x="798" y="1076"/>
              </a:cxn>
              <a:cxn ang="0">
                <a:pos x="514" y="923"/>
              </a:cxn>
              <a:cxn ang="0">
                <a:pos x="258" y="679"/>
              </a:cxn>
              <a:cxn ang="0">
                <a:pos x="78" y="358"/>
              </a:cxn>
              <a:cxn ang="0">
                <a:pos x="0" y="24"/>
              </a:cxn>
            </a:cxnLst>
            <a:rect l="0" t="0" r="r" b="b"/>
            <a:pathLst>
              <a:path w="2927" h="1238">
                <a:moveTo>
                  <a:pt x="2927" y="0"/>
                </a:moveTo>
                <a:cubicBezTo>
                  <a:pt x="2922" y="54"/>
                  <a:pt x="2913" y="223"/>
                  <a:pt x="2888" y="327"/>
                </a:cubicBezTo>
                <a:cubicBezTo>
                  <a:pt x="2863" y="431"/>
                  <a:pt x="2834" y="530"/>
                  <a:pt x="2779" y="623"/>
                </a:cubicBezTo>
                <a:cubicBezTo>
                  <a:pt x="2724" y="716"/>
                  <a:pt x="2704" y="789"/>
                  <a:pt x="2555" y="882"/>
                </a:cubicBezTo>
                <a:cubicBezTo>
                  <a:pt x="2406" y="975"/>
                  <a:pt x="2078" y="1128"/>
                  <a:pt x="1887" y="1183"/>
                </a:cubicBezTo>
                <a:cubicBezTo>
                  <a:pt x="1696" y="1238"/>
                  <a:pt x="1534" y="1214"/>
                  <a:pt x="1410" y="1214"/>
                </a:cubicBezTo>
                <a:lnTo>
                  <a:pt x="1144" y="1181"/>
                </a:lnTo>
                <a:lnTo>
                  <a:pt x="798" y="1076"/>
                </a:lnTo>
                <a:lnTo>
                  <a:pt x="514" y="923"/>
                </a:lnTo>
                <a:lnTo>
                  <a:pt x="258" y="679"/>
                </a:lnTo>
                <a:lnTo>
                  <a:pt x="78" y="358"/>
                </a:lnTo>
                <a:lnTo>
                  <a:pt x="0" y="24"/>
                </a:lnTo>
              </a:path>
            </a:pathLst>
          </a:custGeom>
          <a:noFill/>
          <a:ln w="5715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361" name="Freeform 97"/>
          <p:cNvSpPr>
            <a:spLocks/>
          </p:cNvSpPr>
          <p:nvPr/>
        </p:nvSpPr>
        <p:spPr bwMode="auto">
          <a:xfrm>
            <a:off x="3255963" y="2633663"/>
            <a:ext cx="5884862" cy="2182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" y="62"/>
              </a:cxn>
              <a:cxn ang="0">
                <a:pos x="113" y="109"/>
              </a:cxn>
              <a:cxn ang="0">
                <a:pos x="417" y="157"/>
              </a:cxn>
              <a:cxn ang="0">
                <a:pos x="540" y="195"/>
              </a:cxn>
              <a:cxn ang="0">
                <a:pos x="648" y="258"/>
              </a:cxn>
              <a:cxn ang="0">
                <a:pos x="845" y="393"/>
              </a:cxn>
              <a:cxn ang="0">
                <a:pos x="1010" y="513"/>
              </a:cxn>
              <a:cxn ang="0">
                <a:pos x="1086" y="567"/>
              </a:cxn>
              <a:cxn ang="0">
                <a:pos x="1175" y="630"/>
              </a:cxn>
              <a:cxn ang="0">
                <a:pos x="1323" y="693"/>
              </a:cxn>
              <a:cxn ang="0">
                <a:pos x="1413" y="705"/>
              </a:cxn>
              <a:cxn ang="0">
                <a:pos x="1487" y="692"/>
              </a:cxn>
              <a:cxn ang="0">
                <a:pos x="1673" y="693"/>
              </a:cxn>
              <a:cxn ang="0">
                <a:pos x="1871" y="671"/>
              </a:cxn>
              <a:cxn ang="0">
                <a:pos x="2220" y="732"/>
              </a:cxn>
              <a:cxn ang="0">
                <a:pos x="2269" y="745"/>
              </a:cxn>
              <a:cxn ang="0">
                <a:pos x="2471" y="755"/>
              </a:cxn>
              <a:cxn ang="0">
                <a:pos x="2654" y="783"/>
              </a:cxn>
              <a:cxn ang="0">
                <a:pos x="2865" y="747"/>
              </a:cxn>
              <a:cxn ang="0">
                <a:pos x="3110" y="567"/>
              </a:cxn>
              <a:cxn ang="0">
                <a:pos x="3402" y="384"/>
              </a:cxn>
              <a:cxn ang="0">
                <a:pos x="3601" y="207"/>
              </a:cxn>
              <a:cxn ang="0">
                <a:pos x="3696" y="35"/>
              </a:cxn>
              <a:cxn ang="0">
                <a:pos x="3705" y="661"/>
              </a:cxn>
              <a:cxn ang="0">
                <a:pos x="2841" y="1167"/>
              </a:cxn>
              <a:cxn ang="0">
                <a:pos x="1954" y="1369"/>
              </a:cxn>
              <a:cxn ang="0">
                <a:pos x="1323" y="1128"/>
              </a:cxn>
              <a:cxn ang="0">
                <a:pos x="973" y="879"/>
              </a:cxn>
              <a:cxn ang="0">
                <a:pos x="537" y="762"/>
              </a:cxn>
              <a:cxn ang="0">
                <a:pos x="7" y="607"/>
              </a:cxn>
              <a:cxn ang="0">
                <a:pos x="0" y="0"/>
              </a:cxn>
            </a:cxnLst>
            <a:rect l="0" t="0" r="r" b="b"/>
            <a:pathLst>
              <a:path w="3707" h="1375">
                <a:moveTo>
                  <a:pt x="0" y="0"/>
                </a:moveTo>
                <a:lnTo>
                  <a:pt x="18" y="62"/>
                </a:lnTo>
                <a:lnTo>
                  <a:pt x="113" y="109"/>
                </a:lnTo>
                <a:cubicBezTo>
                  <a:pt x="207" y="143"/>
                  <a:pt x="334" y="134"/>
                  <a:pt x="417" y="157"/>
                </a:cubicBezTo>
                <a:cubicBezTo>
                  <a:pt x="484" y="163"/>
                  <a:pt x="501" y="178"/>
                  <a:pt x="540" y="195"/>
                </a:cubicBezTo>
                <a:cubicBezTo>
                  <a:pt x="579" y="212"/>
                  <a:pt x="597" y="225"/>
                  <a:pt x="648" y="258"/>
                </a:cubicBezTo>
                <a:cubicBezTo>
                  <a:pt x="705" y="283"/>
                  <a:pt x="785" y="350"/>
                  <a:pt x="845" y="393"/>
                </a:cubicBezTo>
                <a:cubicBezTo>
                  <a:pt x="905" y="436"/>
                  <a:pt x="970" y="484"/>
                  <a:pt x="1010" y="513"/>
                </a:cubicBezTo>
                <a:cubicBezTo>
                  <a:pt x="1051" y="537"/>
                  <a:pt x="1059" y="548"/>
                  <a:pt x="1086" y="567"/>
                </a:cubicBezTo>
                <a:cubicBezTo>
                  <a:pt x="1113" y="586"/>
                  <a:pt x="1136" y="609"/>
                  <a:pt x="1175" y="630"/>
                </a:cubicBezTo>
                <a:lnTo>
                  <a:pt x="1323" y="693"/>
                </a:lnTo>
                <a:lnTo>
                  <a:pt x="1413" y="705"/>
                </a:lnTo>
                <a:lnTo>
                  <a:pt x="1487" y="692"/>
                </a:lnTo>
                <a:cubicBezTo>
                  <a:pt x="1530" y="690"/>
                  <a:pt x="1609" y="697"/>
                  <a:pt x="1673" y="693"/>
                </a:cubicBezTo>
                <a:cubicBezTo>
                  <a:pt x="1737" y="689"/>
                  <a:pt x="1780" y="665"/>
                  <a:pt x="1871" y="671"/>
                </a:cubicBezTo>
                <a:cubicBezTo>
                  <a:pt x="1962" y="677"/>
                  <a:pt x="2154" y="720"/>
                  <a:pt x="2220" y="732"/>
                </a:cubicBezTo>
                <a:cubicBezTo>
                  <a:pt x="2286" y="744"/>
                  <a:pt x="2227" y="741"/>
                  <a:pt x="2269" y="745"/>
                </a:cubicBezTo>
                <a:cubicBezTo>
                  <a:pt x="2311" y="749"/>
                  <a:pt x="2407" y="749"/>
                  <a:pt x="2471" y="755"/>
                </a:cubicBezTo>
                <a:cubicBezTo>
                  <a:pt x="2535" y="761"/>
                  <a:pt x="2588" y="784"/>
                  <a:pt x="2654" y="783"/>
                </a:cubicBezTo>
                <a:cubicBezTo>
                  <a:pt x="2720" y="782"/>
                  <a:pt x="2789" y="783"/>
                  <a:pt x="2865" y="747"/>
                </a:cubicBezTo>
                <a:cubicBezTo>
                  <a:pt x="2916" y="698"/>
                  <a:pt x="3039" y="644"/>
                  <a:pt x="3110" y="567"/>
                </a:cubicBezTo>
                <a:cubicBezTo>
                  <a:pt x="3199" y="507"/>
                  <a:pt x="3320" y="444"/>
                  <a:pt x="3402" y="384"/>
                </a:cubicBezTo>
                <a:lnTo>
                  <a:pt x="3601" y="207"/>
                </a:lnTo>
                <a:lnTo>
                  <a:pt x="3696" y="35"/>
                </a:lnTo>
                <a:cubicBezTo>
                  <a:pt x="3700" y="218"/>
                  <a:pt x="3707" y="477"/>
                  <a:pt x="3705" y="661"/>
                </a:cubicBezTo>
                <a:lnTo>
                  <a:pt x="2841" y="1167"/>
                </a:lnTo>
                <a:cubicBezTo>
                  <a:pt x="2549" y="1285"/>
                  <a:pt x="2207" y="1375"/>
                  <a:pt x="1954" y="1369"/>
                </a:cubicBezTo>
                <a:cubicBezTo>
                  <a:pt x="1701" y="1363"/>
                  <a:pt x="1486" y="1210"/>
                  <a:pt x="1323" y="1128"/>
                </a:cubicBezTo>
                <a:cubicBezTo>
                  <a:pt x="1186" y="1031"/>
                  <a:pt x="1104" y="940"/>
                  <a:pt x="973" y="879"/>
                </a:cubicBezTo>
                <a:cubicBezTo>
                  <a:pt x="842" y="818"/>
                  <a:pt x="698" y="807"/>
                  <a:pt x="537" y="762"/>
                </a:cubicBezTo>
                <a:cubicBezTo>
                  <a:pt x="376" y="717"/>
                  <a:pt x="96" y="734"/>
                  <a:pt x="7" y="607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50196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grpSp>
        <p:nvGrpSpPr>
          <p:cNvPr id="11367" name="Group 103"/>
          <p:cNvGrpSpPr>
            <a:grpSpLocks/>
          </p:cNvGrpSpPr>
          <p:nvPr/>
        </p:nvGrpSpPr>
        <p:grpSpPr bwMode="auto">
          <a:xfrm>
            <a:off x="5095875" y="3657600"/>
            <a:ext cx="2808288" cy="1066800"/>
            <a:chOff x="2311" y="2304"/>
            <a:chExt cx="1769" cy="672"/>
          </a:xfrm>
        </p:grpSpPr>
        <p:sp>
          <p:nvSpPr>
            <p:cNvPr id="11363" name="Freeform 99"/>
            <p:cNvSpPr>
              <a:spLocks/>
            </p:cNvSpPr>
            <p:nvPr/>
          </p:nvSpPr>
          <p:spPr bwMode="auto">
            <a:xfrm>
              <a:off x="2311" y="2304"/>
              <a:ext cx="94" cy="428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9" y="140"/>
                </a:cxn>
                <a:cxn ang="0">
                  <a:pos x="94" y="428"/>
                </a:cxn>
              </a:cxnLst>
              <a:rect l="0" t="0" r="r" b="b"/>
              <a:pathLst>
                <a:path w="94" h="428">
                  <a:moveTo>
                    <a:pt x="41" y="0"/>
                  </a:moveTo>
                  <a:cubicBezTo>
                    <a:pt x="36" y="23"/>
                    <a:pt x="0" y="69"/>
                    <a:pt x="9" y="140"/>
                  </a:cubicBezTo>
                  <a:cubicBezTo>
                    <a:pt x="18" y="211"/>
                    <a:pt x="76" y="368"/>
                    <a:pt x="94" y="428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11364" name="Freeform 100"/>
            <p:cNvSpPr>
              <a:spLocks/>
            </p:cNvSpPr>
            <p:nvPr/>
          </p:nvSpPr>
          <p:spPr bwMode="auto">
            <a:xfrm>
              <a:off x="3504" y="2352"/>
              <a:ext cx="576" cy="624"/>
            </a:xfrm>
            <a:custGeom>
              <a:avLst/>
              <a:gdLst/>
              <a:ahLst/>
              <a:cxnLst>
                <a:cxn ang="0">
                  <a:pos x="576" y="0"/>
                </a:cxn>
                <a:cxn ang="0">
                  <a:pos x="384" y="240"/>
                </a:cxn>
                <a:cxn ang="0">
                  <a:pos x="240" y="336"/>
                </a:cxn>
                <a:cxn ang="0">
                  <a:pos x="0" y="624"/>
                </a:cxn>
              </a:cxnLst>
              <a:rect l="0" t="0" r="r" b="b"/>
              <a:pathLst>
                <a:path w="576" h="624">
                  <a:moveTo>
                    <a:pt x="576" y="0"/>
                  </a:moveTo>
                  <a:cubicBezTo>
                    <a:pt x="508" y="92"/>
                    <a:pt x="440" y="184"/>
                    <a:pt x="384" y="240"/>
                  </a:cubicBezTo>
                  <a:cubicBezTo>
                    <a:pt x="328" y="296"/>
                    <a:pt x="304" y="272"/>
                    <a:pt x="240" y="336"/>
                  </a:cubicBezTo>
                  <a:cubicBezTo>
                    <a:pt x="176" y="400"/>
                    <a:pt x="40" y="576"/>
                    <a:pt x="0" y="624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11366" name="Freeform 102"/>
            <p:cNvSpPr>
              <a:spLocks/>
            </p:cNvSpPr>
            <p:nvPr/>
          </p:nvSpPr>
          <p:spPr bwMode="auto">
            <a:xfrm>
              <a:off x="2736" y="2352"/>
              <a:ext cx="104" cy="576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96" y="96"/>
                </a:cxn>
                <a:cxn ang="0">
                  <a:pos x="96" y="240"/>
                </a:cxn>
                <a:cxn ang="0">
                  <a:pos x="48" y="384"/>
                </a:cxn>
                <a:cxn ang="0">
                  <a:pos x="0" y="576"/>
                </a:cxn>
              </a:cxnLst>
              <a:rect l="0" t="0" r="r" b="b"/>
              <a:pathLst>
                <a:path w="104" h="576">
                  <a:moveTo>
                    <a:pt x="48" y="0"/>
                  </a:moveTo>
                  <a:cubicBezTo>
                    <a:pt x="68" y="28"/>
                    <a:pt x="88" y="56"/>
                    <a:pt x="96" y="96"/>
                  </a:cubicBezTo>
                  <a:cubicBezTo>
                    <a:pt x="104" y="136"/>
                    <a:pt x="104" y="192"/>
                    <a:pt x="96" y="240"/>
                  </a:cubicBezTo>
                  <a:cubicBezTo>
                    <a:pt x="88" y="288"/>
                    <a:pt x="64" y="328"/>
                    <a:pt x="48" y="384"/>
                  </a:cubicBezTo>
                  <a:cubicBezTo>
                    <a:pt x="32" y="440"/>
                    <a:pt x="8" y="544"/>
                    <a:pt x="0" y="576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1356" name="Freeform 92"/>
          <p:cNvSpPr>
            <a:spLocks/>
          </p:cNvSpPr>
          <p:nvPr/>
        </p:nvSpPr>
        <p:spPr bwMode="auto">
          <a:xfrm>
            <a:off x="7294563" y="3886200"/>
            <a:ext cx="606425" cy="581025"/>
          </a:xfrm>
          <a:custGeom>
            <a:avLst/>
            <a:gdLst/>
            <a:ahLst/>
            <a:cxnLst>
              <a:cxn ang="0">
                <a:pos x="382" y="0"/>
              </a:cxn>
              <a:cxn ang="0">
                <a:pos x="0" y="366"/>
              </a:cxn>
            </a:cxnLst>
            <a:rect l="0" t="0" r="r" b="b"/>
            <a:pathLst>
              <a:path w="382" h="366">
                <a:moveTo>
                  <a:pt x="382" y="0"/>
                </a:moveTo>
                <a:cubicBezTo>
                  <a:pt x="293" y="77"/>
                  <a:pt x="89" y="289"/>
                  <a:pt x="0" y="366"/>
                </a:cubicBezTo>
              </a:path>
            </a:pathLst>
          </a:custGeom>
          <a:noFill/>
          <a:ln w="76200" cmpd="sng">
            <a:solidFill>
              <a:srgbClr val="FF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281" name="AutoShape 17"/>
          <p:cNvSpPr>
            <a:spLocks noChangeArrowheads="1"/>
          </p:cNvSpPr>
          <p:nvPr/>
        </p:nvSpPr>
        <p:spPr bwMode="auto">
          <a:xfrm rot="-344000">
            <a:off x="7827963" y="3733800"/>
            <a:ext cx="1143000" cy="685800"/>
          </a:xfrm>
          <a:prstGeom prst="leftArrow">
            <a:avLst>
              <a:gd name="adj1" fmla="val 50000"/>
              <a:gd name="adj2" fmla="val 41667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b="1" i="1">
                <a:solidFill>
                  <a:schemeClr val="bg1"/>
                </a:solidFill>
              </a:rPr>
              <a:t>мусон</a:t>
            </a:r>
            <a:endParaRPr lang="ru-RU" b="1" i="1">
              <a:solidFill>
                <a:schemeClr val="bg1"/>
              </a:solidFill>
            </a:endParaRPr>
          </a:p>
        </p:txBody>
      </p:sp>
      <p:grpSp>
        <p:nvGrpSpPr>
          <p:cNvPr id="11299" name="Group 35"/>
          <p:cNvGrpSpPr>
            <a:grpSpLocks/>
          </p:cNvGrpSpPr>
          <p:nvPr/>
        </p:nvGrpSpPr>
        <p:grpSpPr bwMode="auto">
          <a:xfrm>
            <a:off x="8132763" y="3429000"/>
            <a:ext cx="609600" cy="677863"/>
            <a:chOff x="1680" y="2112"/>
            <a:chExt cx="624" cy="667"/>
          </a:xfrm>
        </p:grpSpPr>
        <p:graphicFrame>
          <p:nvGraphicFramePr>
            <p:cNvPr id="11300" name="Object 36"/>
            <p:cNvGraphicFramePr>
              <a:graphicFrameLocks noChangeAspect="1"/>
            </p:cNvGraphicFramePr>
            <p:nvPr/>
          </p:nvGraphicFramePr>
          <p:xfrm>
            <a:off x="1728" y="2208"/>
            <a:ext cx="512" cy="571"/>
          </p:xfrm>
          <a:graphic>
            <a:graphicData uri="http://schemas.openxmlformats.org/presentationml/2006/ole">
              <p:oleObj spid="_x0000_s11300" name="CorelDRAW" r:id="rId11" imgW="1894320" imgH="2112480" progId="">
                <p:embed/>
              </p:oleObj>
            </a:graphicData>
          </a:graphic>
        </p:graphicFrame>
        <p:graphicFrame>
          <p:nvGraphicFramePr>
            <p:cNvPr id="11301" name="Object 37"/>
            <p:cNvGraphicFramePr>
              <a:graphicFrameLocks noChangeAspect="1"/>
            </p:cNvGraphicFramePr>
            <p:nvPr/>
          </p:nvGraphicFramePr>
          <p:xfrm>
            <a:off x="1680" y="2112"/>
            <a:ext cx="624" cy="283"/>
          </p:xfrm>
          <a:graphic>
            <a:graphicData uri="http://schemas.openxmlformats.org/presentationml/2006/ole">
              <p:oleObj spid="_x0000_s11301" name="CorelDRAW" r:id="rId12" imgW="1875240" imgH="903240" progId="">
                <p:embed/>
              </p:oleObj>
            </a:graphicData>
          </a:graphic>
        </p:graphicFrame>
      </p:grpSp>
      <p:grpSp>
        <p:nvGrpSpPr>
          <p:cNvPr id="11369" name="Group 105"/>
          <p:cNvGrpSpPr>
            <a:grpSpLocks/>
          </p:cNvGrpSpPr>
          <p:nvPr/>
        </p:nvGrpSpPr>
        <p:grpSpPr bwMode="auto">
          <a:xfrm>
            <a:off x="5008563" y="3546475"/>
            <a:ext cx="1039812" cy="1074738"/>
            <a:chOff x="2256" y="2234"/>
            <a:chExt cx="655" cy="677"/>
          </a:xfrm>
        </p:grpSpPr>
        <p:sp>
          <p:nvSpPr>
            <p:cNvPr id="11355" name="Freeform 91"/>
            <p:cNvSpPr>
              <a:spLocks/>
            </p:cNvSpPr>
            <p:nvPr/>
          </p:nvSpPr>
          <p:spPr bwMode="auto">
            <a:xfrm>
              <a:off x="2779" y="2351"/>
              <a:ext cx="132" cy="560"/>
            </a:xfrm>
            <a:custGeom>
              <a:avLst/>
              <a:gdLst/>
              <a:ahLst/>
              <a:cxnLst>
                <a:cxn ang="0">
                  <a:pos x="85" y="0"/>
                </a:cxn>
                <a:cxn ang="0">
                  <a:pos x="132" y="249"/>
                </a:cxn>
                <a:cxn ang="0">
                  <a:pos x="0" y="560"/>
                </a:cxn>
              </a:cxnLst>
              <a:rect l="0" t="0" r="r" b="b"/>
              <a:pathLst>
                <a:path w="132" h="560">
                  <a:moveTo>
                    <a:pt x="85" y="0"/>
                  </a:moveTo>
                  <a:lnTo>
                    <a:pt x="132" y="249"/>
                  </a:lnTo>
                  <a:lnTo>
                    <a:pt x="0" y="560"/>
                  </a:lnTo>
                </a:path>
              </a:pathLst>
            </a:custGeom>
            <a:noFill/>
            <a:ln w="76200" cmpd="sng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11368" name="Freeform 104"/>
            <p:cNvSpPr>
              <a:spLocks/>
            </p:cNvSpPr>
            <p:nvPr/>
          </p:nvSpPr>
          <p:spPr bwMode="auto">
            <a:xfrm>
              <a:off x="2256" y="2234"/>
              <a:ext cx="70" cy="44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0" y="201"/>
                </a:cxn>
                <a:cxn ang="0">
                  <a:pos x="70" y="442"/>
                </a:cxn>
              </a:cxnLst>
              <a:rect l="0" t="0" r="r" b="b"/>
              <a:pathLst>
                <a:path w="70" h="442">
                  <a:moveTo>
                    <a:pt x="48" y="0"/>
                  </a:moveTo>
                  <a:lnTo>
                    <a:pt x="0" y="201"/>
                  </a:lnTo>
                  <a:lnTo>
                    <a:pt x="70" y="442"/>
                  </a:lnTo>
                </a:path>
              </a:pathLst>
            </a:custGeom>
            <a:noFill/>
            <a:ln w="76200" cmpd="sng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1357" name="Oval 93"/>
          <p:cNvSpPr>
            <a:spLocks noChangeArrowheads="1"/>
          </p:cNvSpPr>
          <p:nvPr/>
        </p:nvSpPr>
        <p:spPr bwMode="auto">
          <a:xfrm>
            <a:off x="4551363" y="3581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9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uk-UA" sz="2800" b="1">
                <a:solidFill>
                  <a:srgbClr val="006600"/>
                </a:solidFill>
              </a:rPr>
              <a:t> 1</a:t>
            </a:r>
            <a:r>
              <a:rPr lang="uk-UA" sz="2000" b="1" i="1">
                <a:solidFill>
                  <a:schemeClr val="bg1"/>
                </a:solidFill>
              </a:rPr>
              <a:t> </a:t>
            </a:r>
            <a:endParaRPr lang="ru-RU" sz="2000" b="1" i="1">
              <a:solidFill>
                <a:schemeClr val="bg1"/>
              </a:solidFill>
            </a:endParaRPr>
          </a:p>
        </p:txBody>
      </p:sp>
      <p:sp>
        <p:nvSpPr>
          <p:cNvPr id="11292" name="Oval 28"/>
          <p:cNvSpPr>
            <a:spLocks noChangeArrowheads="1"/>
          </p:cNvSpPr>
          <p:nvPr/>
        </p:nvSpPr>
        <p:spPr bwMode="auto">
          <a:xfrm>
            <a:off x="5389563" y="3733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9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uk-UA" sz="2800" b="1">
                <a:solidFill>
                  <a:srgbClr val="006600"/>
                </a:solidFill>
              </a:rPr>
              <a:t> 2</a:t>
            </a:r>
            <a:r>
              <a:rPr lang="uk-UA" sz="2000" b="1" i="1">
                <a:solidFill>
                  <a:schemeClr val="bg1"/>
                </a:solidFill>
              </a:rPr>
              <a:t> </a:t>
            </a:r>
            <a:endParaRPr lang="ru-RU" sz="2000" b="1" i="1">
              <a:solidFill>
                <a:schemeClr val="bg1"/>
              </a:solidFill>
            </a:endParaRPr>
          </a:p>
        </p:txBody>
      </p:sp>
      <p:sp>
        <p:nvSpPr>
          <p:cNvPr id="11370" name="Oval 106"/>
          <p:cNvSpPr>
            <a:spLocks noChangeArrowheads="1"/>
          </p:cNvSpPr>
          <p:nvPr/>
        </p:nvSpPr>
        <p:spPr bwMode="auto">
          <a:xfrm>
            <a:off x="7475941" y="4083676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9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uk-UA" sz="2800" b="1" dirty="0">
                <a:solidFill>
                  <a:srgbClr val="006600"/>
                </a:solidFill>
              </a:rPr>
              <a:t> 4</a:t>
            </a:r>
            <a:r>
              <a:rPr lang="uk-UA" b="1" i="1" dirty="0">
                <a:solidFill>
                  <a:schemeClr val="bg1"/>
                </a:solidFill>
              </a:rPr>
              <a:t> 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1293" name="Oval 29"/>
          <p:cNvSpPr>
            <a:spLocks noChangeArrowheads="1"/>
          </p:cNvSpPr>
          <p:nvPr/>
        </p:nvSpPr>
        <p:spPr bwMode="auto">
          <a:xfrm>
            <a:off x="6532563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9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uk-UA" sz="2800" b="1">
                <a:solidFill>
                  <a:srgbClr val="006600"/>
                </a:solidFill>
              </a:rPr>
              <a:t> 3</a:t>
            </a:r>
            <a:r>
              <a:rPr lang="uk-UA" b="1" i="1">
                <a:solidFill>
                  <a:schemeClr val="bg1"/>
                </a:solidFill>
              </a:rPr>
              <a:t> </a:t>
            </a:r>
            <a:endParaRPr lang="ru-RU" b="1" i="1">
              <a:solidFill>
                <a:schemeClr val="bg1"/>
              </a:solidFill>
            </a:endParaRPr>
          </a:p>
        </p:txBody>
      </p:sp>
      <p:sp>
        <p:nvSpPr>
          <p:cNvPr id="11422" name="Rectangle 158"/>
          <p:cNvSpPr>
            <a:spLocks noChangeArrowheads="1"/>
          </p:cNvSpPr>
          <p:nvPr/>
        </p:nvSpPr>
        <p:spPr bwMode="auto">
          <a:xfrm>
            <a:off x="0" y="3905250"/>
            <a:ext cx="4762500" cy="1104900"/>
          </a:xfrm>
          <a:prstGeom prst="rect">
            <a:avLst/>
          </a:prstGeom>
          <a:solidFill>
            <a:srgbClr val="CCFFFF"/>
          </a:solidFill>
          <a:ln w="38100" cmpd="dbl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1423" name="Text Box 159"/>
          <p:cNvSpPr txBox="1">
            <a:spLocks noChangeArrowheads="1"/>
          </p:cNvSpPr>
          <p:nvPr/>
        </p:nvSpPr>
        <p:spPr bwMode="auto">
          <a:xfrm>
            <a:off x="266699" y="3980377"/>
            <a:ext cx="1060361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uk-UA" b="1" i="1" dirty="0">
                <a:solidFill>
                  <a:srgbClr val="CC0000"/>
                </a:solidFill>
              </a:rPr>
              <a:t>+24</a:t>
            </a:r>
            <a:r>
              <a:rPr lang="uk-UA" b="1" i="1" baseline="30000" dirty="0">
                <a:solidFill>
                  <a:srgbClr val="CC0000"/>
                </a:solidFill>
              </a:rPr>
              <a:t>о</a:t>
            </a:r>
            <a:r>
              <a:rPr lang="uk-UA" b="1" i="1" dirty="0">
                <a:solidFill>
                  <a:srgbClr val="CC0000"/>
                </a:solidFill>
              </a:rPr>
              <a:t>С</a:t>
            </a:r>
            <a:endParaRPr lang="ru-RU" b="1" i="1" dirty="0">
              <a:solidFill>
                <a:srgbClr val="CC0000"/>
              </a:solidFill>
            </a:endParaRPr>
          </a:p>
        </p:txBody>
      </p:sp>
      <p:sp>
        <p:nvSpPr>
          <p:cNvPr id="11425" name="Rectangle 161"/>
          <p:cNvSpPr>
            <a:spLocks noChangeArrowheads="1"/>
          </p:cNvSpPr>
          <p:nvPr/>
        </p:nvSpPr>
        <p:spPr bwMode="auto">
          <a:xfrm>
            <a:off x="342900" y="4471116"/>
            <a:ext cx="914400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0" hangingPunct="0"/>
            <a:r>
              <a:rPr lang="uk-UA" b="1" i="1" dirty="0">
                <a:solidFill>
                  <a:schemeClr val="accent2"/>
                </a:solidFill>
              </a:rPr>
              <a:t>+8</a:t>
            </a:r>
            <a:r>
              <a:rPr lang="uk-UA" b="1" i="1" baseline="30000" dirty="0">
                <a:solidFill>
                  <a:schemeClr val="accent2"/>
                </a:solidFill>
              </a:rPr>
              <a:t>о</a:t>
            </a:r>
            <a:r>
              <a:rPr lang="uk-UA" b="1" i="1" dirty="0">
                <a:solidFill>
                  <a:schemeClr val="accent2"/>
                </a:solidFill>
              </a:rPr>
              <a:t>С</a:t>
            </a:r>
            <a:endParaRPr lang="ru-RU" b="1" i="1" dirty="0">
              <a:solidFill>
                <a:schemeClr val="accent2"/>
              </a:solidFill>
            </a:endParaRPr>
          </a:p>
        </p:txBody>
      </p:sp>
      <p:sp>
        <p:nvSpPr>
          <p:cNvPr id="11427" name="Text Box 163"/>
          <p:cNvSpPr txBox="1">
            <a:spLocks noChangeArrowheads="1"/>
          </p:cNvSpPr>
          <p:nvPr/>
        </p:nvSpPr>
        <p:spPr bwMode="auto">
          <a:xfrm>
            <a:off x="1504950" y="4210050"/>
            <a:ext cx="1143000" cy="396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0" hangingPunct="0"/>
            <a:r>
              <a:rPr lang="uk-UA" sz="2000" b="1" i="1" dirty="0">
                <a:solidFill>
                  <a:srgbClr val="000066"/>
                </a:solidFill>
              </a:rPr>
              <a:t>А</a:t>
            </a:r>
            <a:r>
              <a:rPr lang="en-US" sz="2000" b="1" i="1" dirty="0">
                <a:solidFill>
                  <a:srgbClr val="000066"/>
                </a:solidFill>
              </a:rPr>
              <a:t>t</a:t>
            </a:r>
            <a:r>
              <a:rPr lang="en-US" sz="2000" b="1" i="1" baseline="30000" dirty="0">
                <a:solidFill>
                  <a:srgbClr val="000066"/>
                </a:solidFill>
              </a:rPr>
              <a:t>o</a:t>
            </a:r>
            <a:r>
              <a:rPr lang="en-US" sz="2000" b="1" i="1" dirty="0">
                <a:solidFill>
                  <a:srgbClr val="000066"/>
                </a:solidFill>
              </a:rPr>
              <a:t>=</a:t>
            </a:r>
            <a:r>
              <a:rPr lang="uk-UA" sz="2000" b="1" i="1" dirty="0">
                <a:solidFill>
                  <a:srgbClr val="000066"/>
                </a:solidFill>
              </a:rPr>
              <a:t>16</a:t>
            </a:r>
            <a:r>
              <a:rPr lang="en-US" sz="2000" b="1" i="1" dirty="0">
                <a:solidFill>
                  <a:srgbClr val="000066"/>
                </a:solidFill>
              </a:rPr>
              <a:t> </a:t>
            </a:r>
            <a:r>
              <a:rPr lang="en-US" sz="2000" b="1" i="1" baseline="30000" dirty="0">
                <a:solidFill>
                  <a:srgbClr val="000066"/>
                </a:solidFill>
              </a:rPr>
              <a:t>o</a:t>
            </a:r>
            <a:endParaRPr lang="ru-RU" sz="2000" b="1" i="1" dirty="0">
              <a:solidFill>
                <a:srgbClr val="000066"/>
              </a:solidFill>
            </a:endParaRPr>
          </a:p>
        </p:txBody>
      </p:sp>
      <p:sp>
        <p:nvSpPr>
          <p:cNvPr id="11428" name="AutoShape 164"/>
          <p:cNvSpPr>
            <a:spLocks noChangeArrowheads="1"/>
          </p:cNvSpPr>
          <p:nvPr/>
        </p:nvSpPr>
        <p:spPr bwMode="auto">
          <a:xfrm>
            <a:off x="2686050" y="3962400"/>
            <a:ext cx="457200" cy="457200"/>
          </a:xfrm>
          <a:prstGeom prst="sun">
            <a:avLst>
              <a:gd name="adj" fmla="val 25000"/>
            </a:avLst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FF66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uk-UA"/>
          </a:p>
        </p:txBody>
      </p:sp>
      <p:grpSp>
        <p:nvGrpSpPr>
          <p:cNvPr id="11436" name="Group 172"/>
          <p:cNvGrpSpPr>
            <a:grpSpLocks/>
          </p:cNvGrpSpPr>
          <p:nvPr/>
        </p:nvGrpSpPr>
        <p:grpSpPr bwMode="auto">
          <a:xfrm>
            <a:off x="2779763" y="4125915"/>
            <a:ext cx="1848634" cy="747713"/>
            <a:chOff x="1703" y="2875"/>
            <a:chExt cx="1018" cy="471"/>
          </a:xfrm>
        </p:grpSpPr>
        <p:grpSp>
          <p:nvGrpSpPr>
            <p:cNvPr id="11430" name="Group 166"/>
            <p:cNvGrpSpPr>
              <a:grpSpLocks/>
            </p:cNvGrpSpPr>
            <p:nvPr/>
          </p:nvGrpSpPr>
          <p:grpSpPr bwMode="auto">
            <a:xfrm>
              <a:off x="1703" y="3024"/>
              <a:ext cx="288" cy="322"/>
              <a:chOff x="2039" y="2116"/>
              <a:chExt cx="623" cy="897"/>
            </a:xfrm>
          </p:grpSpPr>
          <p:graphicFrame>
            <p:nvGraphicFramePr>
              <p:cNvPr id="11431" name="Object 167"/>
              <p:cNvGraphicFramePr>
                <a:graphicFrameLocks noChangeAspect="1"/>
              </p:cNvGraphicFramePr>
              <p:nvPr/>
            </p:nvGraphicFramePr>
            <p:xfrm>
              <a:off x="2046" y="2442"/>
              <a:ext cx="512" cy="571"/>
            </p:xfrm>
            <a:graphic>
              <a:graphicData uri="http://schemas.openxmlformats.org/presentationml/2006/ole">
                <p:oleObj spid="_x0000_s11431" name="CorelDRAW" r:id="rId13" imgW="1894320" imgH="2112480" progId="">
                  <p:embed/>
                </p:oleObj>
              </a:graphicData>
            </a:graphic>
          </p:graphicFrame>
          <p:graphicFrame>
            <p:nvGraphicFramePr>
              <p:cNvPr id="11432" name="Object 168"/>
              <p:cNvGraphicFramePr>
                <a:graphicFrameLocks noChangeAspect="1"/>
              </p:cNvGraphicFramePr>
              <p:nvPr/>
            </p:nvGraphicFramePr>
            <p:xfrm>
              <a:off x="2039" y="2116"/>
              <a:ext cx="623" cy="284"/>
            </p:xfrm>
            <a:graphic>
              <a:graphicData uri="http://schemas.openxmlformats.org/presentationml/2006/ole">
                <p:oleObj spid="_x0000_s11432" name="CorelDRAW" r:id="rId14" imgW="1875240" imgH="903240" progId="">
                  <p:embed/>
                </p:oleObj>
              </a:graphicData>
            </a:graphic>
          </p:graphicFrame>
        </p:grpSp>
        <p:sp>
          <p:nvSpPr>
            <p:cNvPr id="11433" name="Text Box 169"/>
            <p:cNvSpPr txBox="1">
              <a:spLocks noChangeArrowheads="1"/>
            </p:cNvSpPr>
            <p:nvPr/>
          </p:nvSpPr>
          <p:spPr bwMode="auto">
            <a:xfrm>
              <a:off x="2001" y="2875"/>
              <a:ext cx="720" cy="25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0" hangingPunct="0"/>
              <a:r>
                <a:rPr lang="uk-UA" sz="2000" b="1" i="1" dirty="0">
                  <a:solidFill>
                    <a:schemeClr val="accent2"/>
                  </a:solidFill>
                </a:rPr>
                <a:t>10</a:t>
              </a:r>
              <a:r>
                <a:rPr lang="en-US" sz="2000" b="1" i="1" dirty="0">
                  <a:solidFill>
                    <a:schemeClr val="accent2"/>
                  </a:solidFill>
                </a:rPr>
                <a:t>00 </a:t>
              </a:r>
              <a:r>
                <a:rPr lang="uk-UA" sz="2000" b="1" i="1" dirty="0">
                  <a:solidFill>
                    <a:schemeClr val="accent2"/>
                  </a:solidFill>
                </a:rPr>
                <a:t>мм</a:t>
              </a:r>
              <a:endParaRPr lang="ru-RU" sz="2000" b="1" i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1362" name="Text Box 98"/>
          <p:cNvSpPr txBox="1">
            <a:spLocks noChangeArrowheads="1"/>
          </p:cNvSpPr>
          <p:nvPr/>
        </p:nvSpPr>
        <p:spPr bwMode="auto">
          <a:xfrm>
            <a:off x="5313363" y="41148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/>
              <a:t>Субтропічний</a:t>
            </a:r>
            <a:endParaRPr lang="ru-RU" b="1" i="1"/>
          </a:p>
        </p:txBody>
      </p:sp>
      <p:grpSp>
        <p:nvGrpSpPr>
          <p:cNvPr id="11399" name="Group 135"/>
          <p:cNvGrpSpPr>
            <a:grpSpLocks/>
          </p:cNvGrpSpPr>
          <p:nvPr/>
        </p:nvGrpSpPr>
        <p:grpSpPr bwMode="auto">
          <a:xfrm>
            <a:off x="266521" y="3198018"/>
            <a:ext cx="2120901" cy="515938"/>
            <a:chOff x="32" y="3504"/>
            <a:chExt cx="1336" cy="325"/>
          </a:xfrm>
        </p:grpSpPr>
        <p:sp>
          <p:nvSpPr>
            <p:cNvPr id="11400" name="Text Box 136"/>
            <p:cNvSpPr txBox="1">
              <a:spLocks noChangeArrowheads="1"/>
            </p:cNvSpPr>
            <p:nvPr/>
          </p:nvSpPr>
          <p:spPr bwMode="auto">
            <a:xfrm>
              <a:off x="421" y="3504"/>
              <a:ext cx="947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b="1" i="1" dirty="0">
                  <a:solidFill>
                    <a:sysClr val="windowText" lastClr="000000"/>
                  </a:solidFill>
                </a:rPr>
                <a:t>мусонна</a:t>
              </a:r>
              <a:endParaRPr lang="ru-RU" b="1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401" name="Oval 137"/>
            <p:cNvSpPr>
              <a:spLocks noChangeArrowheads="1"/>
            </p:cNvSpPr>
            <p:nvPr/>
          </p:nvSpPr>
          <p:spPr bwMode="auto">
            <a:xfrm>
              <a:off x="32" y="3504"/>
              <a:ext cx="348" cy="3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uk-UA" sz="2800" b="1" dirty="0">
                  <a:solidFill>
                    <a:srgbClr val="006600"/>
                  </a:solidFill>
                </a:rPr>
                <a:t> 4</a:t>
              </a:r>
              <a:r>
                <a:rPr lang="uk-UA" b="1" i="1" dirty="0">
                  <a:solidFill>
                    <a:schemeClr val="bg1"/>
                  </a:solidFill>
                </a:rPr>
                <a:t> </a:t>
              </a:r>
              <a:endParaRPr lang="ru-RU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441" name="Freeform 177"/>
          <p:cNvSpPr>
            <a:spLocks/>
          </p:cNvSpPr>
          <p:nvPr/>
        </p:nvSpPr>
        <p:spPr bwMode="auto">
          <a:xfrm>
            <a:off x="3838575" y="0"/>
            <a:ext cx="5418138" cy="1809750"/>
          </a:xfrm>
          <a:custGeom>
            <a:avLst/>
            <a:gdLst/>
            <a:ahLst/>
            <a:cxnLst>
              <a:cxn ang="0">
                <a:pos x="1257" y="1101"/>
              </a:cxn>
              <a:cxn ang="0">
                <a:pos x="1740" y="1140"/>
              </a:cxn>
              <a:cxn ang="0">
                <a:pos x="1997" y="1101"/>
              </a:cxn>
              <a:cxn ang="0">
                <a:pos x="2160" y="1031"/>
              </a:cxn>
              <a:cxn ang="0">
                <a:pos x="2400" y="957"/>
              </a:cxn>
              <a:cxn ang="0">
                <a:pos x="2563" y="872"/>
              </a:cxn>
              <a:cxn ang="0">
                <a:pos x="2814" y="930"/>
              </a:cxn>
              <a:cxn ang="0">
                <a:pos x="2658" y="619"/>
              </a:cxn>
              <a:cxn ang="0">
                <a:pos x="2970" y="0"/>
              </a:cxn>
              <a:cxn ang="0">
                <a:pos x="0" y="9"/>
              </a:cxn>
              <a:cxn ang="0">
                <a:pos x="14" y="86"/>
              </a:cxn>
              <a:cxn ang="0">
                <a:pos x="152" y="315"/>
              </a:cxn>
              <a:cxn ang="0">
                <a:pos x="354" y="572"/>
              </a:cxn>
              <a:cxn ang="0">
                <a:pos x="578" y="825"/>
              </a:cxn>
              <a:cxn ang="0">
                <a:pos x="728" y="915"/>
              </a:cxn>
              <a:cxn ang="0">
                <a:pos x="915" y="1024"/>
              </a:cxn>
              <a:cxn ang="0">
                <a:pos x="1257" y="1101"/>
              </a:cxn>
            </a:cxnLst>
            <a:rect l="0" t="0" r="r" b="b"/>
            <a:pathLst>
              <a:path w="3413" h="1140">
                <a:moveTo>
                  <a:pt x="1257" y="1101"/>
                </a:moveTo>
                <a:cubicBezTo>
                  <a:pt x="1394" y="1120"/>
                  <a:pt x="1617" y="1140"/>
                  <a:pt x="1740" y="1140"/>
                </a:cubicBezTo>
                <a:cubicBezTo>
                  <a:pt x="1827" y="1130"/>
                  <a:pt x="1937" y="1116"/>
                  <a:pt x="1997" y="1101"/>
                </a:cubicBezTo>
                <a:cubicBezTo>
                  <a:pt x="2060" y="1085"/>
                  <a:pt x="2100" y="1056"/>
                  <a:pt x="2160" y="1031"/>
                </a:cubicBezTo>
                <a:cubicBezTo>
                  <a:pt x="2228" y="1020"/>
                  <a:pt x="2333" y="983"/>
                  <a:pt x="2400" y="957"/>
                </a:cubicBezTo>
                <a:cubicBezTo>
                  <a:pt x="2467" y="931"/>
                  <a:pt x="2494" y="876"/>
                  <a:pt x="2563" y="872"/>
                </a:cubicBezTo>
                <a:cubicBezTo>
                  <a:pt x="2603" y="831"/>
                  <a:pt x="2749" y="1067"/>
                  <a:pt x="2814" y="930"/>
                </a:cubicBezTo>
                <a:cubicBezTo>
                  <a:pt x="2830" y="888"/>
                  <a:pt x="2632" y="774"/>
                  <a:pt x="2658" y="619"/>
                </a:cubicBezTo>
                <a:cubicBezTo>
                  <a:pt x="2684" y="464"/>
                  <a:pt x="3413" y="102"/>
                  <a:pt x="2970" y="0"/>
                </a:cubicBezTo>
                <a:lnTo>
                  <a:pt x="0" y="9"/>
                </a:lnTo>
                <a:lnTo>
                  <a:pt x="14" y="86"/>
                </a:lnTo>
                <a:cubicBezTo>
                  <a:pt x="39" y="137"/>
                  <a:pt x="95" y="234"/>
                  <a:pt x="152" y="315"/>
                </a:cubicBezTo>
                <a:cubicBezTo>
                  <a:pt x="88" y="350"/>
                  <a:pt x="316" y="524"/>
                  <a:pt x="354" y="572"/>
                </a:cubicBezTo>
                <a:cubicBezTo>
                  <a:pt x="394" y="760"/>
                  <a:pt x="415" y="820"/>
                  <a:pt x="578" y="825"/>
                </a:cubicBezTo>
                <a:cubicBezTo>
                  <a:pt x="660" y="831"/>
                  <a:pt x="646" y="909"/>
                  <a:pt x="728" y="915"/>
                </a:cubicBezTo>
                <a:cubicBezTo>
                  <a:pt x="761" y="926"/>
                  <a:pt x="889" y="1002"/>
                  <a:pt x="915" y="1024"/>
                </a:cubicBezTo>
                <a:cubicBezTo>
                  <a:pt x="1011" y="1027"/>
                  <a:pt x="1183" y="1111"/>
                  <a:pt x="1257" y="1101"/>
                </a:cubicBezTo>
                <a:close/>
              </a:path>
            </a:pathLst>
          </a:custGeom>
          <a:solidFill>
            <a:srgbClr val="0066FF">
              <a:alpha val="45882"/>
            </a:srgbClr>
          </a:solidFill>
          <a:ln w="28575" cap="rnd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445" name="Freeform 181"/>
          <p:cNvSpPr>
            <a:spLocks/>
          </p:cNvSpPr>
          <p:nvPr/>
        </p:nvSpPr>
        <p:spPr bwMode="auto">
          <a:xfrm>
            <a:off x="3276600" y="0"/>
            <a:ext cx="5881688" cy="2732088"/>
          </a:xfrm>
          <a:custGeom>
            <a:avLst/>
            <a:gdLst/>
            <a:ahLst/>
            <a:cxnLst>
              <a:cxn ang="0">
                <a:pos x="3705" y="470"/>
              </a:cxn>
              <a:cxn ang="0">
                <a:pos x="3308" y="1000"/>
              </a:cxn>
              <a:cxn ang="0">
                <a:pos x="3137" y="1218"/>
              </a:cxn>
              <a:cxn ang="0">
                <a:pos x="2880" y="1545"/>
              </a:cxn>
              <a:cxn ang="0">
                <a:pos x="2335" y="1716"/>
              </a:cxn>
              <a:cxn ang="0">
                <a:pos x="1842" y="1659"/>
              </a:cxn>
              <a:cxn ang="0">
                <a:pos x="1113" y="1490"/>
              </a:cxn>
              <a:cxn ang="0">
                <a:pos x="817" y="1101"/>
              </a:cxn>
              <a:cxn ang="0">
                <a:pos x="459" y="1085"/>
              </a:cxn>
              <a:cxn ang="0">
                <a:pos x="182" y="1058"/>
              </a:cxn>
              <a:cxn ang="0">
                <a:pos x="74" y="1029"/>
              </a:cxn>
              <a:cxn ang="0">
                <a:pos x="2" y="987"/>
              </a:cxn>
              <a:cxn ang="0">
                <a:pos x="0" y="2"/>
              </a:cxn>
              <a:cxn ang="0">
                <a:pos x="249" y="0"/>
              </a:cxn>
              <a:cxn ang="0">
                <a:pos x="359" y="8"/>
              </a:cxn>
              <a:cxn ang="0">
                <a:pos x="362" y="73"/>
              </a:cxn>
              <a:cxn ang="0">
                <a:pos x="378" y="106"/>
              </a:cxn>
              <a:cxn ang="0">
                <a:pos x="490" y="268"/>
              </a:cxn>
              <a:cxn ang="0">
                <a:pos x="512" y="291"/>
              </a:cxn>
              <a:cxn ang="0">
                <a:pos x="551" y="412"/>
              </a:cxn>
              <a:cxn ang="0">
                <a:pos x="689" y="550"/>
              </a:cxn>
              <a:cxn ang="0">
                <a:pos x="753" y="720"/>
              </a:cxn>
              <a:cxn ang="0">
                <a:pos x="834" y="798"/>
              </a:cxn>
              <a:cxn ang="0">
                <a:pos x="959" y="829"/>
              </a:cxn>
              <a:cxn ang="0">
                <a:pos x="1001" y="855"/>
              </a:cxn>
              <a:cxn ang="0">
                <a:pos x="1109" y="928"/>
              </a:cxn>
              <a:cxn ang="0">
                <a:pos x="1320" y="1030"/>
              </a:cxn>
              <a:cxn ang="0">
                <a:pos x="1519" y="1081"/>
              </a:cxn>
              <a:cxn ang="0">
                <a:pos x="1718" y="1113"/>
              </a:cxn>
              <a:cxn ang="0">
                <a:pos x="1767" y="1116"/>
              </a:cxn>
              <a:cxn ang="0">
                <a:pos x="1835" y="1125"/>
              </a:cxn>
              <a:cxn ang="0">
                <a:pos x="1953" y="1134"/>
              </a:cxn>
              <a:cxn ang="0">
                <a:pos x="2148" y="1131"/>
              </a:cxn>
              <a:cxn ang="0">
                <a:pos x="2310" y="1107"/>
              </a:cxn>
              <a:cxn ang="0">
                <a:pos x="2547" y="1026"/>
              </a:cxn>
              <a:cxn ang="0">
                <a:pos x="2577" y="1018"/>
              </a:cxn>
              <a:cxn ang="0">
                <a:pos x="2748" y="953"/>
              </a:cxn>
              <a:cxn ang="0">
                <a:pos x="2835" y="906"/>
              </a:cxn>
              <a:cxn ang="0">
                <a:pos x="2942" y="867"/>
              </a:cxn>
              <a:cxn ang="0">
                <a:pos x="3050" y="939"/>
              </a:cxn>
              <a:cxn ang="0">
                <a:pos x="3145" y="953"/>
              </a:cxn>
              <a:cxn ang="0">
                <a:pos x="3149" y="882"/>
              </a:cxn>
              <a:cxn ang="0">
                <a:pos x="3059" y="772"/>
              </a:cxn>
              <a:cxn ang="0">
                <a:pos x="3021" y="696"/>
              </a:cxn>
              <a:cxn ang="0">
                <a:pos x="3027" y="573"/>
              </a:cxn>
              <a:cxn ang="0">
                <a:pos x="3261" y="271"/>
              </a:cxn>
              <a:cxn ang="0">
                <a:pos x="3321" y="196"/>
              </a:cxn>
              <a:cxn ang="0">
                <a:pos x="3339" y="0"/>
              </a:cxn>
              <a:cxn ang="0">
                <a:pos x="3690" y="8"/>
              </a:cxn>
            </a:cxnLst>
            <a:rect l="0" t="0" r="r" b="b"/>
            <a:pathLst>
              <a:path w="3705" h="1721">
                <a:moveTo>
                  <a:pt x="3705" y="470"/>
                </a:moveTo>
                <a:lnTo>
                  <a:pt x="3308" y="1000"/>
                </a:lnTo>
                <a:cubicBezTo>
                  <a:pt x="3303" y="1019"/>
                  <a:pt x="3150" y="1215"/>
                  <a:pt x="3137" y="1218"/>
                </a:cubicBezTo>
                <a:cubicBezTo>
                  <a:pt x="3097" y="1226"/>
                  <a:pt x="2916" y="1528"/>
                  <a:pt x="2880" y="1545"/>
                </a:cubicBezTo>
                <a:cubicBezTo>
                  <a:pt x="2746" y="1628"/>
                  <a:pt x="2508" y="1697"/>
                  <a:pt x="2335" y="1716"/>
                </a:cubicBezTo>
                <a:cubicBezTo>
                  <a:pt x="2200" y="1721"/>
                  <a:pt x="2045" y="1697"/>
                  <a:pt x="1842" y="1659"/>
                </a:cubicBezTo>
                <a:cubicBezTo>
                  <a:pt x="1671" y="1622"/>
                  <a:pt x="1284" y="1583"/>
                  <a:pt x="1113" y="1490"/>
                </a:cubicBezTo>
                <a:cubicBezTo>
                  <a:pt x="1037" y="1406"/>
                  <a:pt x="974" y="1219"/>
                  <a:pt x="817" y="1101"/>
                </a:cubicBezTo>
                <a:cubicBezTo>
                  <a:pt x="747" y="1008"/>
                  <a:pt x="604" y="1115"/>
                  <a:pt x="459" y="1085"/>
                </a:cubicBezTo>
                <a:lnTo>
                  <a:pt x="182" y="1058"/>
                </a:lnTo>
                <a:lnTo>
                  <a:pt x="74" y="1029"/>
                </a:lnTo>
                <a:lnTo>
                  <a:pt x="2" y="987"/>
                </a:lnTo>
                <a:lnTo>
                  <a:pt x="0" y="2"/>
                </a:lnTo>
                <a:lnTo>
                  <a:pt x="249" y="0"/>
                </a:lnTo>
                <a:lnTo>
                  <a:pt x="359" y="8"/>
                </a:lnTo>
                <a:lnTo>
                  <a:pt x="362" y="73"/>
                </a:lnTo>
                <a:lnTo>
                  <a:pt x="378" y="106"/>
                </a:lnTo>
                <a:cubicBezTo>
                  <a:pt x="399" y="138"/>
                  <a:pt x="468" y="237"/>
                  <a:pt x="490" y="268"/>
                </a:cubicBezTo>
                <a:cubicBezTo>
                  <a:pt x="511" y="299"/>
                  <a:pt x="502" y="267"/>
                  <a:pt x="512" y="291"/>
                </a:cubicBezTo>
                <a:cubicBezTo>
                  <a:pt x="522" y="315"/>
                  <a:pt x="522" y="369"/>
                  <a:pt x="551" y="412"/>
                </a:cubicBezTo>
                <a:cubicBezTo>
                  <a:pt x="580" y="455"/>
                  <a:pt x="655" y="499"/>
                  <a:pt x="689" y="550"/>
                </a:cubicBezTo>
                <a:cubicBezTo>
                  <a:pt x="746" y="613"/>
                  <a:pt x="729" y="679"/>
                  <a:pt x="753" y="720"/>
                </a:cubicBezTo>
                <a:cubicBezTo>
                  <a:pt x="777" y="761"/>
                  <a:pt x="800" y="780"/>
                  <a:pt x="834" y="798"/>
                </a:cubicBezTo>
                <a:cubicBezTo>
                  <a:pt x="868" y="816"/>
                  <a:pt x="931" y="820"/>
                  <a:pt x="959" y="829"/>
                </a:cubicBezTo>
                <a:lnTo>
                  <a:pt x="1001" y="855"/>
                </a:lnTo>
                <a:cubicBezTo>
                  <a:pt x="1026" y="872"/>
                  <a:pt x="1056" y="899"/>
                  <a:pt x="1109" y="928"/>
                </a:cubicBezTo>
                <a:lnTo>
                  <a:pt x="1320" y="1030"/>
                </a:lnTo>
                <a:cubicBezTo>
                  <a:pt x="1426" y="1035"/>
                  <a:pt x="1453" y="1067"/>
                  <a:pt x="1519" y="1081"/>
                </a:cubicBezTo>
                <a:cubicBezTo>
                  <a:pt x="1585" y="1095"/>
                  <a:pt x="1677" y="1107"/>
                  <a:pt x="1718" y="1113"/>
                </a:cubicBezTo>
                <a:cubicBezTo>
                  <a:pt x="1759" y="1119"/>
                  <a:pt x="1748" y="1114"/>
                  <a:pt x="1767" y="1116"/>
                </a:cubicBezTo>
                <a:cubicBezTo>
                  <a:pt x="1786" y="1118"/>
                  <a:pt x="1804" y="1122"/>
                  <a:pt x="1835" y="1125"/>
                </a:cubicBezTo>
                <a:cubicBezTo>
                  <a:pt x="1866" y="1128"/>
                  <a:pt x="1901" y="1133"/>
                  <a:pt x="1953" y="1134"/>
                </a:cubicBezTo>
                <a:cubicBezTo>
                  <a:pt x="2005" y="1135"/>
                  <a:pt x="2089" y="1135"/>
                  <a:pt x="2148" y="1131"/>
                </a:cubicBezTo>
                <a:cubicBezTo>
                  <a:pt x="2207" y="1127"/>
                  <a:pt x="2244" y="1125"/>
                  <a:pt x="2310" y="1107"/>
                </a:cubicBezTo>
                <a:cubicBezTo>
                  <a:pt x="2382" y="1116"/>
                  <a:pt x="2475" y="1010"/>
                  <a:pt x="2547" y="1026"/>
                </a:cubicBezTo>
                <a:cubicBezTo>
                  <a:pt x="2591" y="1012"/>
                  <a:pt x="2544" y="1030"/>
                  <a:pt x="2577" y="1018"/>
                </a:cubicBezTo>
                <a:cubicBezTo>
                  <a:pt x="2610" y="1006"/>
                  <a:pt x="2705" y="972"/>
                  <a:pt x="2748" y="953"/>
                </a:cubicBezTo>
                <a:cubicBezTo>
                  <a:pt x="2792" y="936"/>
                  <a:pt x="2803" y="920"/>
                  <a:pt x="2835" y="906"/>
                </a:cubicBezTo>
                <a:cubicBezTo>
                  <a:pt x="2867" y="892"/>
                  <a:pt x="2906" y="862"/>
                  <a:pt x="2942" y="867"/>
                </a:cubicBezTo>
                <a:cubicBezTo>
                  <a:pt x="2979" y="868"/>
                  <a:pt x="3016" y="925"/>
                  <a:pt x="3050" y="939"/>
                </a:cubicBezTo>
                <a:cubicBezTo>
                  <a:pt x="3084" y="953"/>
                  <a:pt x="3128" y="963"/>
                  <a:pt x="3145" y="953"/>
                </a:cubicBezTo>
                <a:cubicBezTo>
                  <a:pt x="3155" y="943"/>
                  <a:pt x="3169" y="925"/>
                  <a:pt x="3149" y="882"/>
                </a:cubicBezTo>
                <a:cubicBezTo>
                  <a:pt x="3135" y="852"/>
                  <a:pt x="3080" y="803"/>
                  <a:pt x="3059" y="772"/>
                </a:cubicBezTo>
                <a:cubicBezTo>
                  <a:pt x="3038" y="741"/>
                  <a:pt x="3026" y="729"/>
                  <a:pt x="3021" y="696"/>
                </a:cubicBezTo>
                <a:cubicBezTo>
                  <a:pt x="3015" y="634"/>
                  <a:pt x="2991" y="644"/>
                  <a:pt x="3027" y="573"/>
                </a:cubicBezTo>
                <a:cubicBezTo>
                  <a:pt x="3067" y="502"/>
                  <a:pt x="3212" y="334"/>
                  <a:pt x="3261" y="271"/>
                </a:cubicBezTo>
                <a:cubicBezTo>
                  <a:pt x="3308" y="208"/>
                  <a:pt x="3299" y="235"/>
                  <a:pt x="3321" y="196"/>
                </a:cubicBezTo>
                <a:lnTo>
                  <a:pt x="3339" y="0"/>
                </a:lnTo>
                <a:lnTo>
                  <a:pt x="3690" y="8"/>
                </a:lnTo>
              </a:path>
            </a:pathLst>
          </a:custGeom>
          <a:solidFill>
            <a:srgbClr val="FF7C80">
              <a:alpha val="47843"/>
            </a:srgbClr>
          </a:solidFill>
          <a:ln w="9525" cap="rnd">
            <a:noFill/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446" name="Freeform 182"/>
          <p:cNvSpPr>
            <a:spLocks/>
          </p:cNvSpPr>
          <p:nvPr/>
        </p:nvSpPr>
        <p:spPr bwMode="auto">
          <a:xfrm>
            <a:off x="3275013" y="766763"/>
            <a:ext cx="5889625" cy="3149600"/>
          </a:xfrm>
          <a:custGeom>
            <a:avLst/>
            <a:gdLst/>
            <a:ahLst/>
            <a:cxnLst>
              <a:cxn ang="0">
                <a:pos x="0" y="506"/>
              </a:cxn>
              <a:cxn ang="0">
                <a:pos x="64" y="543"/>
              </a:cxn>
              <a:cxn ang="0">
                <a:pos x="148" y="569"/>
              </a:cxn>
              <a:cxn ang="0">
                <a:pos x="354" y="589"/>
              </a:cxn>
              <a:cxn ang="0">
                <a:pos x="384" y="592"/>
              </a:cxn>
              <a:cxn ang="0">
                <a:pos x="420" y="593"/>
              </a:cxn>
              <a:cxn ang="0">
                <a:pos x="513" y="602"/>
              </a:cxn>
              <a:cxn ang="0">
                <a:pos x="766" y="578"/>
              </a:cxn>
              <a:cxn ang="0">
                <a:pos x="912" y="699"/>
              </a:cxn>
              <a:cxn ang="0">
                <a:pos x="1035" y="881"/>
              </a:cxn>
              <a:cxn ang="0">
                <a:pos x="1105" y="984"/>
              </a:cxn>
              <a:cxn ang="0">
                <a:pos x="1267" y="1063"/>
              </a:cxn>
              <a:cxn ang="0">
                <a:pos x="1489" y="1111"/>
              </a:cxn>
              <a:cxn ang="0">
                <a:pos x="1564" y="1127"/>
              </a:cxn>
              <a:cxn ang="0">
                <a:pos x="1628" y="1136"/>
              </a:cxn>
              <a:cxn ang="0">
                <a:pos x="1799" y="1160"/>
              </a:cxn>
              <a:cxn ang="0">
                <a:pos x="1966" y="1195"/>
              </a:cxn>
              <a:cxn ang="0">
                <a:pos x="2327" y="1228"/>
              </a:cxn>
              <a:cxn ang="0">
                <a:pos x="2647" y="1160"/>
              </a:cxn>
              <a:cxn ang="0">
                <a:pos x="2739" y="1126"/>
              </a:cxn>
              <a:cxn ang="0">
                <a:pos x="2833" y="1088"/>
              </a:cxn>
              <a:cxn ang="0">
                <a:pos x="2919" y="1016"/>
              </a:cxn>
              <a:cxn ang="0">
                <a:pos x="2983" y="922"/>
              </a:cxn>
              <a:cxn ang="0">
                <a:pos x="3045" y="833"/>
              </a:cxn>
              <a:cxn ang="0">
                <a:pos x="3405" y="377"/>
              </a:cxn>
              <a:cxn ang="0">
                <a:pos x="3706" y="0"/>
              </a:cxn>
              <a:cxn ang="0">
                <a:pos x="3706" y="1191"/>
              </a:cxn>
              <a:cxn ang="0">
                <a:pos x="2998" y="1837"/>
              </a:cxn>
              <a:cxn ang="0">
                <a:pos x="2708" y="1967"/>
              </a:cxn>
              <a:cxn ang="0">
                <a:pos x="2468" y="1938"/>
              </a:cxn>
              <a:cxn ang="0">
                <a:pos x="2251" y="1922"/>
              </a:cxn>
              <a:cxn ang="0">
                <a:pos x="1875" y="1851"/>
              </a:cxn>
              <a:cxn ang="0">
                <a:pos x="1597" y="1868"/>
              </a:cxn>
              <a:cxn ang="0">
                <a:pos x="1239" y="1845"/>
              </a:cxn>
              <a:cxn ang="0">
                <a:pos x="561" y="1385"/>
              </a:cxn>
              <a:cxn ang="0">
                <a:pos x="1" y="1217"/>
              </a:cxn>
              <a:cxn ang="0">
                <a:pos x="0" y="506"/>
              </a:cxn>
            </a:cxnLst>
            <a:rect l="0" t="0" r="r" b="b"/>
            <a:pathLst>
              <a:path w="3710" h="1984">
                <a:moveTo>
                  <a:pt x="0" y="506"/>
                </a:moveTo>
                <a:lnTo>
                  <a:pt x="64" y="543"/>
                </a:lnTo>
                <a:lnTo>
                  <a:pt x="148" y="569"/>
                </a:lnTo>
                <a:cubicBezTo>
                  <a:pt x="214" y="587"/>
                  <a:pt x="315" y="585"/>
                  <a:pt x="354" y="589"/>
                </a:cubicBezTo>
                <a:cubicBezTo>
                  <a:pt x="393" y="593"/>
                  <a:pt x="373" y="591"/>
                  <a:pt x="384" y="592"/>
                </a:cubicBezTo>
                <a:cubicBezTo>
                  <a:pt x="396" y="593"/>
                  <a:pt x="391" y="593"/>
                  <a:pt x="420" y="593"/>
                </a:cubicBezTo>
                <a:cubicBezTo>
                  <a:pt x="441" y="595"/>
                  <a:pt x="455" y="604"/>
                  <a:pt x="513" y="602"/>
                </a:cubicBezTo>
                <a:cubicBezTo>
                  <a:pt x="537" y="625"/>
                  <a:pt x="740" y="560"/>
                  <a:pt x="766" y="578"/>
                </a:cubicBezTo>
                <a:cubicBezTo>
                  <a:pt x="826" y="595"/>
                  <a:pt x="867" y="649"/>
                  <a:pt x="912" y="699"/>
                </a:cubicBezTo>
                <a:cubicBezTo>
                  <a:pt x="957" y="749"/>
                  <a:pt x="1003" y="834"/>
                  <a:pt x="1035" y="881"/>
                </a:cubicBezTo>
                <a:cubicBezTo>
                  <a:pt x="1072" y="926"/>
                  <a:pt x="1066" y="954"/>
                  <a:pt x="1105" y="984"/>
                </a:cubicBezTo>
                <a:cubicBezTo>
                  <a:pt x="1144" y="1014"/>
                  <a:pt x="1203" y="1042"/>
                  <a:pt x="1267" y="1063"/>
                </a:cubicBezTo>
                <a:lnTo>
                  <a:pt x="1489" y="1111"/>
                </a:lnTo>
                <a:cubicBezTo>
                  <a:pt x="1539" y="1121"/>
                  <a:pt x="1541" y="1123"/>
                  <a:pt x="1564" y="1127"/>
                </a:cubicBezTo>
                <a:cubicBezTo>
                  <a:pt x="1587" y="1131"/>
                  <a:pt x="1589" y="1131"/>
                  <a:pt x="1628" y="1136"/>
                </a:cubicBezTo>
                <a:cubicBezTo>
                  <a:pt x="1693" y="1141"/>
                  <a:pt x="1734" y="1157"/>
                  <a:pt x="1799" y="1160"/>
                </a:cubicBezTo>
                <a:cubicBezTo>
                  <a:pt x="1854" y="1165"/>
                  <a:pt x="1878" y="1184"/>
                  <a:pt x="1966" y="1195"/>
                </a:cubicBezTo>
                <a:cubicBezTo>
                  <a:pt x="2054" y="1206"/>
                  <a:pt x="2214" y="1234"/>
                  <a:pt x="2327" y="1228"/>
                </a:cubicBezTo>
                <a:cubicBezTo>
                  <a:pt x="2486" y="1224"/>
                  <a:pt x="2578" y="1176"/>
                  <a:pt x="2647" y="1160"/>
                </a:cubicBezTo>
                <a:cubicBezTo>
                  <a:pt x="2656" y="1153"/>
                  <a:pt x="2730" y="1132"/>
                  <a:pt x="2739" y="1126"/>
                </a:cubicBezTo>
                <a:cubicBezTo>
                  <a:pt x="2767" y="1107"/>
                  <a:pt x="2801" y="1095"/>
                  <a:pt x="2833" y="1088"/>
                </a:cubicBezTo>
                <a:cubicBezTo>
                  <a:pt x="2843" y="1086"/>
                  <a:pt x="2909" y="1019"/>
                  <a:pt x="2919" y="1016"/>
                </a:cubicBezTo>
                <a:cubicBezTo>
                  <a:pt x="2951" y="1008"/>
                  <a:pt x="2932" y="930"/>
                  <a:pt x="2983" y="922"/>
                </a:cubicBezTo>
                <a:cubicBezTo>
                  <a:pt x="3006" y="890"/>
                  <a:pt x="2925" y="987"/>
                  <a:pt x="3045" y="833"/>
                </a:cubicBezTo>
                <a:cubicBezTo>
                  <a:pt x="3115" y="742"/>
                  <a:pt x="3295" y="516"/>
                  <a:pt x="3405" y="377"/>
                </a:cubicBezTo>
                <a:lnTo>
                  <a:pt x="3706" y="0"/>
                </a:lnTo>
                <a:cubicBezTo>
                  <a:pt x="3710" y="183"/>
                  <a:pt x="3708" y="1007"/>
                  <a:pt x="3706" y="1191"/>
                </a:cubicBezTo>
                <a:cubicBezTo>
                  <a:pt x="3586" y="1492"/>
                  <a:pt x="3164" y="1708"/>
                  <a:pt x="2998" y="1837"/>
                </a:cubicBezTo>
                <a:cubicBezTo>
                  <a:pt x="2832" y="1966"/>
                  <a:pt x="2796" y="1950"/>
                  <a:pt x="2708" y="1967"/>
                </a:cubicBezTo>
                <a:cubicBezTo>
                  <a:pt x="2620" y="1984"/>
                  <a:pt x="2544" y="1945"/>
                  <a:pt x="2468" y="1938"/>
                </a:cubicBezTo>
                <a:cubicBezTo>
                  <a:pt x="2393" y="1926"/>
                  <a:pt x="2353" y="1934"/>
                  <a:pt x="2251" y="1922"/>
                </a:cubicBezTo>
                <a:cubicBezTo>
                  <a:pt x="2164" y="1910"/>
                  <a:pt x="1989" y="1864"/>
                  <a:pt x="1875" y="1851"/>
                </a:cubicBezTo>
                <a:cubicBezTo>
                  <a:pt x="1791" y="1845"/>
                  <a:pt x="1703" y="1875"/>
                  <a:pt x="1597" y="1868"/>
                </a:cubicBezTo>
                <a:cubicBezTo>
                  <a:pt x="1527" y="1846"/>
                  <a:pt x="1412" y="1925"/>
                  <a:pt x="1239" y="1845"/>
                </a:cubicBezTo>
                <a:cubicBezTo>
                  <a:pt x="1066" y="1765"/>
                  <a:pt x="767" y="1490"/>
                  <a:pt x="561" y="1385"/>
                </a:cubicBezTo>
                <a:cubicBezTo>
                  <a:pt x="355" y="1280"/>
                  <a:pt x="94" y="1363"/>
                  <a:pt x="1" y="1217"/>
                </a:cubicBezTo>
                <a:lnTo>
                  <a:pt x="0" y="506"/>
                </a:lnTo>
                <a:close/>
              </a:path>
            </a:pathLst>
          </a:custGeom>
          <a:solidFill>
            <a:srgbClr val="009900">
              <a:alpha val="49020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438" name="Text Box 174"/>
          <p:cNvSpPr txBox="1">
            <a:spLocks noChangeArrowheads="1"/>
          </p:cNvSpPr>
          <p:nvPr/>
        </p:nvSpPr>
        <p:spPr bwMode="auto">
          <a:xfrm>
            <a:off x="5389563" y="10668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>
                <a:solidFill>
                  <a:schemeClr val="bg1"/>
                </a:solidFill>
              </a:rPr>
              <a:t>Арктичний</a:t>
            </a:r>
            <a:endParaRPr lang="ru-RU" b="1" i="1">
              <a:solidFill>
                <a:schemeClr val="bg1"/>
              </a:solidFill>
            </a:endParaRPr>
          </a:p>
        </p:txBody>
      </p:sp>
      <p:grpSp>
        <p:nvGrpSpPr>
          <p:cNvPr id="11402" name="Group 138"/>
          <p:cNvGrpSpPr>
            <a:grpSpLocks/>
          </p:cNvGrpSpPr>
          <p:nvPr/>
        </p:nvGrpSpPr>
        <p:grpSpPr bwMode="auto">
          <a:xfrm>
            <a:off x="228597" y="2562922"/>
            <a:ext cx="4991103" cy="476251"/>
            <a:chOff x="139" y="1239"/>
            <a:chExt cx="2741" cy="300"/>
          </a:xfrm>
        </p:grpSpPr>
        <p:sp>
          <p:nvSpPr>
            <p:cNvPr id="11334" name="Text Box 70"/>
            <p:cNvSpPr txBox="1">
              <a:spLocks noChangeArrowheads="1"/>
            </p:cNvSpPr>
            <p:nvPr/>
          </p:nvSpPr>
          <p:spPr bwMode="auto">
            <a:xfrm>
              <a:off x="489" y="1248"/>
              <a:ext cx="2391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b="1" i="1" dirty="0">
                  <a:solidFill>
                    <a:sysClr val="windowText" lastClr="000000"/>
                  </a:solidFill>
                </a:rPr>
                <a:t>помірно-континентальна</a:t>
              </a:r>
              <a:endParaRPr lang="ru-RU" b="1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35" name="Oval 71"/>
            <p:cNvSpPr>
              <a:spLocks noChangeArrowheads="1"/>
            </p:cNvSpPr>
            <p:nvPr/>
          </p:nvSpPr>
          <p:spPr bwMode="auto">
            <a:xfrm>
              <a:off x="139" y="1239"/>
              <a:ext cx="286" cy="29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uk-UA" sz="2800" b="1" dirty="0">
                  <a:solidFill>
                    <a:srgbClr val="006600"/>
                  </a:solidFill>
                </a:rPr>
                <a:t> 3</a:t>
              </a:r>
              <a:r>
                <a:rPr lang="uk-UA" b="1" i="1" dirty="0">
                  <a:solidFill>
                    <a:schemeClr val="bg1"/>
                  </a:solidFill>
                </a:rPr>
                <a:t> </a:t>
              </a:r>
              <a:endParaRPr lang="ru-RU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448" name="Text Box 184"/>
          <p:cNvSpPr txBox="1">
            <a:spLocks noChangeArrowheads="1"/>
          </p:cNvSpPr>
          <p:nvPr/>
        </p:nvSpPr>
        <p:spPr bwMode="auto">
          <a:xfrm>
            <a:off x="0" y="6530975"/>
            <a:ext cx="1116013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uk-UA" sz="2200" i="1">
                <a:solidFill>
                  <a:schemeClr val="bg1"/>
                </a:solidFill>
              </a:rPr>
              <a:t>Прерія</a:t>
            </a:r>
            <a:endParaRPr lang="ru-RU" sz="2200" i="1">
              <a:solidFill>
                <a:schemeClr val="bg1"/>
              </a:solidFill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5618163" y="2895600"/>
            <a:ext cx="1528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>
                <a:solidFill>
                  <a:schemeClr val="bg1"/>
                </a:solidFill>
              </a:rPr>
              <a:t>Помірний</a:t>
            </a:r>
            <a:endParaRPr lang="ru-RU" b="1" i="1">
              <a:solidFill>
                <a:schemeClr val="bg1"/>
              </a:solidFill>
            </a:endParaRPr>
          </a:p>
        </p:txBody>
      </p:sp>
      <p:sp>
        <p:nvSpPr>
          <p:cNvPr id="11437" name="Rectangle 173"/>
          <p:cNvSpPr>
            <a:spLocks noChangeArrowheads="1"/>
          </p:cNvSpPr>
          <p:nvPr/>
        </p:nvSpPr>
        <p:spPr bwMode="auto">
          <a:xfrm>
            <a:off x="5465763" y="19050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>
                <a:solidFill>
                  <a:schemeClr val="bg1"/>
                </a:solidFill>
              </a:rPr>
              <a:t>Субарктичний</a:t>
            </a:r>
            <a:endParaRPr lang="ru-RU" b="1" i="1">
              <a:solidFill>
                <a:schemeClr val="bg1"/>
              </a:solidFill>
            </a:endParaRPr>
          </a:p>
        </p:txBody>
      </p:sp>
      <p:sp>
        <p:nvSpPr>
          <p:cNvPr id="104" name="Text Box 244"/>
          <p:cNvSpPr txBox="1">
            <a:spLocks noChangeArrowheads="1"/>
          </p:cNvSpPr>
          <p:nvPr/>
        </p:nvSpPr>
        <p:spPr bwMode="auto">
          <a:xfrm>
            <a:off x="552450" y="0"/>
            <a:ext cx="6662722" cy="523220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sz="2800" b="1" i="1" dirty="0" smtClean="0">
                <a:solidFill>
                  <a:srgbClr val="660033"/>
                </a:solidFill>
              </a:rPr>
              <a:t>Субтропічний  кліматичний  пояс</a:t>
            </a:r>
            <a:endParaRPr lang="ru-RU" sz="2800" b="1" i="1" dirty="0">
              <a:solidFill>
                <a:srgbClr val="660033"/>
              </a:solidFill>
            </a:endParaRPr>
          </a:p>
        </p:txBody>
      </p:sp>
      <p:grpSp>
        <p:nvGrpSpPr>
          <p:cNvPr id="11327" name="Group 63"/>
          <p:cNvGrpSpPr>
            <a:grpSpLocks/>
          </p:cNvGrpSpPr>
          <p:nvPr/>
        </p:nvGrpSpPr>
        <p:grpSpPr bwMode="auto">
          <a:xfrm>
            <a:off x="164206" y="1219203"/>
            <a:ext cx="4027489" cy="500063"/>
            <a:chOff x="0" y="2160"/>
            <a:chExt cx="2537" cy="315"/>
          </a:xfrm>
        </p:grpSpPr>
        <p:sp>
          <p:nvSpPr>
            <p:cNvPr id="11328" name="Rectangle 64"/>
            <p:cNvSpPr>
              <a:spLocks noChangeArrowheads="1"/>
            </p:cNvSpPr>
            <p:nvPr/>
          </p:nvSpPr>
          <p:spPr bwMode="auto">
            <a:xfrm>
              <a:off x="393" y="2184"/>
              <a:ext cx="2144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uk-UA" b="1" i="1" dirty="0">
                  <a:solidFill>
                    <a:sysClr val="windowText" lastClr="000000"/>
                  </a:solidFill>
                </a:rPr>
                <a:t>середземноморська</a:t>
              </a:r>
              <a:endParaRPr lang="ru-RU" b="1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29" name="Oval 65"/>
            <p:cNvSpPr>
              <a:spLocks noChangeArrowheads="1"/>
            </p:cNvSpPr>
            <p:nvPr/>
          </p:nvSpPr>
          <p:spPr bwMode="auto">
            <a:xfrm>
              <a:off x="0" y="2160"/>
              <a:ext cx="318" cy="27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uk-UA" sz="2800" b="1" dirty="0">
                  <a:solidFill>
                    <a:srgbClr val="006600"/>
                  </a:solidFill>
                </a:rPr>
                <a:t> 1</a:t>
              </a:r>
              <a:r>
                <a:rPr lang="uk-UA" sz="2000" b="1" i="1" dirty="0">
                  <a:solidFill>
                    <a:schemeClr val="bg1"/>
                  </a:solidFill>
                </a:rPr>
                <a:t> </a:t>
              </a:r>
              <a:endParaRPr lang="ru-RU" sz="20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353" name="Text Box 89"/>
          <p:cNvSpPr txBox="1">
            <a:spLocks noChangeArrowheads="1"/>
          </p:cNvSpPr>
          <p:nvPr/>
        </p:nvSpPr>
        <p:spPr bwMode="auto">
          <a:xfrm>
            <a:off x="0" y="760837"/>
            <a:ext cx="3623524" cy="3754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uk-UA" sz="2300" b="1" i="1" dirty="0">
                <a:solidFill>
                  <a:sysClr val="windowText" lastClr="000000"/>
                </a:solidFill>
              </a:rPr>
              <a:t>Кліматичні області:</a:t>
            </a:r>
            <a:endParaRPr lang="ru-RU" sz="2300" b="1" i="1" dirty="0">
              <a:solidFill>
                <a:sysClr val="windowText" lastClr="000000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1356782" y="5285482"/>
            <a:ext cx="6644217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200" dirty="0" smtClean="0"/>
              <a:t>Тип клімату </a:t>
            </a:r>
            <a:r>
              <a:rPr lang="uk-UA" sz="3200" dirty="0" smtClean="0">
                <a:solidFill>
                  <a:srgbClr val="0033CC"/>
                </a:solidFill>
              </a:rPr>
              <a:t> мусонний</a:t>
            </a:r>
            <a:br>
              <a:rPr lang="uk-UA" sz="3200" dirty="0" smtClean="0">
                <a:solidFill>
                  <a:srgbClr val="0033CC"/>
                </a:solidFill>
              </a:rPr>
            </a:br>
            <a:r>
              <a:rPr lang="uk-UA" sz="3200" i="1" dirty="0" smtClean="0"/>
              <a:t> на сході з прохолодним літом;</a:t>
            </a:r>
            <a:endParaRPr lang="uk-UA" sz="3200" dirty="0"/>
          </a:p>
        </p:txBody>
      </p:sp>
      <p:grpSp>
        <p:nvGrpSpPr>
          <p:cNvPr id="11330" name="Group 66"/>
          <p:cNvGrpSpPr>
            <a:grpSpLocks/>
          </p:cNvGrpSpPr>
          <p:nvPr/>
        </p:nvGrpSpPr>
        <p:grpSpPr bwMode="auto">
          <a:xfrm>
            <a:off x="228760" y="1866650"/>
            <a:ext cx="3619340" cy="501652"/>
            <a:chOff x="16" y="2852"/>
            <a:chExt cx="1965" cy="316"/>
          </a:xfrm>
        </p:grpSpPr>
        <p:sp>
          <p:nvSpPr>
            <p:cNvPr id="11331" name="Text Box 67"/>
            <p:cNvSpPr txBox="1">
              <a:spLocks noChangeArrowheads="1"/>
            </p:cNvSpPr>
            <p:nvPr/>
          </p:nvSpPr>
          <p:spPr bwMode="auto">
            <a:xfrm>
              <a:off x="377" y="2872"/>
              <a:ext cx="1604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b="1" i="1" dirty="0">
                  <a:solidFill>
                    <a:sysClr val="windowText" lastClr="000000"/>
                  </a:solidFill>
                </a:rPr>
                <a:t>континентальна</a:t>
              </a:r>
              <a:endParaRPr lang="ru-RU" b="1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32" name="Oval 68"/>
            <p:cNvSpPr>
              <a:spLocks noChangeArrowheads="1"/>
            </p:cNvSpPr>
            <p:nvPr/>
          </p:nvSpPr>
          <p:spPr bwMode="auto">
            <a:xfrm>
              <a:off x="16" y="2852"/>
              <a:ext cx="272" cy="3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uk-UA" sz="2800" b="1" dirty="0">
                  <a:solidFill>
                    <a:srgbClr val="006600"/>
                  </a:solidFill>
                </a:rPr>
                <a:t> 2</a:t>
              </a:r>
              <a:r>
                <a:rPr lang="uk-UA" sz="2000" b="1" i="1" dirty="0">
                  <a:solidFill>
                    <a:schemeClr val="bg1"/>
                  </a:solidFill>
                </a:rPr>
                <a:t> </a:t>
              </a:r>
              <a:endParaRPr lang="ru-RU" sz="2000" b="1" i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113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ojcto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explod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4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14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explod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2" grpId="0" animBg="1"/>
      <p:bldP spid="11295" grpId="0" animBg="1" autoUpdateAnimBg="0"/>
      <p:bldP spid="11281" grpId="0" animBg="1" autoUpdateAnimBg="0"/>
      <p:bldP spid="11370" grpId="0" animBg="1" autoUpdateAnimBg="0"/>
      <p:bldP spid="11422" grpId="0" animBg="1"/>
      <p:bldP spid="11423" grpId="0" autoUpdateAnimBg="0"/>
      <p:bldP spid="11425" grpId="0" autoUpdateAnimBg="0"/>
      <p:bldP spid="11427" grpId="0" autoUpdateAnimBg="0"/>
      <p:bldP spid="11428" grpId="0" animBg="1"/>
      <p:bldP spid="10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7"/>
          <p:cNvSpPr>
            <a:spLocks noChangeArrowheads="1" noChangeShapeType="1" noTextEdit="1"/>
          </p:cNvSpPr>
          <p:nvPr/>
        </p:nvSpPr>
        <p:spPr bwMode="auto">
          <a:xfrm>
            <a:off x="528031" y="1986565"/>
            <a:ext cx="7263685" cy="4353059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96382"/>
              </a:avLst>
            </a:prstTxWarp>
            <a:scene3d>
              <a:camera prst="legacyObliqueTopRight"/>
              <a:lightRig rig="legacyHarsh3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uk-UA" sz="36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Monotype Corsiva"/>
              </a:rPr>
              <a:t>Тропічний</a:t>
            </a:r>
            <a:br>
              <a:rPr lang="uk-UA" sz="36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Monotype Corsiva"/>
              </a:rPr>
            </a:br>
            <a:r>
              <a:rPr lang="uk-UA" sz="36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Monotype Corsiva"/>
              </a:rPr>
              <a:t>кліматичний</a:t>
            </a:r>
            <a:br>
              <a:rPr lang="uk-UA" sz="36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Monotype Corsiva"/>
              </a:rPr>
            </a:br>
            <a:r>
              <a:rPr lang="uk-UA" sz="36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Monotype Corsiva"/>
              </a:rPr>
              <a:t>пояс</a:t>
            </a:r>
            <a:endParaRPr lang="uk-UA" sz="3600" b="1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Monotype Corsiv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2" descr="D:\Презентації\Презентаиії географія\Гео 7 Географічна номенклатура\контурні карти\Пфівнічна смерика фіз карта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86116" y="0"/>
            <a:ext cx="5857884" cy="6858000"/>
          </a:xfrm>
          <a:prstGeom prst="rect">
            <a:avLst/>
          </a:prstGeom>
          <a:noFill/>
        </p:spPr>
      </p:pic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3619388" y="618186"/>
            <a:ext cx="1447800" cy="5334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2302" name="Freeform 14"/>
          <p:cNvSpPr>
            <a:spLocks/>
          </p:cNvSpPr>
          <p:nvPr/>
        </p:nvSpPr>
        <p:spPr bwMode="auto">
          <a:xfrm>
            <a:off x="3938588" y="30163"/>
            <a:ext cx="4646612" cy="1965325"/>
          </a:xfrm>
          <a:custGeom>
            <a:avLst/>
            <a:gdLst/>
            <a:ahLst/>
            <a:cxnLst>
              <a:cxn ang="0">
                <a:pos x="2927" y="0"/>
              </a:cxn>
              <a:cxn ang="0">
                <a:pos x="2888" y="327"/>
              </a:cxn>
              <a:cxn ang="0">
                <a:pos x="2779" y="623"/>
              </a:cxn>
              <a:cxn ang="0">
                <a:pos x="2555" y="882"/>
              </a:cxn>
              <a:cxn ang="0">
                <a:pos x="1887" y="1183"/>
              </a:cxn>
              <a:cxn ang="0">
                <a:pos x="1410" y="1214"/>
              </a:cxn>
              <a:cxn ang="0">
                <a:pos x="1144" y="1181"/>
              </a:cxn>
              <a:cxn ang="0">
                <a:pos x="798" y="1076"/>
              </a:cxn>
              <a:cxn ang="0">
                <a:pos x="514" y="923"/>
              </a:cxn>
              <a:cxn ang="0">
                <a:pos x="258" y="679"/>
              </a:cxn>
              <a:cxn ang="0">
                <a:pos x="78" y="358"/>
              </a:cxn>
              <a:cxn ang="0">
                <a:pos x="0" y="24"/>
              </a:cxn>
            </a:cxnLst>
            <a:rect l="0" t="0" r="r" b="b"/>
            <a:pathLst>
              <a:path w="2927" h="1238">
                <a:moveTo>
                  <a:pt x="2927" y="0"/>
                </a:moveTo>
                <a:cubicBezTo>
                  <a:pt x="2922" y="54"/>
                  <a:pt x="2913" y="223"/>
                  <a:pt x="2888" y="327"/>
                </a:cubicBezTo>
                <a:cubicBezTo>
                  <a:pt x="2863" y="431"/>
                  <a:pt x="2834" y="530"/>
                  <a:pt x="2779" y="623"/>
                </a:cubicBezTo>
                <a:cubicBezTo>
                  <a:pt x="2724" y="716"/>
                  <a:pt x="2704" y="789"/>
                  <a:pt x="2555" y="882"/>
                </a:cubicBezTo>
                <a:cubicBezTo>
                  <a:pt x="2406" y="975"/>
                  <a:pt x="2078" y="1128"/>
                  <a:pt x="1887" y="1183"/>
                </a:cubicBezTo>
                <a:cubicBezTo>
                  <a:pt x="1696" y="1238"/>
                  <a:pt x="1534" y="1214"/>
                  <a:pt x="1410" y="1214"/>
                </a:cubicBezTo>
                <a:lnTo>
                  <a:pt x="1144" y="1181"/>
                </a:lnTo>
                <a:lnTo>
                  <a:pt x="798" y="1076"/>
                </a:lnTo>
                <a:lnTo>
                  <a:pt x="514" y="923"/>
                </a:lnTo>
                <a:lnTo>
                  <a:pt x="258" y="679"/>
                </a:lnTo>
                <a:lnTo>
                  <a:pt x="78" y="358"/>
                </a:lnTo>
                <a:lnTo>
                  <a:pt x="0" y="24"/>
                </a:lnTo>
              </a:path>
            </a:pathLst>
          </a:custGeom>
          <a:noFill/>
          <a:ln w="5715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2396" name="Freeform 108"/>
          <p:cNvSpPr>
            <a:spLocks/>
          </p:cNvSpPr>
          <p:nvPr/>
        </p:nvSpPr>
        <p:spPr bwMode="auto">
          <a:xfrm>
            <a:off x="5621338" y="4652963"/>
            <a:ext cx="153987" cy="236537"/>
          </a:xfrm>
          <a:custGeom>
            <a:avLst/>
            <a:gdLst/>
            <a:ahLst/>
            <a:cxnLst>
              <a:cxn ang="0">
                <a:pos x="97" y="0"/>
              </a:cxn>
              <a:cxn ang="0">
                <a:pos x="0" y="149"/>
              </a:cxn>
            </a:cxnLst>
            <a:rect l="0" t="0" r="r" b="b"/>
            <a:pathLst>
              <a:path w="97" h="149">
                <a:moveTo>
                  <a:pt x="97" y="0"/>
                </a:moveTo>
                <a:cubicBezTo>
                  <a:pt x="81" y="25"/>
                  <a:pt x="20" y="118"/>
                  <a:pt x="0" y="149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2456" name="Freeform 168"/>
          <p:cNvSpPr>
            <a:spLocks/>
          </p:cNvSpPr>
          <p:nvPr/>
        </p:nvSpPr>
        <p:spPr bwMode="auto">
          <a:xfrm>
            <a:off x="3259138" y="2566737"/>
            <a:ext cx="5884862" cy="230147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" y="62"/>
              </a:cxn>
              <a:cxn ang="0">
                <a:pos x="113" y="109"/>
              </a:cxn>
              <a:cxn ang="0">
                <a:pos x="417" y="157"/>
              </a:cxn>
              <a:cxn ang="0">
                <a:pos x="540" y="195"/>
              </a:cxn>
              <a:cxn ang="0">
                <a:pos x="648" y="258"/>
              </a:cxn>
              <a:cxn ang="0">
                <a:pos x="845" y="393"/>
              </a:cxn>
              <a:cxn ang="0">
                <a:pos x="1010" y="513"/>
              </a:cxn>
              <a:cxn ang="0">
                <a:pos x="1086" y="567"/>
              </a:cxn>
              <a:cxn ang="0">
                <a:pos x="1175" y="630"/>
              </a:cxn>
              <a:cxn ang="0">
                <a:pos x="1323" y="693"/>
              </a:cxn>
              <a:cxn ang="0">
                <a:pos x="1413" y="705"/>
              </a:cxn>
              <a:cxn ang="0">
                <a:pos x="1487" y="692"/>
              </a:cxn>
              <a:cxn ang="0">
                <a:pos x="1673" y="693"/>
              </a:cxn>
              <a:cxn ang="0">
                <a:pos x="1871" y="671"/>
              </a:cxn>
              <a:cxn ang="0">
                <a:pos x="2220" y="732"/>
              </a:cxn>
              <a:cxn ang="0">
                <a:pos x="2269" y="745"/>
              </a:cxn>
              <a:cxn ang="0">
                <a:pos x="2471" y="755"/>
              </a:cxn>
              <a:cxn ang="0">
                <a:pos x="2654" y="783"/>
              </a:cxn>
              <a:cxn ang="0">
                <a:pos x="2865" y="747"/>
              </a:cxn>
              <a:cxn ang="0">
                <a:pos x="3110" y="567"/>
              </a:cxn>
              <a:cxn ang="0">
                <a:pos x="3402" y="384"/>
              </a:cxn>
              <a:cxn ang="0">
                <a:pos x="3601" y="207"/>
              </a:cxn>
              <a:cxn ang="0">
                <a:pos x="3696" y="35"/>
              </a:cxn>
              <a:cxn ang="0">
                <a:pos x="3705" y="661"/>
              </a:cxn>
              <a:cxn ang="0">
                <a:pos x="2841" y="1167"/>
              </a:cxn>
              <a:cxn ang="0">
                <a:pos x="1954" y="1369"/>
              </a:cxn>
              <a:cxn ang="0">
                <a:pos x="1323" y="1128"/>
              </a:cxn>
              <a:cxn ang="0">
                <a:pos x="973" y="879"/>
              </a:cxn>
              <a:cxn ang="0">
                <a:pos x="537" y="762"/>
              </a:cxn>
              <a:cxn ang="0">
                <a:pos x="7" y="607"/>
              </a:cxn>
              <a:cxn ang="0">
                <a:pos x="0" y="0"/>
              </a:cxn>
            </a:cxnLst>
            <a:rect l="0" t="0" r="r" b="b"/>
            <a:pathLst>
              <a:path w="3707" h="1375">
                <a:moveTo>
                  <a:pt x="0" y="0"/>
                </a:moveTo>
                <a:lnTo>
                  <a:pt x="18" y="62"/>
                </a:lnTo>
                <a:lnTo>
                  <a:pt x="113" y="109"/>
                </a:lnTo>
                <a:cubicBezTo>
                  <a:pt x="207" y="143"/>
                  <a:pt x="334" y="134"/>
                  <a:pt x="417" y="157"/>
                </a:cubicBezTo>
                <a:cubicBezTo>
                  <a:pt x="484" y="163"/>
                  <a:pt x="501" y="178"/>
                  <a:pt x="540" y="195"/>
                </a:cubicBezTo>
                <a:cubicBezTo>
                  <a:pt x="579" y="212"/>
                  <a:pt x="597" y="225"/>
                  <a:pt x="648" y="258"/>
                </a:cubicBezTo>
                <a:cubicBezTo>
                  <a:pt x="705" y="283"/>
                  <a:pt x="785" y="350"/>
                  <a:pt x="845" y="393"/>
                </a:cubicBezTo>
                <a:cubicBezTo>
                  <a:pt x="905" y="436"/>
                  <a:pt x="970" y="484"/>
                  <a:pt x="1010" y="513"/>
                </a:cubicBezTo>
                <a:cubicBezTo>
                  <a:pt x="1051" y="537"/>
                  <a:pt x="1059" y="548"/>
                  <a:pt x="1086" y="567"/>
                </a:cubicBezTo>
                <a:cubicBezTo>
                  <a:pt x="1113" y="586"/>
                  <a:pt x="1136" y="609"/>
                  <a:pt x="1175" y="630"/>
                </a:cubicBezTo>
                <a:lnTo>
                  <a:pt x="1323" y="693"/>
                </a:lnTo>
                <a:lnTo>
                  <a:pt x="1413" y="705"/>
                </a:lnTo>
                <a:lnTo>
                  <a:pt x="1487" y="692"/>
                </a:lnTo>
                <a:cubicBezTo>
                  <a:pt x="1530" y="690"/>
                  <a:pt x="1609" y="697"/>
                  <a:pt x="1673" y="693"/>
                </a:cubicBezTo>
                <a:cubicBezTo>
                  <a:pt x="1737" y="689"/>
                  <a:pt x="1780" y="665"/>
                  <a:pt x="1871" y="671"/>
                </a:cubicBezTo>
                <a:cubicBezTo>
                  <a:pt x="1962" y="677"/>
                  <a:pt x="2154" y="720"/>
                  <a:pt x="2220" y="732"/>
                </a:cubicBezTo>
                <a:cubicBezTo>
                  <a:pt x="2286" y="744"/>
                  <a:pt x="2227" y="741"/>
                  <a:pt x="2269" y="745"/>
                </a:cubicBezTo>
                <a:cubicBezTo>
                  <a:pt x="2311" y="749"/>
                  <a:pt x="2407" y="749"/>
                  <a:pt x="2471" y="755"/>
                </a:cubicBezTo>
                <a:cubicBezTo>
                  <a:pt x="2535" y="761"/>
                  <a:pt x="2588" y="784"/>
                  <a:pt x="2654" y="783"/>
                </a:cubicBezTo>
                <a:cubicBezTo>
                  <a:pt x="2720" y="782"/>
                  <a:pt x="2789" y="783"/>
                  <a:pt x="2865" y="747"/>
                </a:cubicBezTo>
                <a:cubicBezTo>
                  <a:pt x="2916" y="698"/>
                  <a:pt x="3039" y="644"/>
                  <a:pt x="3110" y="567"/>
                </a:cubicBezTo>
                <a:cubicBezTo>
                  <a:pt x="3199" y="507"/>
                  <a:pt x="3320" y="444"/>
                  <a:pt x="3402" y="384"/>
                </a:cubicBezTo>
                <a:lnTo>
                  <a:pt x="3601" y="207"/>
                </a:lnTo>
                <a:lnTo>
                  <a:pt x="3696" y="35"/>
                </a:lnTo>
                <a:cubicBezTo>
                  <a:pt x="3700" y="218"/>
                  <a:pt x="3707" y="477"/>
                  <a:pt x="3705" y="661"/>
                </a:cubicBezTo>
                <a:lnTo>
                  <a:pt x="2841" y="1167"/>
                </a:lnTo>
                <a:cubicBezTo>
                  <a:pt x="2549" y="1285"/>
                  <a:pt x="2207" y="1375"/>
                  <a:pt x="1954" y="1369"/>
                </a:cubicBezTo>
                <a:cubicBezTo>
                  <a:pt x="1701" y="1363"/>
                  <a:pt x="1486" y="1210"/>
                  <a:pt x="1323" y="1128"/>
                </a:cubicBezTo>
                <a:cubicBezTo>
                  <a:pt x="1186" y="1031"/>
                  <a:pt x="1104" y="940"/>
                  <a:pt x="973" y="879"/>
                </a:cubicBezTo>
                <a:cubicBezTo>
                  <a:pt x="842" y="818"/>
                  <a:pt x="698" y="807"/>
                  <a:pt x="537" y="762"/>
                </a:cubicBezTo>
                <a:cubicBezTo>
                  <a:pt x="376" y="717"/>
                  <a:pt x="96" y="734"/>
                  <a:pt x="7" y="607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47843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2458" name="Freeform 170"/>
          <p:cNvSpPr>
            <a:spLocks/>
          </p:cNvSpPr>
          <p:nvPr/>
        </p:nvSpPr>
        <p:spPr bwMode="auto">
          <a:xfrm>
            <a:off x="3799268" y="1"/>
            <a:ext cx="5512157" cy="1828800"/>
          </a:xfrm>
          <a:custGeom>
            <a:avLst/>
            <a:gdLst/>
            <a:ahLst/>
            <a:cxnLst>
              <a:cxn ang="0">
                <a:pos x="1257" y="1101"/>
              </a:cxn>
              <a:cxn ang="0">
                <a:pos x="1740" y="1140"/>
              </a:cxn>
              <a:cxn ang="0">
                <a:pos x="1997" y="1101"/>
              </a:cxn>
              <a:cxn ang="0">
                <a:pos x="2160" y="1031"/>
              </a:cxn>
              <a:cxn ang="0">
                <a:pos x="2400" y="957"/>
              </a:cxn>
              <a:cxn ang="0">
                <a:pos x="2563" y="872"/>
              </a:cxn>
              <a:cxn ang="0">
                <a:pos x="2814" y="930"/>
              </a:cxn>
              <a:cxn ang="0">
                <a:pos x="2658" y="619"/>
              </a:cxn>
              <a:cxn ang="0">
                <a:pos x="2970" y="0"/>
              </a:cxn>
              <a:cxn ang="0">
                <a:pos x="0" y="9"/>
              </a:cxn>
              <a:cxn ang="0">
                <a:pos x="14" y="86"/>
              </a:cxn>
              <a:cxn ang="0">
                <a:pos x="152" y="315"/>
              </a:cxn>
              <a:cxn ang="0">
                <a:pos x="354" y="572"/>
              </a:cxn>
              <a:cxn ang="0">
                <a:pos x="578" y="825"/>
              </a:cxn>
              <a:cxn ang="0">
                <a:pos x="728" y="915"/>
              </a:cxn>
              <a:cxn ang="0">
                <a:pos x="915" y="1024"/>
              </a:cxn>
              <a:cxn ang="0">
                <a:pos x="1257" y="1101"/>
              </a:cxn>
            </a:cxnLst>
            <a:rect l="0" t="0" r="r" b="b"/>
            <a:pathLst>
              <a:path w="3413" h="1140">
                <a:moveTo>
                  <a:pt x="1257" y="1101"/>
                </a:moveTo>
                <a:cubicBezTo>
                  <a:pt x="1394" y="1120"/>
                  <a:pt x="1617" y="1140"/>
                  <a:pt x="1740" y="1140"/>
                </a:cubicBezTo>
                <a:cubicBezTo>
                  <a:pt x="1827" y="1130"/>
                  <a:pt x="1937" y="1116"/>
                  <a:pt x="1997" y="1101"/>
                </a:cubicBezTo>
                <a:cubicBezTo>
                  <a:pt x="2060" y="1085"/>
                  <a:pt x="2100" y="1056"/>
                  <a:pt x="2160" y="1031"/>
                </a:cubicBezTo>
                <a:cubicBezTo>
                  <a:pt x="2228" y="1020"/>
                  <a:pt x="2333" y="983"/>
                  <a:pt x="2400" y="957"/>
                </a:cubicBezTo>
                <a:cubicBezTo>
                  <a:pt x="2467" y="931"/>
                  <a:pt x="2494" y="876"/>
                  <a:pt x="2563" y="872"/>
                </a:cubicBezTo>
                <a:cubicBezTo>
                  <a:pt x="2603" y="831"/>
                  <a:pt x="2749" y="1067"/>
                  <a:pt x="2814" y="930"/>
                </a:cubicBezTo>
                <a:cubicBezTo>
                  <a:pt x="2830" y="888"/>
                  <a:pt x="2632" y="774"/>
                  <a:pt x="2658" y="619"/>
                </a:cubicBezTo>
                <a:cubicBezTo>
                  <a:pt x="2684" y="464"/>
                  <a:pt x="3413" y="102"/>
                  <a:pt x="2970" y="0"/>
                </a:cubicBezTo>
                <a:lnTo>
                  <a:pt x="0" y="9"/>
                </a:lnTo>
                <a:lnTo>
                  <a:pt x="14" y="86"/>
                </a:lnTo>
                <a:cubicBezTo>
                  <a:pt x="39" y="137"/>
                  <a:pt x="95" y="234"/>
                  <a:pt x="152" y="315"/>
                </a:cubicBezTo>
                <a:cubicBezTo>
                  <a:pt x="88" y="350"/>
                  <a:pt x="316" y="524"/>
                  <a:pt x="354" y="572"/>
                </a:cubicBezTo>
                <a:cubicBezTo>
                  <a:pt x="394" y="760"/>
                  <a:pt x="415" y="820"/>
                  <a:pt x="578" y="825"/>
                </a:cubicBezTo>
                <a:cubicBezTo>
                  <a:pt x="660" y="831"/>
                  <a:pt x="646" y="909"/>
                  <a:pt x="728" y="915"/>
                </a:cubicBezTo>
                <a:cubicBezTo>
                  <a:pt x="761" y="926"/>
                  <a:pt x="889" y="1002"/>
                  <a:pt x="915" y="1024"/>
                </a:cubicBezTo>
                <a:cubicBezTo>
                  <a:pt x="1011" y="1027"/>
                  <a:pt x="1183" y="1111"/>
                  <a:pt x="1257" y="1101"/>
                </a:cubicBezTo>
                <a:close/>
              </a:path>
            </a:pathLst>
          </a:custGeom>
          <a:solidFill>
            <a:srgbClr val="0066FF">
              <a:alpha val="50196"/>
            </a:srgbClr>
          </a:solidFill>
          <a:ln w="28575" cap="rnd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2459" name="Freeform 171"/>
          <p:cNvSpPr>
            <a:spLocks/>
          </p:cNvSpPr>
          <p:nvPr/>
        </p:nvSpPr>
        <p:spPr bwMode="auto">
          <a:xfrm>
            <a:off x="3262312" y="0"/>
            <a:ext cx="5881688" cy="2732088"/>
          </a:xfrm>
          <a:custGeom>
            <a:avLst/>
            <a:gdLst/>
            <a:ahLst/>
            <a:cxnLst>
              <a:cxn ang="0">
                <a:pos x="3705" y="470"/>
              </a:cxn>
              <a:cxn ang="0">
                <a:pos x="3308" y="1000"/>
              </a:cxn>
              <a:cxn ang="0">
                <a:pos x="3137" y="1218"/>
              </a:cxn>
              <a:cxn ang="0">
                <a:pos x="2880" y="1545"/>
              </a:cxn>
              <a:cxn ang="0">
                <a:pos x="2335" y="1716"/>
              </a:cxn>
              <a:cxn ang="0">
                <a:pos x="1842" y="1659"/>
              </a:cxn>
              <a:cxn ang="0">
                <a:pos x="1113" y="1490"/>
              </a:cxn>
              <a:cxn ang="0">
                <a:pos x="817" y="1101"/>
              </a:cxn>
              <a:cxn ang="0">
                <a:pos x="459" y="1085"/>
              </a:cxn>
              <a:cxn ang="0">
                <a:pos x="182" y="1058"/>
              </a:cxn>
              <a:cxn ang="0">
                <a:pos x="74" y="1029"/>
              </a:cxn>
              <a:cxn ang="0">
                <a:pos x="2" y="987"/>
              </a:cxn>
              <a:cxn ang="0">
                <a:pos x="0" y="2"/>
              </a:cxn>
              <a:cxn ang="0">
                <a:pos x="249" y="0"/>
              </a:cxn>
              <a:cxn ang="0">
                <a:pos x="359" y="8"/>
              </a:cxn>
              <a:cxn ang="0">
                <a:pos x="362" y="73"/>
              </a:cxn>
              <a:cxn ang="0">
                <a:pos x="378" y="106"/>
              </a:cxn>
              <a:cxn ang="0">
                <a:pos x="490" y="268"/>
              </a:cxn>
              <a:cxn ang="0">
                <a:pos x="512" y="291"/>
              </a:cxn>
              <a:cxn ang="0">
                <a:pos x="551" y="412"/>
              </a:cxn>
              <a:cxn ang="0">
                <a:pos x="689" y="550"/>
              </a:cxn>
              <a:cxn ang="0">
                <a:pos x="753" y="720"/>
              </a:cxn>
              <a:cxn ang="0">
                <a:pos x="834" y="798"/>
              </a:cxn>
              <a:cxn ang="0">
                <a:pos x="959" y="829"/>
              </a:cxn>
              <a:cxn ang="0">
                <a:pos x="1001" y="855"/>
              </a:cxn>
              <a:cxn ang="0">
                <a:pos x="1109" y="928"/>
              </a:cxn>
              <a:cxn ang="0">
                <a:pos x="1320" y="1030"/>
              </a:cxn>
              <a:cxn ang="0">
                <a:pos x="1519" y="1081"/>
              </a:cxn>
              <a:cxn ang="0">
                <a:pos x="1718" y="1113"/>
              </a:cxn>
              <a:cxn ang="0">
                <a:pos x="1767" y="1116"/>
              </a:cxn>
              <a:cxn ang="0">
                <a:pos x="1835" y="1125"/>
              </a:cxn>
              <a:cxn ang="0">
                <a:pos x="1953" y="1134"/>
              </a:cxn>
              <a:cxn ang="0">
                <a:pos x="2148" y="1131"/>
              </a:cxn>
              <a:cxn ang="0">
                <a:pos x="2310" y="1107"/>
              </a:cxn>
              <a:cxn ang="0">
                <a:pos x="2547" y="1026"/>
              </a:cxn>
              <a:cxn ang="0">
                <a:pos x="2577" y="1018"/>
              </a:cxn>
              <a:cxn ang="0">
                <a:pos x="2748" y="953"/>
              </a:cxn>
              <a:cxn ang="0">
                <a:pos x="2835" y="906"/>
              </a:cxn>
              <a:cxn ang="0">
                <a:pos x="2942" y="867"/>
              </a:cxn>
              <a:cxn ang="0">
                <a:pos x="3050" y="939"/>
              </a:cxn>
              <a:cxn ang="0">
                <a:pos x="3145" y="953"/>
              </a:cxn>
              <a:cxn ang="0">
                <a:pos x="3149" y="882"/>
              </a:cxn>
              <a:cxn ang="0">
                <a:pos x="3059" y="772"/>
              </a:cxn>
              <a:cxn ang="0">
                <a:pos x="3021" y="696"/>
              </a:cxn>
              <a:cxn ang="0">
                <a:pos x="3027" y="573"/>
              </a:cxn>
              <a:cxn ang="0">
                <a:pos x="3261" y="271"/>
              </a:cxn>
              <a:cxn ang="0">
                <a:pos x="3321" y="196"/>
              </a:cxn>
              <a:cxn ang="0">
                <a:pos x="3339" y="0"/>
              </a:cxn>
              <a:cxn ang="0">
                <a:pos x="3690" y="8"/>
              </a:cxn>
            </a:cxnLst>
            <a:rect l="0" t="0" r="r" b="b"/>
            <a:pathLst>
              <a:path w="3705" h="1721">
                <a:moveTo>
                  <a:pt x="3705" y="470"/>
                </a:moveTo>
                <a:lnTo>
                  <a:pt x="3308" y="1000"/>
                </a:lnTo>
                <a:cubicBezTo>
                  <a:pt x="3303" y="1019"/>
                  <a:pt x="3150" y="1215"/>
                  <a:pt x="3137" y="1218"/>
                </a:cubicBezTo>
                <a:cubicBezTo>
                  <a:pt x="3097" y="1226"/>
                  <a:pt x="2916" y="1528"/>
                  <a:pt x="2880" y="1545"/>
                </a:cubicBezTo>
                <a:cubicBezTo>
                  <a:pt x="2746" y="1628"/>
                  <a:pt x="2508" y="1697"/>
                  <a:pt x="2335" y="1716"/>
                </a:cubicBezTo>
                <a:cubicBezTo>
                  <a:pt x="2200" y="1721"/>
                  <a:pt x="2045" y="1697"/>
                  <a:pt x="1842" y="1659"/>
                </a:cubicBezTo>
                <a:cubicBezTo>
                  <a:pt x="1671" y="1622"/>
                  <a:pt x="1284" y="1583"/>
                  <a:pt x="1113" y="1490"/>
                </a:cubicBezTo>
                <a:cubicBezTo>
                  <a:pt x="1037" y="1406"/>
                  <a:pt x="974" y="1219"/>
                  <a:pt x="817" y="1101"/>
                </a:cubicBezTo>
                <a:cubicBezTo>
                  <a:pt x="747" y="1008"/>
                  <a:pt x="604" y="1115"/>
                  <a:pt x="459" y="1085"/>
                </a:cubicBezTo>
                <a:lnTo>
                  <a:pt x="182" y="1058"/>
                </a:lnTo>
                <a:lnTo>
                  <a:pt x="74" y="1029"/>
                </a:lnTo>
                <a:lnTo>
                  <a:pt x="2" y="987"/>
                </a:lnTo>
                <a:lnTo>
                  <a:pt x="0" y="2"/>
                </a:lnTo>
                <a:lnTo>
                  <a:pt x="249" y="0"/>
                </a:lnTo>
                <a:lnTo>
                  <a:pt x="359" y="8"/>
                </a:lnTo>
                <a:lnTo>
                  <a:pt x="362" y="73"/>
                </a:lnTo>
                <a:lnTo>
                  <a:pt x="378" y="106"/>
                </a:lnTo>
                <a:cubicBezTo>
                  <a:pt x="399" y="138"/>
                  <a:pt x="468" y="237"/>
                  <a:pt x="490" y="268"/>
                </a:cubicBezTo>
                <a:cubicBezTo>
                  <a:pt x="511" y="299"/>
                  <a:pt x="502" y="267"/>
                  <a:pt x="512" y="291"/>
                </a:cubicBezTo>
                <a:cubicBezTo>
                  <a:pt x="522" y="315"/>
                  <a:pt x="522" y="369"/>
                  <a:pt x="551" y="412"/>
                </a:cubicBezTo>
                <a:cubicBezTo>
                  <a:pt x="580" y="455"/>
                  <a:pt x="655" y="499"/>
                  <a:pt x="689" y="550"/>
                </a:cubicBezTo>
                <a:cubicBezTo>
                  <a:pt x="746" y="613"/>
                  <a:pt x="729" y="679"/>
                  <a:pt x="753" y="720"/>
                </a:cubicBezTo>
                <a:cubicBezTo>
                  <a:pt x="777" y="761"/>
                  <a:pt x="800" y="780"/>
                  <a:pt x="834" y="798"/>
                </a:cubicBezTo>
                <a:cubicBezTo>
                  <a:pt x="868" y="816"/>
                  <a:pt x="931" y="820"/>
                  <a:pt x="959" y="829"/>
                </a:cubicBezTo>
                <a:lnTo>
                  <a:pt x="1001" y="855"/>
                </a:lnTo>
                <a:cubicBezTo>
                  <a:pt x="1026" y="872"/>
                  <a:pt x="1056" y="899"/>
                  <a:pt x="1109" y="928"/>
                </a:cubicBezTo>
                <a:lnTo>
                  <a:pt x="1320" y="1030"/>
                </a:lnTo>
                <a:cubicBezTo>
                  <a:pt x="1426" y="1035"/>
                  <a:pt x="1453" y="1067"/>
                  <a:pt x="1519" y="1081"/>
                </a:cubicBezTo>
                <a:cubicBezTo>
                  <a:pt x="1585" y="1095"/>
                  <a:pt x="1677" y="1107"/>
                  <a:pt x="1718" y="1113"/>
                </a:cubicBezTo>
                <a:cubicBezTo>
                  <a:pt x="1759" y="1119"/>
                  <a:pt x="1748" y="1114"/>
                  <a:pt x="1767" y="1116"/>
                </a:cubicBezTo>
                <a:cubicBezTo>
                  <a:pt x="1786" y="1118"/>
                  <a:pt x="1804" y="1122"/>
                  <a:pt x="1835" y="1125"/>
                </a:cubicBezTo>
                <a:cubicBezTo>
                  <a:pt x="1866" y="1128"/>
                  <a:pt x="1901" y="1133"/>
                  <a:pt x="1953" y="1134"/>
                </a:cubicBezTo>
                <a:cubicBezTo>
                  <a:pt x="2005" y="1135"/>
                  <a:pt x="2089" y="1135"/>
                  <a:pt x="2148" y="1131"/>
                </a:cubicBezTo>
                <a:cubicBezTo>
                  <a:pt x="2207" y="1127"/>
                  <a:pt x="2244" y="1125"/>
                  <a:pt x="2310" y="1107"/>
                </a:cubicBezTo>
                <a:cubicBezTo>
                  <a:pt x="2382" y="1116"/>
                  <a:pt x="2475" y="1010"/>
                  <a:pt x="2547" y="1026"/>
                </a:cubicBezTo>
                <a:cubicBezTo>
                  <a:pt x="2591" y="1012"/>
                  <a:pt x="2544" y="1030"/>
                  <a:pt x="2577" y="1018"/>
                </a:cubicBezTo>
                <a:cubicBezTo>
                  <a:pt x="2610" y="1006"/>
                  <a:pt x="2705" y="972"/>
                  <a:pt x="2748" y="953"/>
                </a:cubicBezTo>
                <a:cubicBezTo>
                  <a:pt x="2792" y="936"/>
                  <a:pt x="2803" y="920"/>
                  <a:pt x="2835" y="906"/>
                </a:cubicBezTo>
                <a:cubicBezTo>
                  <a:pt x="2867" y="892"/>
                  <a:pt x="2906" y="862"/>
                  <a:pt x="2942" y="867"/>
                </a:cubicBezTo>
                <a:cubicBezTo>
                  <a:pt x="2979" y="868"/>
                  <a:pt x="3016" y="925"/>
                  <a:pt x="3050" y="939"/>
                </a:cubicBezTo>
                <a:cubicBezTo>
                  <a:pt x="3084" y="953"/>
                  <a:pt x="3128" y="963"/>
                  <a:pt x="3145" y="953"/>
                </a:cubicBezTo>
                <a:cubicBezTo>
                  <a:pt x="3155" y="943"/>
                  <a:pt x="3169" y="925"/>
                  <a:pt x="3149" y="882"/>
                </a:cubicBezTo>
                <a:cubicBezTo>
                  <a:pt x="3135" y="852"/>
                  <a:pt x="3080" y="803"/>
                  <a:pt x="3059" y="772"/>
                </a:cubicBezTo>
                <a:cubicBezTo>
                  <a:pt x="3038" y="741"/>
                  <a:pt x="3026" y="729"/>
                  <a:pt x="3021" y="696"/>
                </a:cubicBezTo>
                <a:cubicBezTo>
                  <a:pt x="3015" y="634"/>
                  <a:pt x="2991" y="644"/>
                  <a:pt x="3027" y="573"/>
                </a:cubicBezTo>
                <a:cubicBezTo>
                  <a:pt x="3067" y="502"/>
                  <a:pt x="3212" y="334"/>
                  <a:pt x="3261" y="271"/>
                </a:cubicBezTo>
                <a:cubicBezTo>
                  <a:pt x="3308" y="208"/>
                  <a:pt x="3299" y="235"/>
                  <a:pt x="3321" y="196"/>
                </a:cubicBezTo>
                <a:lnTo>
                  <a:pt x="3339" y="0"/>
                </a:lnTo>
                <a:lnTo>
                  <a:pt x="3690" y="8"/>
                </a:lnTo>
              </a:path>
            </a:pathLst>
          </a:custGeom>
          <a:solidFill>
            <a:srgbClr val="FF7C80">
              <a:alpha val="47843"/>
            </a:srgbClr>
          </a:solidFill>
          <a:ln w="9525" cap="rnd">
            <a:noFill/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2461" name="Rectangle 173"/>
          <p:cNvSpPr>
            <a:spLocks noChangeArrowheads="1"/>
          </p:cNvSpPr>
          <p:nvPr/>
        </p:nvSpPr>
        <p:spPr bwMode="auto">
          <a:xfrm>
            <a:off x="5618163" y="2895600"/>
            <a:ext cx="1528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>
                <a:solidFill>
                  <a:schemeClr val="bg1"/>
                </a:solidFill>
              </a:rPr>
              <a:t>Помірний</a:t>
            </a:r>
            <a:endParaRPr lang="ru-RU" b="1" i="1">
              <a:solidFill>
                <a:schemeClr val="bg1"/>
              </a:solidFill>
            </a:endParaRPr>
          </a:p>
        </p:txBody>
      </p:sp>
      <p:sp>
        <p:nvSpPr>
          <p:cNvPr id="12462" name="Rectangle 174"/>
          <p:cNvSpPr>
            <a:spLocks noChangeArrowheads="1"/>
          </p:cNvSpPr>
          <p:nvPr/>
        </p:nvSpPr>
        <p:spPr bwMode="auto">
          <a:xfrm>
            <a:off x="5465763" y="19050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>
                <a:solidFill>
                  <a:schemeClr val="bg1"/>
                </a:solidFill>
              </a:rPr>
              <a:t>Субарктичний</a:t>
            </a:r>
            <a:endParaRPr lang="ru-RU" b="1" i="1">
              <a:solidFill>
                <a:schemeClr val="bg1"/>
              </a:solidFill>
            </a:endParaRPr>
          </a:p>
        </p:txBody>
      </p:sp>
      <p:sp>
        <p:nvSpPr>
          <p:cNvPr id="12463" name="Text Box 175"/>
          <p:cNvSpPr txBox="1">
            <a:spLocks noChangeArrowheads="1"/>
          </p:cNvSpPr>
          <p:nvPr/>
        </p:nvSpPr>
        <p:spPr bwMode="auto">
          <a:xfrm>
            <a:off x="5405605" y="521368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>
                <a:solidFill>
                  <a:schemeClr val="bg1"/>
                </a:solidFill>
              </a:rPr>
              <a:t>Арктичний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2438" name="Rectangle 150"/>
          <p:cNvSpPr>
            <a:spLocks noChangeArrowheads="1"/>
          </p:cNvSpPr>
          <p:nvPr/>
        </p:nvSpPr>
        <p:spPr bwMode="auto">
          <a:xfrm rot="-5424413">
            <a:off x="2894807" y="3391693"/>
            <a:ext cx="4699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4800">
                <a:solidFill>
                  <a:srgbClr val="000066"/>
                </a:solidFill>
              </a:rPr>
              <a:t>^</a:t>
            </a:r>
            <a:endParaRPr lang="ru-RU" sz="4800">
              <a:solidFill>
                <a:srgbClr val="000066"/>
              </a:solidFill>
            </a:endParaRPr>
          </a:p>
        </p:txBody>
      </p:sp>
      <p:sp>
        <p:nvSpPr>
          <p:cNvPr id="12457" name="Text Box 169"/>
          <p:cNvSpPr txBox="1">
            <a:spLocks noChangeArrowheads="1"/>
          </p:cNvSpPr>
          <p:nvPr/>
        </p:nvSpPr>
        <p:spPr bwMode="auto">
          <a:xfrm>
            <a:off x="5586079" y="4082716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/>
              <a:t>Субтропічний</a:t>
            </a:r>
            <a:endParaRPr lang="ru-RU" b="1" i="1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3196759" y="4071942"/>
            <a:ext cx="1785950" cy="2786058"/>
          </a:xfrm>
          <a:prstGeom prst="rect">
            <a:avLst/>
          </a:prstGeom>
          <a:blipFill>
            <a:blip r:embed="rId1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395" name="WordArt 107"/>
          <p:cNvSpPr>
            <a:spLocks noChangeArrowheads="1" noChangeShapeType="1" noTextEdit="1"/>
          </p:cNvSpPr>
          <p:nvPr/>
        </p:nvSpPr>
        <p:spPr bwMode="auto">
          <a:xfrm rot="4621530">
            <a:off x="3802856" y="4345782"/>
            <a:ext cx="1368425" cy="627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uk-UA" sz="1600" b="1" kern="1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Arial"/>
                <a:cs typeface="Arial"/>
              </a:rPr>
              <a:t>Каліфорнійська</a:t>
            </a:r>
          </a:p>
        </p:txBody>
      </p:sp>
      <p:sp>
        <p:nvSpPr>
          <p:cNvPr id="12391" name="Freeform 103"/>
          <p:cNvSpPr>
            <a:spLocks/>
          </p:cNvSpPr>
          <p:nvPr/>
        </p:nvSpPr>
        <p:spPr bwMode="auto">
          <a:xfrm>
            <a:off x="3273425" y="3561347"/>
            <a:ext cx="5870575" cy="329665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1" y="44"/>
              </a:cxn>
              <a:cxn ang="0">
                <a:pos x="156" y="94"/>
              </a:cxn>
              <a:cxn ang="0">
                <a:pos x="484" y="151"/>
              </a:cxn>
              <a:cxn ang="0">
                <a:pos x="752" y="207"/>
              </a:cxn>
              <a:cxn ang="0">
                <a:pos x="1071" y="312"/>
              </a:cxn>
              <a:cxn ang="0">
                <a:pos x="1258" y="485"/>
              </a:cxn>
              <a:cxn ang="0">
                <a:pos x="1495" y="625"/>
              </a:cxn>
              <a:cxn ang="0">
                <a:pos x="1860" y="757"/>
              </a:cxn>
              <a:cxn ang="0">
                <a:pos x="2207" y="745"/>
              </a:cxn>
              <a:cxn ang="0">
                <a:pos x="2441" y="690"/>
              </a:cxn>
              <a:cxn ang="0">
                <a:pos x="2638" y="638"/>
              </a:cxn>
              <a:cxn ang="0">
                <a:pos x="2832" y="563"/>
              </a:cxn>
              <a:cxn ang="0">
                <a:pos x="3009" y="464"/>
              </a:cxn>
              <a:cxn ang="0">
                <a:pos x="3367" y="254"/>
              </a:cxn>
              <a:cxn ang="0">
                <a:pos x="3585" y="130"/>
              </a:cxn>
              <a:cxn ang="0">
                <a:pos x="3694" y="60"/>
              </a:cxn>
              <a:cxn ang="0">
                <a:pos x="3696" y="1251"/>
              </a:cxn>
              <a:cxn ang="0">
                <a:pos x="2877" y="1359"/>
              </a:cxn>
              <a:cxn ang="0">
                <a:pos x="2013" y="1640"/>
              </a:cxn>
              <a:cxn ang="0">
                <a:pos x="1272" y="1983"/>
              </a:cxn>
              <a:cxn ang="0">
                <a:pos x="1176" y="2004"/>
              </a:cxn>
              <a:cxn ang="0">
                <a:pos x="1074" y="1977"/>
              </a:cxn>
              <a:cxn ang="0">
                <a:pos x="1071" y="955"/>
              </a:cxn>
              <a:cxn ang="0">
                <a:pos x="1065" y="315"/>
              </a:cxn>
              <a:cxn ang="0">
                <a:pos x="6" y="312"/>
              </a:cxn>
              <a:cxn ang="0">
                <a:pos x="0" y="0"/>
              </a:cxn>
            </a:cxnLst>
            <a:rect l="0" t="0" r="r" b="b"/>
            <a:pathLst>
              <a:path w="3698" h="2004">
                <a:moveTo>
                  <a:pt x="0" y="0"/>
                </a:moveTo>
                <a:lnTo>
                  <a:pt x="31" y="44"/>
                </a:lnTo>
                <a:lnTo>
                  <a:pt x="156" y="94"/>
                </a:lnTo>
                <a:cubicBezTo>
                  <a:pt x="234" y="88"/>
                  <a:pt x="385" y="132"/>
                  <a:pt x="484" y="151"/>
                </a:cubicBezTo>
                <a:cubicBezTo>
                  <a:pt x="583" y="170"/>
                  <a:pt x="654" y="180"/>
                  <a:pt x="752" y="207"/>
                </a:cubicBezTo>
                <a:cubicBezTo>
                  <a:pt x="843" y="207"/>
                  <a:pt x="934" y="272"/>
                  <a:pt x="1071" y="312"/>
                </a:cubicBezTo>
                <a:lnTo>
                  <a:pt x="1258" y="485"/>
                </a:lnTo>
                <a:lnTo>
                  <a:pt x="1495" y="625"/>
                </a:lnTo>
                <a:cubicBezTo>
                  <a:pt x="1595" y="670"/>
                  <a:pt x="1741" y="737"/>
                  <a:pt x="1860" y="757"/>
                </a:cubicBezTo>
                <a:cubicBezTo>
                  <a:pt x="1979" y="777"/>
                  <a:pt x="2110" y="756"/>
                  <a:pt x="2207" y="745"/>
                </a:cubicBezTo>
                <a:cubicBezTo>
                  <a:pt x="2304" y="734"/>
                  <a:pt x="2369" y="708"/>
                  <a:pt x="2441" y="690"/>
                </a:cubicBezTo>
                <a:cubicBezTo>
                  <a:pt x="2513" y="672"/>
                  <a:pt x="2573" y="659"/>
                  <a:pt x="2638" y="638"/>
                </a:cubicBezTo>
                <a:cubicBezTo>
                  <a:pt x="2703" y="617"/>
                  <a:pt x="2770" y="592"/>
                  <a:pt x="2832" y="563"/>
                </a:cubicBezTo>
                <a:cubicBezTo>
                  <a:pt x="2894" y="534"/>
                  <a:pt x="2920" y="515"/>
                  <a:pt x="3009" y="464"/>
                </a:cubicBezTo>
                <a:cubicBezTo>
                  <a:pt x="3098" y="413"/>
                  <a:pt x="3271" y="310"/>
                  <a:pt x="3367" y="254"/>
                </a:cubicBezTo>
                <a:lnTo>
                  <a:pt x="3585" y="130"/>
                </a:lnTo>
                <a:lnTo>
                  <a:pt x="3694" y="60"/>
                </a:lnTo>
                <a:cubicBezTo>
                  <a:pt x="3698" y="243"/>
                  <a:pt x="3698" y="1067"/>
                  <a:pt x="3696" y="1251"/>
                </a:cubicBezTo>
                <a:lnTo>
                  <a:pt x="2877" y="1359"/>
                </a:lnTo>
                <a:cubicBezTo>
                  <a:pt x="2596" y="1424"/>
                  <a:pt x="2280" y="1536"/>
                  <a:pt x="2013" y="1640"/>
                </a:cubicBezTo>
                <a:cubicBezTo>
                  <a:pt x="1746" y="1744"/>
                  <a:pt x="1411" y="1922"/>
                  <a:pt x="1272" y="1983"/>
                </a:cubicBezTo>
                <a:lnTo>
                  <a:pt x="1176" y="2004"/>
                </a:lnTo>
                <a:lnTo>
                  <a:pt x="1074" y="1977"/>
                </a:lnTo>
                <a:lnTo>
                  <a:pt x="1071" y="955"/>
                </a:lnTo>
                <a:lnTo>
                  <a:pt x="1065" y="315"/>
                </a:lnTo>
                <a:lnTo>
                  <a:pt x="6" y="312"/>
                </a:lnTo>
                <a:lnTo>
                  <a:pt x="0" y="0"/>
                </a:lnTo>
                <a:close/>
              </a:path>
            </a:pathLst>
          </a:custGeom>
          <a:solidFill>
            <a:srgbClr val="FF6600">
              <a:alpha val="47059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2393" name="Freeform 105"/>
          <p:cNvSpPr>
            <a:spLocks/>
          </p:cNvSpPr>
          <p:nvPr/>
        </p:nvSpPr>
        <p:spPr bwMode="auto">
          <a:xfrm>
            <a:off x="5074276" y="5137419"/>
            <a:ext cx="4069724" cy="374740"/>
          </a:xfrm>
          <a:custGeom>
            <a:avLst/>
            <a:gdLst/>
            <a:ahLst/>
            <a:cxnLst>
              <a:cxn ang="0">
                <a:pos x="2567" y="0"/>
              </a:cxn>
              <a:cxn ang="0">
                <a:pos x="1971" y="168"/>
              </a:cxn>
              <a:cxn ang="0">
                <a:pos x="1408" y="255"/>
              </a:cxn>
              <a:cxn ang="0">
                <a:pos x="1185" y="281"/>
              </a:cxn>
              <a:cxn ang="0">
                <a:pos x="624" y="281"/>
              </a:cxn>
              <a:cxn ang="0">
                <a:pos x="0" y="219"/>
              </a:cxn>
            </a:cxnLst>
            <a:rect l="0" t="0" r="r" b="b"/>
            <a:pathLst>
              <a:path w="2567" h="291">
                <a:moveTo>
                  <a:pt x="2567" y="0"/>
                </a:moveTo>
                <a:cubicBezTo>
                  <a:pt x="2468" y="28"/>
                  <a:pt x="2164" y="126"/>
                  <a:pt x="1971" y="168"/>
                </a:cubicBezTo>
                <a:cubicBezTo>
                  <a:pt x="1778" y="210"/>
                  <a:pt x="1539" y="236"/>
                  <a:pt x="1408" y="255"/>
                </a:cubicBezTo>
                <a:cubicBezTo>
                  <a:pt x="1277" y="274"/>
                  <a:pt x="1316" y="277"/>
                  <a:pt x="1185" y="281"/>
                </a:cubicBezTo>
                <a:cubicBezTo>
                  <a:pt x="1054" y="285"/>
                  <a:pt x="821" y="291"/>
                  <a:pt x="624" y="281"/>
                </a:cubicBezTo>
                <a:cubicBezTo>
                  <a:pt x="427" y="271"/>
                  <a:pt x="130" y="232"/>
                  <a:pt x="0" y="219"/>
                </a:cubicBezTo>
              </a:path>
            </a:pathLst>
          </a:custGeom>
          <a:noFill/>
          <a:ln w="5715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2392" name="Text Box 104"/>
          <p:cNvSpPr txBox="1">
            <a:spLocks noChangeArrowheads="1"/>
          </p:cNvSpPr>
          <p:nvPr/>
        </p:nvSpPr>
        <p:spPr bwMode="auto">
          <a:xfrm>
            <a:off x="5297214" y="5585545"/>
            <a:ext cx="19949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i="1" dirty="0"/>
              <a:t>Тропічний</a:t>
            </a:r>
            <a:endParaRPr lang="ru-RU" sz="2800" b="1" i="1" dirty="0"/>
          </a:p>
        </p:txBody>
      </p:sp>
      <p:sp>
        <p:nvSpPr>
          <p:cNvPr id="76" name="Text Box 244"/>
          <p:cNvSpPr txBox="1">
            <a:spLocks noChangeArrowheads="1"/>
          </p:cNvSpPr>
          <p:nvPr/>
        </p:nvSpPr>
        <p:spPr bwMode="auto">
          <a:xfrm>
            <a:off x="-1" y="0"/>
            <a:ext cx="3863663" cy="95410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sz="2800" dirty="0">
                <a:solidFill>
                  <a:srgbClr val="660033"/>
                </a:solidFill>
              </a:rPr>
              <a:t> </a:t>
            </a:r>
            <a:r>
              <a:rPr lang="uk-UA" sz="2800" dirty="0" smtClean="0">
                <a:solidFill>
                  <a:sysClr val="windowText" lastClr="000000"/>
                </a:solidFill>
              </a:rPr>
              <a:t>Тропічний</a:t>
            </a:r>
            <a:endParaRPr lang="uk-UA" sz="2800" dirty="0">
              <a:solidFill>
                <a:sysClr val="windowText" lastClr="000000"/>
              </a:solidFill>
            </a:endParaRPr>
          </a:p>
          <a:p>
            <a:pPr eaLnBrk="0" hangingPunct="0">
              <a:defRPr/>
            </a:pPr>
            <a:r>
              <a:rPr lang="uk-UA" sz="2800" dirty="0" smtClean="0">
                <a:solidFill>
                  <a:sysClr val="windowText" lastClr="000000"/>
                </a:solidFill>
              </a:rPr>
              <a:t>кліматичний  пояс</a:t>
            </a:r>
            <a:endParaRPr lang="ru-RU" sz="2800" dirty="0">
              <a:solidFill>
                <a:sysClr val="windowText" lastClr="00000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0" y="1"/>
            <a:ext cx="3863662" cy="952500"/>
          </a:xfrm>
          <a:prstGeom prst="rect">
            <a:avLst/>
          </a:prstGeom>
          <a:solidFill>
            <a:srgbClr val="FF6600">
              <a:alpha val="3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5" name="Text Box 89"/>
          <p:cNvSpPr txBox="1">
            <a:spLocks noChangeArrowheads="1"/>
          </p:cNvSpPr>
          <p:nvPr/>
        </p:nvSpPr>
        <p:spPr bwMode="auto">
          <a:xfrm>
            <a:off x="342900" y="1123950"/>
            <a:ext cx="2362200" cy="68326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uk-UA" b="1" i="1" u="sng" dirty="0">
                <a:solidFill>
                  <a:sysClr val="windowText" lastClr="000000"/>
                </a:solidFill>
              </a:rPr>
              <a:t>Кліматичні області</a:t>
            </a:r>
            <a:r>
              <a:rPr lang="uk-UA" b="1" i="1" dirty="0">
                <a:solidFill>
                  <a:sysClr val="windowText" lastClr="000000"/>
                </a:solidFill>
              </a:rPr>
              <a:t>:</a:t>
            </a:r>
            <a:endParaRPr lang="ru-RU" b="1" i="1" dirty="0">
              <a:solidFill>
                <a:sysClr val="windowText" lastClr="000000"/>
              </a:solidFill>
            </a:endParaRPr>
          </a:p>
        </p:txBody>
      </p:sp>
      <p:sp>
        <p:nvSpPr>
          <p:cNvPr id="12324" name="Oval 36"/>
          <p:cNvSpPr>
            <a:spLocks noChangeArrowheads="1"/>
          </p:cNvSpPr>
          <p:nvPr/>
        </p:nvSpPr>
        <p:spPr bwMode="auto">
          <a:xfrm>
            <a:off x="6073942" y="4970045"/>
            <a:ext cx="571982" cy="51215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9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uk-UA" sz="2800" b="1" dirty="0">
                <a:solidFill>
                  <a:srgbClr val="006600"/>
                </a:solidFill>
              </a:rPr>
              <a:t> 1</a:t>
            </a:r>
            <a:r>
              <a:rPr lang="uk-UA" sz="2000" b="1" i="1" dirty="0">
                <a:solidFill>
                  <a:schemeClr val="bg1"/>
                </a:solidFill>
              </a:rPr>
              <a:t> 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12294" name="AutoShape 6"/>
          <p:cNvSpPr>
            <a:spLocks noChangeArrowheads="1"/>
          </p:cNvSpPr>
          <p:nvPr/>
        </p:nvSpPr>
        <p:spPr bwMode="auto">
          <a:xfrm>
            <a:off x="5087938" y="4356100"/>
            <a:ext cx="457200" cy="457200"/>
          </a:xfrm>
          <a:prstGeom prst="sun">
            <a:avLst>
              <a:gd name="adj" fmla="val 25000"/>
            </a:avLst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FF66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uk-UA"/>
          </a:p>
        </p:txBody>
      </p:sp>
      <p:sp>
        <p:nvSpPr>
          <p:cNvPr id="12460" name="Freeform 172"/>
          <p:cNvSpPr>
            <a:spLocks/>
          </p:cNvSpPr>
          <p:nvPr/>
        </p:nvSpPr>
        <p:spPr bwMode="auto">
          <a:xfrm>
            <a:off x="3254375" y="753885"/>
            <a:ext cx="5889625" cy="3149600"/>
          </a:xfrm>
          <a:custGeom>
            <a:avLst/>
            <a:gdLst/>
            <a:ahLst/>
            <a:cxnLst>
              <a:cxn ang="0">
                <a:pos x="0" y="506"/>
              </a:cxn>
              <a:cxn ang="0">
                <a:pos x="64" y="543"/>
              </a:cxn>
              <a:cxn ang="0">
                <a:pos x="148" y="569"/>
              </a:cxn>
              <a:cxn ang="0">
                <a:pos x="354" y="589"/>
              </a:cxn>
              <a:cxn ang="0">
                <a:pos x="384" y="592"/>
              </a:cxn>
              <a:cxn ang="0">
                <a:pos x="420" y="593"/>
              </a:cxn>
              <a:cxn ang="0">
                <a:pos x="513" y="602"/>
              </a:cxn>
              <a:cxn ang="0">
                <a:pos x="766" y="578"/>
              </a:cxn>
              <a:cxn ang="0">
                <a:pos x="912" y="699"/>
              </a:cxn>
              <a:cxn ang="0">
                <a:pos x="1035" y="881"/>
              </a:cxn>
              <a:cxn ang="0">
                <a:pos x="1105" y="984"/>
              </a:cxn>
              <a:cxn ang="0">
                <a:pos x="1267" y="1063"/>
              </a:cxn>
              <a:cxn ang="0">
                <a:pos x="1489" y="1111"/>
              </a:cxn>
              <a:cxn ang="0">
                <a:pos x="1564" y="1127"/>
              </a:cxn>
              <a:cxn ang="0">
                <a:pos x="1628" y="1136"/>
              </a:cxn>
              <a:cxn ang="0">
                <a:pos x="1799" y="1160"/>
              </a:cxn>
              <a:cxn ang="0">
                <a:pos x="1966" y="1195"/>
              </a:cxn>
              <a:cxn ang="0">
                <a:pos x="2327" y="1228"/>
              </a:cxn>
              <a:cxn ang="0">
                <a:pos x="2647" y="1160"/>
              </a:cxn>
              <a:cxn ang="0">
                <a:pos x="2739" y="1126"/>
              </a:cxn>
              <a:cxn ang="0">
                <a:pos x="2833" y="1088"/>
              </a:cxn>
              <a:cxn ang="0">
                <a:pos x="2919" y="1016"/>
              </a:cxn>
              <a:cxn ang="0">
                <a:pos x="2983" y="922"/>
              </a:cxn>
              <a:cxn ang="0">
                <a:pos x="3045" y="833"/>
              </a:cxn>
              <a:cxn ang="0">
                <a:pos x="3405" y="377"/>
              </a:cxn>
              <a:cxn ang="0">
                <a:pos x="3706" y="0"/>
              </a:cxn>
              <a:cxn ang="0">
                <a:pos x="3706" y="1191"/>
              </a:cxn>
              <a:cxn ang="0">
                <a:pos x="2998" y="1837"/>
              </a:cxn>
              <a:cxn ang="0">
                <a:pos x="2708" y="1967"/>
              </a:cxn>
              <a:cxn ang="0">
                <a:pos x="2468" y="1938"/>
              </a:cxn>
              <a:cxn ang="0">
                <a:pos x="2251" y="1922"/>
              </a:cxn>
              <a:cxn ang="0">
                <a:pos x="1875" y="1851"/>
              </a:cxn>
              <a:cxn ang="0">
                <a:pos x="1597" y="1868"/>
              </a:cxn>
              <a:cxn ang="0">
                <a:pos x="1239" y="1845"/>
              </a:cxn>
              <a:cxn ang="0">
                <a:pos x="561" y="1385"/>
              </a:cxn>
              <a:cxn ang="0">
                <a:pos x="1" y="1217"/>
              </a:cxn>
              <a:cxn ang="0">
                <a:pos x="0" y="506"/>
              </a:cxn>
            </a:cxnLst>
            <a:rect l="0" t="0" r="r" b="b"/>
            <a:pathLst>
              <a:path w="3710" h="1984">
                <a:moveTo>
                  <a:pt x="0" y="506"/>
                </a:moveTo>
                <a:lnTo>
                  <a:pt x="64" y="543"/>
                </a:lnTo>
                <a:lnTo>
                  <a:pt x="148" y="569"/>
                </a:lnTo>
                <a:cubicBezTo>
                  <a:pt x="214" y="587"/>
                  <a:pt x="315" y="585"/>
                  <a:pt x="354" y="589"/>
                </a:cubicBezTo>
                <a:cubicBezTo>
                  <a:pt x="393" y="593"/>
                  <a:pt x="373" y="591"/>
                  <a:pt x="384" y="592"/>
                </a:cubicBezTo>
                <a:cubicBezTo>
                  <a:pt x="396" y="593"/>
                  <a:pt x="391" y="593"/>
                  <a:pt x="420" y="593"/>
                </a:cubicBezTo>
                <a:cubicBezTo>
                  <a:pt x="441" y="595"/>
                  <a:pt x="455" y="604"/>
                  <a:pt x="513" y="602"/>
                </a:cubicBezTo>
                <a:cubicBezTo>
                  <a:pt x="537" y="625"/>
                  <a:pt x="740" y="560"/>
                  <a:pt x="766" y="578"/>
                </a:cubicBezTo>
                <a:cubicBezTo>
                  <a:pt x="826" y="595"/>
                  <a:pt x="867" y="649"/>
                  <a:pt x="912" y="699"/>
                </a:cubicBezTo>
                <a:cubicBezTo>
                  <a:pt x="957" y="749"/>
                  <a:pt x="1003" y="834"/>
                  <a:pt x="1035" y="881"/>
                </a:cubicBezTo>
                <a:cubicBezTo>
                  <a:pt x="1072" y="926"/>
                  <a:pt x="1066" y="954"/>
                  <a:pt x="1105" y="984"/>
                </a:cubicBezTo>
                <a:cubicBezTo>
                  <a:pt x="1144" y="1014"/>
                  <a:pt x="1203" y="1042"/>
                  <a:pt x="1267" y="1063"/>
                </a:cubicBezTo>
                <a:lnTo>
                  <a:pt x="1489" y="1111"/>
                </a:lnTo>
                <a:cubicBezTo>
                  <a:pt x="1539" y="1121"/>
                  <a:pt x="1541" y="1123"/>
                  <a:pt x="1564" y="1127"/>
                </a:cubicBezTo>
                <a:cubicBezTo>
                  <a:pt x="1587" y="1131"/>
                  <a:pt x="1589" y="1131"/>
                  <a:pt x="1628" y="1136"/>
                </a:cubicBezTo>
                <a:cubicBezTo>
                  <a:pt x="1693" y="1141"/>
                  <a:pt x="1734" y="1157"/>
                  <a:pt x="1799" y="1160"/>
                </a:cubicBezTo>
                <a:cubicBezTo>
                  <a:pt x="1854" y="1165"/>
                  <a:pt x="1878" y="1184"/>
                  <a:pt x="1966" y="1195"/>
                </a:cubicBezTo>
                <a:cubicBezTo>
                  <a:pt x="2054" y="1206"/>
                  <a:pt x="2214" y="1234"/>
                  <a:pt x="2327" y="1228"/>
                </a:cubicBezTo>
                <a:cubicBezTo>
                  <a:pt x="2486" y="1224"/>
                  <a:pt x="2578" y="1176"/>
                  <a:pt x="2647" y="1160"/>
                </a:cubicBezTo>
                <a:cubicBezTo>
                  <a:pt x="2656" y="1153"/>
                  <a:pt x="2730" y="1132"/>
                  <a:pt x="2739" y="1126"/>
                </a:cubicBezTo>
                <a:cubicBezTo>
                  <a:pt x="2767" y="1107"/>
                  <a:pt x="2801" y="1095"/>
                  <a:pt x="2833" y="1088"/>
                </a:cubicBezTo>
                <a:cubicBezTo>
                  <a:pt x="2843" y="1086"/>
                  <a:pt x="2909" y="1019"/>
                  <a:pt x="2919" y="1016"/>
                </a:cubicBezTo>
                <a:cubicBezTo>
                  <a:pt x="2951" y="1008"/>
                  <a:pt x="2932" y="930"/>
                  <a:pt x="2983" y="922"/>
                </a:cubicBezTo>
                <a:cubicBezTo>
                  <a:pt x="3006" y="890"/>
                  <a:pt x="2925" y="987"/>
                  <a:pt x="3045" y="833"/>
                </a:cubicBezTo>
                <a:cubicBezTo>
                  <a:pt x="3115" y="742"/>
                  <a:pt x="3295" y="516"/>
                  <a:pt x="3405" y="377"/>
                </a:cubicBezTo>
                <a:lnTo>
                  <a:pt x="3706" y="0"/>
                </a:lnTo>
                <a:cubicBezTo>
                  <a:pt x="3710" y="183"/>
                  <a:pt x="3708" y="1007"/>
                  <a:pt x="3706" y="1191"/>
                </a:cubicBezTo>
                <a:cubicBezTo>
                  <a:pt x="3586" y="1492"/>
                  <a:pt x="3164" y="1708"/>
                  <a:pt x="2998" y="1837"/>
                </a:cubicBezTo>
                <a:cubicBezTo>
                  <a:pt x="2832" y="1966"/>
                  <a:pt x="2796" y="1950"/>
                  <a:pt x="2708" y="1967"/>
                </a:cubicBezTo>
                <a:cubicBezTo>
                  <a:pt x="2620" y="1984"/>
                  <a:pt x="2544" y="1945"/>
                  <a:pt x="2468" y="1938"/>
                </a:cubicBezTo>
                <a:cubicBezTo>
                  <a:pt x="2393" y="1926"/>
                  <a:pt x="2353" y="1934"/>
                  <a:pt x="2251" y="1922"/>
                </a:cubicBezTo>
                <a:cubicBezTo>
                  <a:pt x="2164" y="1910"/>
                  <a:pt x="1989" y="1864"/>
                  <a:pt x="1875" y="1851"/>
                </a:cubicBezTo>
                <a:cubicBezTo>
                  <a:pt x="1791" y="1845"/>
                  <a:pt x="1703" y="1875"/>
                  <a:pt x="1597" y="1868"/>
                </a:cubicBezTo>
                <a:cubicBezTo>
                  <a:pt x="1527" y="1846"/>
                  <a:pt x="1412" y="1925"/>
                  <a:pt x="1239" y="1845"/>
                </a:cubicBezTo>
                <a:cubicBezTo>
                  <a:pt x="1066" y="1765"/>
                  <a:pt x="767" y="1490"/>
                  <a:pt x="561" y="1385"/>
                </a:cubicBezTo>
                <a:cubicBezTo>
                  <a:pt x="355" y="1280"/>
                  <a:pt x="94" y="1363"/>
                  <a:pt x="1" y="1217"/>
                </a:cubicBezTo>
                <a:lnTo>
                  <a:pt x="0" y="506"/>
                </a:lnTo>
                <a:close/>
              </a:path>
            </a:pathLst>
          </a:custGeom>
          <a:solidFill>
            <a:srgbClr val="009900">
              <a:alpha val="52157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2426" name="Rectangle 138"/>
          <p:cNvSpPr>
            <a:spLocks noChangeArrowheads="1"/>
          </p:cNvSpPr>
          <p:nvPr/>
        </p:nvSpPr>
        <p:spPr bwMode="auto">
          <a:xfrm>
            <a:off x="0" y="2819400"/>
            <a:ext cx="6667500" cy="1314450"/>
          </a:xfrm>
          <a:prstGeom prst="rect">
            <a:avLst/>
          </a:prstGeom>
          <a:solidFill>
            <a:srgbClr val="FFFFCC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2427" name="Text Box 139"/>
          <p:cNvSpPr txBox="1">
            <a:spLocks noChangeArrowheads="1"/>
          </p:cNvSpPr>
          <p:nvPr/>
        </p:nvSpPr>
        <p:spPr bwMode="auto">
          <a:xfrm>
            <a:off x="76200" y="3416300"/>
            <a:ext cx="1143000" cy="396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0" hangingPunct="0"/>
            <a:r>
              <a:rPr lang="uk-UA" sz="2000" b="1" i="1" dirty="0" err="1">
                <a:solidFill>
                  <a:schemeClr val="accent2"/>
                </a:solidFill>
              </a:rPr>
              <a:t>мТПМ-</a:t>
            </a:r>
            <a:endParaRPr lang="ru-RU" sz="2000" b="1" i="1" dirty="0">
              <a:solidFill>
                <a:schemeClr val="accent2"/>
              </a:solidFill>
            </a:endParaRPr>
          </a:p>
        </p:txBody>
      </p:sp>
      <p:sp>
        <p:nvSpPr>
          <p:cNvPr id="12428" name="Oval 140"/>
          <p:cNvSpPr>
            <a:spLocks noChangeArrowheads="1"/>
          </p:cNvSpPr>
          <p:nvPr/>
        </p:nvSpPr>
        <p:spPr bwMode="auto">
          <a:xfrm>
            <a:off x="1295400" y="3378200"/>
            <a:ext cx="457200" cy="4572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uk-UA" sz="2000" b="1" i="1" dirty="0" err="1">
                <a:solidFill>
                  <a:schemeClr val="bg1"/>
                </a:solidFill>
              </a:rPr>
              <a:t>рН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12431" name="Rectangle 143"/>
          <p:cNvSpPr>
            <a:spLocks noChangeArrowheads="1"/>
          </p:cNvSpPr>
          <p:nvPr/>
        </p:nvSpPr>
        <p:spPr bwMode="auto">
          <a:xfrm>
            <a:off x="1891965" y="3527592"/>
            <a:ext cx="1156035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uk-UA" b="1" i="1" dirty="0">
                <a:solidFill>
                  <a:schemeClr val="accent2"/>
                </a:solidFill>
              </a:rPr>
              <a:t>+16</a:t>
            </a:r>
            <a:r>
              <a:rPr lang="uk-UA" b="1" i="1" baseline="30000" dirty="0">
                <a:solidFill>
                  <a:schemeClr val="accent2"/>
                </a:solidFill>
              </a:rPr>
              <a:t>о</a:t>
            </a:r>
            <a:r>
              <a:rPr lang="uk-UA" b="1" i="1" dirty="0">
                <a:solidFill>
                  <a:schemeClr val="accent2"/>
                </a:solidFill>
              </a:rPr>
              <a:t>С</a:t>
            </a:r>
            <a:endParaRPr lang="ru-RU" b="1" i="1" dirty="0">
              <a:solidFill>
                <a:schemeClr val="accent2"/>
              </a:solidFill>
            </a:endParaRPr>
          </a:p>
        </p:txBody>
      </p:sp>
      <p:sp>
        <p:nvSpPr>
          <p:cNvPr id="12430" name="Text Box 142"/>
          <p:cNvSpPr txBox="1">
            <a:spLocks noChangeArrowheads="1"/>
          </p:cNvSpPr>
          <p:nvPr/>
        </p:nvSpPr>
        <p:spPr bwMode="auto">
          <a:xfrm>
            <a:off x="1872916" y="2940050"/>
            <a:ext cx="1299410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uk-UA" b="1" i="1" dirty="0">
                <a:solidFill>
                  <a:srgbClr val="CC0000"/>
                </a:solidFill>
              </a:rPr>
              <a:t>+24</a:t>
            </a:r>
            <a:r>
              <a:rPr lang="uk-UA" b="1" i="1" baseline="30000" dirty="0">
                <a:solidFill>
                  <a:srgbClr val="CC0000"/>
                </a:solidFill>
              </a:rPr>
              <a:t>о</a:t>
            </a:r>
            <a:r>
              <a:rPr lang="uk-UA" b="1" i="1" dirty="0">
                <a:solidFill>
                  <a:srgbClr val="CC0000"/>
                </a:solidFill>
              </a:rPr>
              <a:t>С</a:t>
            </a:r>
            <a:endParaRPr lang="ru-RU" b="1" i="1" dirty="0">
              <a:solidFill>
                <a:srgbClr val="CC0000"/>
              </a:solidFill>
            </a:endParaRPr>
          </a:p>
        </p:txBody>
      </p:sp>
      <p:grpSp>
        <p:nvGrpSpPr>
          <p:cNvPr id="6" name="Group 152"/>
          <p:cNvGrpSpPr>
            <a:grpSpLocks/>
          </p:cNvGrpSpPr>
          <p:nvPr/>
        </p:nvGrpSpPr>
        <p:grpSpPr bwMode="auto">
          <a:xfrm>
            <a:off x="4724401" y="3152274"/>
            <a:ext cx="1804988" cy="677863"/>
            <a:chOff x="3160" y="1344"/>
            <a:chExt cx="1137" cy="427"/>
          </a:xfrm>
        </p:grpSpPr>
        <p:grpSp>
          <p:nvGrpSpPr>
            <p:cNvPr id="7" name="Group 153"/>
            <p:cNvGrpSpPr>
              <a:grpSpLocks/>
            </p:cNvGrpSpPr>
            <p:nvPr/>
          </p:nvGrpSpPr>
          <p:grpSpPr bwMode="auto">
            <a:xfrm>
              <a:off x="3160" y="1344"/>
              <a:ext cx="384" cy="427"/>
              <a:chOff x="1680" y="2112"/>
              <a:chExt cx="624" cy="667"/>
            </a:xfrm>
          </p:grpSpPr>
          <p:graphicFrame>
            <p:nvGraphicFramePr>
              <p:cNvPr id="12442" name="Object 154"/>
              <p:cNvGraphicFramePr>
                <a:graphicFrameLocks noChangeAspect="1"/>
              </p:cNvGraphicFramePr>
              <p:nvPr/>
            </p:nvGraphicFramePr>
            <p:xfrm>
              <a:off x="1728" y="2208"/>
              <a:ext cx="512" cy="571"/>
            </p:xfrm>
            <a:graphic>
              <a:graphicData uri="http://schemas.openxmlformats.org/presentationml/2006/ole">
                <p:oleObj spid="_x0000_s54274" name="CorelDRAW" r:id="rId14" imgW="1894320" imgH="2112480" progId="">
                  <p:embed/>
                </p:oleObj>
              </a:graphicData>
            </a:graphic>
          </p:graphicFrame>
          <p:graphicFrame>
            <p:nvGraphicFramePr>
              <p:cNvPr id="12443" name="Object 155"/>
              <p:cNvGraphicFramePr>
                <a:graphicFrameLocks noChangeAspect="1"/>
              </p:cNvGraphicFramePr>
              <p:nvPr/>
            </p:nvGraphicFramePr>
            <p:xfrm>
              <a:off x="1680" y="2112"/>
              <a:ext cx="624" cy="283"/>
            </p:xfrm>
            <a:graphic>
              <a:graphicData uri="http://schemas.openxmlformats.org/presentationml/2006/ole">
                <p:oleObj spid="_x0000_s54275" name="CorelDRAW" r:id="rId15" imgW="1875240" imgH="903240" progId="">
                  <p:embed/>
                </p:oleObj>
              </a:graphicData>
            </a:graphic>
          </p:graphicFrame>
        </p:grpSp>
        <p:sp>
          <p:nvSpPr>
            <p:cNvPr id="12444" name="Text Box 156"/>
            <p:cNvSpPr txBox="1">
              <a:spLocks noChangeArrowheads="1"/>
            </p:cNvSpPr>
            <p:nvPr/>
          </p:nvSpPr>
          <p:spPr bwMode="auto">
            <a:xfrm>
              <a:off x="3577" y="1372"/>
              <a:ext cx="720" cy="25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0" hangingPunct="0"/>
              <a:r>
                <a:rPr lang="uk-UA" sz="1800" b="1" i="1" dirty="0">
                  <a:solidFill>
                    <a:schemeClr val="accent2"/>
                  </a:solidFill>
                </a:rPr>
                <a:t>1</a:t>
              </a:r>
              <a:r>
                <a:rPr lang="en-US" sz="2000" b="1" i="1" dirty="0">
                  <a:solidFill>
                    <a:schemeClr val="accent2"/>
                  </a:solidFill>
                </a:rPr>
                <a:t>500</a:t>
              </a:r>
              <a:r>
                <a:rPr lang="en-US" sz="1800" b="1" i="1" dirty="0">
                  <a:solidFill>
                    <a:schemeClr val="accent2"/>
                  </a:solidFill>
                </a:rPr>
                <a:t> </a:t>
              </a:r>
              <a:r>
                <a:rPr lang="uk-UA" sz="1800" b="1" i="1" dirty="0">
                  <a:solidFill>
                    <a:schemeClr val="accent2"/>
                  </a:solidFill>
                </a:rPr>
                <a:t>мм</a:t>
              </a:r>
              <a:endParaRPr lang="ru-RU" sz="1800" b="1" i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0" y="4391098"/>
            <a:ext cx="5353050" cy="2246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dirty="0" smtClean="0"/>
              <a:t>Тип клімату </a:t>
            </a:r>
            <a:br>
              <a:rPr lang="uk-UA" sz="2800" dirty="0" smtClean="0"/>
            </a:br>
            <a:r>
              <a:rPr lang="uk-UA" sz="2800" dirty="0" smtClean="0"/>
              <a:t> </a:t>
            </a:r>
            <a:r>
              <a:rPr lang="uk-UA" sz="2800" dirty="0" err="1" smtClean="0">
                <a:solidFill>
                  <a:srgbClr val="0033CC"/>
                </a:solidFill>
              </a:rPr>
              <a:t>вологоий</a:t>
            </a:r>
            <a:r>
              <a:rPr lang="uk-UA" sz="2800" dirty="0" smtClean="0">
                <a:solidFill>
                  <a:srgbClr val="0033CC"/>
                </a:solidFill>
              </a:rPr>
              <a:t>  морський </a:t>
            </a:r>
            <a:br>
              <a:rPr lang="uk-UA" sz="2800" dirty="0" smtClean="0">
                <a:solidFill>
                  <a:srgbClr val="0033CC"/>
                </a:solidFill>
              </a:rPr>
            </a:br>
            <a:r>
              <a:rPr lang="uk-UA" sz="2800" i="1" dirty="0" smtClean="0"/>
              <a:t>на сході; Спекотний  і вологий внаслідок дії пасатів, які несуть дощі і влітку.</a:t>
            </a:r>
            <a:endParaRPr lang="uk-UA" sz="2800" dirty="0"/>
          </a:p>
        </p:txBody>
      </p:sp>
      <p:grpSp>
        <p:nvGrpSpPr>
          <p:cNvPr id="2" name="Group 97"/>
          <p:cNvGrpSpPr>
            <a:grpSpLocks/>
          </p:cNvGrpSpPr>
          <p:nvPr/>
        </p:nvGrpSpPr>
        <p:grpSpPr bwMode="auto">
          <a:xfrm>
            <a:off x="392227" y="1873855"/>
            <a:ext cx="3817983" cy="830263"/>
            <a:chOff x="48" y="1957"/>
            <a:chExt cx="1575" cy="523"/>
          </a:xfrm>
        </p:grpSpPr>
        <p:sp>
          <p:nvSpPr>
            <p:cNvPr id="12386" name="Rectangle 98"/>
            <p:cNvSpPr>
              <a:spLocks noChangeArrowheads="1"/>
            </p:cNvSpPr>
            <p:nvPr/>
          </p:nvSpPr>
          <p:spPr bwMode="auto">
            <a:xfrm>
              <a:off x="350" y="1957"/>
              <a:ext cx="1273" cy="52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uk-UA" b="1" i="1" dirty="0" smtClean="0">
                  <a:solidFill>
                    <a:sysClr val="windowText" lastClr="000000"/>
                  </a:solidFill>
                </a:rPr>
                <a:t>Морська </a:t>
              </a:r>
              <a:r>
                <a:rPr lang="uk-UA" b="1" i="1" dirty="0" smtClean="0"/>
                <a:t>область</a:t>
              </a:r>
            </a:p>
            <a:p>
              <a:r>
                <a:rPr lang="uk-UA" b="1" i="1" dirty="0" smtClean="0"/>
                <a:t> волого клімату</a:t>
              </a:r>
              <a:r>
                <a:rPr lang="uk-UA" b="1" dirty="0" smtClean="0"/>
                <a:t> </a:t>
              </a:r>
              <a:endParaRPr lang="ru-RU" b="1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387" name="Oval 99"/>
            <p:cNvSpPr>
              <a:spLocks noChangeArrowheads="1"/>
            </p:cNvSpPr>
            <p:nvPr/>
          </p:nvSpPr>
          <p:spPr bwMode="auto">
            <a:xfrm>
              <a:off x="48" y="2038"/>
              <a:ext cx="235" cy="34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uk-UA" sz="3200" b="1" dirty="0">
                  <a:solidFill>
                    <a:srgbClr val="006600"/>
                  </a:solidFill>
                </a:rPr>
                <a:t> 1</a:t>
              </a:r>
              <a:r>
                <a:rPr lang="uk-UA" b="1" i="1" dirty="0">
                  <a:solidFill>
                    <a:schemeClr val="bg1"/>
                  </a:solidFill>
                </a:rPr>
                <a:t> </a:t>
              </a:r>
              <a:endParaRPr lang="ru-RU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433" name="Text Box 145"/>
          <p:cNvSpPr txBox="1">
            <a:spLocks noChangeArrowheads="1"/>
          </p:cNvSpPr>
          <p:nvPr/>
        </p:nvSpPr>
        <p:spPr bwMode="auto">
          <a:xfrm>
            <a:off x="3336758" y="3288966"/>
            <a:ext cx="1288633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uk-UA" b="1" i="1" dirty="0">
                <a:solidFill>
                  <a:srgbClr val="000066"/>
                </a:solidFill>
              </a:rPr>
              <a:t>А</a:t>
            </a:r>
            <a:r>
              <a:rPr lang="en-US" b="1" i="1" dirty="0">
                <a:solidFill>
                  <a:srgbClr val="000066"/>
                </a:solidFill>
              </a:rPr>
              <a:t>t</a:t>
            </a:r>
            <a:r>
              <a:rPr lang="en-US" b="1" i="1" baseline="30000" dirty="0">
                <a:solidFill>
                  <a:srgbClr val="000066"/>
                </a:solidFill>
              </a:rPr>
              <a:t>o</a:t>
            </a:r>
            <a:r>
              <a:rPr lang="en-US" b="1" i="1" dirty="0">
                <a:solidFill>
                  <a:srgbClr val="000066"/>
                </a:solidFill>
              </a:rPr>
              <a:t>= </a:t>
            </a:r>
            <a:r>
              <a:rPr lang="uk-UA" b="1" i="1" dirty="0">
                <a:solidFill>
                  <a:srgbClr val="000066"/>
                </a:solidFill>
              </a:rPr>
              <a:t>8</a:t>
            </a:r>
            <a:r>
              <a:rPr lang="en-US" b="1" i="1" baseline="30000" dirty="0">
                <a:solidFill>
                  <a:srgbClr val="000066"/>
                </a:solidFill>
              </a:rPr>
              <a:t>o</a:t>
            </a:r>
            <a:r>
              <a:rPr lang="uk-UA" b="1" i="1" dirty="0">
                <a:solidFill>
                  <a:srgbClr val="000066"/>
                </a:solidFill>
              </a:rPr>
              <a:t>-</a:t>
            </a:r>
            <a:endParaRPr lang="ru-RU" b="1" i="1" dirty="0">
              <a:solidFill>
                <a:srgbClr val="000066"/>
              </a:solidFill>
            </a:endParaRPr>
          </a:p>
        </p:txBody>
      </p:sp>
      <p:sp>
        <p:nvSpPr>
          <p:cNvPr id="12394" name="Arc 106"/>
          <p:cNvSpPr>
            <a:spLocks/>
          </p:cNvSpPr>
          <p:nvPr/>
        </p:nvSpPr>
        <p:spPr bwMode="auto">
          <a:xfrm rot="19722875" flipV="1">
            <a:off x="4554538" y="3975100"/>
            <a:ext cx="533400" cy="1131888"/>
          </a:xfrm>
          <a:custGeom>
            <a:avLst/>
            <a:gdLst>
              <a:gd name="G0" fmla="+- 0 0 0"/>
              <a:gd name="G1" fmla="+- 21597 0 0"/>
              <a:gd name="G2" fmla="+- 21600 0 0"/>
              <a:gd name="T0" fmla="*/ 374 w 21600"/>
              <a:gd name="T1" fmla="*/ 0 h 26747"/>
              <a:gd name="T2" fmla="*/ 20977 w 21600"/>
              <a:gd name="T3" fmla="*/ 26747 h 26747"/>
              <a:gd name="T4" fmla="*/ 0 w 21600"/>
              <a:gd name="T5" fmla="*/ 21597 h 26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6747" fill="none" extrusionOk="0">
                <a:moveTo>
                  <a:pt x="373" y="0"/>
                </a:moveTo>
                <a:cubicBezTo>
                  <a:pt x="12155" y="204"/>
                  <a:pt x="21600" y="9813"/>
                  <a:pt x="21600" y="21597"/>
                </a:cubicBezTo>
                <a:cubicBezTo>
                  <a:pt x="21600" y="23332"/>
                  <a:pt x="21390" y="25061"/>
                  <a:pt x="20977" y="26747"/>
                </a:cubicBezTo>
              </a:path>
              <a:path w="21600" h="26747" stroke="0" extrusionOk="0">
                <a:moveTo>
                  <a:pt x="373" y="0"/>
                </a:moveTo>
                <a:cubicBezTo>
                  <a:pt x="12155" y="204"/>
                  <a:pt x="21600" y="9813"/>
                  <a:pt x="21600" y="21597"/>
                </a:cubicBezTo>
                <a:cubicBezTo>
                  <a:pt x="21600" y="23332"/>
                  <a:pt x="21390" y="25061"/>
                  <a:pt x="20977" y="26747"/>
                </a:cubicBezTo>
                <a:lnTo>
                  <a:pt x="0" y="21597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 type="stealth" w="lg" len="lg"/>
            <a:tailEnd type="none" w="lg" len="lg"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47" name="Rectangle 5"/>
          <p:cNvSpPr>
            <a:spLocks noChangeArrowheads="1"/>
          </p:cNvSpPr>
          <p:nvPr/>
        </p:nvSpPr>
        <p:spPr bwMode="auto">
          <a:xfrm>
            <a:off x="5722436" y="2919663"/>
            <a:ext cx="1528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 dirty="0">
                <a:solidFill>
                  <a:schemeClr val="bg1"/>
                </a:solidFill>
              </a:rPr>
              <a:t>Помірний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46" name="Arc 88"/>
          <p:cNvSpPr>
            <a:spLocks/>
          </p:cNvSpPr>
          <p:nvPr/>
        </p:nvSpPr>
        <p:spPr bwMode="auto">
          <a:xfrm rot="4383340">
            <a:off x="7591783" y="3076748"/>
            <a:ext cx="1238372" cy="1573455"/>
          </a:xfrm>
          <a:custGeom>
            <a:avLst/>
            <a:gdLst>
              <a:gd name="G0" fmla="+- 0 0 0"/>
              <a:gd name="G1" fmla="+- 18214 0 0"/>
              <a:gd name="G2" fmla="+- 21600 0 0"/>
              <a:gd name="T0" fmla="*/ 11611 w 21600"/>
              <a:gd name="T1" fmla="*/ 0 h 18214"/>
              <a:gd name="T2" fmla="*/ 21600 w 21600"/>
              <a:gd name="T3" fmla="*/ 18214 h 18214"/>
              <a:gd name="T4" fmla="*/ 0 w 21600"/>
              <a:gd name="T5" fmla="*/ 18214 h 18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18214" fill="none" extrusionOk="0">
                <a:moveTo>
                  <a:pt x="11610" y="0"/>
                </a:moveTo>
                <a:cubicBezTo>
                  <a:pt x="17833" y="3966"/>
                  <a:pt x="21600" y="10835"/>
                  <a:pt x="21600" y="18214"/>
                </a:cubicBezTo>
              </a:path>
              <a:path w="21600" h="18214" stroke="0" extrusionOk="0">
                <a:moveTo>
                  <a:pt x="11610" y="0"/>
                </a:moveTo>
                <a:cubicBezTo>
                  <a:pt x="17833" y="3966"/>
                  <a:pt x="21600" y="10835"/>
                  <a:pt x="21600" y="18214"/>
                </a:cubicBezTo>
                <a:lnTo>
                  <a:pt x="0" y="18214"/>
                </a:lnTo>
                <a:close/>
              </a:path>
            </a:pathLst>
          </a:custGeom>
          <a:noFill/>
          <a:ln w="76200">
            <a:solidFill>
              <a:srgbClr val="002FC4">
                <a:alpha val="70000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48" name="Arc 89"/>
          <p:cNvSpPr>
            <a:spLocks/>
          </p:cNvSpPr>
          <p:nvPr/>
        </p:nvSpPr>
        <p:spPr bwMode="auto">
          <a:xfrm rot="4729550">
            <a:off x="7366814" y="3543463"/>
            <a:ext cx="1485901" cy="1709634"/>
          </a:xfrm>
          <a:custGeom>
            <a:avLst/>
            <a:gdLst>
              <a:gd name="G0" fmla="+- 0 0 0"/>
              <a:gd name="G1" fmla="+- 18453 0 0"/>
              <a:gd name="G2" fmla="+- 21600 0 0"/>
              <a:gd name="T0" fmla="*/ 11228 w 21600"/>
              <a:gd name="T1" fmla="*/ 0 h 18453"/>
              <a:gd name="T2" fmla="*/ 21600 w 21600"/>
              <a:gd name="T3" fmla="*/ 18453 h 18453"/>
              <a:gd name="T4" fmla="*/ 0 w 21600"/>
              <a:gd name="T5" fmla="*/ 18453 h 18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18453" fill="none" extrusionOk="0">
                <a:moveTo>
                  <a:pt x="11227" y="0"/>
                </a:moveTo>
                <a:cubicBezTo>
                  <a:pt x="17668" y="3919"/>
                  <a:pt x="21600" y="10913"/>
                  <a:pt x="21600" y="18453"/>
                </a:cubicBezTo>
              </a:path>
              <a:path w="21600" h="18453" stroke="0" extrusionOk="0">
                <a:moveTo>
                  <a:pt x="11227" y="0"/>
                </a:moveTo>
                <a:cubicBezTo>
                  <a:pt x="17668" y="3919"/>
                  <a:pt x="21600" y="10913"/>
                  <a:pt x="21600" y="18453"/>
                </a:cubicBezTo>
                <a:lnTo>
                  <a:pt x="0" y="18453"/>
                </a:lnTo>
                <a:close/>
              </a:path>
            </a:pathLst>
          </a:custGeom>
          <a:noFill/>
          <a:ln w="76200">
            <a:solidFill>
              <a:srgbClr val="002FC4">
                <a:alpha val="70000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graphicFrame>
        <p:nvGraphicFramePr>
          <p:cNvPr id="49" name="Object 90"/>
          <p:cNvGraphicFramePr>
            <a:graphicFrameLocks noChangeAspect="1"/>
          </p:cNvGraphicFramePr>
          <p:nvPr/>
        </p:nvGraphicFramePr>
        <p:xfrm>
          <a:off x="7007281" y="4661449"/>
          <a:ext cx="587758" cy="911006"/>
        </p:xfrm>
        <a:graphic>
          <a:graphicData uri="http://schemas.openxmlformats.org/presentationml/2006/ole">
            <p:oleObj spid="_x0000_s54278" name="CorelDRAW" r:id="rId16" imgW="1894320" imgH="2112480" progId="">
              <p:embed/>
            </p:oleObj>
          </a:graphicData>
        </a:graphic>
      </p:graphicFrame>
      <p:graphicFrame>
        <p:nvGraphicFramePr>
          <p:cNvPr id="50" name="Object 91"/>
          <p:cNvGraphicFramePr>
            <a:graphicFrameLocks noChangeAspect="1"/>
          </p:cNvGraphicFramePr>
          <p:nvPr/>
        </p:nvGraphicFramePr>
        <p:xfrm>
          <a:off x="6805136" y="4305300"/>
          <a:ext cx="852308" cy="434290"/>
        </p:xfrm>
        <a:graphic>
          <a:graphicData uri="http://schemas.openxmlformats.org/presentationml/2006/ole">
            <p:oleObj spid="_x0000_s54279" name="CorelDRAW" r:id="rId17" imgW="1875240" imgH="903240" progId="">
              <p:embed/>
            </p:oleObj>
          </a:graphicData>
        </a:graphic>
      </p:graphicFrame>
      <p:sp>
        <p:nvSpPr>
          <p:cNvPr id="51" name="WordArt 92"/>
          <p:cNvSpPr>
            <a:spLocks noChangeArrowheads="1" noChangeShapeType="1" noTextEdit="1"/>
          </p:cNvSpPr>
          <p:nvPr/>
        </p:nvSpPr>
        <p:spPr bwMode="auto">
          <a:xfrm rot="19878642">
            <a:off x="6999478" y="5175453"/>
            <a:ext cx="2127250" cy="615950"/>
          </a:xfrm>
          <a:prstGeom prst="rect">
            <a:avLst/>
          </a:prstGeom>
        </p:spPr>
        <p:txBody>
          <a:bodyPr spcFirstLastPara="1" wrap="none" fromWordArt="1">
            <a:prstTxWarp prst="textArchDown">
              <a:avLst>
                <a:gd name="adj" fmla="val 27485"/>
              </a:avLst>
            </a:prstTxWarp>
          </a:bodyPr>
          <a:lstStyle/>
          <a:p>
            <a:pPr algn="ctr"/>
            <a:r>
              <a:rPr lang="uk-UA" sz="3600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3366FF"/>
                </a:solidFill>
                <a:latin typeface="Arial"/>
                <a:cs typeface="Arial"/>
              </a:rPr>
              <a:t>Північно-Східний пасат</a:t>
            </a: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 rot="5400000">
            <a:off x="5314950" y="4953000"/>
            <a:ext cx="342900" cy="266700"/>
          </a:xfrm>
          <a:prstGeom prst="line">
            <a:avLst/>
          </a:prstGeom>
          <a:ln w="5715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3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75"/>
                                        <p:tgtEl>
                                          <p:spTgt spid="123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3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23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projcto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4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4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4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24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STA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4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4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4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Колокольчики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1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RAIN_W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38" grpId="0" autoUpdateAnimBg="0"/>
      <p:bldP spid="12395" grpId="0"/>
      <p:bldP spid="12391" grpId="0" animBg="1"/>
      <p:bldP spid="12392" grpId="0" autoUpdateAnimBg="0"/>
      <p:bldP spid="77" grpId="0" animBg="1"/>
      <p:bldP spid="75" grpId="0" animBg="1"/>
      <p:bldP spid="12324" grpId="0" animBg="1" autoUpdateAnimBg="0"/>
      <p:bldP spid="12294" grpId="0" animBg="1"/>
      <p:bldP spid="12426" grpId="0" animBg="1"/>
      <p:bldP spid="12427" grpId="0" animBg="1" autoUpdateAnimBg="0"/>
      <p:bldP spid="12428" grpId="0" animBg="1" autoUpdateAnimBg="0"/>
      <p:bldP spid="12431" grpId="0" animBg="1" autoUpdateAnimBg="0"/>
      <p:bldP spid="12430" grpId="0" animBg="1" autoUpdateAnimBg="0"/>
      <p:bldP spid="78" grpId="0" animBg="1"/>
      <p:bldP spid="12433" grpId="0" animBg="1" autoUpdateAnimBg="0"/>
      <p:bldP spid="12394" grpId="0" animBg="1"/>
      <p:bldP spid="46" grpId="0" animBg="1"/>
      <p:bldP spid="48" grpId="0" animBg="1"/>
      <p:bldP spid="5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2" descr="D:\Презентації\Презентаиії географія\Гео 7 Географічна номенклатура\контурні карти\Пфівнічна смерика фіз карта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86116" y="0"/>
            <a:ext cx="5857884" cy="6858000"/>
          </a:xfrm>
          <a:prstGeom prst="rect">
            <a:avLst/>
          </a:prstGeom>
          <a:noFill/>
        </p:spPr>
      </p:pic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3619388" y="618186"/>
            <a:ext cx="1447800" cy="5334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2302" name="Freeform 14"/>
          <p:cNvSpPr>
            <a:spLocks/>
          </p:cNvSpPr>
          <p:nvPr/>
        </p:nvSpPr>
        <p:spPr bwMode="auto">
          <a:xfrm>
            <a:off x="3938588" y="30163"/>
            <a:ext cx="4646612" cy="1965325"/>
          </a:xfrm>
          <a:custGeom>
            <a:avLst/>
            <a:gdLst/>
            <a:ahLst/>
            <a:cxnLst>
              <a:cxn ang="0">
                <a:pos x="2927" y="0"/>
              </a:cxn>
              <a:cxn ang="0">
                <a:pos x="2888" y="327"/>
              </a:cxn>
              <a:cxn ang="0">
                <a:pos x="2779" y="623"/>
              </a:cxn>
              <a:cxn ang="0">
                <a:pos x="2555" y="882"/>
              </a:cxn>
              <a:cxn ang="0">
                <a:pos x="1887" y="1183"/>
              </a:cxn>
              <a:cxn ang="0">
                <a:pos x="1410" y="1214"/>
              </a:cxn>
              <a:cxn ang="0">
                <a:pos x="1144" y="1181"/>
              </a:cxn>
              <a:cxn ang="0">
                <a:pos x="798" y="1076"/>
              </a:cxn>
              <a:cxn ang="0">
                <a:pos x="514" y="923"/>
              </a:cxn>
              <a:cxn ang="0">
                <a:pos x="258" y="679"/>
              </a:cxn>
              <a:cxn ang="0">
                <a:pos x="78" y="358"/>
              </a:cxn>
              <a:cxn ang="0">
                <a:pos x="0" y="24"/>
              </a:cxn>
            </a:cxnLst>
            <a:rect l="0" t="0" r="r" b="b"/>
            <a:pathLst>
              <a:path w="2927" h="1238">
                <a:moveTo>
                  <a:pt x="2927" y="0"/>
                </a:moveTo>
                <a:cubicBezTo>
                  <a:pt x="2922" y="54"/>
                  <a:pt x="2913" y="223"/>
                  <a:pt x="2888" y="327"/>
                </a:cubicBezTo>
                <a:cubicBezTo>
                  <a:pt x="2863" y="431"/>
                  <a:pt x="2834" y="530"/>
                  <a:pt x="2779" y="623"/>
                </a:cubicBezTo>
                <a:cubicBezTo>
                  <a:pt x="2724" y="716"/>
                  <a:pt x="2704" y="789"/>
                  <a:pt x="2555" y="882"/>
                </a:cubicBezTo>
                <a:cubicBezTo>
                  <a:pt x="2406" y="975"/>
                  <a:pt x="2078" y="1128"/>
                  <a:pt x="1887" y="1183"/>
                </a:cubicBezTo>
                <a:cubicBezTo>
                  <a:pt x="1696" y="1238"/>
                  <a:pt x="1534" y="1214"/>
                  <a:pt x="1410" y="1214"/>
                </a:cubicBezTo>
                <a:lnTo>
                  <a:pt x="1144" y="1181"/>
                </a:lnTo>
                <a:lnTo>
                  <a:pt x="798" y="1076"/>
                </a:lnTo>
                <a:lnTo>
                  <a:pt x="514" y="923"/>
                </a:lnTo>
                <a:lnTo>
                  <a:pt x="258" y="679"/>
                </a:lnTo>
                <a:lnTo>
                  <a:pt x="78" y="358"/>
                </a:lnTo>
                <a:lnTo>
                  <a:pt x="0" y="24"/>
                </a:lnTo>
              </a:path>
            </a:pathLst>
          </a:custGeom>
          <a:noFill/>
          <a:ln w="5715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grpSp>
        <p:nvGrpSpPr>
          <p:cNvPr id="2" name="Group 97"/>
          <p:cNvGrpSpPr>
            <a:grpSpLocks/>
          </p:cNvGrpSpPr>
          <p:nvPr/>
        </p:nvGrpSpPr>
        <p:grpSpPr bwMode="auto">
          <a:xfrm>
            <a:off x="284868" y="1915561"/>
            <a:ext cx="2230435" cy="527052"/>
            <a:chOff x="-8" y="2208"/>
            <a:chExt cx="1405" cy="332"/>
          </a:xfrm>
        </p:grpSpPr>
        <p:sp>
          <p:nvSpPr>
            <p:cNvPr id="12386" name="Rectangle 98"/>
            <p:cNvSpPr>
              <a:spLocks noChangeArrowheads="1"/>
            </p:cNvSpPr>
            <p:nvPr/>
          </p:nvSpPr>
          <p:spPr bwMode="auto">
            <a:xfrm>
              <a:off x="442" y="2249"/>
              <a:ext cx="955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uk-UA" b="1" i="1" dirty="0">
                  <a:solidFill>
                    <a:srgbClr val="0033CC"/>
                  </a:solidFill>
                </a:rPr>
                <a:t>морська</a:t>
              </a:r>
              <a:endParaRPr lang="ru-RU" b="1" i="1" dirty="0">
                <a:solidFill>
                  <a:srgbClr val="0033CC"/>
                </a:solidFill>
              </a:endParaRPr>
            </a:p>
          </p:txBody>
        </p:sp>
        <p:sp>
          <p:nvSpPr>
            <p:cNvPr id="12387" name="Oval 99"/>
            <p:cNvSpPr>
              <a:spLocks noChangeArrowheads="1"/>
            </p:cNvSpPr>
            <p:nvPr/>
          </p:nvSpPr>
          <p:spPr bwMode="auto">
            <a:xfrm>
              <a:off x="-8" y="2208"/>
              <a:ext cx="364" cy="32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uk-UA" sz="2800" b="1" dirty="0">
                  <a:solidFill>
                    <a:srgbClr val="006600"/>
                  </a:solidFill>
                </a:rPr>
                <a:t> 1</a:t>
              </a:r>
              <a:r>
                <a:rPr lang="uk-UA" sz="2000" b="1" i="1" dirty="0">
                  <a:solidFill>
                    <a:schemeClr val="bg1"/>
                  </a:solidFill>
                </a:rPr>
                <a:t> </a:t>
              </a:r>
              <a:endParaRPr lang="ru-RU" sz="20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396" name="Freeform 108"/>
          <p:cNvSpPr>
            <a:spLocks/>
          </p:cNvSpPr>
          <p:nvPr/>
        </p:nvSpPr>
        <p:spPr bwMode="auto">
          <a:xfrm>
            <a:off x="5621338" y="4652963"/>
            <a:ext cx="153987" cy="236537"/>
          </a:xfrm>
          <a:custGeom>
            <a:avLst/>
            <a:gdLst/>
            <a:ahLst/>
            <a:cxnLst>
              <a:cxn ang="0">
                <a:pos x="97" y="0"/>
              </a:cxn>
              <a:cxn ang="0">
                <a:pos x="0" y="149"/>
              </a:cxn>
            </a:cxnLst>
            <a:rect l="0" t="0" r="r" b="b"/>
            <a:pathLst>
              <a:path w="97" h="149">
                <a:moveTo>
                  <a:pt x="97" y="0"/>
                </a:moveTo>
                <a:cubicBezTo>
                  <a:pt x="81" y="25"/>
                  <a:pt x="20" y="118"/>
                  <a:pt x="0" y="149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2416" name="Text Box 128"/>
          <p:cNvSpPr txBox="1">
            <a:spLocks noChangeArrowheads="1"/>
          </p:cNvSpPr>
          <p:nvPr/>
        </p:nvSpPr>
        <p:spPr bwMode="auto">
          <a:xfrm>
            <a:off x="3098800" y="5689600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uk-UA" sz="2000" b="1" i="1">
                <a:solidFill>
                  <a:srgbClr val="CC0000"/>
                </a:solidFill>
              </a:rPr>
              <a:t>+30</a:t>
            </a:r>
            <a:r>
              <a:rPr lang="uk-UA" sz="2000" b="1" i="1" baseline="30000">
                <a:solidFill>
                  <a:srgbClr val="CC0000"/>
                </a:solidFill>
              </a:rPr>
              <a:t>о</a:t>
            </a:r>
            <a:r>
              <a:rPr lang="uk-UA" sz="2000" b="1" i="1">
                <a:solidFill>
                  <a:srgbClr val="CC0000"/>
                </a:solidFill>
              </a:rPr>
              <a:t>С</a:t>
            </a:r>
            <a:endParaRPr lang="ru-RU" sz="2000" b="1" i="1">
              <a:solidFill>
                <a:srgbClr val="CC0000"/>
              </a:solidFill>
            </a:endParaRPr>
          </a:p>
        </p:txBody>
      </p:sp>
      <p:sp>
        <p:nvSpPr>
          <p:cNvPr id="12417" name="Rectangle 129"/>
          <p:cNvSpPr>
            <a:spLocks noChangeArrowheads="1"/>
          </p:cNvSpPr>
          <p:nvPr/>
        </p:nvSpPr>
        <p:spPr bwMode="auto">
          <a:xfrm>
            <a:off x="3098800" y="6070600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uk-UA" sz="2000" b="1" i="1">
                <a:solidFill>
                  <a:schemeClr val="accent2"/>
                </a:solidFill>
              </a:rPr>
              <a:t>+14</a:t>
            </a:r>
            <a:r>
              <a:rPr lang="uk-UA" sz="2000" b="1" i="1" baseline="30000">
                <a:solidFill>
                  <a:schemeClr val="accent2"/>
                </a:solidFill>
              </a:rPr>
              <a:t>о</a:t>
            </a:r>
            <a:r>
              <a:rPr lang="uk-UA" sz="2000" b="1" i="1">
                <a:solidFill>
                  <a:schemeClr val="accent2"/>
                </a:solidFill>
              </a:rPr>
              <a:t>С</a:t>
            </a:r>
            <a:endParaRPr lang="ru-RU" sz="2000" b="1" i="1">
              <a:solidFill>
                <a:schemeClr val="accent2"/>
              </a:solidFill>
            </a:endParaRPr>
          </a:p>
        </p:txBody>
      </p:sp>
      <p:sp>
        <p:nvSpPr>
          <p:cNvPr id="12456" name="Freeform 168"/>
          <p:cNvSpPr>
            <a:spLocks/>
          </p:cNvSpPr>
          <p:nvPr/>
        </p:nvSpPr>
        <p:spPr bwMode="auto">
          <a:xfrm>
            <a:off x="3259138" y="2614613"/>
            <a:ext cx="5884862" cy="222167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" y="62"/>
              </a:cxn>
              <a:cxn ang="0">
                <a:pos x="113" y="109"/>
              </a:cxn>
              <a:cxn ang="0">
                <a:pos x="417" y="157"/>
              </a:cxn>
              <a:cxn ang="0">
                <a:pos x="540" y="195"/>
              </a:cxn>
              <a:cxn ang="0">
                <a:pos x="648" y="258"/>
              </a:cxn>
              <a:cxn ang="0">
                <a:pos x="845" y="393"/>
              </a:cxn>
              <a:cxn ang="0">
                <a:pos x="1010" y="513"/>
              </a:cxn>
              <a:cxn ang="0">
                <a:pos x="1086" y="567"/>
              </a:cxn>
              <a:cxn ang="0">
                <a:pos x="1175" y="630"/>
              </a:cxn>
              <a:cxn ang="0">
                <a:pos x="1323" y="693"/>
              </a:cxn>
              <a:cxn ang="0">
                <a:pos x="1413" y="705"/>
              </a:cxn>
              <a:cxn ang="0">
                <a:pos x="1487" y="692"/>
              </a:cxn>
              <a:cxn ang="0">
                <a:pos x="1673" y="693"/>
              </a:cxn>
              <a:cxn ang="0">
                <a:pos x="1871" y="671"/>
              </a:cxn>
              <a:cxn ang="0">
                <a:pos x="2220" y="732"/>
              </a:cxn>
              <a:cxn ang="0">
                <a:pos x="2269" y="745"/>
              </a:cxn>
              <a:cxn ang="0">
                <a:pos x="2471" y="755"/>
              </a:cxn>
              <a:cxn ang="0">
                <a:pos x="2654" y="783"/>
              </a:cxn>
              <a:cxn ang="0">
                <a:pos x="2865" y="747"/>
              </a:cxn>
              <a:cxn ang="0">
                <a:pos x="3110" y="567"/>
              </a:cxn>
              <a:cxn ang="0">
                <a:pos x="3402" y="384"/>
              </a:cxn>
              <a:cxn ang="0">
                <a:pos x="3601" y="207"/>
              </a:cxn>
              <a:cxn ang="0">
                <a:pos x="3696" y="35"/>
              </a:cxn>
              <a:cxn ang="0">
                <a:pos x="3705" y="661"/>
              </a:cxn>
              <a:cxn ang="0">
                <a:pos x="2841" y="1167"/>
              </a:cxn>
              <a:cxn ang="0">
                <a:pos x="1954" y="1369"/>
              </a:cxn>
              <a:cxn ang="0">
                <a:pos x="1323" y="1128"/>
              </a:cxn>
              <a:cxn ang="0">
                <a:pos x="973" y="879"/>
              </a:cxn>
              <a:cxn ang="0">
                <a:pos x="537" y="762"/>
              </a:cxn>
              <a:cxn ang="0">
                <a:pos x="7" y="607"/>
              </a:cxn>
              <a:cxn ang="0">
                <a:pos x="0" y="0"/>
              </a:cxn>
            </a:cxnLst>
            <a:rect l="0" t="0" r="r" b="b"/>
            <a:pathLst>
              <a:path w="3707" h="1375">
                <a:moveTo>
                  <a:pt x="0" y="0"/>
                </a:moveTo>
                <a:lnTo>
                  <a:pt x="18" y="62"/>
                </a:lnTo>
                <a:lnTo>
                  <a:pt x="113" y="109"/>
                </a:lnTo>
                <a:cubicBezTo>
                  <a:pt x="207" y="143"/>
                  <a:pt x="334" y="134"/>
                  <a:pt x="417" y="157"/>
                </a:cubicBezTo>
                <a:cubicBezTo>
                  <a:pt x="484" y="163"/>
                  <a:pt x="501" y="178"/>
                  <a:pt x="540" y="195"/>
                </a:cubicBezTo>
                <a:cubicBezTo>
                  <a:pt x="579" y="212"/>
                  <a:pt x="597" y="225"/>
                  <a:pt x="648" y="258"/>
                </a:cubicBezTo>
                <a:cubicBezTo>
                  <a:pt x="705" y="283"/>
                  <a:pt x="785" y="350"/>
                  <a:pt x="845" y="393"/>
                </a:cubicBezTo>
                <a:cubicBezTo>
                  <a:pt x="905" y="436"/>
                  <a:pt x="970" y="484"/>
                  <a:pt x="1010" y="513"/>
                </a:cubicBezTo>
                <a:cubicBezTo>
                  <a:pt x="1051" y="537"/>
                  <a:pt x="1059" y="548"/>
                  <a:pt x="1086" y="567"/>
                </a:cubicBezTo>
                <a:cubicBezTo>
                  <a:pt x="1113" y="586"/>
                  <a:pt x="1136" y="609"/>
                  <a:pt x="1175" y="630"/>
                </a:cubicBezTo>
                <a:lnTo>
                  <a:pt x="1323" y="693"/>
                </a:lnTo>
                <a:lnTo>
                  <a:pt x="1413" y="705"/>
                </a:lnTo>
                <a:lnTo>
                  <a:pt x="1487" y="692"/>
                </a:lnTo>
                <a:cubicBezTo>
                  <a:pt x="1530" y="690"/>
                  <a:pt x="1609" y="697"/>
                  <a:pt x="1673" y="693"/>
                </a:cubicBezTo>
                <a:cubicBezTo>
                  <a:pt x="1737" y="689"/>
                  <a:pt x="1780" y="665"/>
                  <a:pt x="1871" y="671"/>
                </a:cubicBezTo>
                <a:cubicBezTo>
                  <a:pt x="1962" y="677"/>
                  <a:pt x="2154" y="720"/>
                  <a:pt x="2220" y="732"/>
                </a:cubicBezTo>
                <a:cubicBezTo>
                  <a:pt x="2286" y="744"/>
                  <a:pt x="2227" y="741"/>
                  <a:pt x="2269" y="745"/>
                </a:cubicBezTo>
                <a:cubicBezTo>
                  <a:pt x="2311" y="749"/>
                  <a:pt x="2407" y="749"/>
                  <a:pt x="2471" y="755"/>
                </a:cubicBezTo>
                <a:cubicBezTo>
                  <a:pt x="2535" y="761"/>
                  <a:pt x="2588" y="784"/>
                  <a:pt x="2654" y="783"/>
                </a:cubicBezTo>
                <a:cubicBezTo>
                  <a:pt x="2720" y="782"/>
                  <a:pt x="2789" y="783"/>
                  <a:pt x="2865" y="747"/>
                </a:cubicBezTo>
                <a:cubicBezTo>
                  <a:pt x="2916" y="698"/>
                  <a:pt x="3039" y="644"/>
                  <a:pt x="3110" y="567"/>
                </a:cubicBezTo>
                <a:cubicBezTo>
                  <a:pt x="3199" y="507"/>
                  <a:pt x="3320" y="444"/>
                  <a:pt x="3402" y="384"/>
                </a:cubicBezTo>
                <a:lnTo>
                  <a:pt x="3601" y="207"/>
                </a:lnTo>
                <a:lnTo>
                  <a:pt x="3696" y="35"/>
                </a:lnTo>
                <a:cubicBezTo>
                  <a:pt x="3700" y="218"/>
                  <a:pt x="3707" y="477"/>
                  <a:pt x="3705" y="661"/>
                </a:cubicBezTo>
                <a:lnTo>
                  <a:pt x="2841" y="1167"/>
                </a:lnTo>
                <a:cubicBezTo>
                  <a:pt x="2549" y="1285"/>
                  <a:pt x="2207" y="1375"/>
                  <a:pt x="1954" y="1369"/>
                </a:cubicBezTo>
                <a:cubicBezTo>
                  <a:pt x="1701" y="1363"/>
                  <a:pt x="1486" y="1210"/>
                  <a:pt x="1323" y="1128"/>
                </a:cubicBezTo>
                <a:cubicBezTo>
                  <a:pt x="1186" y="1031"/>
                  <a:pt x="1104" y="940"/>
                  <a:pt x="973" y="879"/>
                </a:cubicBezTo>
                <a:cubicBezTo>
                  <a:pt x="842" y="818"/>
                  <a:pt x="698" y="807"/>
                  <a:pt x="537" y="762"/>
                </a:cubicBezTo>
                <a:cubicBezTo>
                  <a:pt x="376" y="717"/>
                  <a:pt x="96" y="734"/>
                  <a:pt x="7" y="607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43922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2458" name="Freeform 170"/>
          <p:cNvSpPr>
            <a:spLocks/>
          </p:cNvSpPr>
          <p:nvPr/>
        </p:nvSpPr>
        <p:spPr bwMode="auto">
          <a:xfrm>
            <a:off x="3799268" y="1"/>
            <a:ext cx="5512157" cy="1828800"/>
          </a:xfrm>
          <a:custGeom>
            <a:avLst/>
            <a:gdLst/>
            <a:ahLst/>
            <a:cxnLst>
              <a:cxn ang="0">
                <a:pos x="1257" y="1101"/>
              </a:cxn>
              <a:cxn ang="0">
                <a:pos x="1740" y="1140"/>
              </a:cxn>
              <a:cxn ang="0">
                <a:pos x="1997" y="1101"/>
              </a:cxn>
              <a:cxn ang="0">
                <a:pos x="2160" y="1031"/>
              </a:cxn>
              <a:cxn ang="0">
                <a:pos x="2400" y="957"/>
              </a:cxn>
              <a:cxn ang="0">
                <a:pos x="2563" y="872"/>
              </a:cxn>
              <a:cxn ang="0">
                <a:pos x="2814" y="930"/>
              </a:cxn>
              <a:cxn ang="0">
                <a:pos x="2658" y="619"/>
              </a:cxn>
              <a:cxn ang="0">
                <a:pos x="2970" y="0"/>
              </a:cxn>
              <a:cxn ang="0">
                <a:pos x="0" y="9"/>
              </a:cxn>
              <a:cxn ang="0">
                <a:pos x="14" y="86"/>
              </a:cxn>
              <a:cxn ang="0">
                <a:pos x="152" y="315"/>
              </a:cxn>
              <a:cxn ang="0">
                <a:pos x="354" y="572"/>
              </a:cxn>
              <a:cxn ang="0">
                <a:pos x="578" y="825"/>
              </a:cxn>
              <a:cxn ang="0">
                <a:pos x="728" y="915"/>
              </a:cxn>
              <a:cxn ang="0">
                <a:pos x="915" y="1024"/>
              </a:cxn>
              <a:cxn ang="0">
                <a:pos x="1257" y="1101"/>
              </a:cxn>
            </a:cxnLst>
            <a:rect l="0" t="0" r="r" b="b"/>
            <a:pathLst>
              <a:path w="3413" h="1140">
                <a:moveTo>
                  <a:pt x="1257" y="1101"/>
                </a:moveTo>
                <a:cubicBezTo>
                  <a:pt x="1394" y="1120"/>
                  <a:pt x="1617" y="1140"/>
                  <a:pt x="1740" y="1140"/>
                </a:cubicBezTo>
                <a:cubicBezTo>
                  <a:pt x="1827" y="1130"/>
                  <a:pt x="1937" y="1116"/>
                  <a:pt x="1997" y="1101"/>
                </a:cubicBezTo>
                <a:cubicBezTo>
                  <a:pt x="2060" y="1085"/>
                  <a:pt x="2100" y="1056"/>
                  <a:pt x="2160" y="1031"/>
                </a:cubicBezTo>
                <a:cubicBezTo>
                  <a:pt x="2228" y="1020"/>
                  <a:pt x="2333" y="983"/>
                  <a:pt x="2400" y="957"/>
                </a:cubicBezTo>
                <a:cubicBezTo>
                  <a:pt x="2467" y="931"/>
                  <a:pt x="2494" y="876"/>
                  <a:pt x="2563" y="872"/>
                </a:cubicBezTo>
                <a:cubicBezTo>
                  <a:pt x="2603" y="831"/>
                  <a:pt x="2749" y="1067"/>
                  <a:pt x="2814" y="930"/>
                </a:cubicBezTo>
                <a:cubicBezTo>
                  <a:pt x="2830" y="888"/>
                  <a:pt x="2632" y="774"/>
                  <a:pt x="2658" y="619"/>
                </a:cubicBezTo>
                <a:cubicBezTo>
                  <a:pt x="2684" y="464"/>
                  <a:pt x="3413" y="102"/>
                  <a:pt x="2970" y="0"/>
                </a:cubicBezTo>
                <a:lnTo>
                  <a:pt x="0" y="9"/>
                </a:lnTo>
                <a:lnTo>
                  <a:pt x="14" y="86"/>
                </a:lnTo>
                <a:cubicBezTo>
                  <a:pt x="39" y="137"/>
                  <a:pt x="95" y="234"/>
                  <a:pt x="152" y="315"/>
                </a:cubicBezTo>
                <a:cubicBezTo>
                  <a:pt x="88" y="350"/>
                  <a:pt x="316" y="524"/>
                  <a:pt x="354" y="572"/>
                </a:cubicBezTo>
                <a:cubicBezTo>
                  <a:pt x="394" y="760"/>
                  <a:pt x="415" y="820"/>
                  <a:pt x="578" y="825"/>
                </a:cubicBezTo>
                <a:cubicBezTo>
                  <a:pt x="660" y="831"/>
                  <a:pt x="646" y="909"/>
                  <a:pt x="728" y="915"/>
                </a:cubicBezTo>
                <a:cubicBezTo>
                  <a:pt x="761" y="926"/>
                  <a:pt x="889" y="1002"/>
                  <a:pt x="915" y="1024"/>
                </a:cubicBezTo>
                <a:cubicBezTo>
                  <a:pt x="1011" y="1027"/>
                  <a:pt x="1183" y="1111"/>
                  <a:pt x="1257" y="1101"/>
                </a:cubicBezTo>
                <a:close/>
              </a:path>
            </a:pathLst>
          </a:custGeom>
          <a:solidFill>
            <a:srgbClr val="0066FF">
              <a:alpha val="49020"/>
            </a:srgbClr>
          </a:solidFill>
          <a:ln w="28575" cap="rnd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2459" name="Freeform 171"/>
          <p:cNvSpPr>
            <a:spLocks/>
          </p:cNvSpPr>
          <p:nvPr/>
        </p:nvSpPr>
        <p:spPr bwMode="auto">
          <a:xfrm>
            <a:off x="3276600" y="0"/>
            <a:ext cx="5881688" cy="2732088"/>
          </a:xfrm>
          <a:custGeom>
            <a:avLst/>
            <a:gdLst/>
            <a:ahLst/>
            <a:cxnLst>
              <a:cxn ang="0">
                <a:pos x="3705" y="470"/>
              </a:cxn>
              <a:cxn ang="0">
                <a:pos x="3308" y="1000"/>
              </a:cxn>
              <a:cxn ang="0">
                <a:pos x="3137" y="1218"/>
              </a:cxn>
              <a:cxn ang="0">
                <a:pos x="2880" y="1545"/>
              </a:cxn>
              <a:cxn ang="0">
                <a:pos x="2335" y="1716"/>
              </a:cxn>
              <a:cxn ang="0">
                <a:pos x="1842" y="1659"/>
              </a:cxn>
              <a:cxn ang="0">
                <a:pos x="1113" y="1490"/>
              </a:cxn>
              <a:cxn ang="0">
                <a:pos x="817" y="1101"/>
              </a:cxn>
              <a:cxn ang="0">
                <a:pos x="459" y="1085"/>
              </a:cxn>
              <a:cxn ang="0">
                <a:pos x="182" y="1058"/>
              </a:cxn>
              <a:cxn ang="0">
                <a:pos x="74" y="1029"/>
              </a:cxn>
              <a:cxn ang="0">
                <a:pos x="2" y="987"/>
              </a:cxn>
              <a:cxn ang="0">
                <a:pos x="0" y="2"/>
              </a:cxn>
              <a:cxn ang="0">
                <a:pos x="249" y="0"/>
              </a:cxn>
              <a:cxn ang="0">
                <a:pos x="359" y="8"/>
              </a:cxn>
              <a:cxn ang="0">
                <a:pos x="362" y="73"/>
              </a:cxn>
              <a:cxn ang="0">
                <a:pos x="378" y="106"/>
              </a:cxn>
              <a:cxn ang="0">
                <a:pos x="490" y="268"/>
              </a:cxn>
              <a:cxn ang="0">
                <a:pos x="512" y="291"/>
              </a:cxn>
              <a:cxn ang="0">
                <a:pos x="551" y="412"/>
              </a:cxn>
              <a:cxn ang="0">
                <a:pos x="689" y="550"/>
              </a:cxn>
              <a:cxn ang="0">
                <a:pos x="753" y="720"/>
              </a:cxn>
              <a:cxn ang="0">
                <a:pos x="834" y="798"/>
              </a:cxn>
              <a:cxn ang="0">
                <a:pos x="959" y="829"/>
              </a:cxn>
              <a:cxn ang="0">
                <a:pos x="1001" y="855"/>
              </a:cxn>
              <a:cxn ang="0">
                <a:pos x="1109" y="928"/>
              </a:cxn>
              <a:cxn ang="0">
                <a:pos x="1320" y="1030"/>
              </a:cxn>
              <a:cxn ang="0">
                <a:pos x="1519" y="1081"/>
              </a:cxn>
              <a:cxn ang="0">
                <a:pos x="1718" y="1113"/>
              </a:cxn>
              <a:cxn ang="0">
                <a:pos x="1767" y="1116"/>
              </a:cxn>
              <a:cxn ang="0">
                <a:pos x="1835" y="1125"/>
              </a:cxn>
              <a:cxn ang="0">
                <a:pos x="1953" y="1134"/>
              </a:cxn>
              <a:cxn ang="0">
                <a:pos x="2148" y="1131"/>
              </a:cxn>
              <a:cxn ang="0">
                <a:pos x="2310" y="1107"/>
              </a:cxn>
              <a:cxn ang="0">
                <a:pos x="2547" y="1026"/>
              </a:cxn>
              <a:cxn ang="0">
                <a:pos x="2577" y="1018"/>
              </a:cxn>
              <a:cxn ang="0">
                <a:pos x="2748" y="953"/>
              </a:cxn>
              <a:cxn ang="0">
                <a:pos x="2835" y="906"/>
              </a:cxn>
              <a:cxn ang="0">
                <a:pos x="2942" y="867"/>
              </a:cxn>
              <a:cxn ang="0">
                <a:pos x="3050" y="939"/>
              </a:cxn>
              <a:cxn ang="0">
                <a:pos x="3145" y="953"/>
              </a:cxn>
              <a:cxn ang="0">
                <a:pos x="3149" y="882"/>
              </a:cxn>
              <a:cxn ang="0">
                <a:pos x="3059" y="772"/>
              </a:cxn>
              <a:cxn ang="0">
                <a:pos x="3021" y="696"/>
              </a:cxn>
              <a:cxn ang="0">
                <a:pos x="3027" y="573"/>
              </a:cxn>
              <a:cxn ang="0">
                <a:pos x="3261" y="271"/>
              </a:cxn>
              <a:cxn ang="0">
                <a:pos x="3321" y="196"/>
              </a:cxn>
              <a:cxn ang="0">
                <a:pos x="3339" y="0"/>
              </a:cxn>
              <a:cxn ang="0">
                <a:pos x="3690" y="8"/>
              </a:cxn>
            </a:cxnLst>
            <a:rect l="0" t="0" r="r" b="b"/>
            <a:pathLst>
              <a:path w="3705" h="1721">
                <a:moveTo>
                  <a:pt x="3705" y="470"/>
                </a:moveTo>
                <a:lnTo>
                  <a:pt x="3308" y="1000"/>
                </a:lnTo>
                <a:cubicBezTo>
                  <a:pt x="3303" y="1019"/>
                  <a:pt x="3150" y="1215"/>
                  <a:pt x="3137" y="1218"/>
                </a:cubicBezTo>
                <a:cubicBezTo>
                  <a:pt x="3097" y="1226"/>
                  <a:pt x="2916" y="1528"/>
                  <a:pt x="2880" y="1545"/>
                </a:cubicBezTo>
                <a:cubicBezTo>
                  <a:pt x="2746" y="1628"/>
                  <a:pt x="2508" y="1697"/>
                  <a:pt x="2335" y="1716"/>
                </a:cubicBezTo>
                <a:cubicBezTo>
                  <a:pt x="2200" y="1721"/>
                  <a:pt x="2045" y="1697"/>
                  <a:pt x="1842" y="1659"/>
                </a:cubicBezTo>
                <a:cubicBezTo>
                  <a:pt x="1671" y="1622"/>
                  <a:pt x="1284" y="1583"/>
                  <a:pt x="1113" y="1490"/>
                </a:cubicBezTo>
                <a:cubicBezTo>
                  <a:pt x="1037" y="1406"/>
                  <a:pt x="974" y="1219"/>
                  <a:pt x="817" y="1101"/>
                </a:cubicBezTo>
                <a:cubicBezTo>
                  <a:pt x="747" y="1008"/>
                  <a:pt x="604" y="1115"/>
                  <a:pt x="459" y="1085"/>
                </a:cubicBezTo>
                <a:lnTo>
                  <a:pt x="182" y="1058"/>
                </a:lnTo>
                <a:lnTo>
                  <a:pt x="74" y="1029"/>
                </a:lnTo>
                <a:lnTo>
                  <a:pt x="2" y="987"/>
                </a:lnTo>
                <a:lnTo>
                  <a:pt x="0" y="2"/>
                </a:lnTo>
                <a:lnTo>
                  <a:pt x="249" y="0"/>
                </a:lnTo>
                <a:lnTo>
                  <a:pt x="359" y="8"/>
                </a:lnTo>
                <a:lnTo>
                  <a:pt x="362" y="73"/>
                </a:lnTo>
                <a:lnTo>
                  <a:pt x="378" y="106"/>
                </a:lnTo>
                <a:cubicBezTo>
                  <a:pt x="399" y="138"/>
                  <a:pt x="468" y="237"/>
                  <a:pt x="490" y="268"/>
                </a:cubicBezTo>
                <a:cubicBezTo>
                  <a:pt x="511" y="299"/>
                  <a:pt x="502" y="267"/>
                  <a:pt x="512" y="291"/>
                </a:cubicBezTo>
                <a:cubicBezTo>
                  <a:pt x="522" y="315"/>
                  <a:pt x="522" y="369"/>
                  <a:pt x="551" y="412"/>
                </a:cubicBezTo>
                <a:cubicBezTo>
                  <a:pt x="580" y="455"/>
                  <a:pt x="655" y="499"/>
                  <a:pt x="689" y="550"/>
                </a:cubicBezTo>
                <a:cubicBezTo>
                  <a:pt x="746" y="613"/>
                  <a:pt x="729" y="679"/>
                  <a:pt x="753" y="720"/>
                </a:cubicBezTo>
                <a:cubicBezTo>
                  <a:pt x="777" y="761"/>
                  <a:pt x="800" y="780"/>
                  <a:pt x="834" y="798"/>
                </a:cubicBezTo>
                <a:cubicBezTo>
                  <a:pt x="868" y="816"/>
                  <a:pt x="931" y="820"/>
                  <a:pt x="959" y="829"/>
                </a:cubicBezTo>
                <a:lnTo>
                  <a:pt x="1001" y="855"/>
                </a:lnTo>
                <a:cubicBezTo>
                  <a:pt x="1026" y="872"/>
                  <a:pt x="1056" y="899"/>
                  <a:pt x="1109" y="928"/>
                </a:cubicBezTo>
                <a:lnTo>
                  <a:pt x="1320" y="1030"/>
                </a:lnTo>
                <a:cubicBezTo>
                  <a:pt x="1426" y="1035"/>
                  <a:pt x="1453" y="1067"/>
                  <a:pt x="1519" y="1081"/>
                </a:cubicBezTo>
                <a:cubicBezTo>
                  <a:pt x="1585" y="1095"/>
                  <a:pt x="1677" y="1107"/>
                  <a:pt x="1718" y="1113"/>
                </a:cubicBezTo>
                <a:cubicBezTo>
                  <a:pt x="1759" y="1119"/>
                  <a:pt x="1748" y="1114"/>
                  <a:pt x="1767" y="1116"/>
                </a:cubicBezTo>
                <a:cubicBezTo>
                  <a:pt x="1786" y="1118"/>
                  <a:pt x="1804" y="1122"/>
                  <a:pt x="1835" y="1125"/>
                </a:cubicBezTo>
                <a:cubicBezTo>
                  <a:pt x="1866" y="1128"/>
                  <a:pt x="1901" y="1133"/>
                  <a:pt x="1953" y="1134"/>
                </a:cubicBezTo>
                <a:cubicBezTo>
                  <a:pt x="2005" y="1135"/>
                  <a:pt x="2089" y="1135"/>
                  <a:pt x="2148" y="1131"/>
                </a:cubicBezTo>
                <a:cubicBezTo>
                  <a:pt x="2207" y="1127"/>
                  <a:pt x="2244" y="1125"/>
                  <a:pt x="2310" y="1107"/>
                </a:cubicBezTo>
                <a:cubicBezTo>
                  <a:pt x="2382" y="1116"/>
                  <a:pt x="2475" y="1010"/>
                  <a:pt x="2547" y="1026"/>
                </a:cubicBezTo>
                <a:cubicBezTo>
                  <a:pt x="2591" y="1012"/>
                  <a:pt x="2544" y="1030"/>
                  <a:pt x="2577" y="1018"/>
                </a:cubicBezTo>
                <a:cubicBezTo>
                  <a:pt x="2610" y="1006"/>
                  <a:pt x="2705" y="972"/>
                  <a:pt x="2748" y="953"/>
                </a:cubicBezTo>
                <a:cubicBezTo>
                  <a:pt x="2792" y="936"/>
                  <a:pt x="2803" y="920"/>
                  <a:pt x="2835" y="906"/>
                </a:cubicBezTo>
                <a:cubicBezTo>
                  <a:pt x="2867" y="892"/>
                  <a:pt x="2906" y="862"/>
                  <a:pt x="2942" y="867"/>
                </a:cubicBezTo>
                <a:cubicBezTo>
                  <a:pt x="2979" y="868"/>
                  <a:pt x="3016" y="925"/>
                  <a:pt x="3050" y="939"/>
                </a:cubicBezTo>
                <a:cubicBezTo>
                  <a:pt x="3084" y="953"/>
                  <a:pt x="3128" y="963"/>
                  <a:pt x="3145" y="953"/>
                </a:cubicBezTo>
                <a:cubicBezTo>
                  <a:pt x="3155" y="943"/>
                  <a:pt x="3169" y="925"/>
                  <a:pt x="3149" y="882"/>
                </a:cubicBezTo>
                <a:cubicBezTo>
                  <a:pt x="3135" y="852"/>
                  <a:pt x="3080" y="803"/>
                  <a:pt x="3059" y="772"/>
                </a:cubicBezTo>
                <a:cubicBezTo>
                  <a:pt x="3038" y="741"/>
                  <a:pt x="3026" y="729"/>
                  <a:pt x="3021" y="696"/>
                </a:cubicBezTo>
                <a:cubicBezTo>
                  <a:pt x="3015" y="634"/>
                  <a:pt x="2991" y="644"/>
                  <a:pt x="3027" y="573"/>
                </a:cubicBezTo>
                <a:cubicBezTo>
                  <a:pt x="3067" y="502"/>
                  <a:pt x="3212" y="334"/>
                  <a:pt x="3261" y="271"/>
                </a:cubicBezTo>
                <a:cubicBezTo>
                  <a:pt x="3308" y="208"/>
                  <a:pt x="3299" y="235"/>
                  <a:pt x="3321" y="196"/>
                </a:cubicBezTo>
                <a:lnTo>
                  <a:pt x="3339" y="0"/>
                </a:lnTo>
                <a:lnTo>
                  <a:pt x="3690" y="8"/>
                </a:lnTo>
              </a:path>
            </a:pathLst>
          </a:custGeom>
          <a:solidFill>
            <a:srgbClr val="FF7C80">
              <a:alpha val="45882"/>
            </a:srgbClr>
          </a:solidFill>
          <a:ln w="9525" cap="rnd">
            <a:noFill/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2460" name="Freeform 172"/>
          <p:cNvSpPr>
            <a:spLocks/>
          </p:cNvSpPr>
          <p:nvPr/>
        </p:nvSpPr>
        <p:spPr bwMode="auto">
          <a:xfrm>
            <a:off x="3254375" y="747713"/>
            <a:ext cx="5889625" cy="3149600"/>
          </a:xfrm>
          <a:custGeom>
            <a:avLst/>
            <a:gdLst/>
            <a:ahLst/>
            <a:cxnLst>
              <a:cxn ang="0">
                <a:pos x="0" y="506"/>
              </a:cxn>
              <a:cxn ang="0">
                <a:pos x="64" y="543"/>
              </a:cxn>
              <a:cxn ang="0">
                <a:pos x="148" y="569"/>
              </a:cxn>
              <a:cxn ang="0">
                <a:pos x="354" y="589"/>
              </a:cxn>
              <a:cxn ang="0">
                <a:pos x="384" y="592"/>
              </a:cxn>
              <a:cxn ang="0">
                <a:pos x="420" y="593"/>
              </a:cxn>
              <a:cxn ang="0">
                <a:pos x="513" y="602"/>
              </a:cxn>
              <a:cxn ang="0">
                <a:pos x="766" y="578"/>
              </a:cxn>
              <a:cxn ang="0">
                <a:pos x="912" y="699"/>
              </a:cxn>
              <a:cxn ang="0">
                <a:pos x="1035" y="881"/>
              </a:cxn>
              <a:cxn ang="0">
                <a:pos x="1105" y="984"/>
              </a:cxn>
              <a:cxn ang="0">
                <a:pos x="1267" y="1063"/>
              </a:cxn>
              <a:cxn ang="0">
                <a:pos x="1489" y="1111"/>
              </a:cxn>
              <a:cxn ang="0">
                <a:pos x="1564" y="1127"/>
              </a:cxn>
              <a:cxn ang="0">
                <a:pos x="1628" y="1136"/>
              </a:cxn>
              <a:cxn ang="0">
                <a:pos x="1799" y="1160"/>
              </a:cxn>
              <a:cxn ang="0">
                <a:pos x="1966" y="1195"/>
              </a:cxn>
              <a:cxn ang="0">
                <a:pos x="2327" y="1228"/>
              </a:cxn>
              <a:cxn ang="0">
                <a:pos x="2647" y="1160"/>
              </a:cxn>
              <a:cxn ang="0">
                <a:pos x="2739" y="1126"/>
              </a:cxn>
              <a:cxn ang="0">
                <a:pos x="2833" y="1088"/>
              </a:cxn>
              <a:cxn ang="0">
                <a:pos x="2919" y="1016"/>
              </a:cxn>
              <a:cxn ang="0">
                <a:pos x="2983" y="922"/>
              </a:cxn>
              <a:cxn ang="0">
                <a:pos x="3045" y="833"/>
              </a:cxn>
              <a:cxn ang="0">
                <a:pos x="3405" y="377"/>
              </a:cxn>
              <a:cxn ang="0">
                <a:pos x="3706" y="0"/>
              </a:cxn>
              <a:cxn ang="0">
                <a:pos x="3706" y="1191"/>
              </a:cxn>
              <a:cxn ang="0">
                <a:pos x="2998" y="1837"/>
              </a:cxn>
              <a:cxn ang="0">
                <a:pos x="2708" y="1967"/>
              </a:cxn>
              <a:cxn ang="0">
                <a:pos x="2468" y="1938"/>
              </a:cxn>
              <a:cxn ang="0">
                <a:pos x="2251" y="1922"/>
              </a:cxn>
              <a:cxn ang="0">
                <a:pos x="1875" y="1851"/>
              </a:cxn>
              <a:cxn ang="0">
                <a:pos x="1597" y="1868"/>
              </a:cxn>
              <a:cxn ang="0">
                <a:pos x="1239" y="1845"/>
              </a:cxn>
              <a:cxn ang="0">
                <a:pos x="561" y="1385"/>
              </a:cxn>
              <a:cxn ang="0">
                <a:pos x="1" y="1217"/>
              </a:cxn>
              <a:cxn ang="0">
                <a:pos x="0" y="506"/>
              </a:cxn>
            </a:cxnLst>
            <a:rect l="0" t="0" r="r" b="b"/>
            <a:pathLst>
              <a:path w="3710" h="1984">
                <a:moveTo>
                  <a:pt x="0" y="506"/>
                </a:moveTo>
                <a:lnTo>
                  <a:pt x="64" y="543"/>
                </a:lnTo>
                <a:lnTo>
                  <a:pt x="148" y="569"/>
                </a:lnTo>
                <a:cubicBezTo>
                  <a:pt x="214" y="587"/>
                  <a:pt x="315" y="585"/>
                  <a:pt x="354" y="589"/>
                </a:cubicBezTo>
                <a:cubicBezTo>
                  <a:pt x="393" y="593"/>
                  <a:pt x="373" y="591"/>
                  <a:pt x="384" y="592"/>
                </a:cubicBezTo>
                <a:cubicBezTo>
                  <a:pt x="396" y="593"/>
                  <a:pt x="391" y="593"/>
                  <a:pt x="420" y="593"/>
                </a:cubicBezTo>
                <a:cubicBezTo>
                  <a:pt x="441" y="595"/>
                  <a:pt x="455" y="604"/>
                  <a:pt x="513" y="602"/>
                </a:cubicBezTo>
                <a:cubicBezTo>
                  <a:pt x="537" y="625"/>
                  <a:pt x="740" y="560"/>
                  <a:pt x="766" y="578"/>
                </a:cubicBezTo>
                <a:cubicBezTo>
                  <a:pt x="826" y="595"/>
                  <a:pt x="867" y="649"/>
                  <a:pt x="912" y="699"/>
                </a:cubicBezTo>
                <a:cubicBezTo>
                  <a:pt x="957" y="749"/>
                  <a:pt x="1003" y="834"/>
                  <a:pt x="1035" y="881"/>
                </a:cubicBezTo>
                <a:cubicBezTo>
                  <a:pt x="1072" y="926"/>
                  <a:pt x="1066" y="954"/>
                  <a:pt x="1105" y="984"/>
                </a:cubicBezTo>
                <a:cubicBezTo>
                  <a:pt x="1144" y="1014"/>
                  <a:pt x="1203" y="1042"/>
                  <a:pt x="1267" y="1063"/>
                </a:cubicBezTo>
                <a:lnTo>
                  <a:pt x="1489" y="1111"/>
                </a:lnTo>
                <a:cubicBezTo>
                  <a:pt x="1539" y="1121"/>
                  <a:pt x="1541" y="1123"/>
                  <a:pt x="1564" y="1127"/>
                </a:cubicBezTo>
                <a:cubicBezTo>
                  <a:pt x="1587" y="1131"/>
                  <a:pt x="1589" y="1131"/>
                  <a:pt x="1628" y="1136"/>
                </a:cubicBezTo>
                <a:cubicBezTo>
                  <a:pt x="1693" y="1141"/>
                  <a:pt x="1734" y="1157"/>
                  <a:pt x="1799" y="1160"/>
                </a:cubicBezTo>
                <a:cubicBezTo>
                  <a:pt x="1854" y="1165"/>
                  <a:pt x="1878" y="1184"/>
                  <a:pt x="1966" y="1195"/>
                </a:cubicBezTo>
                <a:cubicBezTo>
                  <a:pt x="2054" y="1206"/>
                  <a:pt x="2214" y="1234"/>
                  <a:pt x="2327" y="1228"/>
                </a:cubicBezTo>
                <a:cubicBezTo>
                  <a:pt x="2486" y="1224"/>
                  <a:pt x="2578" y="1176"/>
                  <a:pt x="2647" y="1160"/>
                </a:cubicBezTo>
                <a:cubicBezTo>
                  <a:pt x="2656" y="1153"/>
                  <a:pt x="2730" y="1132"/>
                  <a:pt x="2739" y="1126"/>
                </a:cubicBezTo>
                <a:cubicBezTo>
                  <a:pt x="2767" y="1107"/>
                  <a:pt x="2801" y="1095"/>
                  <a:pt x="2833" y="1088"/>
                </a:cubicBezTo>
                <a:cubicBezTo>
                  <a:pt x="2843" y="1086"/>
                  <a:pt x="2909" y="1019"/>
                  <a:pt x="2919" y="1016"/>
                </a:cubicBezTo>
                <a:cubicBezTo>
                  <a:pt x="2951" y="1008"/>
                  <a:pt x="2932" y="930"/>
                  <a:pt x="2983" y="922"/>
                </a:cubicBezTo>
                <a:cubicBezTo>
                  <a:pt x="3006" y="890"/>
                  <a:pt x="2925" y="987"/>
                  <a:pt x="3045" y="833"/>
                </a:cubicBezTo>
                <a:cubicBezTo>
                  <a:pt x="3115" y="742"/>
                  <a:pt x="3295" y="516"/>
                  <a:pt x="3405" y="377"/>
                </a:cubicBezTo>
                <a:lnTo>
                  <a:pt x="3706" y="0"/>
                </a:lnTo>
                <a:cubicBezTo>
                  <a:pt x="3710" y="183"/>
                  <a:pt x="3708" y="1007"/>
                  <a:pt x="3706" y="1191"/>
                </a:cubicBezTo>
                <a:cubicBezTo>
                  <a:pt x="3586" y="1492"/>
                  <a:pt x="3164" y="1708"/>
                  <a:pt x="2998" y="1837"/>
                </a:cubicBezTo>
                <a:cubicBezTo>
                  <a:pt x="2832" y="1966"/>
                  <a:pt x="2796" y="1950"/>
                  <a:pt x="2708" y="1967"/>
                </a:cubicBezTo>
                <a:cubicBezTo>
                  <a:pt x="2620" y="1984"/>
                  <a:pt x="2544" y="1945"/>
                  <a:pt x="2468" y="1938"/>
                </a:cubicBezTo>
                <a:cubicBezTo>
                  <a:pt x="2393" y="1926"/>
                  <a:pt x="2353" y="1934"/>
                  <a:pt x="2251" y="1922"/>
                </a:cubicBezTo>
                <a:cubicBezTo>
                  <a:pt x="2164" y="1910"/>
                  <a:pt x="1989" y="1864"/>
                  <a:pt x="1875" y="1851"/>
                </a:cubicBezTo>
                <a:cubicBezTo>
                  <a:pt x="1791" y="1845"/>
                  <a:pt x="1703" y="1875"/>
                  <a:pt x="1597" y="1868"/>
                </a:cubicBezTo>
                <a:cubicBezTo>
                  <a:pt x="1527" y="1846"/>
                  <a:pt x="1412" y="1925"/>
                  <a:pt x="1239" y="1845"/>
                </a:cubicBezTo>
                <a:cubicBezTo>
                  <a:pt x="1066" y="1765"/>
                  <a:pt x="767" y="1490"/>
                  <a:pt x="561" y="1385"/>
                </a:cubicBezTo>
                <a:cubicBezTo>
                  <a:pt x="355" y="1280"/>
                  <a:pt x="94" y="1363"/>
                  <a:pt x="1" y="1217"/>
                </a:cubicBezTo>
                <a:lnTo>
                  <a:pt x="0" y="506"/>
                </a:lnTo>
                <a:close/>
              </a:path>
            </a:pathLst>
          </a:custGeom>
          <a:solidFill>
            <a:srgbClr val="009900">
              <a:alpha val="50980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2461" name="Rectangle 173"/>
          <p:cNvSpPr>
            <a:spLocks noChangeArrowheads="1"/>
          </p:cNvSpPr>
          <p:nvPr/>
        </p:nvSpPr>
        <p:spPr bwMode="auto">
          <a:xfrm>
            <a:off x="5618163" y="2895600"/>
            <a:ext cx="1528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>
                <a:solidFill>
                  <a:schemeClr val="bg1"/>
                </a:solidFill>
              </a:rPr>
              <a:t>Помірний</a:t>
            </a:r>
            <a:endParaRPr lang="ru-RU" b="1" i="1">
              <a:solidFill>
                <a:schemeClr val="bg1"/>
              </a:solidFill>
            </a:endParaRPr>
          </a:p>
        </p:txBody>
      </p:sp>
      <p:sp>
        <p:nvSpPr>
          <p:cNvPr id="12462" name="Rectangle 174"/>
          <p:cNvSpPr>
            <a:spLocks noChangeArrowheads="1"/>
          </p:cNvSpPr>
          <p:nvPr/>
        </p:nvSpPr>
        <p:spPr bwMode="auto">
          <a:xfrm>
            <a:off x="5465763" y="19050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>
                <a:solidFill>
                  <a:schemeClr val="bg1"/>
                </a:solidFill>
              </a:rPr>
              <a:t>Субарктичний</a:t>
            </a:r>
            <a:endParaRPr lang="ru-RU" b="1" i="1">
              <a:solidFill>
                <a:schemeClr val="bg1"/>
              </a:solidFill>
            </a:endParaRPr>
          </a:p>
        </p:txBody>
      </p:sp>
      <p:sp>
        <p:nvSpPr>
          <p:cNvPr id="12463" name="Text Box 175"/>
          <p:cNvSpPr txBox="1">
            <a:spLocks noChangeArrowheads="1"/>
          </p:cNvSpPr>
          <p:nvPr/>
        </p:nvSpPr>
        <p:spPr bwMode="auto">
          <a:xfrm>
            <a:off x="5423429" y="5588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>
                <a:solidFill>
                  <a:schemeClr val="bg1"/>
                </a:solidFill>
              </a:rPr>
              <a:t>Арктичний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2457" name="Text Box 169"/>
          <p:cNvSpPr txBox="1">
            <a:spLocks noChangeArrowheads="1"/>
          </p:cNvSpPr>
          <p:nvPr/>
        </p:nvSpPr>
        <p:spPr bwMode="auto">
          <a:xfrm>
            <a:off x="5339121" y="3960253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/>
              <a:t>Субтропічний</a:t>
            </a:r>
            <a:endParaRPr lang="ru-RU" b="1" i="1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3209637" y="4071942"/>
            <a:ext cx="1785950" cy="2786058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395" name="WordArt 107"/>
          <p:cNvSpPr>
            <a:spLocks noChangeArrowheads="1" noChangeShapeType="1" noTextEdit="1"/>
          </p:cNvSpPr>
          <p:nvPr/>
        </p:nvSpPr>
        <p:spPr bwMode="auto">
          <a:xfrm rot="4621530">
            <a:off x="3802856" y="4345782"/>
            <a:ext cx="1368425" cy="627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uk-UA" sz="1600" b="1" i="1" kern="1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Каліфорнійська</a:t>
            </a:r>
          </a:p>
        </p:txBody>
      </p:sp>
      <p:sp>
        <p:nvSpPr>
          <p:cNvPr id="12391" name="Freeform 103"/>
          <p:cNvSpPr>
            <a:spLocks/>
          </p:cNvSpPr>
          <p:nvPr/>
        </p:nvSpPr>
        <p:spPr bwMode="auto">
          <a:xfrm>
            <a:off x="3273425" y="3618962"/>
            <a:ext cx="5870575" cy="3239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1" y="44"/>
              </a:cxn>
              <a:cxn ang="0">
                <a:pos x="156" y="94"/>
              </a:cxn>
              <a:cxn ang="0">
                <a:pos x="484" y="151"/>
              </a:cxn>
              <a:cxn ang="0">
                <a:pos x="752" y="207"/>
              </a:cxn>
              <a:cxn ang="0">
                <a:pos x="1071" y="312"/>
              </a:cxn>
              <a:cxn ang="0">
                <a:pos x="1258" y="485"/>
              </a:cxn>
              <a:cxn ang="0">
                <a:pos x="1495" y="625"/>
              </a:cxn>
              <a:cxn ang="0">
                <a:pos x="1860" y="757"/>
              </a:cxn>
              <a:cxn ang="0">
                <a:pos x="2207" y="745"/>
              </a:cxn>
              <a:cxn ang="0">
                <a:pos x="2441" y="690"/>
              </a:cxn>
              <a:cxn ang="0">
                <a:pos x="2638" y="638"/>
              </a:cxn>
              <a:cxn ang="0">
                <a:pos x="2832" y="563"/>
              </a:cxn>
              <a:cxn ang="0">
                <a:pos x="3009" y="464"/>
              </a:cxn>
              <a:cxn ang="0">
                <a:pos x="3367" y="254"/>
              </a:cxn>
              <a:cxn ang="0">
                <a:pos x="3585" y="130"/>
              </a:cxn>
              <a:cxn ang="0">
                <a:pos x="3694" y="60"/>
              </a:cxn>
              <a:cxn ang="0">
                <a:pos x="3696" y="1251"/>
              </a:cxn>
              <a:cxn ang="0">
                <a:pos x="2877" y="1359"/>
              </a:cxn>
              <a:cxn ang="0">
                <a:pos x="2013" y="1640"/>
              </a:cxn>
              <a:cxn ang="0">
                <a:pos x="1272" y="1983"/>
              </a:cxn>
              <a:cxn ang="0">
                <a:pos x="1176" y="2004"/>
              </a:cxn>
              <a:cxn ang="0">
                <a:pos x="1074" y="1977"/>
              </a:cxn>
              <a:cxn ang="0">
                <a:pos x="1071" y="955"/>
              </a:cxn>
              <a:cxn ang="0">
                <a:pos x="1065" y="315"/>
              </a:cxn>
              <a:cxn ang="0">
                <a:pos x="6" y="312"/>
              </a:cxn>
              <a:cxn ang="0">
                <a:pos x="0" y="0"/>
              </a:cxn>
            </a:cxnLst>
            <a:rect l="0" t="0" r="r" b="b"/>
            <a:pathLst>
              <a:path w="3698" h="2004">
                <a:moveTo>
                  <a:pt x="0" y="0"/>
                </a:moveTo>
                <a:lnTo>
                  <a:pt x="31" y="44"/>
                </a:lnTo>
                <a:lnTo>
                  <a:pt x="156" y="94"/>
                </a:lnTo>
                <a:cubicBezTo>
                  <a:pt x="234" y="88"/>
                  <a:pt x="385" y="132"/>
                  <a:pt x="484" y="151"/>
                </a:cubicBezTo>
                <a:cubicBezTo>
                  <a:pt x="583" y="170"/>
                  <a:pt x="654" y="180"/>
                  <a:pt x="752" y="207"/>
                </a:cubicBezTo>
                <a:cubicBezTo>
                  <a:pt x="843" y="207"/>
                  <a:pt x="934" y="272"/>
                  <a:pt x="1071" y="312"/>
                </a:cubicBezTo>
                <a:lnTo>
                  <a:pt x="1258" y="485"/>
                </a:lnTo>
                <a:lnTo>
                  <a:pt x="1495" y="625"/>
                </a:lnTo>
                <a:cubicBezTo>
                  <a:pt x="1595" y="670"/>
                  <a:pt x="1741" y="737"/>
                  <a:pt x="1860" y="757"/>
                </a:cubicBezTo>
                <a:cubicBezTo>
                  <a:pt x="1979" y="777"/>
                  <a:pt x="2110" y="756"/>
                  <a:pt x="2207" y="745"/>
                </a:cubicBezTo>
                <a:cubicBezTo>
                  <a:pt x="2304" y="734"/>
                  <a:pt x="2369" y="708"/>
                  <a:pt x="2441" y="690"/>
                </a:cubicBezTo>
                <a:cubicBezTo>
                  <a:pt x="2513" y="672"/>
                  <a:pt x="2573" y="659"/>
                  <a:pt x="2638" y="638"/>
                </a:cubicBezTo>
                <a:cubicBezTo>
                  <a:pt x="2703" y="617"/>
                  <a:pt x="2770" y="592"/>
                  <a:pt x="2832" y="563"/>
                </a:cubicBezTo>
                <a:cubicBezTo>
                  <a:pt x="2894" y="534"/>
                  <a:pt x="2920" y="515"/>
                  <a:pt x="3009" y="464"/>
                </a:cubicBezTo>
                <a:cubicBezTo>
                  <a:pt x="3098" y="413"/>
                  <a:pt x="3271" y="310"/>
                  <a:pt x="3367" y="254"/>
                </a:cubicBezTo>
                <a:lnTo>
                  <a:pt x="3585" y="130"/>
                </a:lnTo>
                <a:lnTo>
                  <a:pt x="3694" y="60"/>
                </a:lnTo>
                <a:cubicBezTo>
                  <a:pt x="3698" y="243"/>
                  <a:pt x="3698" y="1067"/>
                  <a:pt x="3696" y="1251"/>
                </a:cubicBezTo>
                <a:lnTo>
                  <a:pt x="2877" y="1359"/>
                </a:lnTo>
                <a:cubicBezTo>
                  <a:pt x="2596" y="1424"/>
                  <a:pt x="2280" y="1536"/>
                  <a:pt x="2013" y="1640"/>
                </a:cubicBezTo>
                <a:cubicBezTo>
                  <a:pt x="1746" y="1744"/>
                  <a:pt x="1411" y="1922"/>
                  <a:pt x="1272" y="1983"/>
                </a:cubicBezTo>
                <a:lnTo>
                  <a:pt x="1176" y="2004"/>
                </a:lnTo>
                <a:lnTo>
                  <a:pt x="1074" y="1977"/>
                </a:lnTo>
                <a:lnTo>
                  <a:pt x="1071" y="955"/>
                </a:lnTo>
                <a:lnTo>
                  <a:pt x="1065" y="315"/>
                </a:lnTo>
                <a:lnTo>
                  <a:pt x="6" y="312"/>
                </a:lnTo>
                <a:lnTo>
                  <a:pt x="0" y="0"/>
                </a:lnTo>
                <a:close/>
              </a:path>
            </a:pathLst>
          </a:custGeom>
          <a:solidFill>
            <a:srgbClr val="FF6600">
              <a:alpha val="43137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2394" name="Arc 106"/>
          <p:cNvSpPr>
            <a:spLocks/>
          </p:cNvSpPr>
          <p:nvPr/>
        </p:nvSpPr>
        <p:spPr bwMode="auto">
          <a:xfrm rot="19722875" flipV="1">
            <a:off x="4554538" y="3975100"/>
            <a:ext cx="533400" cy="1131888"/>
          </a:xfrm>
          <a:custGeom>
            <a:avLst/>
            <a:gdLst>
              <a:gd name="G0" fmla="+- 0 0 0"/>
              <a:gd name="G1" fmla="+- 21597 0 0"/>
              <a:gd name="G2" fmla="+- 21600 0 0"/>
              <a:gd name="T0" fmla="*/ 374 w 21600"/>
              <a:gd name="T1" fmla="*/ 0 h 26747"/>
              <a:gd name="T2" fmla="*/ 20977 w 21600"/>
              <a:gd name="T3" fmla="*/ 26747 h 26747"/>
              <a:gd name="T4" fmla="*/ 0 w 21600"/>
              <a:gd name="T5" fmla="*/ 21597 h 26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6747" fill="none" extrusionOk="0">
                <a:moveTo>
                  <a:pt x="373" y="0"/>
                </a:moveTo>
                <a:cubicBezTo>
                  <a:pt x="12155" y="204"/>
                  <a:pt x="21600" y="9813"/>
                  <a:pt x="21600" y="21597"/>
                </a:cubicBezTo>
                <a:cubicBezTo>
                  <a:pt x="21600" y="23332"/>
                  <a:pt x="21390" y="25061"/>
                  <a:pt x="20977" y="26747"/>
                </a:cubicBezTo>
              </a:path>
              <a:path w="21600" h="26747" stroke="0" extrusionOk="0">
                <a:moveTo>
                  <a:pt x="373" y="0"/>
                </a:moveTo>
                <a:cubicBezTo>
                  <a:pt x="12155" y="204"/>
                  <a:pt x="21600" y="9813"/>
                  <a:pt x="21600" y="21597"/>
                </a:cubicBezTo>
                <a:cubicBezTo>
                  <a:pt x="21600" y="23332"/>
                  <a:pt x="21390" y="25061"/>
                  <a:pt x="20977" y="26747"/>
                </a:cubicBezTo>
                <a:lnTo>
                  <a:pt x="0" y="21597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 type="stealth" w="lg" len="lg"/>
            <a:tailEnd type="none" w="lg" len="lg"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2393" name="Freeform 105"/>
          <p:cNvSpPr>
            <a:spLocks/>
          </p:cNvSpPr>
          <p:nvPr/>
        </p:nvSpPr>
        <p:spPr bwMode="auto">
          <a:xfrm>
            <a:off x="5068887" y="5240449"/>
            <a:ext cx="4075113" cy="461963"/>
          </a:xfrm>
          <a:custGeom>
            <a:avLst/>
            <a:gdLst/>
            <a:ahLst/>
            <a:cxnLst>
              <a:cxn ang="0">
                <a:pos x="2567" y="0"/>
              </a:cxn>
              <a:cxn ang="0">
                <a:pos x="1971" y="168"/>
              </a:cxn>
              <a:cxn ang="0">
                <a:pos x="1408" y="255"/>
              </a:cxn>
              <a:cxn ang="0">
                <a:pos x="1185" y="281"/>
              </a:cxn>
              <a:cxn ang="0">
                <a:pos x="624" y="281"/>
              </a:cxn>
              <a:cxn ang="0">
                <a:pos x="0" y="219"/>
              </a:cxn>
            </a:cxnLst>
            <a:rect l="0" t="0" r="r" b="b"/>
            <a:pathLst>
              <a:path w="2567" h="291">
                <a:moveTo>
                  <a:pt x="2567" y="0"/>
                </a:moveTo>
                <a:cubicBezTo>
                  <a:pt x="2468" y="28"/>
                  <a:pt x="2164" y="126"/>
                  <a:pt x="1971" y="168"/>
                </a:cubicBezTo>
                <a:cubicBezTo>
                  <a:pt x="1778" y="210"/>
                  <a:pt x="1539" y="236"/>
                  <a:pt x="1408" y="255"/>
                </a:cubicBezTo>
                <a:cubicBezTo>
                  <a:pt x="1277" y="274"/>
                  <a:pt x="1316" y="277"/>
                  <a:pt x="1185" y="281"/>
                </a:cubicBezTo>
                <a:cubicBezTo>
                  <a:pt x="1054" y="285"/>
                  <a:pt x="821" y="291"/>
                  <a:pt x="624" y="281"/>
                </a:cubicBezTo>
                <a:cubicBezTo>
                  <a:pt x="427" y="271"/>
                  <a:pt x="130" y="232"/>
                  <a:pt x="0" y="219"/>
                </a:cubicBezTo>
              </a:path>
            </a:pathLst>
          </a:custGeom>
          <a:noFill/>
          <a:ln w="5715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2412" name="Rectangle 124"/>
          <p:cNvSpPr>
            <a:spLocks noChangeArrowheads="1"/>
          </p:cNvSpPr>
          <p:nvPr/>
        </p:nvSpPr>
        <p:spPr bwMode="auto">
          <a:xfrm>
            <a:off x="193183" y="5486400"/>
            <a:ext cx="5883767" cy="1123950"/>
          </a:xfrm>
          <a:prstGeom prst="rect">
            <a:avLst/>
          </a:prstGeom>
          <a:solidFill>
            <a:srgbClr val="FFFFCC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2419" name="Text Box 131"/>
          <p:cNvSpPr txBox="1">
            <a:spLocks noChangeArrowheads="1"/>
          </p:cNvSpPr>
          <p:nvPr/>
        </p:nvSpPr>
        <p:spPr bwMode="auto">
          <a:xfrm>
            <a:off x="3047666" y="5849018"/>
            <a:ext cx="1257634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uk-UA" sz="2000" b="1" i="1" dirty="0">
                <a:solidFill>
                  <a:srgbClr val="000066"/>
                </a:solidFill>
              </a:rPr>
              <a:t>А</a:t>
            </a:r>
            <a:r>
              <a:rPr lang="en-US" sz="2000" b="1" i="1" dirty="0">
                <a:solidFill>
                  <a:srgbClr val="000066"/>
                </a:solidFill>
              </a:rPr>
              <a:t>t</a:t>
            </a:r>
            <a:r>
              <a:rPr lang="en-US" sz="2000" b="1" i="1" baseline="30000" dirty="0">
                <a:solidFill>
                  <a:srgbClr val="000066"/>
                </a:solidFill>
              </a:rPr>
              <a:t>o</a:t>
            </a:r>
            <a:r>
              <a:rPr lang="en-US" sz="2000" b="1" i="1" dirty="0">
                <a:solidFill>
                  <a:srgbClr val="000066"/>
                </a:solidFill>
              </a:rPr>
              <a:t>= </a:t>
            </a:r>
            <a:r>
              <a:rPr lang="uk-UA" sz="2000" b="1" i="1" dirty="0">
                <a:solidFill>
                  <a:srgbClr val="000066"/>
                </a:solidFill>
              </a:rPr>
              <a:t>16</a:t>
            </a:r>
            <a:r>
              <a:rPr lang="en-US" sz="2000" b="1" i="1" baseline="30000" dirty="0">
                <a:solidFill>
                  <a:srgbClr val="000066"/>
                </a:solidFill>
              </a:rPr>
              <a:t>o</a:t>
            </a:r>
            <a:endParaRPr lang="ru-RU" sz="2000" b="1" i="1" baseline="30000" dirty="0">
              <a:solidFill>
                <a:srgbClr val="000066"/>
              </a:solidFill>
            </a:endParaRPr>
          </a:p>
        </p:txBody>
      </p:sp>
      <p:sp>
        <p:nvSpPr>
          <p:cNvPr id="12413" name="Text Box 125"/>
          <p:cNvSpPr txBox="1">
            <a:spLocks noChangeArrowheads="1"/>
          </p:cNvSpPr>
          <p:nvPr/>
        </p:nvSpPr>
        <p:spPr bwMode="auto">
          <a:xfrm>
            <a:off x="203200" y="5842000"/>
            <a:ext cx="1143000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uk-UA" sz="2000" b="1" i="1" dirty="0" err="1">
                <a:solidFill>
                  <a:srgbClr val="FF3300"/>
                </a:solidFill>
              </a:rPr>
              <a:t>кТПМ-</a:t>
            </a:r>
            <a:endParaRPr lang="ru-RU" sz="2000" b="1" i="1" dirty="0">
              <a:solidFill>
                <a:srgbClr val="FF3300"/>
              </a:solidFill>
            </a:endParaRPr>
          </a:p>
        </p:txBody>
      </p:sp>
      <p:grpSp>
        <p:nvGrpSpPr>
          <p:cNvPr id="9" name="Group 132"/>
          <p:cNvGrpSpPr>
            <a:grpSpLocks/>
          </p:cNvGrpSpPr>
          <p:nvPr/>
        </p:nvGrpSpPr>
        <p:grpSpPr bwMode="auto">
          <a:xfrm>
            <a:off x="4279900" y="5794876"/>
            <a:ext cx="1758950" cy="457200"/>
            <a:chOff x="3492" y="2544"/>
            <a:chExt cx="1108" cy="288"/>
          </a:xfrm>
        </p:grpSpPr>
        <p:sp>
          <p:nvSpPr>
            <p:cNvPr id="12421" name="Text Box 133"/>
            <p:cNvSpPr txBox="1">
              <a:spLocks noChangeArrowheads="1"/>
            </p:cNvSpPr>
            <p:nvPr/>
          </p:nvSpPr>
          <p:spPr bwMode="auto">
            <a:xfrm>
              <a:off x="3780" y="2568"/>
              <a:ext cx="820" cy="25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eaLnBrk="0" hangingPunct="0"/>
              <a:r>
                <a:rPr lang="en-US" sz="2000" b="1" i="1" dirty="0">
                  <a:solidFill>
                    <a:schemeClr val="accent2"/>
                  </a:solidFill>
                </a:rPr>
                <a:t>200 </a:t>
              </a:r>
              <a:r>
                <a:rPr lang="uk-UA" sz="2000" b="1" i="1" dirty="0">
                  <a:solidFill>
                    <a:schemeClr val="accent2"/>
                  </a:solidFill>
                </a:rPr>
                <a:t>мм</a:t>
              </a:r>
              <a:endParaRPr lang="ru-RU" sz="2000" b="1" i="1" dirty="0">
                <a:solidFill>
                  <a:schemeClr val="accent2"/>
                </a:solidFill>
              </a:endParaRPr>
            </a:p>
          </p:txBody>
        </p:sp>
        <p:sp>
          <p:nvSpPr>
            <p:cNvPr id="12423" name="AutoShape 135"/>
            <p:cNvSpPr>
              <a:spLocks noChangeArrowheads="1"/>
            </p:cNvSpPr>
            <p:nvPr/>
          </p:nvSpPr>
          <p:spPr bwMode="auto">
            <a:xfrm>
              <a:off x="3492" y="2544"/>
              <a:ext cx="288" cy="288"/>
            </a:xfrm>
            <a:prstGeom prst="sun">
              <a:avLst>
                <a:gd name="adj" fmla="val 25000"/>
              </a:avLst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  <a:effectLst>
              <a:prstShdw prst="shdw18" dist="17961" dir="13500000">
                <a:srgbClr val="FF9900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12392" name="Text Box 104"/>
          <p:cNvSpPr txBox="1">
            <a:spLocks noChangeArrowheads="1"/>
          </p:cNvSpPr>
          <p:nvPr/>
        </p:nvSpPr>
        <p:spPr bwMode="auto">
          <a:xfrm>
            <a:off x="5710059" y="5180527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/>
              <a:t>Тропічний</a:t>
            </a:r>
            <a:endParaRPr lang="ru-RU" b="1" i="1" dirty="0"/>
          </a:p>
        </p:txBody>
      </p:sp>
      <p:sp>
        <p:nvSpPr>
          <p:cNvPr id="76" name="Text Box 244"/>
          <p:cNvSpPr txBox="1">
            <a:spLocks noChangeArrowheads="1"/>
          </p:cNvSpPr>
          <p:nvPr/>
        </p:nvSpPr>
        <p:spPr bwMode="auto">
          <a:xfrm>
            <a:off x="-1" y="0"/>
            <a:ext cx="3863663" cy="95410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sz="2800" dirty="0">
                <a:solidFill>
                  <a:srgbClr val="660033"/>
                </a:solidFill>
              </a:rPr>
              <a:t> </a:t>
            </a:r>
            <a:r>
              <a:rPr lang="uk-UA" sz="2800" dirty="0" smtClean="0">
                <a:solidFill>
                  <a:sysClr val="windowText" lastClr="000000"/>
                </a:solidFill>
              </a:rPr>
              <a:t>Тропічний</a:t>
            </a:r>
            <a:endParaRPr lang="uk-UA" sz="2800" dirty="0">
              <a:solidFill>
                <a:sysClr val="windowText" lastClr="000000"/>
              </a:solidFill>
            </a:endParaRPr>
          </a:p>
          <a:p>
            <a:pPr eaLnBrk="0" hangingPunct="0">
              <a:defRPr/>
            </a:pPr>
            <a:r>
              <a:rPr lang="uk-UA" sz="2800" dirty="0" smtClean="0">
                <a:solidFill>
                  <a:sysClr val="windowText" lastClr="000000"/>
                </a:solidFill>
              </a:rPr>
              <a:t>кліматичний  пояс</a:t>
            </a:r>
            <a:endParaRPr lang="ru-RU" sz="2800" dirty="0">
              <a:solidFill>
                <a:sysClr val="windowText" lastClr="00000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0" y="1"/>
            <a:ext cx="3863662" cy="914400"/>
          </a:xfrm>
          <a:prstGeom prst="rect">
            <a:avLst/>
          </a:prstGeom>
          <a:solidFill>
            <a:srgbClr val="FF6600">
              <a:alpha val="3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324" name="Oval 36"/>
          <p:cNvSpPr>
            <a:spLocks noChangeArrowheads="1"/>
          </p:cNvSpPr>
          <p:nvPr/>
        </p:nvSpPr>
        <p:spPr bwMode="auto">
          <a:xfrm>
            <a:off x="5753101" y="4781550"/>
            <a:ext cx="609600" cy="53322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9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uk-UA" sz="2800" b="1">
                <a:solidFill>
                  <a:srgbClr val="006600"/>
                </a:solidFill>
              </a:rPr>
              <a:t> 1</a:t>
            </a:r>
            <a:r>
              <a:rPr lang="uk-UA" sz="2000" b="1" i="1">
                <a:solidFill>
                  <a:schemeClr val="bg1"/>
                </a:solidFill>
              </a:rPr>
              <a:t> </a:t>
            </a:r>
            <a:endParaRPr lang="ru-RU" sz="2000" b="1" i="1">
              <a:solidFill>
                <a:schemeClr val="bg1"/>
              </a:solidFill>
            </a:endParaRPr>
          </a:p>
        </p:txBody>
      </p:sp>
      <p:sp>
        <p:nvSpPr>
          <p:cNvPr id="12325" name="Oval 37"/>
          <p:cNvSpPr>
            <a:spLocks noChangeArrowheads="1"/>
          </p:cNvSpPr>
          <p:nvPr/>
        </p:nvSpPr>
        <p:spPr bwMode="auto">
          <a:xfrm>
            <a:off x="5033211" y="4476751"/>
            <a:ext cx="538758" cy="55245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99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uk-UA" sz="2800" b="1" dirty="0">
                <a:solidFill>
                  <a:srgbClr val="006600"/>
                </a:solidFill>
              </a:rPr>
              <a:t> 2</a:t>
            </a:r>
            <a:r>
              <a:rPr lang="uk-UA" sz="2000" b="1" i="1" dirty="0">
                <a:solidFill>
                  <a:schemeClr val="bg1"/>
                </a:solidFill>
              </a:rPr>
              <a:t> 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12294" name="AutoShape 6"/>
          <p:cNvSpPr>
            <a:spLocks noChangeArrowheads="1"/>
          </p:cNvSpPr>
          <p:nvPr/>
        </p:nvSpPr>
        <p:spPr bwMode="auto">
          <a:xfrm>
            <a:off x="4954588" y="4203700"/>
            <a:ext cx="457200" cy="457200"/>
          </a:xfrm>
          <a:prstGeom prst="sun">
            <a:avLst>
              <a:gd name="adj" fmla="val 25000"/>
            </a:avLst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FF66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uk-UA"/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285750" y="2554672"/>
            <a:ext cx="4481749" cy="1231901"/>
            <a:chOff x="0" y="2880"/>
            <a:chExt cx="2607" cy="776"/>
          </a:xfrm>
        </p:grpSpPr>
        <p:sp>
          <p:nvSpPr>
            <p:cNvPr id="12304" name="Text Box 16"/>
            <p:cNvSpPr txBox="1">
              <a:spLocks noChangeArrowheads="1"/>
            </p:cNvSpPr>
            <p:nvPr/>
          </p:nvSpPr>
          <p:spPr bwMode="auto">
            <a:xfrm>
              <a:off x="408" y="2900"/>
              <a:ext cx="2199" cy="75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b="1" i="1" dirty="0" smtClean="0">
                  <a:solidFill>
                    <a:srgbClr val="0033CC"/>
                  </a:solidFill>
                </a:rPr>
                <a:t>Континентальна о</a:t>
              </a:r>
              <a:r>
                <a:rPr lang="uk-UA" b="1" i="1" dirty="0" smtClean="0"/>
                <a:t>бласть пустельного клімату</a:t>
              </a:r>
              <a:r>
                <a:rPr lang="uk-UA" b="1" dirty="0" smtClean="0"/>
                <a:t> </a:t>
              </a:r>
              <a:endParaRPr lang="ru-RU" b="1" i="1" dirty="0">
                <a:solidFill>
                  <a:srgbClr val="0033CC"/>
                </a:solidFill>
              </a:endParaRPr>
            </a:p>
          </p:txBody>
        </p:sp>
        <p:sp>
          <p:nvSpPr>
            <p:cNvPr id="12305" name="Oval 17"/>
            <p:cNvSpPr>
              <a:spLocks noChangeArrowheads="1"/>
            </p:cNvSpPr>
            <p:nvPr/>
          </p:nvSpPr>
          <p:spPr bwMode="auto">
            <a:xfrm>
              <a:off x="0" y="2880"/>
              <a:ext cx="329" cy="33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uk-UA" sz="2800" dirty="0">
                  <a:solidFill>
                    <a:srgbClr val="006600"/>
                  </a:solidFill>
                </a:rPr>
                <a:t> 2</a:t>
              </a:r>
              <a:r>
                <a:rPr lang="uk-UA" sz="2000" i="1" dirty="0">
                  <a:solidFill>
                    <a:schemeClr val="bg1"/>
                  </a:solidFill>
                </a:rPr>
                <a:t> </a:t>
              </a:r>
              <a:endParaRPr lang="ru-RU" sz="2000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414" name="Oval 126"/>
          <p:cNvSpPr>
            <a:spLocks noChangeArrowheads="1"/>
          </p:cNvSpPr>
          <p:nvPr/>
        </p:nvSpPr>
        <p:spPr bwMode="auto">
          <a:xfrm>
            <a:off x="1117600" y="5842000"/>
            <a:ext cx="457200" cy="457200"/>
          </a:xfrm>
          <a:prstGeom prst="ellipse">
            <a:avLst/>
          </a:prstGeom>
          <a:solidFill>
            <a:srgbClr val="FF33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uk-UA" sz="2000" b="1" i="1">
                <a:solidFill>
                  <a:schemeClr val="bg1"/>
                </a:solidFill>
              </a:rPr>
              <a:t>рВ</a:t>
            </a:r>
            <a:endParaRPr lang="ru-RU" sz="2000" b="1" i="1">
              <a:solidFill>
                <a:schemeClr val="bg1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81000" y="3899855"/>
            <a:ext cx="4250028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dirty="0" smtClean="0"/>
              <a:t>Тип клімату  </a:t>
            </a:r>
            <a:r>
              <a:rPr lang="uk-UA" sz="2800" dirty="0" smtClean="0">
                <a:solidFill>
                  <a:srgbClr val="0033CC"/>
                </a:solidFill>
              </a:rPr>
              <a:t>пустельний</a:t>
            </a:r>
            <a:br>
              <a:rPr lang="uk-UA" sz="2800" dirty="0" smtClean="0">
                <a:solidFill>
                  <a:srgbClr val="0033CC"/>
                </a:solidFill>
              </a:rPr>
            </a:br>
            <a:r>
              <a:rPr lang="uk-UA" sz="2800" i="1" dirty="0" smtClean="0"/>
              <a:t> на заході. </a:t>
            </a:r>
            <a:br>
              <a:rPr lang="uk-UA" sz="2800" i="1" dirty="0" smtClean="0"/>
            </a:br>
            <a:r>
              <a:rPr lang="uk-UA" sz="2800" i="1" dirty="0" smtClean="0"/>
              <a:t>Там </a:t>
            </a:r>
            <a:r>
              <a:rPr lang="uk-UA" sz="2800" i="1" dirty="0" err="1" smtClean="0"/>
              <a:t>спекотно</a:t>
            </a:r>
            <a:r>
              <a:rPr lang="uk-UA" sz="2800" i="1" dirty="0" smtClean="0"/>
              <a:t> і сухо.</a:t>
            </a:r>
            <a:endParaRPr lang="uk-UA" sz="2800" dirty="0"/>
          </a:p>
        </p:txBody>
      </p:sp>
      <p:sp>
        <p:nvSpPr>
          <p:cNvPr id="47" name="Text Box 142"/>
          <p:cNvSpPr txBox="1">
            <a:spLocks noChangeArrowheads="1"/>
          </p:cNvSpPr>
          <p:nvPr/>
        </p:nvSpPr>
        <p:spPr bwMode="auto">
          <a:xfrm>
            <a:off x="1673951" y="5573185"/>
            <a:ext cx="1259749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uk-UA" b="1" i="1" dirty="0" smtClean="0">
                <a:solidFill>
                  <a:srgbClr val="CC0000"/>
                </a:solidFill>
              </a:rPr>
              <a:t>+34</a:t>
            </a:r>
            <a:r>
              <a:rPr lang="uk-UA" b="1" i="1" baseline="30000" dirty="0" smtClean="0">
                <a:solidFill>
                  <a:srgbClr val="CC0000"/>
                </a:solidFill>
              </a:rPr>
              <a:t>о</a:t>
            </a:r>
            <a:r>
              <a:rPr lang="uk-UA" b="1" i="1" dirty="0" smtClean="0">
                <a:solidFill>
                  <a:srgbClr val="CC0000"/>
                </a:solidFill>
              </a:rPr>
              <a:t>С</a:t>
            </a:r>
            <a:endParaRPr lang="ru-RU" b="1" i="1" dirty="0">
              <a:solidFill>
                <a:srgbClr val="CC0000"/>
              </a:solidFill>
            </a:endParaRPr>
          </a:p>
        </p:txBody>
      </p:sp>
      <p:sp>
        <p:nvSpPr>
          <p:cNvPr id="48" name="Rectangle 143"/>
          <p:cNvSpPr>
            <a:spLocks noChangeArrowheads="1"/>
          </p:cNvSpPr>
          <p:nvPr/>
        </p:nvSpPr>
        <p:spPr bwMode="auto">
          <a:xfrm>
            <a:off x="1673949" y="6131093"/>
            <a:ext cx="1259751" cy="46020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uk-UA" b="1" i="1" dirty="0" smtClean="0">
                <a:solidFill>
                  <a:schemeClr val="accent2"/>
                </a:solidFill>
              </a:rPr>
              <a:t>+26</a:t>
            </a:r>
            <a:r>
              <a:rPr lang="uk-UA" b="1" i="1" baseline="30000" dirty="0" smtClean="0">
                <a:solidFill>
                  <a:schemeClr val="accent2"/>
                </a:solidFill>
              </a:rPr>
              <a:t>о</a:t>
            </a:r>
            <a:r>
              <a:rPr lang="uk-UA" b="1" i="1" dirty="0" smtClean="0">
                <a:solidFill>
                  <a:schemeClr val="accent2"/>
                </a:solidFill>
              </a:rPr>
              <a:t>С</a:t>
            </a:r>
            <a:endParaRPr lang="ru-RU" b="1" i="1" dirty="0">
              <a:solidFill>
                <a:schemeClr val="accent2"/>
              </a:solidFill>
            </a:endParaRPr>
          </a:p>
        </p:txBody>
      </p:sp>
      <p:sp>
        <p:nvSpPr>
          <p:cNvPr id="49" name="Text Box 89"/>
          <p:cNvSpPr txBox="1">
            <a:spLocks noChangeArrowheads="1"/>
          </p:cNvSpPr>
          <p:nvPr/>
        </p:nvSpPr>
        <p:spPr bwMode="auto">
          <a:xfrm>
            <a:off x="342900" y="1123950"/>
            <a:ext cx="2362200" cy="68326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uk-UA" b="1" i="1" u="sng" dirty="0">
                <a:solidFill>
                  <a:sysClr val="windowText" lastClr="000000"/>
                </a:solidFill>
              </a:rPr>
              <a:t>Кліматичні області</a:t>
            </a:r>
            <a:r>
              <a:rPr lang="uk-UA" b="1" i="1" dirty="0">
                <a:solidFill>
                  <a:sysClr val="windowText" lastClr="000000"/>
                </a:solidFill>
              </a:rPr>
              <a:t>:</a:t>
            </a:r>
            <a:endParaRPr lang="ru-RU" b="1" i="1" dirty="0">
              <a:solidFill>
                <a:sysClr val="windowText" lastClr="000000"/>
              </a:solidFill>
            </a:endParaRPr>
          </a:p>
        </p:txBody>
      </p:sp>
      <p:sp>
        <p:nvSpPr>
          <p:cNvPr id="50" name="Arc 88"/>
          <p:cNvSpPr>
            <a:spLocks/>
          </p:cNvSpPr>
          <p:nvPr/>
        </p:nvSpPr>
        <p:spPr bwMode="auto">
          <a:xfrm rot="4383340">
            <a:off x="7591783" y="3076748"/>
            <a:ext cx="1238372" cy="1573455"/>
          </a:xfrm>
          <a:custGeom>
            <a:avLst/>
            <a:gdLst>
              <a:gd name="G0" fmla="+- 0 0 0"/>
              <a:gd name="G1" fmla="+- 18214 0 0"/>
              <a:gd name="G2" fmla="+- 21600 0 0"/>
              <a:gd name="T0" fmla="*/ 11611 w 21600"/>
              <a:gd name="T1" fmla="*/ 0 h 18214"/>
              <a:gd name="T2" fmla="*/ 21600 w 21600"/>
              <a:gd name="T3" fmla="*/ 18214 h 18214"/>
              <a:gd name="T4" fmla="*/ 0 w 21600"/>
              <a:gd name="T5" fmla="*/ 18214 h 18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18214" fill="none" extrusionOk="0">
                <a:moveTo>
                  <a:pt x="11610" y="0"/>
                </a:moveTo>
                <a:cubicBezTo>
                  <a:pt x="17833" y="3966"/>
                  <a:pt x="21600" y="10835"/>
                  <a:pt x="21600" y="18214"/>
                </a:cubicBezTo>
              </a:path>
              <a:path w="21600" h="18214" stroke="0" extrusionOk="0">
                <a:moveTo>
                  <a:pt x="11610" y="0"/>
                </a:moveTo>
                <a:cubicBezTo>
                  <a:pt x="17833" y="3966"/>
                  <a:pt x="21600" y="10835"/>
                  <a:pt x="21600" y="18214"/>
                </a:cubicBezTo>
                <a:lnTo>
                  <a:pt x="0" y="18214"/>
                </a:lnTo>
                <a:close/>
              </a:path>
            </a:pathLst>
          </a:custGeom>
          <a:noFill/>
          <a:ln w="76200">
            <a:solidFill>
              <a:srgbClr val="002FC4">
                <a:alpha val="70000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51" name="Arc 89"/>
          <p:cNvSpPr>
            <a:spLocks/>
          </p:cNvSpPr>
          <p:nvPr/>
        </p:nvSpPr>
        <p:spPr bwMode="auto">
          <a:xfrm rot="4729550">
            <a:off x="7366814" y="3543463"/>
            <a:ext cx="1485901" cy="1709634"/>
          </a:xfrm>
          <a:custGeom>
            <a:avLst/>
            <a:gdLst>
              <a:gd name="G0" fmla="+- 0 0 0"/>
              <a:gd name="G1" fmla="+- 18453 0 0"/>
              <a:gd name="G2" fmla="+- 21600 0 0"/>
              <a:gd name="T0" fmla="*/ 11228 w 21600"/>
              <a:gd name="T1" fmla="*/ 0 h 18453"/>
              <a:gd name="T2" fmla="*/ 21600 w 21600"/>
              <a:gd name="T3" fmla="*/ 18453 h 18453"/>
              <a:gd name="T4" fmla="*/ 0 w 21600"/>
              <a:gd name="T5" fmla="*/ 18453 h 18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18453" fill="none" extrusionOk="0">
                <a:moveTo>
                  <a:pt x="11227" y="0"/>
                </a:moveTo>
                <a:cubicBezTo>
                  <a:pt x="17668" y="3919"/>
                  <a:pt x="21600" y="10913"/>
                  <a:pt x="21600" y="18453"/>
                </a:cubicBezTo>
              </a:path>
              <a:path w="21600" h="18453" stroke="0" extrusionOk="0">
                <a:moveTo>
                  <a:pt x="11227" y="0"/>
                </a:moveTo>
                <a:cubicBezTo>
                  <a:pt x="17668" y="3919"/>
                  <a:pt x="21600" y="10913"/>
                  <a:pt x="21600" y="18453"/>
                </a:cubicBezTo>
                <a:lnTo>
                  <a:pt x="0" y="18453"/>
                </a:lnTo>
                <a:close/>
              </a:path>
            </a:pathLst>
          </a:custGeom>
          <a:noFill/>
          <a:ln w="76200">
            <a:solidFill>
              <a:srgbClr val="002FC4">
                <a:alpha val="70000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graphicFrame>
        <p:nvGraphicFramePr>
          <p:cNvPr id="52" name="Object 90"/>
          <p:cNvGraphicFramePr>
            <a:graphicFrameLocks noChangeAspect="1"/>
          </p:cNvGraphicFramePr>
          <p:nvPr/>
        </p:nvGraphicFramePr>
        <p:xfrm>
          <a:off x="7007281" y="4661449"/>
          <a:ext cx="587758" cy="911006"/>
        </p:xfrm>
        <a:graphic>
          <a:graphicData uri="http://schemas.openxmlformats.org/presentationml/2006/ole">
            <p:oleObj spid="_x0000_s56326" name="CorelDRAW" r:id="rId10" imgW="1894320" imgH="2112480" progId="">
              <p:embed/>
            </p:oleObj>
          </a:graphicData>
        </a:graphic>
      </p:graphicFrame>
      <p:graphicFrame>
        <p:nvGraphicFramePr>
          <p:cNvPr id="53" name="Object 91"/>
          <p:cNvGraphicFramePr>
            <a:graphicFrameLocks noChangeAspect="1"/>
          </p:cNvGraphicFramePr>
          <p:nvPr/>
        </p:nvGraphicFramePr>
        <p:xfrm>
          <a:off x="6805136" y="4305300"/>
          <a:ext cx="852308" cy="434290"/>
        </p:xfrm>
        <a:graphic>
          <a:graphicData uri="http://schemas.openxmlformats.org/presentationml/2006/ole">
            <p:oleObj spid="_x0000_s56327" name="CorelDRAW" r:id="rId11" imgW="1875240" imgH="903240" progId="">
              <p:embed/>
            </p:oleObj>
          </a:graphicData>
        </a:graphic>
      </p:graphicFrame>
      <p:sp>
        <p:nvSpPr>
          <p:cNvPr id="54" name="WordArt 92"/>
          <p:cNvSpPr>
            <a:spLocks noChangeArrowheads="1" noChangeShapeType="1" noTextEdit="1"/>
          </p:cNvSpPr>
          <p:nvPr/>
        </p:nvSpPr>
        <p:spPr bwMode="auto">
          <a:xfrm rot="19878642">
            <a:off x="6999478" y="5175453"/>
            <a:ext cx="2127250" cy="615950"/>
          </a:xfrm>
          <a:prstGeom prst="rect">
            <a:avLst/>
          </a:prstGeom>
        </p:spPr>
        <p:txBody>
          <a:bodyPr spcFirstLastPara="1" wrap="none" fromWordArt="1">
            <a:prstTxWarp prst="textArchDown">
              <a:avLst>
                <a:gd name="adj" fmla="val 27485"/>
              </a:avLst>
            </a:prstTxWarp>
          </a:bodyPr>
          <a:lstStyle/>
          <a:p>
            <a:pPr algn="ctr"/>
            <a:r>
              <a:rPr lang="uk-UA" sz="3600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3366FF"/>
                </a:solidFill>
                <a:latin typeface="Arial"/>
                <a:cs typeface="Arial"/>
              </a:rPr>
              <a:t>Північно-Східний пасат</a:t>
            </a: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 rot="5400000">
            <a:off x="5314950" y="4953000"/>
            <a:ext cx="342900" cy="266700"/>
          </a:xfrm>
          <a:prstGeom prst="line">
            <a:avLst/>
          </a:prstGeom>
          <a:ln w="5715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rojcto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4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75"/>
                                        <p:tgtEl>
                                          <p:spTgt spid="124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24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16" grpId="0" autoUpdateAnimBg="0"/>
      <p:bldP spid="12417" grpId="0" autoUpdateAnimBg="0"/>
      <p:bldP spid="12412" grpId="0" animBg="1"/>
      <p:bldP spid="12419" grpId="0" autoUpdateAnimBg="0"/>
      <p:bldP spid="12413" grpId="0" autoUpdateAnimBg="0"/>
      <p:bldP spid="12325" grpId="0" animBg="1" autoUpdateAnimBg="0"/>
      <p:bldP spid="12414" grpId="0" animBg="1" autoUpdateAnimBg="0"/>
      <p:bldP spid="75" grpId="0" animBg="1"/>
      <p:bldP spid="47" grpId="0" autoUpdateAnimBg="0"/>
      <p:bldP spid="48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4"/>
          <p:cNvSpPr>
            <a:spLocks noChangeArrowheads="1" noChangeShapeType="1" noTextEdit="1"/>
          </p:cNvSpPr>
          <p:nvPr/>
        </p:nvSpPr>
        <p:spPr bwMode="gray">
          <a:xfrm>
            <a:off x="0" y="1239591"/>
            <a:ext cx="9144000" cy="43788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numCol="1" fromWordArt="1"/>
          <a:lstStyle>
            <a:defPPr>
              <a:defRPr lang="uk-UA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uk-UA" sz="9600" b="1" kern="1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Субекваторіальний</a:t>
            </a:r>
            <a:br>
              <a:rPr lang="uk-UA" sz="9600" b="1" kern="1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</a:br>
            <a:r>
              <a:rPr lang="uk-UA" sz="9600" b="1" kern="1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кліматичний </a:t>
            </a:r>
            <a:br>
              <a:rPr lang="uk-UA" sz="9600" b="1" kern="1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</a:br>
            <a:r>
              <a:rPr lang="uk-UA" sz="9600" b="1" kern="1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пояс</a:t>
            </a:r>
            <a:endParaRPr lang="uk-UA" sz="9600" b="1" kern="1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 descr="D:\Презентації\Презентаиії географія\Гео 7 Географічна номенклатура\контурні карти\Пфівнічна смерика фіз карта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86116" y="0"/>
            <a:ext cx="5857884" cy="6858000"/>
          </a:xfrm>
          <a:prstGeom prst="rect">
            <a:avLst/>
          </a:prstGeom>
          <a:noFill/>
        </p:spPr>
      </p:pic>
      <p:sp>
        <p:nvSpPr>
          <p:cNvPr id="44" name="Freeform 168"/>
          <p:cNvSpPr>
            <a:spLocks/>
          </p:cNvSpPr>
          <p:nvPr/>
        </p:nvSpPr>
        <p:spPr bwMode="auto">
          <a:xfrm>
            <a:off x="3255963" y="2633663"/>
            <a:ext cx="5884862" cy="222167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" y="62"/>
              </a:cxn>
              <a:cxn ang="0">
                <a:pos x="113" y="109"/>
              </a:cxn>
              <a:cxn ang="0">
                <a:pos x="417" y="157"/>
              </a:cxn>
              <a:cxn ang="0">
                <a:pos x="540" y="195"/>
              </a:cxn>
              <a:cxn ang="0">
                <a:pos x="648" y="258"/>
              </a:cxn>
              <a:cxn ang="0">
                <a:pos x="845" y="393"/>
              </a:cxn>
              <a:cxn ang="0">
                <a:pos x="1010" y="513"/>
              </a:cxn>
              <a:cxn ang="0">
                <a:pos x="1086" y="567"/>
              </a:cxn>
              <a:cxn ang="0">
                <a:pos x="1175" y="630"/>
              </a:cxn>
              <a:cxn ang="0">
                <a:pos x="1323" y="693"/>
              </a:cxn>
              <a:cxn ang="0">
                <a:pos x="1413" y="705"/>
              </a:cxn>
              <a:cxn ang="0">
                <a:pos x="1487" y="692"/>
              </a:cxn>
              <a:cxn ang="0">
                <a:pos x="1673" y="693"/>
              </a:cxn>
              <a:cxn ang="0">
                <a:pos x="1871" y="671"/>
              </a:cxn>
              <a:cxn ang="0">
                <a:pos x="2220" y="732"/>
              </a:cxn>
              <a:cxn ang="0">
                <a:pos x="2269" y="745"/>
              </a:cxn>
              <a:cxn ang="0">
                <a:pos x="2471" y="755"/>
              </a:cxn>
              <a:cxn ang="0">
                <a:pos x="2654" y="783"/>
              </a:cxn>
              <a:cxn ang="0">
                <a:pos x="2865" y="747"/>
              </a:cxn>
              <a:cxn ang="0">
                <a:pos x="3110" y="567"/>
              </a:cxn>
              <a:cxn ang="0">
                <a:pos x="3402" y="384"/>
              </a:cxn>
              <a:cxn ang="0">
                <a:pos x="3601" y="207"/>
              </a:cxn>
              <a:cxn ang="0">
                <a:pos x="3696" y="35"/>
              </a:cxn>
              <a:cxn ang="0">
                <a:pos x="3705" y="661"/>
              </a:cxn>
              <a:cxn ang="0">
                <a:pos x="2841" y="1167"/>
              </a:cxn>
              <a:cxn ang="0">
                <a:pos x="1954" y="1369"/>
              </a:cxn>
              <a:cxn ang="0">
                <a:pos x="1323" y="1128"/>
              </a:cxn>
              <a:cxn ang="0">
                <a:pos x="973" y="879"/>
              </a:cxn>
              <a:cxn ang="0">
                <a:pos x="537" y="762"/>
              </a:cxn>
              <a:cxn ang="0">
                <a:pos x="7" y="607"/>
              </a:cxn>
              <a:cxn ang="0">
                <a:pos x="0" y="0"/>
              </a:cxn>
            </a:cxnLst>
            <a:rect l="0" t="0" r="r" b="b"/>
            <a:pathLst>
              <a:path w="3707" h="1375">
                <a:moveTo>
                  <a:pt x="0" y="0"/>
                </a:moveTo>
                <a:lnTo>
                  <a:pt x="18" y="62"/>
                </a:lnTo>
                <a:lnTo>
                  <a:pt x="113" y="109"/>
                </a:lnTo>
                <a:cubicBezTo>
                  <a:pt x="207" y="143"/>
                  <a:pt x="334" y="134"/>
                  <a:pt x="417" y="157"/>
                </a:cubicBezTo>
                <a:cubicBezTo>
                  <a:pt x="484" y="163"/>
                  <a:pt x="501" y="178"/>
                  <a:pt x="540" y="195"/>
                </a:cubicBezTo>
                <a:cubicBezTo>
                  <a:pt x="579" y="212"/>
                  <a:pt x="597" y="225"/>
                  <a:pt x="648" y="258"/>
                </a:cubicBezTo>
                <a:cubicBezTo>
                  <a:pt x="705" y="283"/>
                  <a:pt x="785" y="350"/>
                  <a:pt x="845" y="393"/>
                </a:cubicBezTo>
                <a:cubicBezTo>
                  <a:pt x="905" y="436"/>
                  <a:pt x="970" y="484"/>
                  <a:pt x="1010" y="513"/>
                </a:cubicBezTo>
                <a:cubicBezTo>
                  <a:pt x="1051" y="537"/>
                  <a:pt x="1059" y="548"/>
                  <a:pt x="1086" y="567"/>
                </a:cubicBezTo>
                <a:cubicBezTo>
                  <a:pt x="1113" y="586"/>
                  <a:pt x="1136" y="609"/>
                  <a:pt x="1175" y="630"/>
                </a:cubicBezTo>
                <a:lnTo>
                  <a:pt x="1323" y="693"/>
                </a:lnTo>
                <a:lnTo>
                  <a:pt x="1413" y="705"/>
                </a:lnTo>
                <a:lnTo>
                  <a:pt x="1487" y="692"/>
                </a:lnTo>
                <a:cubicBezTo>
                  <a:pt x="1530" y="690"/>
                  <a:pt x="1609" y="697"/>
                  <a:pt x="1673" y="693"/>
                </a:cubicBezTo>
                <a:cubicBezTo>
                  <a:pt x="1737" y="689"/>
                  <a:pt x="1780" y="665"/>
                  <a:pt x="1871" y="671"/>
                </a:cubicBezTo>
                <a:cubicBezTo>
                  <a:pt x="1962" y="677"/>
                  <a:pt x="2154" y="720"/>
                  <a:pt x="2220" y="732"/>
                </a:cubicBezTo>
                <a:cubicBezTo>
                  <a:pt x="2286" y="744"/>
                  <a:pt x="2227" y="741"/>
                  <a:pt x="2269" y="745"/>
                </a:cubicBezTo>
                <a:cubicBezTo>
                  <a:pt x="2311" y="749"/>
                  <a:pt x="2407" y="749"/>
                  <a:pt x="2471" y="755"/>
                </a:cubicBezTo>
                <a:cubicBezTo>
                  <a:pt x="2535" y="761"/>
                  <a:pt x="2588" y="784"/>
                  <a:pt x="2654" y="783"/>
                </a:cubicBezTo>
                <a:cubicBezTo>
                  <a:pt x="2720" y="782"/>
                  <a:pt x="2789" y="783"/>
                  <a:pt x="2865" y="747"/>
                </a:cubicBezTo>
                <a:cubicBezTo>
                  <a:pt x="2916" y="698"/>
                  <a:pt x="3039" y="644"/>
                  <a:pt x="3110" y="567"/>
                </a:cubicBezTo>
                <a:cubicBezTo>
                  <a:pt x="3199" y="507"/>
                  <a:pt x="3320" y="444"/>
                  <a:pt x="3402" y="384"/>
                </a:cubicBezTo>
                <a:lnTo>
                  <a:pt x="3601" y="207"/>
                </a:lnTo>
                <a:lnTo>
                  <a:pt x="3696" y="35"/>
                </a:lnTo>
                <a:cubicBezTo>
                  <a:pt x="3700" y="218"/>
                  <a:pt x="3707" y="477"/>
                  <a:pt x="3705" y="661"/>
                </a:cubicBezTo>
                <a:lnTo>
                  <a:pt x="2841" y="1167"/>
                </a:lnTo>
                <a:cubicBezTo>
                  <a:pt x="2549" y="1285"/>
                  <a:pt x="2207" y="1375"/>
                  <a:pt x="1954" y="1369"/>
                </a:cubicBezTo>
                <a:cubicBezTo>
                  <a:pt x="1701" y="1363"/>
                  <a:pt x="1486" y="1210"/>
                  <a:pt x="1323" y="1128"/>
                </a:cubicBezTo>
                <a:cubicBezTo>
                  <a:pt x="1186" y="1031"/>
                  <a:pt x="1104" y="940"/>
                  <a:pt x="973" y="879"/>
                </a:cubicBezTo>
                <a:cubicBezTo>
                  <a:pt x="842" y="818"/>
                  <a:pt x="698" y="807"/>
                  <a:pt x="537" y="762"/>
                </a:cubicBezTo>
                <a:cubicBezTo>
                  <a:pt x="376" y="717"/>
                  <a:pt x="96" y="734"/>
                  <a:pt x="7" y="607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56078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46" name="Freeform 103"/>
          <p:cNvSpPr>
            <a:spLocks/>
          </p:cNvSpPr>
          <p:nvPr/>
        </p:nvSpPr>
        <p:spPr bwMode="auto">
          <a:xfrm>
            <a:off x="3273425" y="3618962"/>
            <a:ext cx="5870575" cy="3239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1" y="44"/>
              </a:cxn>
              <a:cxn ang="0">
                <a:pos x="156" y="94"/>
              </a:cxn>
              <a:cxn ang="0">
                <a:pos x="484" y="151"/>
              </a:cxn>
              <a:cxn ang="0">
                <a:pos x="752" y="207"/>
              </a:cxn>
              <a:cxn ang="0">
                <a:pos x="1071" y="312"/>
              </a:cxn>
              <a:cxn ang="0">
                <a:pos x="1258" y="485"/>
              </a:cxn>
              <a:cxn ang="0">
                <a:pos x="1495" y="625"/>
              </a:cxn>
              <a:cxn ang="0">
                <a:pos x="1860" y="757"/>
              </a:cxn>
              <a:cxn ang="0">
                <a:pos x="2207" y="745"/>
              </a:cxn>
              <a:cxn ang="0">
                <a:pos x="2441" y="690"/>
              </a:cxn>
              <a:cxn ang="0">
                <a:pos x="2638" y="638"/>
              </a:cxn>
              <a:cxn ang="0">
                <a:pos x="2832" y="563"/>
              </a:cxn>
              <a:cxn ang="0">
                <a:pos x="3009" y="464"/>
              </a:cxn>
              <a:cxn ang="0">
                <a:pos x="3367" y="254"/>
              </a:cxn>
              <a:cxn ang="0">
                <a:pos x="3585" y="130"/>
              </a:cxn>
              <a:cxn ang="0">
                <a:pos x="3694" y="60"/>
              </a:cxn>
              <a:cxn ang="0">
                <a:pos x="3696" y="1251"/>
              </a:cxn>
              <a:cxn ang="0">
                <a:pos x="2877" y="1359"/>
              </a:cxn>
              <a:cxn ang="0">
                <a:pos x="2013" y="1640"/>
              </a:cxn>
              <a:cxn ang="0">
                <a:pos x="1272" y="1983"/>
              </a:cxn>
              <a:cxn ang="0">
                <a:pos x="1176" y="2004"/>
              </a:cxn>
              <a:cxn ang="0">
                <a:pos x="1074" y="1977"/>
              </a:cxn>
              <a:cxn ang="0">
                <a:pos x="1071" y="955"/>
              </a:cxn>
              <a:cxn ang="0">
                <a:pos x="1065" y="315"/>
              </a:cxn>
              <a:cxn ang="0">
                <a:pos x="6" y="312"/>
              </a:cxn>
              <a:cxn ang="0">
                <a:pos x="0" y="0"/>
              </a:cxn>
            </a:cxnLst>
            <a:rect l="0" t="0" r="r" b="b"/>
            <a:pathLst>
              <a:path w="3698" h="2004">
                <a:moveTo>
                  <a:pt x="0" y="0"/>
                </a:moveTo>
                <a:lnTo>
                  <a:pt x="31" y="44"/>
                </a:lnTo>
                <a:lnTo>
                  <a:pt x="156" y="94"/>
                </a:lnTo>
                <a:cubicBezTo>
                  <a:pt x="234" y="88"/>
                  <a:pt x="385" y="132"/>
                  <a:pt x="484" y="151"/>
                </a:cubicBezTo>
                <a:cubicBezTo>
                  <a:pt x="583" y="170"/>
                  <a:pt x="654" y="180"/>
                  <a:pt x="752" y="207"/>
                </a:cubicBezTo>
                <a:cubicBezTo>
                  <a:pt x="843" y="207"/>
                  <a:pt x="934" y="272"/>
                  <a:pt x="1071" y="312"/>
                </a:cubicBezTo>
                <a:lnTo>
                  <a:pt x="1258" y="485"/>
                </a:lnTo>
                <a:lnTo>
                  <a:pt x="1495" y="625"/>
                </a:lnTo>
                <a:cubicBezTo>
                  <a:pt x="1595" y="670"/>
                  <a:pt x="1741" y="737"/>
                  <a:pt x="1860" y="757"/>
                </a:cubicBezTo>
                <a:cubicBezTo>
                  <a:pt x="1979" y="777"/>
                  <a:pt x="2110" y="756"/>
                  <a:pt x="2207" y="745"/>
                </a:cubicBezTo>
                <a:cubicBezTo>
                  <a:pt x="2304" y="734"/>
                  <a:pt x="2369" y="708"/>
                  <a:pt x="2441" y="690"/>
                </a:cubicBezTo>
                <a:cubicBezTo>
                  <a:pt x="2513" y="672"/>
                  <a:pt x="2573" y="659"/>
                  <a:pt x="2638" y="638"/>
                </a:cubicBezTo>
                <a:cubicBezTo>
                  <a:pt x="2703" y="617"/>
                  <a:pt x="2770" y="592"/>
                  <a:pt x="2832" y="563"/>
                </a:cubicBezTo>
                <a:cubicBezTo>
                  <a:pt x="2894" y="534"/>
                  <a:pt x="2920" y="515"/>
                  <a:pt x="3009" y="464"/>
                </a:cubicBezTo>
                <a:cubicBezTo>
                  <a:pt x="3098" y="413"/>
                  <a:pt x="3271" y="310"/>
                  <a:pt x="3367" y="254"/>
                </a:cubicBezTo>
                <a:lnTo>
                  <a:pt x="3585" y="130"/>
                </a:lnTo>
                <a:lnTo>
                  <a:pt x="3694" y="60"/>
                </a:lnTo>
                <a:cubicBezTo>
                  <a:pt x="3698" y="243"/>
                  <a:pt x="3698" y="1067"/>
                  <a:pt x="3696" y="1251"/>
                </a:cubicBezTo>
                <a:lnTo>
                  <a:pt x="2877" y="1359"/>
                </a:lnTo>
                <a:cubicBezTo>
                  <a:pt x="2596" y="1424"/>
                  <a:pt x="2280" y="1536"/>
                  <a:pt x="2013" y="1640"/>
                </a:cubicBezTo>
                <a:cubicBezTo>
                  <a:pt x="1746" y="1744"/>
                  <a:pt x="1411" y="1922"/>
                  <a:pt x="1272" y="1983"/>
                </a:cubicBezTo>
                <a:lnTo>
                  <a:pt x="1176" y="2004"/>
                </a:lnTo>
                <a:lnTo>
                  <a:pt x="1074" y="1977"/>
                </a:lnTo>
                <a:lnTo>
                  <a:pt x="1071" y="955"/>
                </a:lnTo>
                <a:lnTo>
                  <a:pt x="1065" y="315"/>
                </a:lnTo>
                <a:lnTo>
                  <a:pt x="6" y="312"/>
                </a:lnTo>
                <a:lnTo>
                  <a:pt x="0" y="0"/>
                </a:lnTo>
                <a:close/>
              </a:path>
            </a:pathLst>
          </a:custGeom>
          <a:solidFill>
            <a:srgbClr val="FF6600">
              <a:alpha val="47059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47" name="Freeform 159"/>
          <p:cNvSpPr>
            <a:spLocks/>
          </p:cNvSpPr>
          <p:nvPr/>
        </p:nvSpPr>
        <p:spPr bwMode="auto">
          <a:xfrm>
            <a:off x="5100034" y="5628068"/>
            <a:ext cx="4043966" cy="1229932"/>
          </a:xfrm>
          <a:custGeom>
            <a:avLst/>
            <a:gdLst/>
            <a:ahLst/>
            <a:cxnLst>
              <a:cxn ang="0">
                <a:pos x="14" y="753"/>
              </a:cxn>
              <a:cxn ang="0">
                <a:pos x="106" y="765"/>
              </a:cxn>
              <a:cxn ang="0">
                <a:pos x="229" y="741"/>
              </a:cxn>
              <a:cxn ang="0">
                <a:pos x="287" y="711"/>
              </a:cxn>
              <a:cxn ang="0">
                <a:pos x="413" y="648"/>
              </a:cxn>
              <a:cxn ang="0">
                <a:pos x="575" y="576"/>
              </a:cxn>
              <a:cxn ang="0">
                <a:pos x="683" y="520"/>
              </a:cxn>
              <a:cxn ang="0">
                <a:pos x="755" y="486"/>
              </a:cxn>
              <a:cxn ang="0">
                <a:pos x="847" y="445"/>
              </a:cxn>
              <a:cxn ang="0">
                <a:pos x="998" y="385"/>
              </a:cxn>
              <a:cxn ang="0">
                <a:pos x="1112" y="343"/>
              </a:cxn>
              <a:cxn ang="0">
                <a:pos x="1213" y="306"/>
              </a:cxn>
              <a:cxn ang="0">
                <a:pos x="1358" y="255"/>
              </a:cxn>
              <a:cxn ang="0">
                <a:pos x="1427" y="226"/>
              </a:cxn>
              <a:cxn ang="0">
                <a:pos x="1576" y="183"/>
              </a:cxn>
              <a:cxn ang="0">
                <a:pos x="1697" y="148"/>
              </a:cxn>
              <a:cxn ang="0">
                <a:pos x="1925" y="106"/>
              </a:cxn>
              <a:cxn ang="0">
                <a:pos x="2256" y="57"/>
              </a:cxn>
              <a:cxn ang="0">
                <a:pos x="2483" y="27"/>
              </a:cxn>
              <a:cxn ang="0">
                <a:pos x="2630" y="0"/>
              </a:cxn>
              <a:cxn ang="0">
                <a:pos x="2633" y="504"/>
              </a:cxn>
              <a:cxn ang="0">
                <a:pos x="2620" y="816"/>
              </a:cxn>
              <a:cxn ang="0">
                <a:pos x="2288" y="828"/>
              </a:cxn>
              <a:cxn ang="0">
                <a:pos x="473" y="822"/>
              </a:cxn>
              <a:cxn ang="0">
                <a:pos x="8" y="813"/>
              </a:cxn>
              <a:cxn ang="0">
                <a:pos x="14" y="753"/>
              </a:cxn>
            </a:cxnLst>
            <a:rect l="0" t="0" r="r" b="b"/>
            <a:pathLst>
              <a:path w="2633" h="829">
                <a:moveTo>
                  <a:pt x="14" y="753"/>
                </a:moveTo>
                <a:cubicBezTo>
                  <a:pt x="28" y="742"/>
                  <a:pt x="70" y="767"/>
                  <a:pt x="106" y="765"/>
                </a:cubicBezTo>
                <a:cubicBezTo>
                  <a:pt x="142" y="763"/>
                  <a:pt x="199" y="750"/>
                  <a:pt x="229" y="741"/>
                </a:cubicBezTo>
                <a:cubicBezTo>
                  <a:pt x="246" y="733"/>
                  <a:pt x="257" y="726"/>
                  <a:pt x="287" y="711"/>
                </a:cubicBezTo>
                <a:cubicBezTo>
                  <a:pt x="312" y="700"/>
                  <a:pt x="365" y="670"/>
                  <a:pt x="413" y="648"/>
                </a:cubicBezTo>
                <a:cubicBezTo>
                  <a:pt x="474" y="631"/>
                  <a:pt x="512" y="587"/>
                  <a:pt x="575" y="576"/>
                </a:cubicBezTo>
                <a:cubicBezTo>
                  <a:pt x="610" y="558"/>
                  <a:pt x="644" y="531"/>
                  <a:pt x="683" y="520"/>
                </a:cubicBezTo>
                <a:cubicBezTo>
                  <a:pt x="713" y="512"/>
                  <a:pt x="725" y="494"/>
                  <a:pt x="755" y="486"/>
                </a:cubicBezTo>
                <a:lnTo>
                  <a:pt x="847" y="445"/>
                </a:lnTo>
                <a:cubicBezTo>
                  <a:pt x="884" y="408"/>
                  <a:pt x="948" y="394"/>
                  <a:pt x="998" y="385"/>
                </a:cubicBezTo>
                <a:cubicBezTo>
                  <a:pt x="1037" y="366"/>
                  <a:pt x="1071" y="356"/>
                  <a:pt x="1112" y="343"/>
                </a:cubicBezTo>
                <a:cubicBezTo>
                  <a:pt x="1145" y="321"/>
                  <a:pt x="1180" y="328"/>
                  <a:pt x="1213" y="306"/>
                </a:cubicBezTo>
                <a:cubicBezTo>
                  <a:pt x="1246" y="284"/>
                  <a:pt x="1319" y="265"/>
                  <a:pt x="1358" y="255"/>
                </a:cubicBezTo>
                <a:cubicBezTo>
                  <a:pt x="1393" y="240"/>
                  <a:pt x="1391" y="238"/>
                  <a:pt x="1427" y="226"/>
                </a:cubicBezTo>
                <a:cubicBezTo>
                  <a:pt x="1463" y="214"/>
                  <a:pt x="1531" y="196"/>
                  <a:pt x="1576" y="183"/>
                </a:cubicBezTo>
                <a:cubicBezTo>
                  <a:pt x="1621" y="172"/>
                  <a:pt x="1649" y="154"/>
                  <a:pt x="1697" y="148"/>
                </a:cubicBezTo>
                <a:cubicBezTo>
                  <a:pt x="1767" y="124"/>
                  <a:pt x="1852" y="115"/>
                  <a:pt x="1925" y="106"/>
                </a:cubicBezTo>
                <a:cubicBezTo>
                  <a:pt x="2036" y="77"/>
                  <a:pt x="2143" y="72"/>
                  <a:pt x="2256" y="57"/>
                </a:cubicBezTo>
                <a:cubicBezTo>
                  <a:pt x="2331" y="33"/>
                  <a:pt x="2404" y="35"/>
                  <a:pt x="2483" y="27"/>
                </a:cubicBezTo>
                <a:lnTo>
                  <a:pt x="2630" y="0"/>
                </a:lnTo>
                <a:lnTo>
                  <a:pt x="2633" y="504"/>
                </a:lnTo>
                <a:lnTo>
                  <a:pt x="2620" y="816"/>
                </a:lnTo>
                <a:lnTo>
                  <a:pt x="2288" y="828"/>
                </a:lnTo>
                <a:cubicBezTo>
                  <a:pt x="1930" y="829"/>
                  <a:pt x="849" y="824"/>
                  <a:pt x="473" y="822"/>
                </a:cubicBezTo>
                <a:cubicBezTo>
                  <a:pt x="123" y="819"/>
                  <a:pt x="82" y="823"/>
                  <a:pt x="8" y="813"/>
                </a:cubicBezTo>
                <a:cubicBezTo>
                  <a:pt x="0" y="797"/>
                  <a:pt x="14" y="771"/>
                  <a:pt x="14" y="753"/>
                </a:cubicBezTo>
                <a:close/>
              </a:path>
            </a:pathLst>
          </a:custGeom>
          <a:solidFill>
            <a:srgbClr val="CC0099">
              <a:alpha val="36078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40" name="Прямоугольник 39"/>
          <p:cNvSpPr/>
          <p:nvPr/>
        </p:nvSpPr>
        <p:spPr>
          <a:xfrm>
            <a:off x="3252029" y="4121239"/>
            <a:ext cx="1785192" cy="2736761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2" name="Group 59"/>
          <p:cNvGrpSpPr>
            <a:grpSpLocks/>
          </p:cNvGrpSpPr>
          <p:nvPr/>
        </p:nvGrpSpPr>
        <p:grpSpPr bwMode="auto">
          <a:xfrm>
            <a:off x="3733800" y="1371600"/>
            <a:ext cx="5475288" cy="2484438"/>
            <a:chOff x="2353" y="848"/>
            <a:chExt cx="3449" cy="1565"/>
          </a:xfrm>
        </p:grpSpPr>
        <p:sp>
          <p:nvSpPr>
            <p:cNvPr id="11324" name="Freeform 60"/>
            <p:cNvSpPr>
              <a:spLocks/>
            </p:cNvSpPr>
            <p:nvPr/>
          </p:nvSpPr>
          <p:spPr bwMode="auto">
            <a:xfrm>
              <a:off x="2369" y="848"/>
              <a:ext cx="3402" cy="156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592" y="94"/>
                </a:cxn>
                <a:cxn ang="0">
                  <a:pos x="1580" y="8"/>
                </a:cxn>
                <a:cxn ang="0">
                  <a:pos x="3402" y="141"/>
                </a:cxn>
              </a:cxnLst>
              <a:rect l="0" t="0" r="r" b="b"/>
              <a:pathLst>
                <a:path w="3402" h="156">
                  <a:moveTo>
                    <a:pt x="0" y="156"/>
                  </a:moveTo>
                  <a:cubicBezTo>
                    <a:pt x="99" y="146"/>
                    <a:pt x="329" y="119"/>
                    <a:pt x="592" y="94"/>
                  </a:cubicBezTo>
                  <a:cubicBezTo>
                    <a:pt x="855" y="69"/>
                    <a:pt x="1112" y="0"/>
                    <a:pt x="1580" y="8"/>
                  </a:cubicBezTo>
                  <a:cubicBezTo>
                    <a:pt x="2048" y="16"/>
                    <a:pt x="3023" y="113"/>
                    <a:pt x="3402" y="141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11325" name="Freeform 61"/>
            <p:cNvSpPr>
              <a:spLocks/>
            </p:cNvSpPr>
            <p:nvPr/>
          </p:nvSpPr>
          <p:spPr bwMode="auto">
            <a:xfrm>
              <a:off x="2353" y="2220"/>
              <a:ext cx="3449" cy="193"/>
            </a:xfrm>
            <a:custGeom>
              <a:avLst/>
              <a:gdLst/>
              <a:ahLst/>
              <a:cxnLst>
                <a:cxn ang="0">
                  <a:pos x="3449" y="193"/>
                </a:cxn>
                <a:cxn ang="0">
                  <a:pos x="2592" y="53"/>
                </a:cxn>
                <a:cxn ang="0">
                  <a:pos x="927" y="14"/>
                </a:cxn>
                <a:cxn ang="0">
                  <a:pos x="0" y="138"/>
                </a:cxn>
              </a:cxnLst>
              <a:rect l="0" t="0" r="r" b="b"/>
              <a:pathLst>
                <a:path w="3449" h="193">
                  <a:moveTo>
                    <a:pt x="3449" y="193"/>
                  </a:moveTo>
                  <a:cubicBezTo>
                    <a:pt x="3305" y="171"/>
                    <a:pt x="3012" y="83"/>
                    <a:pt x="2592" y="53"/>
                  </a:cubicBezTo>
                  <a:cubicBezTo>
                    <a:pt x="2172" y="23"/>
                    <a:pt x="1359" y="0"/>
                    <a:pt x="927" y="14"/>
                  </a:cubicBezTo>
                  <a:cubicBezTo>
                    <a:pt x="495" y="28"/>
                    <a:pt x="193" y="112"/>
                    <a:pt x="0" y="138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54158" y="4060065"/>
            <a:ext cx="3905717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Вологе спекотне літо</a:t>
            </a:r>
            <a:endParaRPr lang="uk-UA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92796" y="4655116"/>
            <a:ext cx="3848554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Суха ще </a:t>
            </a:r>
            <a:r>
              <a:rPr lang="uk-UA" dirty="0" err="1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спекотніша</a:t>
            </a:r>
            <a:r>
              <a:rPr lang="uk-UA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зима</a:t>
            </a:r>
            <a:endParaRPr lang="uk-UA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Freeform 170"/>
          <p:cNvSpPr>
            <a:spLocks/>
          </p:cNvSpPr>
          <p:nvPr/>
        </p:nvSpPr>
        <p:spPr bwMode="auto">
          <a:xfrm>
            <a:off x="3799268" y="1"/>
            <a:ext cx="5550793" cy="1828800"/>
          </a:xfrm>
          <a:custGeom>
            <a:avLst/>
            <a:gdLst/>
            <a:ahLst/>
            <a:cxnLst>
              <a:cxn ang="0">
                <a:pos x="1257" y="1101"/>
              </a:cxn>
              <a:cxn ang="0">
                <a:pos x="1740" y="1140"/>
              </a:cxn>
              <a:cxn ang="0">
                <a:pos x="1997" y="1101"/>
              </a:cxn>
              <a:cxn ang="0">
                <a:pos x="2160" y="1031"/>
              </a:cxn>
              <a:cxn ang="0">
                <a:pos x="2400" y="957"/>
              </a:cxn>
              <a:cxn ang="0">
                <a:pos x="2563" y="872"/>
              </a:cxn>
              <a:cxn ang="0">
                <a:pos x="2814" y="930"/>
              </a:cxn>
              <a:cxn ang="0">
                <a:pos x="2658" y="619"/>
              </a:cxn>
              <a:cxn ang="0">
                <a:pos x="2970" y="0"/>
              </a:cxn>
              <a:cxn ang="0">
                <a:pos x="0" y="9"/>
              </a:cxn>
              <a:cxn ang="0">
                <a:pos x="14" y="86"/>
              </a:cxn>
              <a:cxn ang="0">
                <a:pos x="152" y="315"/>
              </a:cxn>
              <a:cxn ang="0">
                <a:pos x="354" y="572"/>
              </a:cxn>
              <a:cxn ang="0">
                <a:pos x="578" y="825"/>
              </a:cxn>
              <a:cxn ang="0">
                <a:pos x="728" y="915"/>
              </a:cxn>
              <a:cxn ang="0">
                <a:pos x="915" y="1024"/>
              </a:cxn>
              <a:cxn ang="0">
                <a:pos x="1257" y="1101"/>
              </a:cxn>
            </a:cxnLst>
            <a:rect l="0" t="0" r="r" b="b"/>
            <a:pathLst>
              <a:path w="3413" h="1140">
                <a:moveTo>
                  <a:pt x="1257" y="1101"/>
                </a:moveTo>
                <a:cubicBezTo>
                  <a:pt x="1394" y="1120"/>
                  <a:pt x="1617" y="1140"/>
                  <a:pt x="1740" y="1140"/>
                </a:cubicBezTo>
                <a:cubicBezTo>
                  <a:pt x="1827" y="1130"/>
                  <a:pt x="1937" y="1116"/>
                  <a:pt x="1997" y="1101"/>
                </a:cubicBezTo>
                <a:cubicBezTo>
                  <a:pt x="2060" y="1085"/>
                  <a:pt x="2100" y="1056"/>
                  <a:pt x="2160" y="1031"/>
                </a:cubicBezTo>
                <a:cubicBezTo>
                  <a:pt x="2228" y="1020"/>
                  <a:pt x="2333" y="983"/>
                  <a:pt x="2400" y="957"/>
                </a:cubicBezTo>
                <a:cubicBezTo>
                  <a:pt x="2467" y="931"/>
                  <a:pt x="2494" y="876"/>
                  <a:pt x="2563" y="872"/>
                </a:cubicBezTo>
                <a:cubicBezTo>
                  <a:pt x="2603" y="831"/>
                  <a:pt x="2749" y="1067"/>
                  <a:pt x="2814" y="930"/>
                </a:cubicBezTo>
                <a:cubicBezTo>
                  <a:pt x="2830" y="888"/>
                  <a:pt x="2632" y="774"/>
                  <a:pt x="2658" y="619"/>
                </a:cubicBezTo>
                <a:cubicBezTo>
                  <a:pt x="2684" y="464"/>
                  <a:pt x="3413" y="102"/>
                  <a:pt x="2970" y="0"/>
                </a:cubicBezTo>
                <a:lnTo>
                  <a:pt x="0" y="9"/>
                </a:lnTo>
                <a:lnTo>
                  <a:pt x="14" y="86"/>
                </a:lnTo>
                <a:cubicBezTo>
                  <a:pt x="39" y="137"/>
                  <a:pt x="95" y="234"/>
                  <a:pt x="152" y="315"/>
                </a:cubicBezTo>
                <a:cubicBezTo>
                  <a:pt x="88" y="350"/>
                  <a:pt x="316" y="524"/>
                  <a:pt x="354" y="572"/>
                </a:cubicBezTo>
                <a:cubicBezTo>
                  <a:pt x="394" y="760"/>
                  <a:pt x="415" y="820"/>
                  <a:pt x="578" y="825"/>
                </a:cubicBezTo>
                <a:cubicBezTo>
                  <a:pt x="660" y="831"/>
                  <a:pt x="646" y="909"/>
                  <a:pt x="728" y="915"/>
                </a:cubicBezTo>
                <a:cubicBezTo>
                  <a:pt x="761" y="926"/>
                  <a:pt x="889" y="1002"/>
                  <a:pt x="915" y="1024"/>
                </a:cubicBezTo>
                <a:cubicBezTo>
                  <a:pt x="1011" y="1027"/>
                  <a:pt x="1183" y="1111"/>
                  <a:pt x="1257" y="1101"/>
                </a:cubicBezTo>
                <a:close/>
              </a:path>
            </a:pathLst>
          </a:custGeom>
          <a:solidFill>
            <a:srgbClr val="0066FF">
              <a:alpha val="43137"/>
            </a:srgbClr>
          </a:solidFill>
          <a:ln w="28575" cap="rnd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42" name="Freeform 171"/>
          <p:cNvSpPr>
            <a:spLocks/>
          </p:cNvSpPr>
          <p:nvPr/>
        </p:nvSpPr>
        <p:spPr bwMode="auto">
          <a:xfrm>
            <a:off x="3262312" y="0"/>
            <a:ext cx="5881688" cy="2732088"/>
          </a:xfrm>
          <a:custGeom>
            <a:avLst/>
            <a:gdLst/>
            <a:ahLst/>
            <a:cxnLst>
              <a:cxn ang="0">
                <a:pos x="3705" y="470"/>
              </a:cxn>
              <a:cxn ang="0">
                <a:pos x="3308" y="1000"/>
              </a:cxn>
              <a:cxn ang="0">
                <a:pos x="3137" y="1218"/>
              </a:cxn>
              <a:cxn ang="0">
                <a:pos x="2880" y="1545"/>
              </a:cxn>
              <a:cxn ang="0">
                <a:pos x="2335" y="1716"/>
              </a:cxn>
              <a:cxn ang="0">
                <a:pos x="1842" y="1659"/>
              </a:cxn>
              <a:cxn ang="0">
                <a:pos x="1113" y="1490"/>
              </a:cxn>
              <a:cxn ang="0">
                <a:pos x="817" y="1101"/>
              </a:cxn>
              <a:cxn ang="0">
                <a:pos x="459" y="1085"/>
              </a:cxn>
              <a:cxn ang="0">
                <a:pos x="182" y="1058"/>
              </a:cxn>
              <a:cxn ang="0">
                <a:pos x="74" y="1029"/>
              </a:cxn>
              <a:cxn ang="0">
                <a:pos x="2" y="987"/>
              </a:cxn>
              <a:cxn ang="0">
                <a:pos x="0" y="2"/>
              </a:cxn>
              <a:cxn ang="0">
                <a:pos x="249" y="0"/>
              </a:cxn>
              <a:cxn ang="0">
                <a:pos x="359" y="8"/>
              </a:cxn>
              <a:cxn ang="0">
                <a:pos x="362" y="73"/>
              </a:cxn>
              <a:cxn ang="0">
                <a:pos x="378" y="106"/>
              </a:cxn>
              <a:cxn ang="0">
                <a:pos x="490" y="268"/>
              </a:cxn>
              <a:cxn ang="0">
                <a:pos x="512" y="291"/>
              </a:cxn>
              <a:cxn ang="0">
                <a:pos x="551" y="412"/>
              </a:cxn>
              <a:cxn ang="0">
                <a:pos x="689" y="550"/>
              </a:cxn>
              <a:cxn ang="0">
                <a:pos x="753" y="720"/>
              </a:cxn>
              <a:cxn ang="0">
                <a:pos x="834" y="798"/>
              </a:cxn>
              <a:cxn ang="0">
                <a:pos x="959" y="829"/>
              </a:cxn>
              <a:cxn ang="0">
                <a:pos x="1001" y="855"/>
              </a:cxn>
              <a:cxn ang="0">
                <a:pos x="1109" y="928"/>
              </a:cxn>
              <a:cxn ang="0">
                <a:pos x="1320" y="1030"/>
              </a:cxn>
              <a:cxn ang="0">
                <a:pos x="1519" y="1081"/>
              </a:cxn>
              <a:cxn ang="0">
                <a:pos x="1718" y="1113"/>
              </a:cxn>
              <a:cxn ang="0">
                <a:pos x="1767" y="1116"/>
              </a:cxn>
              <a:cxn ang="0">
                <a:pos x="1835" y="1125"/>
              </a:cxn>
              <a:cxn ang="0">
                <a:pos x="1953" y="1134"/>
              </a:cxn>
              <a:cxn ang="0">
                <a:pos x="2148" y="1131"/>
              </a:cxn>
              <a:cxn ang="0">
                <a:pos x="2310" y="1107"/>
              </a:cxn>
              <a:cxn ang="0">
                <a:pos x="2547" y="1026"/>
              </a:cxn>
              <a:cxn ang="0">
                <a:pos x="2577" y="1018"/>
              </a:cxn>
              <a:cxn ang="0">
                <a:pos x="2748" y="953"/>
              </a:cxn>
              <a:cxn ang="0">
                <a:pos x="2835" y="906"/>
              </a:cxn>
              <a:cxn ang="0">
                <a:pos x="2942" y="867"/>
              </a:cxn>
              <a:cxn ang="0">
                <a:pos x="3050" y="939"/>
              </a:cxn>
              <a:cxn ang="0">
                <a:pos x="3145" y="953"/>
              </a:cxn>
              <a:cxn ang="0">
                <a:pos x="3149" y="882"/>
              </a:cxn>
              <a:cxn ang="0">
                <a:pos x="3059" y="772"/>
              </a:cxn>
              <a:cxn ang="0">
                <a:pos x="3021" y="696"/>
              </a:cxn>
              <a:cxn ang="0">
                <a:pos x="3027" y="573"/>
              </a:cxn>
              <a:cxn ang="0">
                <a:pos x="3261" y="271"/>
              </a:cxn>
              <a:cxn ang="0">
                <a:pos x="3321" y="196"/>
              </a:cxn>
              <a:cxn ang="0">
                <a:pos x="3339" y="0"/>
              </a:cxn>
              <a:cxn ang="0">
                <a:pos x="3690" y="8"/>
              </a:cxn>
            </a:cxnLst>
            <a:rect l="0" t="0" r="r" b="b"/>
            <a:pathLst>
              <a:path w="3705" h="1721">
                <a:moveTo>
                  <a:pt x="3705" y="470"/>
                </a:moveTo>
                <a:lnTo>
                  <a:pt x="3308" y="1000"/>
                </a:lnTo>
                <a:cubicBezTo>
                  <a:pt x="3303" y="1019"/>
                  <a:pt x="3150" y="1215"/>
                  <a:pt x="3137" y="1218"/>
                </a:cubicBezTo>
                <a:cubicBezTo>
                  <a:pt x="3097" y="1226"/>
                  <a:pt x="2916" y="1528"/>
                  <a:pt x="2880" y="1545"/>
                </a:cubicBezTo>
                <a:cubicBezTo>
                  <a:pt x="2746" y="1628"/>
                  <a:pt x="2508" y="1697"/>
                  <a:pt x="2335" y="1716"/>
                </a:cubicBezTo>
                <a:cubicBezTo>
                  <a:pt x="2200" y="1721"/>
                  <a:pt x="2045" y="1697"/>
                  <a:pt x="1842" y="1659"/>
                </a:cubicBezTo>
                <a:cubicBezTo>
                  <a:pt x="1671" y="1622"/>
                  <a:pt x="1284" y="1583"/>
                  <a:pt x="1113" y="1490"/>
                </a:cubicBezTo>
                <a:cubicBezTo>
                  <a:pt x="1037" y="1406"/>
                  <a:pt x="974" y="1219"/>
                  <a:pt x="817" y="1101"/>
                </a:cubicBezTo>
                <a:cubicBezTo>
                  <a:pt x="747" y="1008"/>
                  <a:pt x="604" y="1115"/>
                  <a:pt x="459" y="1085"/>
                </a:cubicBezTo>
                <a:lnTo>
                  <a:pt x="182" y="1058"/>
                </a:lnTo>
                <a:lnTo>
                  <a:pt x="74" y="1029"/>
                </a:lnTo>
                <a:lnTo>
                  <a:pt x="2" y="987"/>
                </a:lnTo>
                <a:lnTo>
                  <a:pt x="0" y="2"/>
                </a:lnTo>
                <a:lnTo>
                  <a:pt x="249" y="0"/>
                </a:lnTo>
                <a:lnTo>
                  <a:pt x="359" y="8"/>
                </a:lnTo>
                <a:lnTo>
                  <a:pt x="362" y="73"/>
                </a:lnTo>
                <a:lnTo>
                  <a:pt x="378" y="106"/>
                </a:lnTo>
                <a:cubicBezTo>
                  <a:pt x="399" y="138"/>
                  <a:pt x="468" y="237"/>
                  <a:pt x="490" y="268"/>
                </a:cubicBezTo>
                <a:cubicBezTo>
                  <a:pt x="511" y="299"/>
                  <a:pt x="502" y="267"/>
                  <a:pt x="512" y="291"/>
                </a:cubicBezTo>
                <a:cubicBezTo>
                  <a:pt x="522" y="315"/>
                  <a:pt x="522" y="369"/>
                  <a:pt x="551" y="412"/>
                </a:cubicBezTo>
                <a:cubicBezTo>
                  <a:pt x="580" y="455"/>
                  <a:pt x="655" y="499"/>
                  <a:pt x="689" y="550"/>
                </a:cubicBezTo>
                <a:cubicBezTo>
                  <a:pt x="746" y="613"/>
                  <a:pt x="729" y="679"/>
                  <a:pt x="753" y="720"/>
                </a:cubicBezTo>
                <a:cubicBezTo>
                  <a:pt x="777" y="761"/>
                  <a:pt x="800" y="780"/>
                  <a:pt x="834" y="798"/>
                </a:cubicBezTo>
                <a:cubicBezTo>
                  <a:pt x="868" y="816"/>
                  <a:pt x="931" y="820"/>
                  <a:pt x="959" y="829"/>
                </a:cubicBezTo>
                <a:lnTo>
                  <a:pt x="1001" y="855"/>
                </a:lnTo>
                <a:cubicBezTo>
                  <a:pt x="1026" y="872"/>
                  <a:pt x="1056" y="899"/>
                  <a:pt x="1109" y="928"/>
                </a:cubicBezTo>
                <a:lnTo>
                  <a:pt x="1320" y="1030"/>
                </a:lnTo>
                <a:cubicBezTo>
                  <a:pt x="1426" y="1035"/>
                  <a:pt x="1453" y="1067"/>
                  <a:pt x="1519" y="1081"/>
                </a:cubicBezTo>
                <a:cubicBezTo>
                  <a:pt x="1585" y="1095"/>
                  <a:pt x="1677" y="1107"/>
                  <a:pt x="1718" y="1113"/>
                </a:cubicBezTo>
                <a:cubicBezTo>
                  <a:pt x="1759" y="1119"/>
                  <a:pt x="1748" y="1114"/>
                  <a:pt x="1767" y="1116"/>
                </a:cubicBezTo>
                <a:cubicBezTo>
                  <a:pt x="1786" y="1118"/>
                  <a:pt x="1804" y="1122"/>
                  <a:pt x="1835" y="1125"/>
                </a:cubicBezTo>
                <a:cubicBezTo>
                  <a:pt x="1866" y="1128"/>
                  <a:pt x="1901" y="1133"/>
                  <a:pt x="1953" y="1134"/>
                </a:cubicBezTo>
                <a:cubicBezTo>
                  <a:pt x="2005" y="1135"/>
                  <a:pt x="2089" y="1135"/>
                  <a:pt x="2148" y="1131"/>
                </a:cubicBezTo>
                <a:cubicBezTo>
                  <a:pt x="2207" y="1127"/>
                  <a:pt x="2244" y="1125"/>
                  <a:pt x="2310" y="1107"/>
                </a:cubicBezTo>
                <a:cubicBezTo>
                  <a:pt x="2382" y="1116"/>
                  <a:pt x="2475" y="1010"/>
                  <a:pt x="2547" y="1026"/>
                </a:cubicBezTo>
                <a:cubicBezTo>
                  <a:pt x="2591" y="1012"/>
                  <a:pt x="2544" y="1030"/>
                  <a:pt x="2577" y="1018"/>
                </a:cubicBezTo>
                <a:cubicBezTo>
                  <a:pt x="2610" y="1006"/>
                  <a:pt x="2705" y="972"/>
                  <a:pt x="2748" y="953"/>
                </a:cubicBezTo>
                <a:cubicBezTo>
                  <a:pt x="2792" y="936"/>
                  <a:pt x="2803" y="920"/>
                  <a:pt x="2835" y="906"/>
                </a:cubicBezTo>
                <a:cubicBezTo>
                  <a:pt x="2867" y="892"/>
                  <a:pt x="2906" y="862"/>
                  <a:pt x="2942" y="867"/>
                </a:cubicBezTo>
                <a:cubicBezTo>
                  <a:pt x="2979" y="868"/>
                  <a:pt x="3016" y="925"/>
                  <a:pt x="3050" y="939"/>
                </a:cubicBezTo>
                <a:cubicBezTo>
                  <a:pt x="3084" y="953"/>
                  <a:pt x="3128" y="963"/>
                  <a:pt x="3145" y="953"/>
                </a:cubicBezTo>
                <a:cubicBezTo>
                  <a:pt x="3155" y="943"/>
                  <a:pt x="3169" y="925"/>
                  <a:pt x="3149" y="882"/>
                </a:cubicBezTo>
                <a:cubicBezTo>
                  <a:pt x="3135" y="852"/>
                  <a:pt x="3080" y="803"/>
                  <a:pt x="3059" y="772"/>
                </a:cubicBezTo>
                <a:cubicBezTo>
                  <a:pt x="3038" y="741"/>
                  <a:pt x="3026" y="729"/>
                  <a:pt x="3021" y="696"/>
                </a:cubicBezTo>
                <a:cubicBezTo>
                  <a:pt x="3015" y="634"/>
                  <a:pt x="2991" y="644"/>
                  <a:pt x="3027" y="573"/>
                </a:cubicBezTo>
                <a:cubicBezTo>
                  <a:pt x="3067" y="502"/>
                  <a:pt x="3212" y="334"/>
                  <a:pt x="3261" y="271"/>
                </a:cubicBezTo>
                <a:cubicBezTo>
                  <a:pt x="3308" y="208"/>
                  <a:pt x="3299" y="235"/>
                  <a:pt x="3321" y="196"/>
                </a:cubicBezTo>
                <a:lnTo>
                  <a:pt x="3339" y="0"/>
                </a:lnTo>
                <a:lnTo>
                  <a:pt x="3690" y="8"/>
                </a:lnTo>
              </a:path>
            </a:pathLst>
          </a:custGeom>
          <a:solidFill>
            <a:srgbClr val="FF7C80">
              <a:alpha val="50980"/>
            </a:srgbClr>
          </a:solidFill>
          <a:ln w="9525" cap="rnd">
            <a:noFill/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43" name="Freeform 172"/>
          <p:cNvSpPr>
            <a:spLocks/>
          </p:cNvSpPr>
          <p:nvPr/>
        </p:nvSpPr>
        <p:spPr bwMode="auto">
          <a:xfrm>
            <a:off x="3275013" y="766763"/>
            <a:ext cx="5889625" cy="3149600"/>
          </a:xfrm>
          <a:custGeom>
            <a:avLst/>
            <a:gdLst/>
            <a:ahLst/>
            <a:cxnLst>
              <a:cxn ang="0">
                <a:pos x="0" y="506"/>
              </a:cxn>
              <a:cxn ang="0">
                <a:pos x="64" y="543"/>
              </a:cxn>
              <a:cxn ang="0">
                <a:pos x="148" y="569"/>
              </a:cxn>
              <a:cxn ang="0">
                <a:pos x="354" y="589"/>
              </a:cxn>
              <a:cxn ang="0">
                <a:pos x="384" y="592"/>
              </a:cxn>
              <a:cxn ang="0">
                <a:pos x="420" y="593"/>
              </a:cxn>
              <a:cxn ang="0">
                <a:pos x="513" y="602"/>
              </a:cxn>
              <a:cxn ang="0">
                <a:pos x="766" y="578"/>
              </a:cxn>
              <a:cxn ang="0">
                <a:pos x="912" y="699"/>
              </a:cxn>
              <a:cxn ang="0">
                <a:pos x="1035" y="881"/>
              </a:cxn>
              <a:cxn ang="0">
                <a:pos x="1105" y="984"/>
              </a:cxn>
              <a:cxn ang="0">
                <a:pos x="1267" y="1063"/>
              </a:cxn>
              <a:cxn ang="0">
                <a:pos x="1489" y="1111"/>
              </a:cxn>
              <a:cxn ang="0">
                <a:pos x="1564" y="1127"/>
              </a:cxn>
              <a:cxn ang="0">
                <a:pos x="1628" y="1136"/>
              </a:cxn>
              <a:cxn ang="0">
                <a:pos x="1799" y="1160"/>
              </a:cxn>
              <a:cxn ang="0">
                <a:pos x="1966" y="1195"/>
              </a:cxn>
              <a:cxn ang="0">
                <a:pos x="2327" y="1228"/>
              </a:cxn>
              <a:cxn ang="0">
                <a:pos x="2647" y="1160"/>
              </a:cxn>
              <a:cxn ang="0">
                <a:pos x="2739" y="1126"/>
              </a:cxn>
              <a:cxn ang="0">
                <a:pos x="2833" y="1088"/>
              </a:cxn>
              <a:cxn ang="0">
                <a:pos x="2919" y="1016"/>
              </a:cxn>
              <a:cxn ang="0">
                <a:pos x="2983" y="922"/>
              </a:cxn>
              <a:cxn ang="0">
                <a:pos x="3045" y="833"/>
              </a:cxn>
              <a:cxn ang="0">
                <a:pos x="3405" y="377"/>
              </a:cxn>
              <a:cxn ang="0">
                <a:pos x="3706" y="0"/>
              </a:cxn>
              <a:cxn ang="0">
                <a:pos x="3706" y="1191"/>
              </a:cxn>
              <a:cxn ang="0">
                <a:pos x="2998" y="1837"/>
              </a:cxn>
              <a:cxn ang="0">
                <a:pos x="2708" y="1967"/>
              </a:cxn>
              <a:cxn ang="0">
                <a:pos x="2468" y="1938"/>
              </a:cxn>
              <a:cxn ang="0">
                <a:pos x="2251" y="1922"/>
              </a:cxn>
              <a:cxn ang="0">
                <a:pos x="1875" y="1851"/>
              </a:cxn>
              <a:cxn ang="0">
                <a:pos x="1597" y="1868"/>
              </a:cxn>
              <a:cxn ang="0">
                <a:pos x="1239" y="1845"/>
              </a:cxn>
              <a:cxn ang="0">
                <a:pos x="561" y="1385"/>
              </a:cxn>
              <a:cxn ang="0">
                <a:pos x="1" y="1217"/>
              </a:cxn>
              <a:cxn ang="0">
                <a:pos x="0" y="506"/>
              </a:cxn>
            </a:cxnLst>
            <a:rect l="0" t="0" r="r" b="b"/>
            <a:pathLst>
              <a:path w="3710" h="1984">
                <a:moveTo>
                  <a:pt x="0" y="506"/>
                </a:moveTo>
                <a:lnTo>
                  <a:pt x="64" y="543"/>
                </a:lnTo>
                <a:lnTo>
                  <a:pt x="148" y="569"/>
                </a:lnTo>
                <a:cubicBezTo>
                  <a:pt x="214" y="587"/>
                  <a:pt x="315" y="585"/>
                  <a:pt x="354" y="589"/>
                </a:cubicBezTo>
                <a:cubicBezTo>
                  <a:pt x="393" y="593"/>
                  <a:pt x="373" y="591"/>
                  <a:pt x="384" y="592"/>
                </a:cubicBezTo>
                <a:cubicBezTo>
                  <a:pt x="396" y="593"/>
                  <a:pt x="391" y="593"/>
                  <a:pt x="420" y="593"/>
                </a:cubicBezTo>
                <a:cubicBezTo>
                  <a:pt x="441" y="595"/>
                  <a:pt x="455" y="604"/>
                  <a:pt x="513" y="602"/>
                </a:cubicBezTo>
                <a:cubicBezTo>
                  <a:pt x="537" y="625"/>
                  <a:pt x="740" y="560"/>
                  <a:pt x="766" y="578"/>
                </a:cubicBezTo>
                <a:cubicBezTo>
                  <a:pt x="826" y="595"/>
                  <a:pt x="867" y="649"/>
                  <a:pt x="912" y="699"/>
                </a:cubicBezTo>
                <a:cubicBezTo>
                  <a:pt x="957" y="749"/>
                  <a:pt x="1003" y="834"/>
                  <a:pt x="1035" y="881"/>
                </a:cubicBezTo>
                <a:cubicBezTo>
                  <a:pt x="1072" y="926"/>
                  <a:pt x="1066" y="954"/>
                  <a:pt x="1105" y="984"/>
                </a:cubicBezTo>
                <a:cubicBezTo>
                  <a:pt x="1144" y="1014"/>
                  <a:pt x="1203" y="1042"/>
                  <a:pt x="1267" y="1063"/>
                </a:cubicBezTo>
                <a:lnTo>
                  <a:pt x="1489" y="1111"/>
                </a:lnTo>
                <a:cubicBezTo>
                  <a:pt x="1539" y="1121"/>
                  <a:pt x="1541" y="1123"/>
                  <a:pt x="1564" y="1127"/>
                </a:cubicBezTo>
                <a:cubicBezTo>
                  <a:pt x="1587" y="1131"/>
                  <a:pt x="1589" y="1131"/>
                  <a:pt x="1628" y="1136"/>
                </a:cubicBezTo>
                <a:cubicBezTo>
                  <a:pt x="1693" y="1141"/>
                  <a:pt x="1734" y="1157"/>
                  <a:pt x="1799" y="1160"/>
                </a:cubicBezTo>
                <a:cubicBezTo>
                  <a:pt x="1854" y="1165"/>
                  <a:pt x="1878" y="1184"/>
                  <a:pt x="1966" y="1195"/>
                </a:cubicBezTo>
                <a:cubicBezTo>
                  <a:pt x="2054" y="1206"/>
                  <a:pt x="2214" y="1234"/>
                  <a:pt x="2327" y="1228"/>
                </a:cubicBezTo>
                <a:cubicBezTo>
                  <a:pt x="2486" y="1224"/>
                  <a:pt x="2578" y="1176"/>
                  <a:pt x="2647" y="1160"/>
                </a:cubicBezTo>
                <a:cubicBezTo>
                  <a:pt x="2656" y="1153"/>
                  <a:pt x="2730" y="1132"/>
                  <a:pt x="2739" y="1126"/>
                </a:cubicBezTo>
                <a:cubicBezTo>
                  <a:pt x="2767" y="1107"/>
                  <a:pt x="2801" y="1095"/>
                  <a:pt x="2833" y="1088"/>
                </a:cubicBezTo>
                <a:cubicBezTo>
                  <a:pt x="2843" y="1086"/>
                  <a:pt x="2909" y="1019"/>
                  <a:pt x="2919" y="1016"/>
                </a:cubicBezTo>
                <a:cubicBezTo>
                  <a:pt x="2951" y="1008"/>
                  <a:pt x="2932" y="930"/>
                  <a:pt x="2983" y="922"/>
                </a:cubicBezTo>
                <a:cubicBezTo>
                  <a:pt x="3006" y="890"/>
                  <a:pt x="2925" y="987"/>
                  <a:pt x="3045" y="833"/>
                </a:cubicBezTo>
                <a:cubicBezTo>
                  <a:pt x="3115" y="742"/>
                  <a:pt x="3295" y="516"/>
                  <a:pt x="3405" y="377"/>
                </a:cubicBezTo>
                <a:lnTo>
                  <a:pt x="3706" y="0"/>
                </a:lnTo>
                <a:cubicBezTo>
                  <a:pt x="3710" y="183"/>
                  <a:pt x="3708" y="1007"/>
                  <a:pt x="3706" y="1191"/>
                </a:cubicBezTo>
                <a:cubicBezTo>
                  <a:pt x="3586" y="1492"/>
                  <a:pt x="3164" y="1708"/>
                  <a:pt x="2998" y="1837"/>
                </a:cubicBezTo>
                <a:cubicBezTo>
                  <a:pt x="2832" y="1966"/>
                  <a:pt x="2796" y="1950"/>
                  <a:pt x="2708" y="1967"/>
                </a:cubicBezTo>
                <a:cubicBezTo>
                  <a:pt x="2620" y="1984"/>
                  <a:pt x="2544" y="1945"/>
                  <a:pt x="2468" y="1938"/>
                </a:cubicBezTo>
                <a:cubicBezTo>
                  <a:pt x="2393" y="1926"/>
                  <a:pt x="2353" y="1934"/>
                  <a:pt x="2251" y="1922"/>
                </a:cubicBezTo>
                <a:cubicBezTo>
                  <a:pt x="2164" y="1910"/>
                  <a:pt x="1989" y="1864"/>
                  <a:pt x="1875" y="1851"/>
                </a:cubicBezTo>
                <a:cubicBezTo>
                  <a:pt x="1791" y="1845"/>
                  <a:pt x="1703" y="1875"/>
                  <a:pt x="1597" y="1868"/>
                </a:cubicBezTo>
                <a:cubicBezTo>
                  <a:pt x="1527" y="1846"/>
                  <a:pt x="1412" y="1925"/>
                  <a:pt x="1239" y="1845"/>
                </a:cubicBezTo>
                <a:cubicBezTo>
                  <a:pt x="1066" y="1765"/>
                  <a:pt x="767" y="1490"/>
                  <a:pt x="561" y="1385"/>
                </a:cubicBezTo>
                <a:cubicBezTo>
                  <a:pt x="355" y="1280"/>
                  <a:pt x="94" y="1363"/>
                  <a:pt x="1" y="1217"/>
                </a:cubicBezTo>
                <a:lnTo>
                  <a:pt x="0" y="506"/>
                </a:lnTo>
                <a:close/>
              </a:path>
            </a:pathLst>
          </a:custGeom>
          <a:solidFill>
            <a:srgbClr val="009900">
              <a:alpha val="50196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48" name="Text Box 175"/>
          <p:cNvSpPr txBox="1">
            <a:spLocks noChangeArrowheads="1"/>
          </p:cNvSpPr>
          <p:nvPr/>
        </p:nvSpPr>
        <p:spPr bwMode="auto">
          <a:xfrm>
            <a:off x="5389563" y="358462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>
                <a:solidFill>
                  <a:sysClr val="windowText" lastClr="000000"/>
                </a:solidFill>
              </a:rPr>
              <a:t>Арктичний</a:t>
            </a:r>
            <a:endParaRPr lang="ru-RU" b="1" i="1" dirty="0">
              <a:solidFill>
                <a:sysClr val="windowText" lastClr="000000"/>
              </a:solidFill>
            </a:endParaRPr>
          </a:p>
        </p:txBody>
      </p:sp>
      <p:sp>
        <p:nvSpPr>
          <p:cNvPr id="49" name="Rectangle 174"/>
          <p:cNvSpPr>
            <a:spLocks noChangeArrowheads="1"/>
          </p:cNvSpPr>
          <p:nvPr/>
        </p:nvSpPr>
        <p:spPr bwMode="auto">
          <a:xfrm>
            <a:off x="5427126" y="19050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 dirty="0">
                <a:solidFill>
                  <a:sysClr val="windowText" lastClr="000000"/>
                </a:solidFill>
              </a:rPr>
              <a:t>Субарктичний</a:t>
            </a:r>
            <a:endParaRPr lang="ru-RU" b="1" i="1" dirty="0">
              <a:solidFill>
                <a:sysClr val="windowText" lastClr="000000"/>
              </a:solidFill>
            </a:endParaRPr>
          </a:p>
        </p:txBody>
      </p:sp>
      <p:sp>
        <p:nvSpPr>
          <p:cNvPr id="50" name="Rectangle 173"/>
          <p:cNvSpPr>
            <a:spLocks noChangeArrowheads="1"/>
          </p:cNvSpPr>
          <p:nvPr/>
        </p:nvSpPr>
        <p:spPr bwMode="auto">
          <a:xfrm>
            <a:off x="5618163" y="2895600"/>
            <a:ext cx="1528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 dirty="0"/>
              <a:t>Помірний</a:t>
            </a:r>
            <a:endParaRPr lang="ru-RU" b="1" i="1" dirty="0"/>
          </a:p>
        </p:txBody>
      </p:sp>
      <p:sp>
        <p:nvSpPr>
          <p:cNvPr id="51" name="Text Box 169"/>
          <p:cNvSpPr txBox="1">
            <a:spLocks noChangeArrowheads="1"/>
          </p:cNvSpPr>
          <p:nvPr/>
        </p:nvSpPr>
        <p:spPr bwMode="auto">
          <a:xfrm>
            <a:off x="5313363" y="41148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/>
              <a:t>Субтропічний</a:t>
            </a:r>
            <a:endParaRPr lang="ru-RU" b="1" i="1" dirty="0"/>
          </a:p>
        </p:txBody>
      </p:sp>
      <p:sp>
        <p:nvSpPr>
          <p:cNvPr id="52" name="Text Box 104"/>
          <p:cNvSpPr txBox="1">
            <a:spLocks noChangeArrowheads="1"/>
          </p:cNvSpPr>
          <p:nvPr/>
        </p:nvSpPr>
        <p:spPr bwMode="auto">
          <a:xfrm>
            <a:off x="5658543" y="4819919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/>
              <a:t>Тропічний</a:t>
            </a:r>
            <a:endParaRPr lang="ru-RU" b="1" i="1" dirty="0"/>
          </a:p>
        </p:txBody>
      </p:sp>
      <p:sp>
        <p:nvSpPr>
          <p:cNvPr id="53" name="Text Box 160"/>
          <p:cNvSpPr txBox="1">
            <a:spLocks noChangeArrowheads="1"/>
          </p:cNvSpPr>
          <p:nvPr/>
        </p:nvSpPr>
        <p:spPr bwMode="auto">
          <a:xfrm>
            <a:off x="5580999" y="6400800"/>
            <a:ext cx="34017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i="1" dirty="0"/>
              <a:t>Субекваторіальний</a:t>
            </a:r>
            <a:endParaRPr lang="ru-RU" sz="2800" b="1" i="1" dirty="0"/>
          </a:p>
        </p:txBody>
      </p:sp>
      <p:sp>
        <p:nvSpPr>
          <p:cNvPr id="54" name="TextBox 53"/>
          <p:cNvSpPr txBox="1"/>
          <p:nvPr/>
        </p:nvSpPr>
        <p:spPr>
          <a:xfrm>
            <a:off x="0" y="1088915"/>
            <a:ext cx="5190185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dirty="0" smtClean="0"/>
              <a:t>Тип клімату </a:t>
            </a:r>
            <a:r>
              <a:rPr lang="uk-UA" sz="2800" dirty="0" smtClean="0">
                <a:solidFill>
                  <a:srgbClr val="0033CC"/>
                </a:solidFill>
              </a:rPr>
              <a:t>Субекваторіальний</a:t>
            </a:r>
            <a:r>
              <a:rPr lang="uk-UA" sz="2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 smtClean="0">
                <a:solidFill>
                  <a:srgbClr val="0033CC"/>
                </a:solidFill>
                <a:cs typeface="Arial" pitchFamily="34" charset="0"/>
              </a:rPr>
              <a:t>постійно спекотний і </a:t>
            </a:r>
            <a:r>
              <a:rPr lang="uk-UA" sz="2800" dirty="0" err="1" smtClean="0">
                <a:solidFill>
                  <a:srgbClr val="0033CC"/>
                </a:solidFill>
                <a:cs typeface="Arial" pitchFamily="34" charset="0"/>
              </a:rPr>
              <a:t>перемінновологий</a:t>
            </a:r>
            <a:r>
              <a:rPr lang="uk-UA" sz="2800" dirty="0" smtClean="0">
                <a:solidFill>
                  <a:srgbClr val="0033CC"/>
                </a:solidFill>
                <a:cs typeface="Arial" pitchFamily="34" charset="0"/>
              </a:rPr>
              <a:t> </a:t>
            </a:r>
            <a:endParaRPr lang="uk-UA" sz="2800" dirty="0"/>
          </a:p>
        </p:txBody>
      </p:sp>
      <p:sp>
        <p:nvSpPr>
          <p:cNvPr id="33" name="Text Box 244"/>
          <p:cNvSpPr txBox="1">
            <a:spLocks noChangeArrowheads="1"/>
          </p:cNvSpPr>
          <p:nvPr/>
        </p:nvSpPr>
        <p:spPr bwMode="auto">
          <a:xfrm>
            <a:off x="0" y="0"/>
            <a:ext cx="4267200" cy="954107"/>
          </a:xfrm>
          <a:prstGeom prst="rect">
            <a:avLst/>
          </a:prstGeom>
          <a:solidFill>
            <a:srgbClr val="FFFFFF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sz="2800" dirty="0">
                <a:solidFill>
                  <a:sysClr val="windowText" lastClr="000000"/>
                </a:solidFill>
              </a:rPr>
              <a:t>Субекваторіальний</a:t>
            </a:r>
          </a:p>
          <a:p>
            <a:pPr eaLnBrk="0" hangingPunct="0">
              <a:defRPr/>
            </a:pPr>
            <a:r>
              <a:rPr lang="uk-UA" sz="2800" dirty="0" smtClean="0">
                <a:solidFill>
                  <a:sysClr val="windowText" lastClr="000000"/>
                </a:solidFill>
              </a:rPr>
              <a:t>Кліматичний пояс</a:t>
            </a:r>
            <a:endParaRPr lang="ru-RU" sz="2800" dirty="0">
              <a:solidFill>
                <a:sysClr val="windowText" lastClr="000000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0" y="0"/>
            <a:ext cx="4248150" cy="953037"/>
          </a:xfrm>
          <a:prstGeom prst="rect">
            <a:avLst/>
          </a:prstGeom>
          <a:solidFill>
            <a:srgbClr val="CC0099">
              <a:alpha val="42745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b="1" dirty="0"/>
          </a:p>
        </p:txBody>
      </p:sp>
      <p:sp>
        <p:nvSpPr>
          <p:cNvPr id="39" name="Arc 91"/>
          <p:cNvSpPr>
            <a:spLocks/>
          </p:cNvSpPr>
          <p:nvPr/>
        </p:nvSpPr>
        <p:spPr bwMode="auto">
          <a:xfrm rot="19381174" flipV="1">
            <a:off x="6981628" y="6148332"/>
            <a:ext cx="201920" cy="721506"/>
          </a:xfrm>
          <a:custGeom>
            <a:avLst/>
            <a:gdLst>
              <a:gd name="T0" fmla="*/ 12072112 w 21600"/>
              <a:gd name="T1" fmla="*/ 0 h 22690"/>
              <a:gd name="T2" fmla="*/ 102047207 w 21600"/>
              <a:gd name="T3" fmla="*/ 284692370 h 22690"/>
              <a:gd name="T4" fmla="*/ 0 w 21600"/>
              <a:gd name="T5" fmla="*/ 269121369 h 22690"/>
              <a:gd name="T6" fmla="*/ 0 60000 65536"/>
              <a:gd name="T7" fmla="*/ 0 60000 65536"/>
              <a:gd name="T8" fmla="*/ 0 60000 65536"/>
              <a:gd name="T9" fmla="*/ 0 w 21600"/>
              <a:gd name="T10" fmla="*/ 0 h 22690"/>
              <a:gd name="T11" fmla="*/ 21600 w 21600"/>
              <a:gd name="T12" fmla="*/ 22690 h 226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690" fill="none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</a:path>
              <a:path w="21600" h="22690" stroke="0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  <a:lnTo>
                  <a:pt x="0" y="21449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56" name="Arc 91"/>
          <p:cNvSpPr>
            <a:spLocks/>
          </p:cNvSpPr>
          <p:nvPr/>
        </p:nvSpPr>
        <p:spPr bwMode="auto">
          <a:xfrm rot="19381174" flipV="1">
            <a:off x="8033863" y="6032808"/>
            <a:ext cx="182927" cy="856297"/>
          </a:xfrm>
          <a:custGeom>
            <a:avLst/>
            <a:gdLst>
              <a:gd name="T0" fmla="*/ 12072112 w 21600"/>
              <a:gd name="T1" fmla="*/ 0 h 22690"/>
              <a:gd name="T2" fmla="*/ 102047207 w 21600"/>
              <a:gd name="T3" fmla="*/ 284692370 h 22690"/>
              <a:gd name="T4" fmla="*/ 0 w 21600"/>
              <a:gd name="T5" fmla="*/ 269121369 h 22690"/>
              <a:gd name="T6" fmla="*/ 0 60000 65536"/>
              <a:gd name="T7" fmla="*/ 0 60000 65536"/>
              <a:gd name="T8" fmla="*/ 0 60000 65536"/>
              <a:gd name="T9" fmla="*/ 0 w 21600"/>
              <a:gd name="T10" fmla="*/ 0 h 22690"/>
              <a:gd name="T11" fmla="*/ 21600 w 21600"/>
              <a:gd name="T12" fmla="*/ 22690 h 226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690" fill="none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</a:path>
              <a:path w="21600" h="22690" stroke="0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  <a:lnTo>
                  <a:pt x="0" y="21449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57" name="Arc 91"/>
          <p:cNvSpPr>
            <a:spLocks/>
          </p:cNvSpPr>
          <p:nvPr/>
        </p:nvSpPr>
        <p:spPr bwMode="auto">
          <a:xfrm rot="19381174" flipV="1">
            <a:off x="8589952" y="5932696"/>
            <a:ext cx="253853" cy="903639"/>
          </a:xfrm>
          <a:custGeom>
            <a:avLst/>
            <a:gdLst>
              <a:gd name="T0" fmla="*/ 12072112 w 21600"/>
              <a:gd name="T1" fmla="*/ 0 h 22690"/>
              <a:gd name="T2" fmla="*/ 102047207 w 21600"/>
              <a:gd name="T3" fmla="*/ 284692370 h 22690"/>
              <a:gd name="T4" fmla="*/ 0 w 21600"/>
              <a:gd name="T5" fmla="*/ 269121369 h 22690"/>
              <a:gd name="T6" fmla="*/ 0 60000 65536"/>
              <a:gd name="T7" fmla="*/ 0 60000 65536"/>
              <a:gd name="T8" fmla="*/ 0 60000 65536"/>
              <a:gd name="T9" fmla="*/ 0 w 21600"/>
              <a:gd name="T10" fmla="*/ 0 h 22690"/>
              <a:gd name="T11" fmla="*/ 21600 w 21600"/>
              <a:gd name="T12" fmla="*/ 22690 h 226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690" fill="none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</a:path>
              <a:path w="21600" h="22690" stroke="0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  <a:lnTo>
                  <a:pt x="0" y="21449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58" name="TextBox 57"/>
          <p:cNvSpPr txBox="1"/>
          <p:nvPr/>
        </p:nvSpPr>
        <p:spPr>
          <a:xfrm>
            <a:off x="0" y="5473005"/>
            <a:ext cx="5053263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dirty="0" smtClean="0"/>
              <a:t> Влітку екваторіальні маси з півдня приносять велику кількість вологи;</a:t>
            </a:r>
            <a:endParaRPr lang="uk-UA" sz="2800" dirty="0"/>
          </a:p>
        </p:txBody>
      </p:sp>
      <p:sp>
        <p:nvSpPr>
          <p:cNvPr id="11296" name="Rectangle 32"/>
          <p:cNvSpPr>
            <a:spLocks noChangeArrowheads="1"/>
          </p:cNvSpPr>
          <p:nvPr/>
        </p:nvSpPr>
        <p:spPr bwMode="auto">
          <a:xfrm>
            <a:off x="0" y="2667000"/>
            <a:ext cx="6819900" cy="1295400"/>
          </a:xfrm>
          <a:prstGeom prst="rect">
            <a:avLst/>
          </a:prstGeom>
          <a:solidFill>
            <a:srgbClr val="CCFFFF"/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297" name="Text Box 33"/>
          <p:cNvSpPr txBox="1">
            <a:spLocks noChangeArrowheads="1"/>
          </p:cNvSpPr>
          <p:nvPr/>
        </p:nvSpPr>
        <p:spPr bwMode="auto">
          <a:xfrm>
            <a:off x="247650" y="2812382"/>
            <a:ext cx="1143000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 dirty="0" err="1">
                <a:solidFill>
                  <a:srgbClr val="000099"/>
                </a:solidFill>
              </a:rPr>
              <a:t>л-ЕПМ-</a:t>
            </a:r>
            <a:endParaRPr lang="ru-RU" sz="2000" b="1" i="1" dirty="0">
              <a:solidFill>
                <a:srgbClr val="000099"/>
              </a:solidFill>
            </a:endParaRPr>
          </a:p>
        </p:txBody>
      </p:sp>
      <p:sp>
        <p:nvSpPr>
          <p:cNvPr id="11311" name="Rectangle 47"/>
          <p:cNvSpPr>
            <a:spLocks noChangeArrowheads="1"/>
          </p:cNvSpPr>
          <p:nvPr/>
        </p:nvSpPr>
        <p:spPr bwMode="auto">
          <a:xfrm>
            <a:off x="266700" y="3492166"/>
            <a:ext cx="1028700" cy="396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000" b="1" i="1" dirty="0" err="1">
                <a:solidFill>
                  <a:srgbClr val="FF0000"/>
                </a:solidFill>
              </a:rPr>
              <a:t>з-ТПМ-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11298" name="Oval 34"/>
          <p:cNvSpPr>
            <a:spLocks noChangeArrowheads="1"/>
          </p:cNvSpPr>
          <p:nvPr/>
        </p:nvSpPr>
        <p:spPr bwMode="auto">
          <a:xfrm>
            <a:off x="1392655" y="2822408"/>
            <a:ext cx="457200" cy="4572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000" b="1" i="1" dirty="0" err="1">
                <a:solidFill>
                  <a:schemeClr val="bg1"/>
                </a:solidFill>
              </a:rPr>
              <a:t>рН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11312" name="Oval 48"/>
          <p:cNvSpPr>
            <a:spLocks noChangeArrowheads="1"/>
          </p:cNvSpPr>
          <p:nvPr/>
        </p:nvSpPr>
        <p:spPr bwMode="auto">
          <a:xfrm>
            <a:off x="1421732" y="3442034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000" b="1" i="1" dirty="0" err="1">
                <a:solidFill>
                  <a:schemeClr val="bg1"/>
                </a:solidFill>
              </a:rPr>
              <a:t>рВ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11300" name="Text Box 36"/>
          <p:cNvSpPr txBox="1">
            <a:spLocks noChangeArrowheads="1"/>
          </p:cNvSpPr>
          <p:nvPr/>
        </p:nvSpPr>
        <p:spPr bwMode="auto">
          <a:xfrm>
            <a:off x="1984209" y="2802355"/>
            <a:ext cx="1191126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>
                <a:solidFill>
                  <a:srgbClr val="CC0000"/>
                </a:solidFill>
              </a:rPr>
              <a:t>+24</a:t>
            </a:r>
            <a:r>
              <a:rPr lang="uk-UA" b="1" i="1" baseline="44000" dirty="0">
                <a:solidFill>
                  <a:srgbClr val="CC0000"/>
                </a:solidFill>
              </a:rPr>
              <a:t>о</a:t>
            </a:r>
            <a:r>
              <a:rPr lang="uk-UA" b="1" i="1" dirty="0">
                <a:solidFill>
                  <a:srgbClr val="CC0000"/>
                </a:solidFill>
              </a:rPr>
              <a:t>С</a:t>
            </a:r>
            <a:endParaRPr lang="ru-RU" b="1" i="1" dirty="0">
              <a:solidFill>
                <a:srgbClr val="CC0000"/>
              </a:solidFill>
            </a:endParaRPr>
          </a:p>
        </p:txBody>
      </p:sp>
      <p:sp>
        <p:nvSpPr>
          <p:cNvPr id="11310" name="Rectangle 46"/>
          <p:cNvSpPr>
            <a:spLocks noChangeArrowheads="1"/>
          </p:cNvSpPr>
          <p:nvPr/>
        </p:nvSpPr>
        <p:spPr bwMode="auto">
          <a:xfrm>
            <a:off x="1973178" y="3414963"/>
            <a:ext cx="1208172" cy="4712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b="1" i="1" dirty="0" smtClean="0">
                <a:solidFill>
                  <a:schemeClr val="accent2"/>
                </a:solidFill>
              </a:rPr>
              <a:t> +</a:t>
            </a:r>
            <a:r>
              <a:rPr lang="en-US" b="1" i="1" dirty="0">
                <a:solidFill>
                  <a:schemeClr val="accent2"/>
                </a:solidFill>
              </a:rPr>
              <a:t>2</a:t>
            </a:r>
            <a:r>
              <a:rPr lang="uk-UA" b="1" i="1" dirty="0">
                <a:solidFill>
                  <a:schemeClr val="accent2"/>
                </a:solidFill>
              </a:rPr>
              <a:t>4</a:t>
            </a:r>
            <a:r>
              <a:rPr lang="uk-UA" b="1" i="1" baseline="44000" dirty="0">
                <a:solidFill>
                  <a:schemeClr val="accent2"/>
                </a:solidFill>
              </a:rPr>
              <a:t>о</a:t>
            </a:r>
            <a:r>
              <a:rPr lang="uk-UA" b="1" i="1" dirty="0">
                <a:solidFill>
                  <a:schemeClr val="accent2"/>
                </a:solidFill>
              </a:rPr>
              <a:t>С</a:t>
            </a:r>
            <a:endParaRPr lang="ru-RU" sz="2000" b="1" i="1" dirty="0">
              <a:solidFill>
                <a:schemeClr val="accent2"/>
              </a:solidFill>
            </a:endParaRPr>
          </a:p>
        </p:txBody>
      </p:sp>
      <p:sp>
        <p:nvSpPr>
          <p:cNvPr id="11303" name="Text Box 39"/>
          <p:cNvSpPr txBox="1">
            <a:spLocks noChangeArrowheads="1"/>
          </p:cNvSpPr>
          <p:nvPr/>
        </p:nvSpPr>
        <p:spPr bwMode="auto">
          <a:xfrm>
            <a:off x="3291638" y="3185361"/>
            <a:ext cx="1318461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>
                <a:solidFill>
                  <a:srgbClr val="000066"/>
                </a:solidFill>
              </a:rPr>
              <a:t>А</a:t>
            </a:r>
            <a:r>
              <a:rPr lang="en-US" b="1" i="1" dirty="0">
                <a:solidFill>
                  <a:srgbClr val="000066"/>
                </a:solidFill>
              </a:rPr>
              <a:t>t</a:t>
            </a:r>
            <a:r>
              <a:rPr lang="en-US" b="1" i="1" baseline="44000" dirty="0">
                <a:solidFill>
                  <a:srgbClr val="000066"/>
                </a:solidFill>
              </a:rPr>
              <a:t>o</a:t>
            </a:r>
            <a:r>
              <a:rPr lang="en-US" b="1" i="1" dirty="0">
                <a:solidFill>
                  <a:srgbClr val="000066"/>
                </a:solidFill>
              </a:rPr>
              <a:t>= </a:t>
            </a:r>
            <a:r>
              <a:rPr lang="uk-UA" b="1" i="1" dirty="0">
                <a:solidFill>
                  <a:srgbClr val="000066"/>
                </a:solidFill>
              </a:rPr>
              <a:t>0</a:t>
            </a:r>
            <a:r>
              <a:rPr lang="en-US" b="1" i="1" baseline="44000" dirty="0">
                <a:solidFill>
                  <a:srgbClr val="000066"/>
                </a:solidFill>
              </a:rPr>
              <a:t>o</a:t>
            </a:r>
            <a:endParaRPr lang="ru-RU" b="1" i="1" baseline="44000" dirty="0">
              <a:solidFill>
                <a:srgbClr val="000066"/>
              </a:solidFill>
            </a:endParaRPr>
          </a:p>
        </p:txBody>
      </p:sp>
      <p:grpSp>
        <p:nvGrpSpPr>
          <p:cNvPr id="3" name="Group 40"/>
          <p:cNvGrpSpPr>
            <a:grpSpLocks/>
          </p:cNvGrpSpPr>
          <p:nvPr/>
        </p:nvGrpSpPr>
        <p:grpSpPr bwMode="auto">
          <a:xfrm>
            <a:off x="4740442" y="2810377"/>
            <a:ext cx="2021833" cy="677863"/>
            <a:chOff x="3160" y="1344"/>
            <a:chExt cx="1321" cy="427"/>
          </a:xfrm>
        </p:grpSpPr>
        <p:grpSp>
          <p:nvGrpSpPr>
            <p:cNvPr id="4" name="Group 41"/>
            <p:cNvGrpSpPr>
              <a:grpSpLocks/>
            </p:cNvGrpSpPr>
            <p:nvPr/>
          </p:nvGrpSpPr>
          <p:grpSpPr bwMode="auto">
            <a:xfrm>
              <a:off x="3160" y="1344"/>
              <a:ext cx="384" cy="427"/>
              <a:chOff x="1680" y="2112"/>
              <a:chExt cx="624" cy="667"/>
            </a:xfrm>
          </p:grpSpPr>
          <p:graphicFrame>
            <p:nvGraphicFramePr>
              <p:cNvPr id="11306" name="Object 42"/>
              <p:cNvGraphicFramePr>
                <a:graphicFrameLocks noChangeAspect="1"/>
              </p:cNvGraphicFramePr>
              <p:nvPr/>
            </p:nvGraphicFramePr>
            <p:xfrm>
              <a:off x="1728" y="2208"/>
              <a:ext cx="512" cy="571"/>
            </p:xfrm>
            <a:graphic>
              <a:graphicData uri="http://schemas.openxmlformats.org/presentationml/2006/ole">
                <p:oleObj spid="_x0000_s60418" name="CorelDRAW" r:id="rId10" imgW="1894320" imgH="2112480" progId="">
                  <p:embed/>
                </p:oleObj>
              </a:graphicData>
            </a:graphic>
          </p:graphicFrame>
          <p:graphicFrame>
            <p:nvGraphicFramePr>
              <p:cNvPr id="11307" name="Object 43"/>
              <p:cNvGraphicFramePr>
                <a:graphicFrameLocks noChangeAspect="1"/>
              </p:cNvGraphicFramePr>
              <p:nvPr/>
            </p:nvGraphicFramePr>
            <p:xfrm>
              <a:off x="1680" y="2112"/>
              <a:ext cx="624" cy="283"/>
            </p:xfrm>
            <a:graphic>
              <a:graphicData uri="http://schemas.openxmlformats.org/presentationml/2006/ole">
                <p:oleObj spid="_x0000_s60419" name="CorelDRAW" r:id="rId11" imgW="1875240" imgH="903240" progId="">
                  <p:embed/>
                </p:oleObj>
              </a:graphicData>
            </a:graphic>
          </p:graphicFrame>
        </p:grpSp>
        <p:sp>
          <p:nvSpPr>
            <p:cNvPr id="11308" name="Text Box 44"/>
            <p:cNvSpPr txBox="1">
              <a:spLocks noChangeArrowheads="1"/>
            </p:cNvSpPr>
            <p:nvPr/>
          </p:nvSpPr>
          <p:spPr bwMode="auto">
            <a:xfrm>
              <a:off x="3622" y="1392"/>
              <a:ext cx="859" cy="25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i="1" dirty="0">
                  <a:solidFill>
                    <a:schemeClr val="accent2"/>
                  </a:solidFill>
                </a:rPr>
                <a:t>1500 </a:t>
              </a:r>
              <a:r>
                <a:rPr lang="uk-UA" sz="2000" b="1" i="1" dirty="0">
                  <a:solidFill>
                    <a:schemeClr val="accent2"/>
                  </a:solidFill>
                </a:rPr>
                <a:t>мм</a:t>
              </a:r>
              <a:endParaRPr lang="ru-RU" sz="2000" b="1" i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1315" name="AutoShape 51"/>
          <p:cNvSpPr>
            <a:spLocks noChangeArrowheads="1"/>
          </p:cNvSpPr>
          <p:nvPr/>
        </p:nvSpPr>
        <p:spPr bwMode="auto">
          <a:xfrm>
            <a:off x="4861761" y="3386889"/>
            <a:ext cx="457200" cy="457200"/>
          </a:xfrm>
          <a:prstGeom prst="sun">
            <a:avLst>
              <a:gd name="adj" fmla="val 25000"/>
            </a:avLst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FF99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uk-UA"/>
          </a:p>
        </p:txBody>
      </p:sp>
      <p:graphicFrame>
        <p:nvGraphicFramePr>
          <p:cNvPr id="103426" name="Object 2"/>
          <p:cNvGraphicFramePr>
            <a:graphicFrameLocks noChangeAspect="1"/>
          </p:cNvGraphicFramePr>
          <p:nvPr/>
        </p:nvGraphicFramePr>
        <p:xfrm>
          <a:off x="7083927" y="5825786"/>
          <a:ext cx="760663" cy="377662"/>
        </p:xfrm>
        <a:graphic>
          <a:graphicData uri="http://schemas.openxmlformats.org/presentationml/2006/ole">
            <p:oleObj spid="_x0000_s60420" name="CorelDRAW" r:id="rId12" imgW="1875240" imgH="903240" progId="">
              <p:embed/>
            </p:oleObj>
          </a:graphicData>
        </a:graphic>
      </p:graphicFrame>
      <p:graphicFrame>
        <p:nvGraphicFramePr>
          <p:cNvPr id="103427" name="Object 3"/>
          <p:cNvGraphicFramePr>
            <a:graphicFrameLocks noChangeAspect="1"/>
          </p:cNvGraphicFramePr>
          <p:nvPr/>
        </p:nvGraphicFramePr>
        <p:xfrm>
          <a:off x="7219533" y="6187538"/>
          <a:ext cx="625057" cy="670462"/>
        </p:xfrm>
        <a:graphic>
          <a:graphicData uri="http://schemas.openxmlformats.org/presentationml/2006/ole">
            <p:oleObj spid="_x0000_s60421" name="CorelDRAW" r:id="rId13" imgW="1894320" imgH="2112480" progId="">
              <p:embed/>
            </p:oleObj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75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75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75"/>
                                        <p:tgtEl>
                                          <p:spTgt spid="113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13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2" presetClass="entr" presetSubtype="1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0" dur="500"/>
                                        <p:tgtEl>
                                          <p:spTgt spid="1034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RAIN_W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37" grpId="0" animBg="1"/>
      <p:bldP spid="38" grpId="0" animBg="1"/>
      <p:bldP spid="53" grpId="0" autoUpdateAnimBg="0"/>
      <p:bldP spid="54" grpId="0" animBg="1"/>
      <p:bldP spid="33" grpId="0" animBg="1" autoUpdateAnimBg="0"/>
      <p:bldP spid="55" grpId="0" animBg="1"/>
      <p:bldP spid="39" grpId="0" animBg="1"/>
      <p:bldP spid="56" grpId="0" animBg="1"/>
      <p:bldP spid="57" grpId="0" animBg="1"/>
      <p:bldP spid="58" grpId="0" animBg="1"/>
      <p:bldP spid="11296" grpId="0" animBg="1"/>
      <p:bldP spid="11297" grpId="0" animBg="1" autoUpdateAnimBg="0"/>
      <p:bldP spid="11311" grpId="0" animBg="1" autoUpdateAnimBg="0"/>
      <p:bldP spid="11298" grpId="0" animBg="1" autoUpdateAnimBg="0"/>
      <p:bldP spid="11312" grpId="0" animBg="1" autoUpdateAnimBg="0"/>
      <p:bldP spid="11300" grpId="0" animBg="1" autoUpdateAnimBg="0"/>
      <p:bldP spid="11310" grpId="0" animBg="1" autoUpdateAnimBg="0"/>
      <p:bldP spid="11303" grpId="0" animBg="1" autoUpdateAnimBg="0"/>
      <p:bldP spid="1131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2" descr="D:\Презентації\Презентаиії географія\Гео 7 Географічна номенклатура\контурні карти\Пфівнічна смерика фіз карт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86073" y="0"/>
            <a:ext cx="5950226" cy="6858000"/>
          </a:xfrm>
          <a:prstGeom prst="rect">
            <a:avLst/>
          </a:prstGeom>
          <a:noFill/>
        </p:spPr>
      </p:pic>
      <p:sp>
        <p:nvSpPr>
          <p:cNvPr id="8381" name="Freeform 189"/>
          <p:cNvSpPr>
            <a:spLocks/>
          </p:cNvSpPr>
          <p:nvPr/>
        </p:nvSpPr>
        <p:spPr bwMode="auto">
          <a:xfrm>
            <a:off x="1718441" y="725214"/>
            <a:ext cx="6001751" cy="3184635"/>
          </a:xfrm>
          <a:custGeom>
            <a:avLst/>
            <a:gdLst/>
            <a:ahLst/>
            <a:cxnLst>
              <a:cxn ang="0">
                <a:pos x="0" y="550"/>
              </a:cxn>
              <a:cxn ang="0">
                <a:pos x="241" y="628"/>
              </a:cxn>
              <a:cxn ang="0">
                <a:pos x="407" y="649"/>
              </a:cxn>
              <a:cxn ang="0">
                <a:pos x="437" y="652"/>
              </a:cxn>
              <a:cxn ang="0">
                <a:pos x="473" y="653"/>
              </a:cxn>
              <a:cxn ang="0">
                <a:pos x="614" y="651"/>
              </a:cxn>
              <a:cxn ang="0">
                <a:pos x="825" y="612"/>
              </a:cxn>
              <a:cxn ang="0">
                <a:pos x="980" y="760"/>
              </a:cxn>
              <a:cxn ang="0">
                <a:pos x="1113" y="947"/>
              </a:cxn>
              <a:cxn ang="0">
                <a:pos x="1320" y="1123"/>
              </a:cxn>
              <a:cxn ang="0">
                <a:pos x="1542" y="1171"/>
              </a:cxn>
              <a:cxn ang="0">
                <a:pos x="1617" y="1187"/>
              </a:cxn>
              <a:cxn ang="0">
                <a:pos x="1681" y="1196"/>
              </a:cxn>
              <a:cxn ang="0">
                <a:pos x="1852" y="1220"/>
              </a:cxn>
              <a:cxn ang="0">
                <a:pos x="2019" y="1255"/>
              </a:cxn>
              <a:cxn ang="0">
                <a:pos x="2380" y="1288"/>
              </a:cxn>
              <a:cxn ang="0">
                <a:pos x="2700" y="1220"/>
              </a:cxn>
              <a:cxn ang="0">
                <a:pos x="2792" y="1186"/>
              </a:cxn>
              <a:cxn ang="0">
                <a:pos x="2886" y="1148"/>
              </a:cxn>
              <a:cxn ang="0">
                <a:pos x="2972" y="1076"/>
              </a:cxn>
              <a:cxn ang="0">
                <a:pos x="3036" y="982"/>
              </a:cxn>
              <a:cxn ang="0">
                <a:pos x="3098" y="893"/>
              </a:cxn>
              <a:cxn ang="0">
                <a:pos x="3759" y="60"/>
              </a:cxn>
              <a:cxn ang="0">
                <a:pos x="3759" y="1251"/>
              </a:cxn>
              <a:cxn ang="0">
                <a:pos x="3051" y="1897"/>
              </a:cxn>
              <a:cxn ang="0">
                <a:pos x="2761" y="2027"/>
              </a:cxn>
              <a:cxn ang="0">
                <a:pos x="2521" y="1998"/>
              </a:cxn>
              <a:cxn ang="0">
                <a:pos x="2304" y="1982"/>
              </a:cxn>
              <a:cxn ang="0">
                <a:pos x="1928" y="1911"/>
              </a:cxn>
              <a:cxn ang="0">
                <a:pos x="1650" y="1928"/>
              </a:cxn>
              <a:cxn ang="0">
                <a:pos x="1292" y="1905"/>
              </a:cxn>
              <a:cxn ang="0">
                <a:pos x="614" y="1445"/>
              </a:cxn>
              <a:cxn ang="0">
                <a:pos x="0" y="1243"/>
              </a:cxn>
              <a:cxn ang="0">
                <a:pos x="0" y="550"/>
              </a:cxn>
            </a:cxnLst>
            <a:rect l="0" t="0" r="r" b="b"/>
            <a:pathLst>
              <a:path w="3763" h="2044">
                <a:moveTo>
                  <a:pt x="0" y="550"/>
                </a:moveTo>
                <a:cubicBezTo>
                  <a:pt x="37" y="314"/>
                  <a:pt x="170" y="633"/>
                  <a:pt x="241" y="628"/>
                </a:cubicBezTo>
                <a:cubicBezTo>
                  <a:pt x="307" y="646"/>
                  <a:pt x="374" y="645"/>
                  <a:pt x="407" y="649"/>
                </a:cubicBezTo>
                <a:cubicBezTo>
                  <a:pt x="440" y="653"/>
                  <a:pt x="426" y="651"/>
                  <a:pt x="437" y="652"/>
                </a:cubicBezTo>
                <a:cubicBezTo>
                  <a:pt x="449" y="653"/>
                  <a:pt x="444" y="653"/>
                  <a:pt x="473" y="653"/>
                </a:cubicBezTo>
                <a:cubicBezTo>
                  <a:pt x="502" y="653"/>
                  <a:pt x="555" y="658"/>
                  <a:pt x="614" y="651"/>
                </a:cubicBezTo>
                <a:cubicBezTo>
                  <a:pt x="638" y="674"/>
                  <a:pt x="799" y="594"/>
                  <a:pt x="825" y="612"/>
                </a:cubicBezTo>
                <a:cubicBezTo>
                  <a:pt x="882" y="637"/>
                  <a:pt x="932" y="704"/>
                  <a:pt x="980" y="760"/>
                </a:cubicBezTo>
                <a:cubicBezTo>
                  <a:pt x="1028" y="816"/>
                  <a:pt x="1056" y="887"/>
                  <a:pt x="1113" y="947"/>
                </a:cubicBezTo>
                <a:cubicBezTo>
                  <a:pt x="1158" y="1015"/>
                  <a:pt x="1287" y="1083"/>
                  <a:pt x="1320" y="1123"/>
                </a:cubicBezTo>
                <a:lnTo>
                  <a:pt x="1542" y="1171"/>
                </a:lnTo>
                <a:cubicBezTo>
                  <a:pt x="1592" y="1181"/>
                  <a:pt x="1594" y="1183"/>
                  <a:pt x="1617" y="1187"/>
                </a:cubicBezTo>
                <a:cubicBezTo>
                  <a:pt x="1640" y="1191"/>
                  <a:pt x="1642" y="1191"/>
                  <a:pt x="1681" y="1196"/>
                </a:cubicBezTo>
                <a:cubicBezTo>
                  <a:pt x="1746" y="1201"/>
                  <a:pt x="1787" y="1217"/>
                  <a:pt x="1852" y="1220"/>
                </a:cubicBezTo>
                <a:cubicBezTo>
                  <a:pt x="1907" y="1225"/>
                  <a:pt x="1931" y="1244"/>
                  <a:pt x="2019" y="1255"/>
                </a:cubicBezTo>
                <a:cubicBezTo>
                  <a:pt x="2107" y="1266"/>
                  <a:pt x="2267" y="1294"/>
                  <a:pt x="2380" y="1288"/>
                </a:cubicBezTo>
                <a:cubicBezTo>
                  <a:pt x="2539" y="1284"/>
                  <a:pt x="2631" y="1236"/>
                  <a:pt x="2700" y="1220"/>
                </a:cubicBezTo>
                <a:cubicBezTo>
                  <a:pt x="2709" y="1213"/>
                  <a:pt x="2783" y="1192"/>
                  <a:pt x="2792" y="1186"/>
                </a:cubicBezTo>
                <a:cubicBezTo>
                  <a:pt x="2820" y="1167"/>
                  <a:pt x="2854" y="1155"/>
                  <a:pt x="2886" y="1148"/>
                </a:cubicBezTo>
                <a:cubicBezTo>
                  <a:pt x="2896" y="1146"/>
                  <a:pt x="2962" y="1079"/>
                  <a:pt x="2972" y="1076"/>
                </a:cubicBezTo>
                <a:cubicBezTo>
                  <a:pt x="3004" y="1068"/>
                  <a:pt x="2985" y="990"/>
                  <a:pt x="3036" y="982"/>
                </a:cubicBezTo>
                <a:cubicBezTo>
                  <a:pt x="3059" y="950"/>
                  <a:pt x="2978" y="1047"/>
                  <a:pt x="3098" y="893"/>
                </a:cubicBezTo>
                <a:cubicBezTo>
                  <a:pt x="3218" y="739"/>
                  <a:pt x="3649" y="0"/>
                  <a:pt x="3759" y="60"/>
                </a:cubicBezTo>
                <a:cubicBezTo>
                  <a:pt x="3763" y="243"/>
                  <a:pt x="3761" y="1067"/>
                  <a:pt x="3759" y="1251"/>
                </a:cubicBezTo>
                <a:cubicBezTo>
                  <a:pt x="3639" y="1552"/>
                  <a:pt x="3217" y="1768"/>
                  <a:pt x="3051" y="1897"/>
                </a:cubicBezTo>
                <a:cubicBezTo>
                  <a:pt x="2885" y="2026"/>
                  <a:pt x="2849" y="2010"/>
                  <a:pt x="2761" y="2027"/>
                </a:cubicBezTo>
                <a:cubicBezTo>
                  <a:pt x="2673" y="2044"/>
                  <a:pt x="2597" y="2005"/>
                  <a:pt x="2521" y="1998"/>
                </a:cubicBezTo>
                <a:cubicBezTo>
                  <a:pt x="2446" y="1986"/>
                  <a:pt x="2406" y="1994"/>
                  <a:pt x="2304" y="1982"/>
                </a:cubicBezTo>
                <a:cubicBezTo>
                  <a:pt x="2217" y="1970"/>
                  <a:pt x="2042" y="1924"/>
                  <a:pt x="1928" y="1911"/>
                </a:cubicBezTo>
                <a:cubicBezTo>
                  <a:pt x="1844" y="1905"/>
                  <a:pt x="1756" y="1935"/>
                  <a:pt x="1650" y="1928"/>
                </a:cubicBezTo>
                <a:cubicBezTo>
                  <a:pt x="1580" y="1906"/>
                  <a:pt x="1465" y="1985"/>
                  <a:pt x="1292" y="1905"/>
                </a:cubicBezTo>
                <a:cubicBezTo>
                  <a:pt x="1119" y="1825"/>
                  <a:pt x="829" y="1555"/>
                  <a:pt x="614" y="1445"/>
                </a:cubicBezTo>
                <a:cubicBezTo>
                  <a:pt x="399" y="1335"/>
                  <a:pt x="102" y="1392"/>
                  <a:pt x="0" y="1243"/>
                </a:cubicBezTo>
                <a:lnTo>
                  <a:pt x="0" y="550"/>
                </a:lnTo>
                <a:close/>
              </a:path>
            </a:pathLst>
          </a:custGeom>
          <a:solidFill>
            <a:srgbClr val="009900">
              <a:alpha val="50980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8382" name="Rectangle 190"/>
          <p:cNvSpPr>
            <a:spLocks noChangeArrowheads="1"/>
          </p:cNvSpPr>
          <p:nvPr/>
        </p:nvSpPr>
        <p:spPr bwMode="auto">
          <a:xfrm>
            <a:off x="4191000" y="3060700"/>
            <a:ext cx="1528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/>
              <a:t>Помірний</a:t>
            </a:r>
            <a:endParaRPr lang="ru-RU" b="1" i="1"/>
          </a:p>
        </p:txBody>
      </p:sp>
      <p:sp>
        <p:nvSpPr>
          <p:cNvPr id="8383" name="Rectangle 191"/>
          <p:cNvSpPr>
            <a:spLocks noChangeArrowheads="1"/>
          </p:cNvSpPr>
          <p:nvPr/>
        </p:nvSpPr>
        <p:spPr bwMode="auto">
          <a:xfrm>
            <a:off x="1752600" y="12700"/>
            <a:ext cx="1447800" cy="5334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8384" name="Freeform 192"/>
          <p:cNvSpPr>
            <a:spLocks/>
          </p:cNvSpPr>
          <p:nvPr/>
        </p:nvSpPr>
        <p:spPr bwMode="auto">
          <a:xfrm>
            <a:off x="1676400" y="0"/>
            <a:ext cx="6127750" cy="1809750"/>
          </a:xfrm>
          <a:custGeom>
            <a:avLst/>
            <a:gdLst/>
            <a:ahLst/>
            <a:cxnLst>
              <a:cxn ang="0">
                <a:pos x="1707" y="1101"/>
              </a:cxn>
              <a:cxn ang="0">
                <a:pos x="2190" y="1140"/>
              </a:cxn>
              <a:cxn ang="0">
                <a:pos x="2447" y="1101"/>
              </a:cxn>
              <a:cxn ang="0">
                <a:pos x="2610" y="1031"/>
              </a:cxn>
              <a:cxn ang="0">
                <a:pos x="2850" y="957"/>
              </a:cxn>
              <a:cxn ang="0">
                <a:pos x="3013" y="872"/>
              </a:cxn>
              <a:cxn ang="0">
                <a:pos x="3264" y="930"/>
              </a:cxn>
              <a:cxn ang="0">
                <a:pos x="3108" y="619"/>
              </a:cxn>
              <a:cxn ang="0">
                <a:pos x="3420" y="0"/>
              </a:cxn>
              <a:cxn ang="0">
                <a:pos x="470" y="8"/>
              </a:cxn>
              <a:cxn ang="0">
                <a:pos x="602" y="315"/>
              </a:cxn>
              <a:cxn ang="0">
                <a:pos x="804" y="572"/>
              </a:cxn>
              <a:cxn ang="0">
                <a:pos x="1028" y="825"/>
              </a:cxn>
              <a:cxn ang="0">
                <a:pos x="1178" y="915"/>
              </a:cxn>
              <a:cxn ang="0">
                <a:pos x="1365" y="1024"/>
              </a:cxn>
              <a:cxn ang="0">
                <a:pos x="1707" y="1101"/>
              </a:cxn>
            </a:cxnLst>
            <a:rect l="0" t="0" r="r" b="b"/>
            <a:pathLst>
              <a:path w="3860" h="1140">
                <a:moveTo>
                  <a:pt x="1707" y="1101"/>
                </a:moveTo>
                <a:cubicBezTo>
                  <a:pt x="1844" y="1120"/>
                  <a:pt x="2067" y="1140"/>
                  <a:pt x="2190" y="1140"/>
                </a:cubicBezTo>
                <a:cubicBezTo>
                  <a:pt x="2277" y="1130"/>
                  <a:pt x="2387" y="1116"/>
                  <a:pt x="2447" y="1101"/>
                </a:cubicBezTo>
                <a:cubicBezTo>
                  <a:pt x="2510" y="1085"/>
                  <a:pt x="2550" y="1056"/>
                  <a:pt x="2610" y="1031"/>
                </a:cubicBezTo>
                <a:cubicBezTo>
                  <a:pt x="2678" y="1020"/>
                  <a:pt x="2783" y="983"/>
                  <a:pt x="2850" y="957"/>
                </a:cubicBezTo>
                <a:cubicBezTo>
                  <a:pt x="2917" y="931"/>
                  <a:pt x="2944" y="876"/>
                  <a:pt x="3013" y="872"/>
                </a:cubicBezTo>
                <a:cubicBezTo>
                  <a:pt x="3053" y="831"/>
                  <a:pt x="3199" y="1067"/>
                  <a:pt x="3264" y="930"/>
                </a:cubicBezTo>
                <a:cubicBezTo>
                  <a:pt x="3280" y="888"/>
                  <a:pt x="3082" y="774"/>
                  <a:pt x="3108" y="619"/>
                </a:cubicBezTo>
                <a:cubicBezTo>
                  <a:pt x="3134" y="464"/>
                  <a:pt x="3860" y="102"/>
                  <a:pt x="3420" y="0"/>
                </a:cubicBezTo>
                <a:lnTo>
                  <a:pt x="470" y="8"/>
                </a:lnTo>
                <a:cubicBezTo>
                  <a:pt x="0" y="56"/>
                  <a:pt x="656" y="293"/>
                  <a:pt x="602" y="315"/>
                </a:cubicBezTo>
                <a:cubicBezTo>
                  <a:pt x="538" y="350"/>
                  <a:pt x="766" y="524"/>
                  <a:pt x="804" y="572"/>
                </a:cubicBezTo>
                <a:cubicBezTo>
                  <a:pt x="844" y="760"/>
                  <a:pt x="865" y="820"/>
                  <a:pt x="1028" y="825"/>
                </a:cubicBezTo>
                <a:cubicBezTo>
                  <a:pt x="1110" y="831"/>
                  <a:pt x="1096" y="909"/>
                  <a:pt x="1178" y="915"/>
                </a:cubicBezTo>
                <a:cubicBezTo>
                  <a:pt x="1211" y="926"/>
                  <a:pt x="1339" y="1002"/>
                  <a:pt x="1365" y="1024"/>
                </a:cubicBezTo>
                <a:cubicBezTo>
                  <a:pt x="1461" y="1027"/>
                  <a:pt x="1633" y="1111"/>
                  <a:pt x="1707" y="1101"/>
                </a:cubicBezTo>
                <a:close/>
              </a:path>
            </a:pathLst>
          </a:custGeom>
          <a:solidFill>
            <a:srgbClr val="0066FF">
              <a:alpha val="36078"/>
            </a:srgbClr>
          </a:solidFill>
          <a:ln w="28575" cap="rnd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8385" name="Freeform 193"/>
          <p:cNvSpPr>
            <a:spLocks/>
          </p:cNvSpPr>
          <p:nvPr/>
        </p:nvSpPr>
        <p:spPr bwMode="auto">
          <a:xfrm>
            <a:off x="1762539" y="0"/>
            <a:ext cx="5963478" cy="2743200"/>
          </a:xfrm>
          <a:custGeom>
            <a:avLst/>
            <a:gdLst/>
            <a:ahLst/>
            <a:cxnLst>
              <a:cxn ang="0">
                <a:pos x="3759" y="470"/>
              </a:cxn>
              <a:cxn ang="0">
                <a:pos x="3362" y="1000"/>
              </a:cxn>
              <a:cxn ang="0">
                <a:pos x="3191" y="1218"/>
              </a:cxn>
              <a:cxn ang="0">
                <a:pos x="2934" y="1545"/>
              </a:cxn>
              <a:cxn ang="0">
                <a:pos x="2389" y="1716"/>
              </a:cxn>
              <a:cxn ang="0">
                <a:pos x="1896" y="1659"/>
              </a:cxn>
              <a:cxn ang="0">
                <a:pos x="1167" y="1490"/>
              </a:cxn>
              <a:cxn ang="0">
                <a:pos x="871" y="1101"/>
              </a:cxn>
              <a:cxn ang="0">
                <a:pos x="513" y="1085"/>
              </a:cxn>
              <a:cxn ang="0">
                <a:pos x="0" y="922"/>
              </a:cxn>
              <a:cxn ang="0">
                <a:pos x="7" y="0"/>
              </a:cxn>
              <a:cxn ang="0">
                <a:pos x="303" y="0"/>
              </a:cxn>
              <a:cxn ang="0">
                <a:pos x="411" y="19"/>
              </a:cxn>
              <a:cxn ang="0">
                <a:pos x="416" y="73"/>
              </a:cxn>
              <a:cxn ang="0">
                <a:pos x="432" y="106"/>
              </a:cxn>
              <a:cxn ang="0">
                <a:pos x="544" y="268"/>
              </a:cxn>
              <a:cxn ang="0">
                <a:pos x="566" y="291"/>
              </a:cxn>
              <a:cxn ang="0">
                <a:pos x="605" y="412"/>
              </a:cxn>
              <a:cxn ang="0">
                <a:pos x="743" y="550"/>
              </a:cxn>
              <a:cxn ang="0">
                <a:pos x="807" y="720"/>
              </a:cxn>
              <a:cxn ang="0">
                <a:pos x="888" y="798"/>
              </a:cxn>
              <a:cxn ang="0">
                <a:pos x="1013" y="829"/>
              </a:cxn>
              <a:cxn ang="0">
                <a:pos x="1055" y="855"/>
              </a:cxn>
              <a:cxn ang="0">
                <a:pos x="1163" y="928"/>
              </a:cxn>
              <a:cxn ang="0">
                <a:pos x="1374" y="1030"/>
              </a:cxn>
              <a:cxn ang="0">
                <a:pos x="1573" y="1081"/>
              </a:cxn>
              <a:cxn ang="0">
                <a:pos x="1772" y="1113"/>
              </a:cxn>
              <a:cxn ang="0">
                <a:pos x="1821" y="1116"/>
              </a:cxn>
              <a:cxn ang="0">
                <a:pos x="1889" y="1125"/>
              </a:cxn>
              <a:cxn ang="0">
                <a:pos x="2007" y="1134"/>
              </a:cxn>
              <a:cxn ang="0">
                <a:pos x="2202" y="1131"/>
              </a:cxn>
              <a:cxn ang="0">
                <a:pos x="2364" y="1107"/>
              </a:cxn>
              <a:cxn ang="0">
                <a:pos x="2601" y="1026"/>
              </a:cxn>
              <a:cxn ang="0">
                <a:pos x="2631" y="1018"/>
              </a:cxn>
              <a:cxn ang="0">
                <a:pos x="2802" y="953"/>
              </a:cxn>
              <a:cxn ang="0">
                <a:pos x="2889" y="906"/>
              </a:cxn>
              <a:cxn ang="0">
                <a:pos x="2996" y="867"/>
              </a:cxn>
              <a:cxn ang="0">
                <a:pos x="3104" y="939"/>
              </a:cxn>
              <a:cxn ang="0">
                <a:pos x="3199" y="953"/>
              </a:cxn>
              <a:cxn ang="0">
                <a:pos x="3203" y="882"/>
              </a:cxn>
              <a:cxn ang="0">
                <a:pos x="3113" y="772"/>
              </a:cxn>
              <a:cxn ang="0">
                <a:pos x="3075" y="696"/>
              </a:cxn>
              <a:cxn ang="0">
                <a:pos x="3081" y="573"/>
              </a:cxn>
              <a:cxn ang="0">
                <a:pos x="3315" y="271"/>
              </a:cxn>
              <a:cxn ang="0">
                <a:pos x="3375" y="196"/>
              </a:cxn>
              <a:cxn ang="0">
                <a:pos x="3393" y="0"/>
              </a:cxn>
              <a:cxn ang="0">
                <a:pos x="3744" y="8"/>
              </a:cxn>
            </a:cxnLst>
            <a:rect l="0" t="0" r="r" b="b"/>
            <a:pathLst>
              <a:path w="3759" h="1721">
                <a:moveTo>
                  <a:pt x="3759" y="470"/>
                </a:moveTo>
                <a:lnTo>
                  <a:pt x="3362" y="1000"/>
                </a:lnTo>
                <a:cubicBezTo>
                  <a:pt x="3357" y="1019"/>
                  <a:pt x="3204" y="1215"/>
                  <a:pt x="3191" y="1218"/>
                </a:cubicBezTo>
                <a:cubicBezTo>
                  <a:pt x="3151" y="1226"/>
                  <a:pt x="2970" y="1528"/>
                  <a:pt x="2934" y="1545"/>
                </a:cubicBezTo>
                <a:cubicBezTo>
                  <a:pt x="2800" y="1628"/>
                  <a:pt x="2562" y="1697"/>
                  <a:pt x="2389" y="1716"/>
                </a:cubicBezTo>
                <a:cubicBezTo>
                  <a:pt x="2254" y="1721"/>
                  <a:pt x="2099" y="1697"/>
                  <a:pt x="1896" y="1659"/>
                </a:cubicBezTo>
                <a:cubicBezTo>
                  <a:pt x="1725" y="1622"/>
                  <a:pt x="1338" y="1583"/>
                  <a:pt x="1167" y="1490"/>
                </a:cubicBezTo>
                <a:cubicBezTo>
                  <a:pt x="1091" y="1406"/>
                  <a:pt x="1028" y="1219"/>
                  <a:pt x="871" y="1101"/>
                </a:cubicBezTo>
                <a:cubicBezTo>
                  <a:pt x="801" y="1008"/>
                  <a:pt x="658" y="1115"/>
                  <a:pt x="513" y="1085"/>
                </a:cubicBezTo>
                <a:cubicBezTo>
                  <a:pt x="368" y="1055"/>
                  <a:pt x="84" y="1103"/>
                  <a:pt x="0" y="922"/>
                </a:cubicBezTo>
                <a:lnTo>
                  <a:pt x="7" y="0"/>
                </a:lnTo>
                <a:lnTo>
                  <a:pt x="303" y="0"/>
                </a:lnTo>
                <a:lnTo>
                  <a:pt x="411" y="19"/>
                </a:lnTo>
                <a:lnTo>
                  <a:pt x="416" y="73"/>
                </a:lnTo>
                <a:lnTo>
                  <a:pt x="432" y="106"/>
                </a:lnTo>
                <a:cubicBezTo>
                  <a:pt x="453" y="138"/>
                  <a:pt x="522" y="237"/>
                  <a:pt x="544" y="268"/>
                </a:cubicBezTo>
                <a:cubicBezTo>
                  <a:pt x="565" y="299"/>
                  <a:pt x="556" y="267"/>
                  <a:pt x="566" y="291"/>
                </a:cubicBezTo>
                <a:cubicBezTo>
                  <a:pt x="576" y="315"/>
                  <a:pt x="576" y="369"/>
                  <a:pt x="605" y="412"/>
                </a:cubicBezTo>
                <a:cubicBezTo>
                  <a:pt x="634" y="455"/>
                  <a:pt x="709" y="499"/>
                  <a:pt x="743" y="550"/>
                </a:cubicBezTo>
                <a:cubicBezTo>
                  <a:pt x="800" y="613"/>
                  <a:pt x="783" y="679"/>
                  <a:pt x="807" y="720"/>
                </a:cubicBezTo>
                <a:cubicBezTo>
                  <a:pt x="831" y="761"/>
                  <a:pt x="854" y="780"/>
                  <a:pt x="888" y="798"/>
                </a:cubicBezTo>
                <a:cubicBezTo>
                  <a:pt x="922" y="816"/>
                  <a:pt x="985" y="820"/>
                  <a:pt x="1013" y="829"/>
                </a:cubicBezTo>
                <a:lnTo>
                  <a:pt x="1055" y="855"/>
                </a:lnTo>
                <a:cubicBezTo>
                  <a:pt x="1080" y="872"/>
                  <a:pt x="1110" y="899"/>
                  <a:pt x="1163" y="928"/>
                </a:cubicBezTo>
                <a:lnTo>
                  <a:pt x="1374" y="1030"/>
                </a:lnTo>
                <a:cubicBezTo>
                  <a:pt x="1480" y="1035"/>
                  <a:pt x="1507" y="1067"/>
                  <a:pt x="1573" y="1081"/>
                </a:cubicBezTo>
                <a:cubicBezTo>
                  <a:pt x="1639" y="1095"/>
                  <a:pt x="1731" y="1107"/>
                  <a:pt x="1772" y="1113"/>
                </a:cubicBezTo>
                <a:cubicBezTo>
                  <a:pt x="1813" y="1119"/>
                  <a:pt x="1802" y="1114"/>
                  <a:pt x="1821" y="1116"/>
                </a:cubicBezTo>
                <a:cubicBezTo>
                  <a:pt x="1840" y="1118"/>
                  <a:pt x="1858" y="1122"/>
                  <a:pt x="1889" y="1125"/>
                </a:cubicBezTo>
                <a:cubicBezTo>
                  <a:pt x="1920" y="1128"/>
                  <a:pt x="1955" y="1133"/>
                  <a:pt x="2007" y="1134"/>
                </a:cubicBezTo>
                <a:cubicBezTo>
                  <a:pt x="2059" y="1135"/>
                  <a:pt x="2143" y="1135"/>
                  <a:pt x="2202" y="1131"/>
                </a:cubicBezTo>
                <a:cubicBezTo>
                  <a:pt x="2261" y="1127"/>
                  <a:pt x="2298" y="1125"/>
                  <a:pt x="2364" y="1107"/>
                </a:cubicBezTo>
                <a:cubicBezTo>
                  <a:pt x="2436" y="1116"/>
                  <a:pt x="2529" y="1010"/>
                  <a:pt x="2601" y="1026"/>
                </a:cubicBezTo>
                <a:cubicBezTo>
                  <a:pt x="2645" y="1012"/>
                  <a:pt x="2598" y="1030"/>
                  <a:pt x="2631" y="1018"/>
                </a:cubicBezTo>
                <a:cubicBezTo>
                  <a:pt x="2664" y="1006"/>
                  <a:pt x="2759" y="972"/>
                  <a:pt x="2802" y="953"/>
                </a:cubicBezTo>
                <a:cubicBezTo>
                  <a:pt x="2846" y="936"/>
                  <a:pt x="2857" y="920"/>
                  <a:pt x="2889" y="906"/>
                </a:cubicBezTo>
                <a:cubicBezTo>
                  <a:pt x="2921" y="892"/>
                  <a:pt x="2960" y="862"/>
                  <a:pt x="2996" y="867"/>
                </a:cubicBezTo>
                <a:cubicBezTo>
                  <a:pt x="3033" y="868"/>
                  <a:pt x="3070" y="925"/>
                  <a:pt x="3104" y="939"/>
                </a:cubicBezTo>
                <a:cubicBezTo>
                  <a:pt x="3138" y="953"/>
                  <a:pt x="3182" y="963"/>
                  <a:pt x="3199" y="953"/>
                </a:cubicBezTo>
                <a:cubicBezTo>
                  <a:pt x="3209" y="943"/>
                  <a:pt x="3223" y="925"/>
                  <a:pt x="3203" y="882"/>
                </a:cubicBezTo>
                <a:cubicBezTo>
                  <a:pt x="3189" y="852"/>
                  <a:pt x="3134" y="803"/>
                  <a:pt x="3113" y="772"/>
                </a:cubicBezTo>
                <a:cubicBezTo>
                  <a:pt x="3092" y="741"/>
                  <a:pt x="3080" y="729"/>
                  <a:pt x="3075" y="696"/>
                </a:cubicBezTo>
                <a:cubicBezTo>
                  <a:pt x="3069" y="634"/>
                  <a:pt x="3045" y="644"/>
                  <a:pt x="3081" y="573"/>
                </a:cubicBezTo>
                <a:cubicBezTo>
                  <a:pt x="3121" y="502"/>
                  <a:pt x="3266" y="334"/>
                  <a:pt x="3315" y="271"/>
                </a:cubicBezTo>
                <a:cubicBezTo>
                  <a:pt x="3362" y="208"/>
                  <a:pt x="3353" y="235"/>
                  <a:pt x="3375" y="196"/>
                </a:cubicBezTo>
                <a:lnTo>
                  <a:pt x="3393" y="0"/>
                </a:lnTo>
                <a:lnTo>
                  <a:pt x="3744" y="8"/>
                </a:lnTo>
              </a:path>
            </a:pathLst>
          </a:custGeom>
          <a:solidFill>
            <a:srgbClr val="FF7C80">
              <a:alpha val="49020"/>
            </a:srgbClr>
          </a:solidFill>
          <a:ln w="9525" cap="rnd">
            <a:noFill/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8390" name="Freeform 198"/>
          <p:cNvSpPr>
            <a:spLocks/>
          </p:cNvSpPr>
          <p:nvPr/>
        </p:nvSpPr>
        <p:spPr bwMode="auto">
          <a:xfrm>
            <a:off x="1743075" y="2623930"/>
            <a:ext cx="5970588" cy="2226366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72" y="60"/>
              </a:cxn>
              <a:cxn ang="0">
                <a:pos x="186" y="97"/>
              </a:cxn>
              <a:cxn ang="0">
                <a:pos x="479" y="142"/>
              </a:cxn>
              <a:cxn ang="0">
                <a:pos x="594" y="193"/>
              </a:cxn>
              <a:cxn ang="0">
                <a:pos x="702" y="256"/>
              </a:cxn>
              <a:cxn ang="0">
                <a:pos x="899" y="391"/>
              </a:cxn>
              <a:cxn ang="0">
                <a:pos x="1064" y="511"/>
              </a:cxn>
              <a:cxn ang="0">
                <a:pos x="1140" y="565"/>
              </a:cxn>
              <a:cxn ang="0">
                <a:pos x="1229" y="628"/>
              </a:cxn>
              <a:cxn ang="0">
                <a:pos x="1377" y="691"/>
              </a:cxn>
              <a:cxn ang="0">
                <a:pos x="1541" y="690"/>
              </a:cxn>
              <a:cxn ang="0">
                <a:pos x="1925" y="669"/>
              </a:cxn>
              <a:cxn ang="0">
                <a:pos x="2274" y="730"/>
              </a:cxn>
              <a:cxn ang="0">
                <a:pos x="2525" y="753"/>
              </a:cxn>
              <a:cxn ang="0">
                <a:pos x="2708" y="781"/>
              </a:cxn>
              <a:cxn ang="0">
                <a:pos x="2919" y="745"/>
              </a:cxn>
              <a:cxn ang="0">
                <a:pos x="3164" y="565"/>
              </a:cxn>
              <a:cxn ang="0">
                <a:pos x="3459" y="358"/>
              </a:cxn>
              <a:cxn ang="0">
                <a:pos x="3633" y="202"/>
              </a:cxn>
              <a:cxn ang="0">
                <a:pos x="3750" y="33"/>
              </a:cxn>
              <a:cxn ang="0">
                <a:pos x="3759" y="659"/>
              </a:cxn>
              <a:cxn ang="0">
                <a:pos x="2895" y="1165"/>
              </a:cxn>
              <a:cxn ang="0">
                <a:pos x="2008" y="1367"/>
              </a:cxn>
              <a:cxn ang="0">
                <a:pos x="1377" y="1126"/>
              </a:cxn>
              <a:cxn ang="0">
                <a:pos x="1027" y="877"/>
              </a:cxn>
              <a:cxn ang="0">
                <a:pos x="591" y="760"/>
              </a:cxn>
              <a:cxn ang="0">
                <a:pos x="0" y="581"/>
              </a:cxn>
              <a:cxn ang="0">
                <a:pos x="3" y="0"/>
              </a:cxn>
            </a:cxnLst>
            <a:rect l="0" t="0" r="r" b="b"/>
            <a:pathLst>
              <a:path w="3761" h="1373">
                <a:moveTo>
                  <a:pt x="3" y="0"/>
                </a:moveTo>
                <a:lnTo>
                  <a:pt x="72" y="60"/>
                </a:lnTo>
                <a:lnTo>
                  <a:pt x="186" y="97"/>
                </a:lnTo>
                <a:cubicBezTo>
                  <a:pt x="280" y="131"/>
                  <a:pt x="396" y="119"/>
                  <a:pt x="479" y="142"/>
                </a:cubicBezTo>
                <a:cubicBezTo>
                  <a:pt x="546" y="148"/>
                  <a:pt x="557" y="174"/>
                  <a:pt x="594" y="193"/>
                </a:cubicBezTo>
                <a:cubicBezTo>
                  <a:pt x="631" y="212"/>
                  <a:pt x="651" y="223"/>
                  <a:pt x="702" y="256"/>
                </a:cubicBezTo>
                <a:cubicBezTo>
                  <a:pt x="759" y="281"/>
                  <a:pt x="839" y="348"/>
                  <a:pt x="899" y="391"/>
                </a:cubicBezTo>
                <a:cubicBezTo>
                  <a:pt x="959" y="434"/>
                  <a:pt x="1024" y="482"/>
                  <a:pt x="1064" y="511"/>
                </a:cubicBezTo>
                <a:cubicBezTo>
                  <a:pt x="1105" y="535"/>
                  <a:pt x="1113" y="546"/>
                  <a:pt x="1140" y="565"/>
                </a:cubicBezTo>
                <a:cubicBezTo>
                  <a:pt x="1167" y="584"/>
                  <a:pt x="1190" y="607"/>
                  <a:pt x="1229" y="628"/>
                </a:cubicBezTo>
                <a:lnTo>
                  <a:pt x="1377" y="691"/>
                </a:lnTo>
                <a:lnTo>
                  <a:pt x="1541" y="690"/>
                </a:lnTo>
                <a:cubicBezTo>
                  <a:pt x="1632" y="686"/>
                  <a:pt x="1803" y="662"/>
                  <a:pt x="1925" y="669"/>
                </a:cubicBezTo>
                <a:cubicBezTo>
                  <a:pt x="2047" y="676"/>
                  <a:pt x="2174" y="716"/>
                  <a:pt x="2274" y="730"/>
                </a:cubicBezTo>
                <a:cubicBezTo>
                  <a:pt x="2374" y="744"/>
                  <a:pt x="2453" y="745"/>
                  <a:pt x="2525" y="753"/>
                </a:cubicBezTo>
                <a:cubicBezTo>
                  <a:pt x="2597" y="761"/>
                  <a:pt x="2642" y="782"/>
                  <a:pt x="2708" y="781"/>
                </a:cubicBezTo>
                <a:cubicBezTo>
                  <a:pt x="2774" y="780"/>
                  <a:pt x="2843" y="781"/>
                  <a:pt x="2919" y="745"/>
                </a:cubicBezTo>
                <a:cubicBezTo>
                  <a:pt x="2970" y="696"/>
                  <a:pt x="3093" y="642"/>
                  <a:pt x="3164" y="565"/>
                </a:cubicBezTo>
                <a:cubicBezTo>
                  <a:pt x="3254" y="501"/>
                  <a:pt x="3381" y="419"/>
                  <a:pt x="3459" y="358"/>
                </a:cubicBezTo>
                <a:lnTo>
                  <a:pt x="3633" y="202"/>
                </a:lnTo>
                <a:lnTo>
                  <a:pt x="3750" y="33"/>
                </a:lnTo>
                <a:cubicBezTo>
                  <a:pt x="3754" y="216"/>
                  <a:pt x="3761" y="475"/>
                  <a:pt x="3759" y="659"/>
                </a:cubicBezTo>
                <a:lnTo>
                  <a:pt x="2895" y="1165"/>
                </a:lnTo>
                <a:cubicBezTo>
                  <a:pt x="2603" y="1283"/>
                  <a:pt x="2261" y="1373"/>
                  <a:pt x="2008" y="1367"/>
                </a:cubicBezTo>
                <a:cubicBezTo>
                  <a:pt x="1755" y="1361"/>
                  <a:pt x="1540" y="1208"/>
                  <a:pt x="1377" y="1126"/>
                </a:cubicBezTo>
                <a:cubicBezTo>
                  <a:pt x="1240" y="1029"/>
                  <a:pt x="1158" y="938"/>
                  <a:pt x="1027" y="877"/>
                </a:cubicBezTo>
                <a:cubicBezTo>
                  <a:pt x="896" y="816"/>
                  <a:pt x="762" y="809"/>
                  <a:pt x="591" y="760"/>
                </a:cubicBezTo>
                <a:cubicBezTo>
                  <a:pt x="420" y="711"/>
                  <a:pt x="98" y="708"/>
                  <a:pt x="0" y="581"/>
                </a:cubicBezTo>
                <a:lnTo>
                  <a:pt x="3" y="0"/>
                </a:lnTo>
                <a:close/>
              </a:path>
            </a:pathLst>
          </a:custGeom>
          <a:solidFill>
            <a:srgbClr val="FFFF00">
              <a:alpha val="45098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8396" name="Rectangle 204"/>
          <p:cNvSpPr>
            <a:spLocks noChangeArrowheads="1"/>
          </p:cNvSpPr>
          <p:nvPr/>
        </p:nvSpPr>
        <p:spPr bwMode="auto">
          <a:xfrm>
            <a:off x="4013200" y="19685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b="1" i="1" dirty="0"/>
              <a:t>Субарктичний</a:t>
            </a:r>
            <a:endParaRPr lang="ru-RU" b="1" i="1" dirty="0"/>
          </a:p>
        </p:txBody>
      </p:sp>
      <p:sp>
        <p:nvSpPr>
          <p:cNvPr id="8397" name="Text Box 205"/>
          <p:cNvSpPr txBox="1">
            <a:spLocks noChangeArrowheads="1"/>
          </p:cNvSpPr>
          <p:nvPr/>
        </p:nvSpPr>
        <p:spPr bwMode="auto">
          <a:xfrm>
            <a:off x="3962400" y="10795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/>
              <a:t>Арктичний</a:t>
            </a:r>
            <a:endParaRPr lang="ru-RU" b="1" i="1"/>
          </a:p>
        </p:txBody>
      </p:sp>
      <p:sp>
        <p:nvSpPr>
          <p:cNvPr id="8399" name="Freeform 207"/>
          <p:cNvSpPr>
            <a:spLocks/>
          </p:cNvSpPr>
          <p:nvPr/>
        </p:nvSpPr>
        <p:spPr bwMode="auto">
          <a:xfrm>
            <a:off x="1743628" y="3591338"/>
            <a:ext cx="5982390" cy="3266661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53" y="45"/>
              </a:cxn>
              <a:cxn ang="0">
                <a:pos x="104" y="70"/>
              </a:cxn>
              <a:cxn ang="0">
                <a:pos x="229" y="120"/>
              </a:cxn>
              <a:cxn ang="0">
                <a:pos x="557" y="177"/>
              </a:cxn>
              <a:cxn ang="0">
                <a:pos x="825" y="233"/>
              </a:cxn>
              <a:cxn ang="0">
                <a:pos x="1150" y="357"/>
              </a:cxn>
              <a:cxn ang="0">
                <a:pos x="1331" y="511"/>
              </a:cxn>
              <a:cxn ang="0">
                <a:pos x="1568" y="651"/>
              </a:cxn>
              <a:cxn ang="0">
                <a:pos x="1933" y="783"/>
              </a:cxn>
              <a:cxn ang="0">
                <a:pos x="2280" y="771"/>
              </a:cxn>
              <a:cxn ang="0">
                <a:pos x="2514" y="716"/>
              </a:cxn>
              <a:cxn ang="0">
                <a:pos x="2711" y="664"/>
              </a:cxn>
              <a:cxn ang="0">
                <a:pos x="2905" y="589"/>
              </a:cxn>
              <a:cxn ang="0">
                <a:pos x="3082" y="490"/>
              </a:cxn>
              <a:cxn ang="0">
                <a:pos x="3440" y="280"/>
              </a:cxn>
              <a:cxn ang="0">
                <a:pos x="3658" y="156"/>
              </a:cxn>
              <a:cxn ang="0">
                <a:pos x="3767" y="86"/>
              </a:cxn>
              <a:cxn ang="0">
                <a:pos x="3759" y="1276"/>
              </a:cxn>
              <a:cxn ang="0">
                <a:pos x="2950" y="1385"/>
              </a:cxn>
              <a:cxn ang="0">
                <a:pos x="2086" y="1666"/>
              </a:cxn>
              <a:cxn ang="0">
                <a:pos x="1167" y="2016"/>
              </a:cxn>
              <a:cxn ang="0">
                <a:pos x="1144" y="981"/>
              </a:cxn>
              <a:cxn ang="0">
                <a:pos x="700" y="358"/>
              </a:cxn>
              <a:cxn ang="0">
                <a:pos x="0" y="342"/>
              </a:cxn>
              <a:cxn ang="0">
                <a:pos x="8" y="0"/>
              </a:cxn>
            </a:cxnLst>
            <a:rect l="0" t="0" r="r" b="b"/>
            <a:pathLst>
              <a:path w="3771" h="2113">
                <a:moveTo>
                  <a:pt x="8" y="0"/>
                </a:moveTo>
                <a:lnTo>
                  <a:pt x="53" y="45"/>
                </a:lnTo>
                <a:lnTo>
                  <a:pt x="104" y="70"/>
                </a:lnTo>
                <a:lnTo>
                  <a:pt x="229" y="120"/>
                </a:lnTo>
                <a:cubicBezTo>
                  <a:pt x="307" y="114"/>
                  <a:pt x="458" y="158"/>
                  <a:pt x="557" y="177"/>
                </a:cubicBezTo>
                <a:cubicBezTo>
                  <a:pt x="656" y="196"/>
                  <a:pt x="726" y="203"/>
                  <a:pt x="825" y="233"/>
                </a:cubicBezTo>
                <a:cubicBezTo>
                  <a:pt x="916" y="233"/>
                  <a:pt x="1013" y="317"/>
                  <a:pt x="1150" y="357"/>
                </a:cubicBezTo>
                <a:lnTo>
                  <a:pt x="1331" y="511"/>
                </a:lnTo>
                <a:lnTo>
                  <a:pt x="1568" y="651"/>
                </a:lnTo>
                <a:cubicBezTo>
                  <a:pt x="1668" y="696"/>
                  <a:pt x="1814" y="763"/>
                  <a:pt x="1933" y="783"/>
                </a:cubicBezTo>
                <a:cubicBezTo>
                  <a:pt x="2052" y="803"/>
                  <a:pt x="2183" y="782"/>
                  <a:pt x="2280" y="771"/>
                </a:cubicBezTo>
                <a:cubicBezTo>
                  <a:pt x="2377" y="760"/>
                  <a:pt x="2442" y="734"/>
                  <a:pt x="2514" y="716"/>
                </a:cubicBezTo>
                <a:cubicBezTo>
                  <a:pt x="2586" y="698"/>
                  <a:pt x="2646" y="685"/>
                  <a:pt x="2711" y="664"/>
                </a:cubicBezTo>
                <a:cubicBezTo>
                  <a:pt x="2776" y="643"/>
                  <a:pt x="2843" y="618"/>
                  <a:pt x="2905" y="589"/>
                </a:cubicBezTo>
                <a:cubicBezTo>
                  <a:pt x="2967" y="560"/>
                  <a:pt x="2993" y="541"/>
                  <a:pt x="3082" y="490"/>
                </a:cubicBezTo>
                <a:cubicBezTo>
                  <a:pt x="3171" y="439"/>
                  <a:pt x="3344" y="336"/>
                  <a:pt x="3440" y="280"/>
                </a:cubicBezTo>
                <a:lnTo>
                  <a:pt x="3658" y="156"/>
                </a:lnTo>
                <a:lnTo>
                  <a:pt x="3767" y="86"/>
                </a:lnTo>
                <a:cubicBezTo>
                  <a:pt x="3771" y="269"/>
                  <a:pt x="3761" y="1092"/>
                  <a:pt x="3759" y="1276"/>
                </a:cubicBezTo>
                <a:lnTo>
                  <a:pt x="2950" y="1385"/>
                </a:lnTo>
                <a:cubicBezTo>
                  <a:pt x="2671" y="1450"/>
                  <a:pt x="2383" y="1561"/>
                  <a:pt x="2086" y="1666"/>
                </a:cubicBezTo>
                <a:cubicBezTo>
                  <a:pt x="1789" y="1771"/>
                  <a:pt x="1304" y="2113"/>
                  <a:pt x="1167" y="2016"/>
                </a:cubicBezTo>
                <a:cubicBezTo>
                  <a:pt x="1030" y="1919"/>
                  <a:pt x="1238" y="1163"/>
                  <a:pt x="1144" y="981"/>
                </a:cubicBezTo>
                <a:cubicBezTo>
                  <a:pt x="1066" y="705"/>
                  <a:pt x="891" y="465"/>
                  <a:pt x="700" y="358"/>
                </a:cubicBezTo>
                <a:cubicBezTo>
                  <a:pt x="509" y="251"/>
                  <a:pt x="115" y="402"/>
                  <a:pt x="0" y="342"/>
                </a:cubicBezTo>
                <a:lnTo>
                  <a:pt x="8" y="0"/>
                </a:lnTo>
                <a:close/>
              </a:path>
            </a:pathLst>
          </a:custGeom>
          <a:solidFill>
            <a:srgbClr val="FF6600">
              <a:alpha val="54902"/>
            </a:srgbClr>
          </a:solidFill>
          <a:ln w="952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8401" name="Text Box 209"/>
          <p:cNvSpPr txBox="1">
            <a:spLocks noChangeArrowheads="1"/>
          </p:cNvSpPr>
          <p:nvPr/>
        </p:nvSpPr>
        <p:spPr bwMode="auto">
          <a:xfrm>
            <a:off x="4156634" y="4847231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 dirty="0"/>
              <a:t>Тропічний</a:t>
            </a:r>
            <a:endParaRPr lang="ru-RU" b="1" i="1" dirty="0"/>
          </a:p>
        </p:txBody>
      </p:sp>
      <p:grpSp>
        <p:nvGrpSpPr>
          <p:cNvPr id="2" name="Group 246"/>
          <p:cNvGrpSpPr>
            <a:grpSpLocks/>
          </p:cNvGrpSpPr>
          <p:nvPr/>
        </p:nvGrpSpPr>
        <p:grpSpPr bwMode="auto">
          <a:xfrm>
            <a:off x="2384993" y="30162"/>
            <a:ext cx="5274764" cy="5456237"/>
            <a:chOff x="1502" y="19"/>
            <a:chExt cx="3338" cy="3211"/>
          </a:xfrm>
        </p:grpSpPr>
        <p:sp>
          <p:nvSpPr>
            <p:cNvPr id="8389" name="Freeform 197"/>
            <p:cNvSpPr>
              <a:spLocks/>
            </p:cNvSpPr>
            <p:nvPr/>
          </p:nvSpPr>
          <p:spPr bwMode="auto">
            <a:xfrm>
              <a:off x="1502" y="19"/>
              <a:ext cx="2977" cy="1168"/>
            </a:xfrm>
            <a:custGeom>
              <a:avLst/>
              <a:gdLst/>
              <a:ahLst/>
              <a:cxnLst>
                <a:cxn ang="0">
                  <a:pos x="2927" y="0"/>
                </a:cxn>
                <a:cxn ang="0">
                  <a:pos x="2888" y="327"/>
                </a:cxn>
                <a:cxn ang="0">
                  <a:pos x="2779" y="623"/>
                </a:cxn>
                <a:cxn ang="0">
                  <a:pos x="2555" y="882"/>
                </a:cxn>
                <a:cxn ang="0">
                  <a:pos x="1887" y="1183"/>
                </a:cxn>
                <a:cxn ang="0">
                  <a:pos x="1410" y="1214"/>
                </a:cxn>
                <a:cxn ang="0">
                  <a:pos x="1144" y="1181"/>
                </a:cxn>
                <a:cxn ang="0">
                  <a:pos x="798" y="1076"/>
                </a:cxn>
                <a:cxn ang="0">
                  <a:pos x="514" y="923"/>
                </a:cxn>
                <a:cxn ang="0">
                  <a:pos x="258" y="679"/>
                </a:cxn>
                <a:cxn ang="0">
                  <a:pos x="78" y="358"/>
                </a:cxn>
                <a:cxn ang="0">
                  <a:pos x="0" y="24"/>
                </a:cxn>
              </a:cxnLst>
              <a:rect l="0" t="0" r="r" b="b"/>
              <a:pathLst>
                <a:path w="2927" h="1238">
                  <a:moveTo>
                    <a:pt x="2927" y="0"/>
                  </a:moveTo>
                  <a:cubicBezTo>
                    <a:pt x="2922" y="54"/>
                    <a:pt x="2913" y="223"/>
                    <a:pt x="2888" y="327"/>
                  </a:cubicBezTo>
                  <a:cubicBezTo>
                    <a:pt x="2863" y="431"/>
                    <a:pt x="2834" y="530"/>
                    <a:pt x="2779" y="623"/>
                  </a:cubicBezTo>
                  <a:cubicBezTo>
                    <a:pt x="2724" y="716"/>
                    <a:pt x="2704" y="789"/>
                    <a:pt x="2555" y="882"/>
                  </a:cubicBezTo>
                  <a:cubicBezTo>
                    <a:pt x="2406" y="975"/>
                    <a:pt x="2078" y="1128"/>
                    <a:pt x="1887" y="1183"/>
                  </a:cubicBezTo>
                  <a:cubicBezTo>
                    <a:pt x="1696" y="1238"/>
                    <a:pt x="1534" y="1214"/>
                    <a:pt x="1410" y="1214"/>
                  </a:cubicBezTo>
                  <a:lnTo>
                    <a:pt x="1144" y="1181"/>
                  </a:lnTo>
                  <a:lnTo>
                    <a:pt x="798" y="1076"/>
                  </a:lnTo>
                  <a:lnTo>
                    <a:pt x="514" y="923"/>
                  </a:lnTo>
                  <a:lnTo>
                    <a:pt x="258" y="679"/>
                  </a:lnTo>
                  <a:lnTo>
                    <a:pt x="78" y="358"/>
                  </a:lnTo>
                  <a:lnTo>
                    <a:pt x="0" y="24"/>
                  </a:lnTo>
                </a:path>
              </a:pathLst>
            </a:custGeom>
            <a:noFill/>
            <a:ln w="57150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  <p:sp>
          <p:nvSpPr>
            <p:cNvPr id="8402" name="Freeform 210"/>
            <p:cNvSpPr>
              <a:spLocks/>
            </p:cNvSpPr>
            <p:nvPr/>
          </p:nvSpPr>
          <p:spPr bwMode="auto">
            <a:xfrm>
              <a:off x="2211" y="2936"/>
              <a:ext cx="2629" cy="294"/>
            </a:xfrm>
            <a:custGeom>
              <a:avLst/>
              <a:gdLst/>
              <a:ahLst/>
              <a:cxnLst>
                <a:cxn ang="0">
                  <a:pos x="2629" y="0"/>
                </a:cxn>
                <a:cxn ang="0">
                  <a:pos x="2033" y="168"/>
                </a:cxn>
                <a:cxn ang="0">
                  <a:pos x="1470" y="255"/>
                </a:cxn>
                <a:cxn ang="0">
                  <a:pos x="1247" y="281"/>
                </a:cxn>
                <a:cxn ang="0">
                  <a:pos x="686" y="281"/>
                </a:cxn>
                <a:cxn ang="0">
                  <a:pos x="0" y="201"/>
                </a:cxn>
              </a:cxnLst>
              <a:rect l="0" t="0" r="r" b="b"/>
              <a:pathLst>
                <a:path w="2629" h="294">
                  <a:moveTo>
                    <a:pt x="2629" y="0"/>
                  </a:moveTo>
                  <a:cubicBezTo>
                    <a:pt x="2530" y="28"/>
                    <a:pt x="2226" y="126"/>
                    <a:pt x="2033" y="168"/>
                  </a:cubicBezTo>
                  <a:cubicBezTo>
                    <a:pt x="1840" y="210"/>
                    <a:pt x="1601" y="236"/>
                    <a:pt x="1470" y="255"/>
                  </a:cubicBezTo>
                  <a:cubicBezTo>
                    <a:pt x="1339" y="274"/>
                    <a:pt x="1378" y="277"/>
                    <a:pt x="1247" y="281"/>
                  </a:cubicBezTo>
                  <a:cubicBezTo>
                    <a:pt x="1116" y="285"/>
                    <a:pt x="894" y="294"/>
                    <a:pt x="686" y="281"/>
                  </a:cubicBezTo>
                  <a:cubicBezTo>
                    <a:pt x="478" y="268"/>
                    <a:pt x="143" y="218"/>
                    <a:pt x="0" y="201"/>
                  </a:cubicBezTo>
                </a:path>
              </a:pathLst>
            </a:custGeom>
            <a:noFill/>
            <a:ln w="57150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8430" name="Freeform 238"/>
          <p:cNvSpPr>
            <a:spLocks/>
          </p:cNvSpPr>
          <p:nvPr/>
        </p:nvSpPr>
        <p:spPr bwMode="auto">
          <a:xfrm>
            <a:off x="3521122" y="5363571"/>
            <a:ext cx="4191643" cy="1494430"/>
          </a:xfrm>
          <a:custGeom>
            <a:avLst/>
            <a:gdLst/>
            <a:ahLst/>
            <a:cxnLst>
              <a:cxn ang="0">
                <a:pos x="2" y="820"/>
              </a:cxn>
              <a:cxn ang="0">
                <a:pos x="80" y="834"/>
              </a:cxn>
              <a:cxn ang="0">
                <a:pos x="203" y="810"/>
              </a:cxn>
              <a:cxn ang="0">
                <a:pos x="261" y="780"/>
              </a:cxn>
              <a:cxn ang="0">
                <a:pos x="390" y="723"/>
              </a:cxn>
              <a:cxn ang="0">
                <a:pos x="549" y="645"/>
              </a:cxn>
              <a:cxn ang="0">
                <a:pos x="657" y="589"/>
              </a:cxn>
              <a:cxn ang="0">
                <a:pos x="729" y="555"/>
              </a:cxn>
              <a:cxn ang="0">
                <a:pos x="821" y="514"/>
              </a:cxn>
              <a:cxn ang="0">
                <a:pos x="972" y="454"/>
              </a:cxn>
              <a:cxn ang="0">
                <a:pos x="1086" y="412"/>
              </a:cxn>
              <a:cxn ang="0">
                <a:pos x="1187" y="375"/>
              </a:cxn>
              <a:cxn ang="0">
                <a:pos x="1332" y="324"/>
              </a:cxn>
              <a:cxn ang="0">
                <a:pos x="1401" y="295"/>
              </a:cxn>
              <a:cxn ang="0">
                <a:pos x="1550" y="252"/>
              </a:cxn>
              <a:cxn ang="0">
                <a:pos x="1671" y="217"/>
              </a:cxn>
              <a:cxn ang="0">
                <a:pos x="1899" y="175"/>
              </a:cxn>
              <a:cxn ang="0">
                <a:pos x="2230" y="126"/>
              </a:cxn>
              <a:cxn ang="0">
                <a:pos x="2457" y="96"/>
              </a:cxn>
              <a:cxn ang="0">
                <a:pos x="2596" y="79"/>
              </a:cxn>
              <a:cxn ang="0">
                <a:pos x="2596" y="570"/>
              </a:cxn>
              <a:cxn ang="0">
                <a:pos x="2594" y="885"/>
              </a:cxn>
              <a:cxn ang="0">
                <a:pos x="2262" y="897"/>
              </a:cxn>
              <a:cxn ang="0">
                <a:pos x="447" y="891"/>
              </a:cxn>
              <a:cxn ang="0">
                <a:pos x="8" y="888"/>
              </a:cxn>
              <a:cxn ang="0">
                <a:pos x="2" y="820"/>
              </a:cxn>
            </a:cxnLst>
            <a:rect l="0" t="0" r="r" b="b"/>
            <a:pathLst>
              <a:path w="2596" h="898">
                <a:moveTo>
                  <a:pt x="2" y="820"/>
                </a:moveTo>
                <a:cubicBezTo>
                  <a:pt x="16" y="809"/>
                  <a:pt x="47" y="836"/>
                  <a:pt x="80" y="834"/>
                </a:cubicBezTo>
                <a:cubicBezTo>
                  <a:pt x="113" y="832"/>
                  <a:pt x="173" y="819"/>
                  <a:pt x="203" y="810"/>
                </a:cubicBezTo>
                <a:cubicBezTo>
                  <a:pt x="220" y="802"/>
                  <a:pt x="231" y="795"/>
                  <a:pt x="261" y="780"/>
                </a:cubicBezTo>
                <a:cubicBezTo>
                  <a:pt x="286" y="769"/>
                  <a:pt x="342" y="745"/>
                  <a:pt x="390" y="723"/>
                </a:cubicBezTo>
                <a:cubicBezTo>
                  <a:pt x="451" y="706"/>
                  <a:pt x="486" y="656"/>
                  <a:pt x="549" y="645"/>
                </a:cubicBezTo>
                <a:cubicBezTo>
                  <a:pt x="584" y="627"/>
                  <a:pt x="618" y="600"/>
                  <a:pt x="657" y="589"/>
                </a:cubicBezTo>
                <a:cubicBezTo>
                  <a:pt x="687" y="581"/>
                  <a:pt x="699" y="563"/>
                  <a:pt x="729" y="555"/>
                </a:cubicBezTo>
                <a:lnTo>
                  <a:pt x="821" y="514"/>
                </a:lnTo>
                <a:cubicBezTo>
                  <a:pt x="858" y="477"/>
                  <a:pt x="922" y="463"/>
                  <a:pt x="972" y="454"/>
                </a:cubicBezTo>
                <a:cubicBezTo>
                  <a:pt x="1011" y="435"/>
                  <a:pt x="1045" y="425"/>
                  <a:pt x="1086" y="412"/>
                </a:cubicBezTo>
                <a:cubicBezTo>
                  <a:pt x="1119" y="390"/>
                  <a:pt x="1154" y="397"/>
                  <a:pt x="1187" y="375"/>
                </a:cubicBezTo>
                <a:cubicBezTo>
                  <a:pt x="1220" y="353"/>
                  <a:pt x="1293" y="334"/>
                  <a:pt x="1332" y="324"/>
                </a:cubicBezTo>
                <a:cubicBezTo>
                  <a:pt x="1367" y="309"/>
                  <a:pt x="1365" y="307"/>
                  <a:pt x="1401" y="295"/>
                </a:cubicBezTo>
                <a:cubicBezTo>
                  <a:pt x="1437" y="283"/>
                  <a:pt x="1505" y="265"/>
                  <a:pt x="1550" y="252"/>
                </a:cubicBezTo>
                <a:cubicBezTo>
                  <a:pt x="1595" y="241"/>
                  <a:pt x="1623" y="223"/>
                  <a:pt x="1671" y="217"/>
                </a:cubicBezTo>
                <a:cubicBezTo>
                  <a:pt x="1741" y="193"/>
                  <a:pt x="1826" y="184"/>
                  <a:pt x="1899" y="175"/>
                </a:cubicBezTo>
                <a:cubicBezTo>
                  <a:pt x="2010" y="146"/>
                  <a:pt x="2117" y="141"/>
                  <a:pt x="2230" y="126"/>
                </a:cubicBezTo>
                <a:cubicBezTo>
                  <a:pt x="2305" y="102"/>
                  <a:pt x="2378" y="104"/>
                  <a:pt x="2457" y="96"/>
                </a:cubicBezTo>
                <a:cubicBezTo>
                  <a:pt x="2516" y="81"/>
                  <a:pt x="2573" y="0"/>
                  <a:pt x="2596" y="79"/>
                </a:cubicBezTo>
                <a:lnTo>
                  <a:pt x="2596" y="570"/>
                </a:lnTo>
                <a:lnTo>
                  <a:pt x="2594" y="885"/>
                </a:lnTo>
                <a:lnTo>
                  <a:pt x="2262" y="897"/>
                </a:lnTo>
                <a:cubicBezTo>
                  <a:pt x="1904" y="898"/>
                  <a:pt x="823" y="893"/>
                  <a:pt x="447" y="891"/>
                </a:cubicBezTo>
                <a:cubicBezTo>
                  <a:pt x="97" y="888"/>
                  <a:pt x="82" y="898"/>
                  <a:pt x="8" y="888"/>
                </a:cubicBezTo>
                <a:cubicBezTo>
                  <a:pt x="0" y="872"/>
                  <a:pt x="2" y="838"/>
                  <a:pt x="2" y="820"/>
                </a:cubicBezTo>
                <a:close/>
              </a:path>
            </a:pathLst>
          </a:custGeom>
          <a:solidFill>
            <a:srgbClr val="CC0099">
              <a:alpha val="4902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8437" name="Text Box 245"/>
          <p:cNvSpPr txBox="1">
            <a:spLocks noChangeArrowheads="1"/>
          </p:cNvSpPr>
          <p:nvPr/>
        </p:nvSpPr>
        <p:spPr bwMode="auto">
          <a:xfrm>
            <a:off x="4962369" y="6028026"/>
            <a:ext cx="2778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i="1" dirty="0"/>
              <a:t>Субекваторіальний</a:t>
            </a:r>
            <a:endParaRPr lang="ru-RU" sz="2000" b="1" i="1" dirty="0"/>
          </a:p>
        </p:txBody>
      </p:sp>
      <p:sp>
        <p:nvSpPr>
          <p:cNvPr id="8395" name="Text Box 203"/>
          <p:cNvSpPr txBox="1">
            <a:spLocks noChangeArrowheads="1"/>
          </p:cNvSpPr>
          <p:nvPr/>
        </p:nvSpPr>
        <p:spPr bwMode="auto">
          <a:xfrm>
            <a:off x="3886200" y="41148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b="1" i="1"/>
              <a:t>Субтропічний</a:t>
            </a:r>
            <a:endParaRPr lang="ru-RU" b="1" i="1"/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056290" y="189186"/>
            <a:ext cx="6542689" cy="6400800"/>
            <a:chOff x="1541" y="1129"/>
            <a:chExt cx="2677" cy="3072"/>
          </a:xfrm>
          <a:solidFill>
            <a:srgbClr val="89C4FF"/>
          </a:solidFill>
        </p:grpSpPr>
        <p:sp>
          <p:nvSpPr>
            <p:cNvPr id="24" name="Freeform 6"/>
            <p:cNvSpPr>
              <a:spLocks/>
            </p:cNvSpPr>
            <p:nvPr/>
          </p:nvSpPr>
          <p:spPr bwMode="gray">
            <a:xfrm>
              <a:off x="3571" y="1653"/>
              <a:ext cx="49" cy="24"/>
            </a:xfrm>
            <a:custGeom>
              <a:avLst/>
              <a:gdLst>
                <a:gd name="T0" fmla="*/ 49 w 49"/>
                <a:gd name="T1" fmla="*/ 1 h 24"/>
                <a:gd name="T2" fmla="*/ 49 w 49"/>
                <a:gd name="T3" fmla="*/ 7 h 24"/>
                <a:gd name="T4" fmla="*/ 46 w 49"/>
                <a:gd name="T5" fmla="*/ 11 h 24"/>
                <a:gd name="T6" fmla="*/ 44 w 49"/>
                <a:gd name="T7" fmla="*/ 15 h 24"/>
                <a:gd name="T8" fmla="*/ 41 w 49"/>
                <a:gd name="T9" fmla="*/ 20 h 24"/>
                <a:gd name="T10" fmla="*/ 37 w 49"/>
                <a:gd name="T11" fmla="*/ 24 h 24"/>
                <a:gd name="T12" fmla="*/ 25 w 49"/>
                <a:gd name="T13" fmla="*/ 21 h 24"/>
                <a:gd name="T14" fmla="*/ 15 w 49"/>
                <a:gd name="T15" fmla="*/ 17 h 24"/>
                <a:gd name="T16" fmla="*/ 5 w 49"/>
                <a:gd name="T17" fmla="*/ 10 h 24"/>
                <a:gd name="T18" fmla="*/ 0 w 49"/>
                <a:gd name="T19" fmla="*/ 0 h 24"/>
                <a:gd name="T20" fmla="*/ 25 w 49"/>
                <a:gd name="T21" fmla="*/ 0 h 24"/>
                <a:gd name="T22" fmla="*/ 49 w 49"/>
                <a:gd name="T23" fmla="*/ 1 h 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9"/>
                <a:gd name="T37" fmla="*/ 0 h 24"/>
                <a:gd name="T38" fmla="*/ 49 w 49"/>
                <a:gd name="T39" fmla="*/ 24 h 2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9" h="24">
                  <a:moveTo>
                    <a:pt x="49" y="1"/>
                  </a:moveTo>
                  <a:lnTo>
                    <a:pt x="49" y="7"/>
                  </a:lnTo>
                  <a:lnTo>
                    <a:pt x="46" y="11"/>
                  </a:lnTo>
                  <a:lnTo>
                    <a:pt x="44" y="15"/>
                  </a:lnTo>
                  <a:lnTo>
                    <a:pt x="41" y="20"/>
                  </a:lnTo>
                  <a:lnTo>
                    <a:pt x="37" y="24"/>
                  </a:lnTo>
                  <a:lnTo>
                    <a:pt x="25" y="21"/>
                  </a:lnTo>
                  <a:lnTo>
                    <a:pt x="15" y="17"/>
                  </a:lnTo>
                  <a:lnTo>
                    <a:pt x="5" y="10"/>
                  </a:lnTo>
                  <a:lnTo>
                    <a:pt x="0" y="0"/>
                  </a:lnTo>
                  <a:lnTo>
                    <a:pt x="25" y="0"/>
                  </a:lnTo>
                  <a:lnTo>
                    <a:pt x="49" y="1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25" name="Freeform 7"/>
            <p:cNvSpPr>
              <a:spLocks/>
            </p:cNvSpPr>
            <p:nvPr/>
          </p:nvSpPr>
          <p:spPr bwMode="gray">
            <a:xfrm>
              <a:off x="3220" y="1129"/>
              <a:ext cx="776" cy="744"/>
            </a:xfrm>
            <a:custGeom>
              <a:avLst/>
              <a:gdLst>
                <a:gd name="T0" fmla="*/ 36 w 776"/>
                <a:gd name="T1" fmla="*/ 189 h 744"/>
                <a:gd name="T2" fmla="*/ 19 w 776"/>
                <a:gd name="T3" fmla="*/ 117 h 744"/>
                <a:gd name="T4" fmla="*/ 29 w 776"/>
                <a:gd name="T5" fmla="*/ 48 h 744"/>
                <a:gd name="T6" fmla="*/ 51 w 776"/>
                <a:gd name="T7" fmla="*/ 79 h 744"/>
                <a:gd name="T8" fmla="*/ 58 w 776"/>
                <a:gd name="T9" fmla="*/ 86 h 744"/>
                <a:gd name="T10" fmla="*/ 77 w 776"/>
                <a:gd name="T11" fmla="*/ 41 h 744"/>
                <a:gd name="T12" fmla="*/ 99 w 776"/>
                <a:gd name="T13" fmla="*/ 82 h 744"/>
                <a:gd name="T14" fmla="*/ 112 w 776"/>
                <a:gd name="T15" fmla="*/ 52 h 744"/>
                <a:gd name="T16" fmla="*/ 125 w 776"/>
                <a:gd name="T17" fmla="*/ 79 h 744"/>
                <a:gd name="T18" fmla="*/ 129 w 776"/>
                <a:gd name="T19" fmla="*/ 49 h 744"/>
                <a:gd name="T20" fmla="*/ 145 w 776"/>
                <a:gd name="T21" fmla="*/ 55 h 744"/>
                <a:gd name="T22" fmla="*/ 126 w 776"/>
                <a:gd name="T23" fmla="*/ 27 h 744"/>
                <a:gd name="T24" fmla="*/ 135 w 776"/>
                <a:gd name="T25" fmla="*/ 0 h 744"/>
                <a:gd name="T26" fmla="*/ 297 w 776"/>
                <a:gd name="T27" fmla="*/ 85 h 744"/>
                <a:gd name="T28" fmla="*/ 323 w 776"/>
                <a:gd name="T29" fmla="*/ 85 h 744"/>
                <a:gd name="T30" fmla="*/ 362 w 776"/>
                <a:gd name="T31" fmla="*/ 102 h 744"/>
                <a:gd name="T32" fmla="*/ 419 w 776"/>
                <a:gd name="T33" fmla="*/ 119 h 744"/>
                <a:gd name="T34" fmla="*/ 448 w 776"/>
                <a:gd name="T35" fmla="*/ 158 h 744"/>
                <a:gd name="T36" fmla="*/ 495 w 776"/>
                <a:gd name="T37" fmla="*/ 196 h 744"/>
                <a:gd name="T38" fmla="*/ 541 w 776"/>
                <a:gd name="T39" fmla="*/ 179 h 744"/>
                <a:gd name="T40" fmla="*/ 574 w 776"/>
                <a:gd name="T41" fmla="*/ 195 h 744"/>
                <a:gd name="T42" fmla="*/ 565 w 776"/>
                <a:gd name="T43" fmla="*/ 206 h 744"/>
                <a:gd name="T44" fmla="*/ 517 w 776"/>
                <a:gd name="T45" fmla="*/ 223 h 744"/>
                <a:gd name="T46" fmla="*/ 561 w 776"/>
                <a:gd name="T47" fmla="*/ 237 h 744"/>
                <a:gd name="T48" fmla="*/ 602 w 776"/>
                <a:gd name="T49" fmla="*/ 213 h 744"/>
                <a:gd name="T50" fmla="*/ 626 w 776"/>
                <a:gd name="T51" fmla="*/ 322 h 744"/>
                <a:gd name="T52" fmla="*/ 638 w 776"/>
                <a:gd name="T53" fmla="*/ 390 h 744"/>
                <a:gd name="T54" fmla="*/ 649 w 776"/>
                <a:gd name="T55" fmla="*/ 469 h 744"/>
                <a:gd name="T56" fmla="*/ 666 w 776"/>
                <a:gd name="T57" fmla="*/ 537 h 744"/>
                <a:gd name="T58" fmla="*/ 717 w 776"/>
                <a:gd name="T59" fmla="*/ 619 h 744"/>
                <a:gd name="T60" fmla="*/ 776 w 776"/>
                <a:gd name="T61" fmla="*/ 703 h 744"/>
                <a:gd name="T62" fmla="*/ 731 w 776"/>
                <a:gd name="T63" fmla="*/ 716 h 744"/>
                <a:gd name="T64" fmla="*/ 708 w 776"/>
                <a:gd name="T65" fmla="*/ 715 h 744"/>
                <a:gd name="T66" fmla="*/ 618 w 776"/>
                <a:gd name="T67" fmla="*/ 713 h 744"/>
                <a:gd name="T68" fmla="*/ 519 w 776"/>
                <a:gd name="T69" fmla="*/ 662 h 744"/>
                <a:gd name="T70" fmla="*/ 444 w 776"/>
                <a:gd name="T71" fmla="*/ 627 h 744"/>
                <a:gd name="T72" fmla="*/ 407 w 776"/>
                <a:gd name="T73" fmla="*/ 566 h 744"/>
                <a:gd name="T74" fmla="*/ 402 w 776"/>
                <a:gd name="T75" fmla="*/ 514 h 744"/>
                <a:gd name="T76" fmla="*/ 341 w 776"/>
                <a:gd name="T77" fmla="*/ 517 h 744"/>
                <a:gd name="T78" fmla="*/ 347 w 776"/>
                <a:gd name="T79" fmla="*/ 496 h 744"/>
                <a:gd name="T80" fmla="*/ 358 w 776"/>
                <a:gd name="T81" fmla="*/ 479 h 744"/>
                <a:gd name="T82" fmla="*/ 321 w 776"/>
                <a:gd name="T83" fmla="*/ 483 h 744"/>
                <a:gd name="T84" fmla="*/ 293 w 776"/>
                <a:gd name="T85" fmla="*/ 472 h 744"/>
                <a:gd name="T86" fmla="*/ 232 w 776"/>
                <a:gd name="T87" fmla="*/ 424 h 744"/>
                <a:gd name="T88" fmla="*/ 126 w 776"/>
                <a:gd name="T89" fmla="*/ 391 h 744"/>
                <a:gd name="T90" fmla="*/ 75 w 776"/>
                <a:gd name="T91" fmla="*/ 424 h 744"/>
                <a:gd name="T92" fmla="*/ 37 w 776"/>
                <a:gd name="T93" fmla="*/ 387 h 744"/>
                <a:gd name="T94" fmla="*/ 50 w 776"/>
                <a:gd name="T95" fmla="*/ 371 h 744"/>
                <a:gd name="T96" fmla="*/ 9 w 776"/>
                <a:gd name="T97" fmla="*/ 349 h 744"/>
                <a:gd name="T98" fmla="*/ 34 w 776"/>
                <a:gd name="T99" fmla="*/ 305 h 744"/>
                <a:gd name="T100" fmla="*/ 5 w 776"/>
                <a:gd name="T101" fmla="*/ 246 h 74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776"/>
                <a:gd name="T154" fmla="*/ 0 h 744"/>
                <a:gd name="T155" fmla="*/ 776 w 776"/>
                <a:gd name="T156" fmla="*/ 744 h 74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776" h="744">
                  <a:moveTo>
                    <a:pt x="0" y="185"/>
                  </a:moveTo>
                  <a:lnTo>
                    <a:pt x="9" y="186"/>
                  </a:lnTo>
                  <a:lnTo>
                    <a:pt x="19" y="189"/>
                  </a:lnTo>
                  <a:lnTo>
                    <a:pt x="29" y="191"/>
                  </a:lnTo>
                  <a:lnTo>
                    <a:pt x="36" y="189"/>
                  </a:lnTo>
                  <a:lnTo>
                    <a:pt x="30" y="169"/>
                  </a:lnTo>
                  <a:lnTo>
                    <a:pt x="24" y="154"/>
                  </a:lnTo>
                  <a:lnTo>
                    <a:pt x="20" y="141"/>
                  </a:lnTo>
                  <a:lnTo>
                    <a:pt x="19" y="130"/>
                  </a:lnTo>
                  <a:lnTo>
                    <a:pt x="19" y="117"/>
                  </a:lnTo>
                  <a:lnTo>
                    <a:pt x="23" y="100"/>
                  </a:lnTo>
                  <a:lnTo>
                    <a:pt x="24" y="87"/>
                  </a:lnTo>
                  <a:lnTo>
                    <a:pt x="26" y="73"/>
                  </a:lnTo>
                  <a:lnTo>
                    <a:pt x="27" y="59"/>
                  </a:lnTo>
                  <a:lnTo>
                    <a:pt x="29" y="48"/>
                  </a:lnTo>
                  <a:lnTo>
                    <a:pt x="37" y="48"/>
                  </a:lnTo>
                  <a:lnTo>
                    <a:pt x="44" y="52"/>
                  </a:lnTo>
                  <a:lnTo>
                    <a:pt x="48" y="59"/>
                  </a:lnTo>
                  <a:lnTo>
                    <a:pt x="50" y="69"/>
                  </a:lnTo>
                  <a:lnTo>
                    <a:pt x="51" y="79"/>
                  </a:lnTo>
                  <a:lnTo>
                    <a:pt x="53" y="89"/>
                  </a:lnTo>
                  <a:lnTo>
                    <a:pt x="53" y="96"/>
                  </a:lnTo>
                  <a:lnTo>
                    <a:pt x="54" y="100"/>
                  </a:lnTo>
                  <a:lnTo>
                    <a:pt x="57" y="95"/>
                  </a:lnTo>
                  <a:lnTo>
                    <a:pt x="58" y="86"/>
                  </a:lnTo>
                  <a:lnTo>
                    <a:pt x="60" y="76"/>
                  </a:lnTo>
                  <a:lnTo>
                    <a:pt x="61" y="65"/>
                  </a:lnTo>
                  <a:lnTo>
                    <a:pt x="64" y="55"/>
                  </a:lnTo>
                  <a:lnTo>
                    <a:pt x="70" y="47"/>
                  </a:lnTo>
                  <a:lnTo>
                    <a:pt x="77" y="41"/>
                  </a:lnTo>
                  <a:lnTo>
                    <a:pt x="88" y="39"/>
                  </a:lnTo>
                  <a:lnTo>
                    <a:pt x="97" y="96"/>
                  </a:lnTo>
                  <a:lnTo>
                    <a:pt x="98" y="96"/>
                  </a:lnTo>
                  <a:lnTo>
                    <a:pt x="98" y="90"/>
                  </a:lnTo>
                  <a:lnTo>
                    <a:pt x="99" y="82"/>
                  </a:lnTo>
                  <a:lnTo>
                    <a:pt x="99" y="72"/>
                  </a:lnTo>
                  <a:lnTo>
                    <a:pt x="102" y="62"/>
                  </a:lnTo>
                  <a:lnTo>
                    <a:pt x="105" y="55"/>
                  </a:lnTo>
                  <a:lnTo>
                    <a:pt x="108" y="51"/>
                  </a:lnTo>
                  <a:lnTo>
                    <a:pt x="112" y="52"/>
                  </a:lnTo>
                  <a:lnTo>
                    <a:pt x="115" y="55"/>
                  </a:lnTo>
                  <a:lnTo>
                    <a:pt x="118" y="61"/>
                  </a:lnTo>
                  <a:lnTo>
                    <a:pt x="119" y="69"/>
                  </a:lnTo>
                  <a:lnTo>
                    <a:pt x="122" y="76"/>
                  </a:lnTo>
                  <a:lnTo>
                    <a:pt x="125" y="79"/>
                  </a:lnTo>
                  <a:lnTo>
                    <a:pt x="126" y="76"/>
                  </a:lnTo>
                  <a:lnTo>
                    <a:pt x="128" y="68"/>
                  </a:lnTo>
                  <a:lnTo>
                    <a:pt x="126" y="59"/>
                  </a:lnTo>
                  <a:lnTo>
                    <a:pt x="126" y="52"/>
                  </a:lnTo>
                  <a:lnTo>
                    <a:pt x="129" y="49"/>
                  </a:lnTo>
                  <a:lnTo>
                    <a:pt x="133" y="51"/>
                  </a:lnTo>
                  <a:lnTo>
                    <a:pt x="137" y="51"/>
                  </a:lnTo>
                  <a:lnTo>
                    <a:pt x="140" y="52"/>
                  </a:lnTo>
                  <a:lnTo>
                    <a:pt x="143" y="54"/>
                  </a:lnTo>
                  <a:lnTo>
                    <a:pt x="145" y="55"/>
                  </a:lnTo>
                  <a:lnTo>
                    <a:pt x="146" y="56"/>
                  </a:lnTo>
                  <a:lnTo>
                    <a:pt x="149" y="56"/>
                  </a:lnTo>
                  <a:lnTo>
                    <a:pt x="143" y="48"/>
                  </a:lnTo>
                  <a:lnTo>
                    <a:pt x="136" y="37"/>
                  </a:lnTo>
                  <a:lnTo>
                    <a:pt x="126" y="27"/>
                  </a:lnTo>
                  <a:lnTo>
                    <a:pt x="112" y="20"/>
                  </a:lnTo>
                  <a:lnTo>
                    <a:pt x="116" y="15"/>
                  </a:lnTo>
                  <a:lnTo>
                    <a:pt x="123" y="10"/>
                  </a:lnTo>
                  <a:lnTo>
                    <a:pt x="132" y="4"/>
                  </a:lnTo>
                  <a:lnTo>
                    <a:pt x="135" y="0"/>
                  </a:lnTo>
                  <a:lnTo>
                    <a:pt x="164" y="22"/>
                  </a:lnTo>
                  <a:lnTo>
                    <a:pt x="194" y="44"/>
                  </a:lnTo>
                  <a:lnTo>
                    <a:pt x="226" y="62"/>
                  </a:lnTo>
                  <a:lnTo>
                    <a:pt x="260" y="76"/>
                  </a:lnTo>
                  <a:lnTo>
                    <a:pt x="297" y="85"/>
                  </a:lnTo>
                  <a:lnTo>
                    <a:pt x="308" y="76"/>
                  </a:lnTo>
                  <a:lnTo>
                    <a:pt x="314" y="72"/>
                  </a:lnTo>
                  <a:lnTo>
                    <a:pt x="318" y="73"/>
                  </a:lnTo>
                  <a:lnTo>
                    <a:pt x="321" y="78"/>
                  </a:lnTo>
                  <a:lnTo>
                    <a:pt x="323" y="85"/>
                  </a:lnTo>
                  <a:lnTo>
                    <a:pt x="327" y="96"/>
                  </a:lnTo>
                  <a:lnTo>
                    <a:pt x="332" y="109"/>
                  </a:lnTo>
                  <a:lnTo>
                    <a:pt x="344" y="107"/>
                  </a:lnTo>
                  <a:lnTo>
                    <a:pt x="354" y="104"/>
                  </a:lnTo>
                  <a:lnTo>
                    <a:pt x="362" y="102"/>
                  </a:lnTo>
                  <a:lnTo>
                    <a:pt x="369" y="99"/>
                  </a:lnTo>
                  <a:lnTo>
                    <a:pt x="378" y="100"/>
                  </a:lnTo>
                  <a:lnTo>
                    <a:pt x="385" y="106"/>
                  </a:lnTo>
                  <a:lnTo>
                    <a:pt x="393" y="119"/>
                  </a:lnTo>
                  <a:lnTo>
                    <a:pt x="419" y="119"/>
                  </a:lnTo>
                  <a:lnTo>
                    <a:pt x="438" y="120"/>
                  </a:lnTo>
                  <a:lnTo>
                    <a:pt x="451" y="124"/>
                  </a:lnTo>
                  <a:lnTo>
                    <a:pt x="457" y="133"/>
                  </a:lnTo>
                  <a:lnTo>
                    <a:pt x="457" y="144"/>
                  </a:lnTo>
                  <a:lnTo>
                    <a:pt x="448" y="158"/>
                  </a:lnTo>
                  <a:lnTo>
                    <a:pt x="434" y="175"/>
                  </a:lnTo>
                  <a:lnTo>
                    <a:pt x="460" y="205"/>
                  </a:lnTo>
                  <a:lnTo>
                    <a:pt x="468" y="205"/>
                  </a:lnTo>
                  <a:lnTo>
                    <a:pt x="481" y="202"/>
                  </a:lnTo>
                  <a:lnTo>
                    <a:pt x="495" y="196"/>
                  </a:lnTo>
                  <a:lnTo>
                    <a:pt x="506" y="191"/>
                  </a:lnTo>
                  <a:lnTo>
                    <a:pt x="515" y="185"/>
                  </a:lnTo>
                  <a:lnTo>
                    <a:pt x="516" y="178"/>
                  </a:lnTo>
                  <a:lnTo>
                    <a:pt x="529" y="179"/>
                  </a:lnTo>
                  <a:lnTo>
                    <a:pt x="541" y="179"/>
                  </a:lnTo>
                  <a:lnTo>
                    <a:pt x="554" y="181"/>
                  </a:lnTo>
                  <a:lnTo>
                    <a:pt x="564" y="182"/>
                  </a:lnTo>
                  <a:lnTo>
                    <a:pt x="573" y="186"/>
                  </a:lnTo>
                  <a:lnTo>
                    <a:pt x="575" y="193"/>
                  </a:lnTo>
                  <a:lnTo>
                    <a:pt x="574" y="195"/>
                  </a:lnTo>
                  <a:lnTo>
                    <a:pt x="573" y="196"/>
                  </a:lnTo>
                  <a:lnTo>
                    <a:pt x="571" y="198"/>
                  </a:lnTo>
                  <a:lnTo>
                    <a:pt x="570" y="200"/>
                  </a:lnTo>
                  <a:lnTo>
                    <a:pt x="567" y="203"/>
                  </a:lnTo>
                  <a:lnTo>
                    <a:pt x="565" y="206"/>
                  </a:lnTo>
                  <a:lnTo>
                    <a:pt x="565" y="208"/>
                  </a:lnTo>
                  <a:lnTo>
                    <a:pt x="556" y="209"/>
                  </a:lnTo>
                  <a:lnTo>
                    <a:pt x="543" y="213"/>
                  </a:lnTo>
                  <a:lnTo>
                    <a:pt x="529" y="217"/>
                  </a:lnTo>
                  <a:lnTo>
                    <a:pt x="517" y="223"/>
                  </a:lnTo>
                  <a:lnTo>
                    <a:pt x="509" y="230"/>
                  </a:lnTo>
                  <a:lnTo>
                    <a:pt x="519" y="233"/>
                  </a:lnTo>
                  <a:lnTo>
                    <a:pt x="533" y="234"/>
                  </a:lnTo>
                  <a:lnTo>
                    <a:pt x="549" y="236"/>
                  </a:lnTo>
                  <a:lnTo>
                    <a:pt x="561" y="237"/>
                  </a:lnTo>
                  <a:lnTo>
                    <a:pt x="570" y="239"/>
                  </a:lnTo>
                  <a:lnTo>
                    <a:pt x="577" y="230"/>
                  </a:lnTo>
                  <a:lnTo>
                    <a:pt x="584" y="222"/>
                  </a:lnTo>
                  <a:lnTo>
                    <a:pt x="594" y="216"/>
                  </a:lnTo>
                  <a:lnTo>
                    <a:pt x="602" y="213"/>
                  </a:lnTo>
                  <a:lnTo>
                    <a:pt x="609" y="236"/>
                  </a:lnTo>
                  <a:lnTo>
                    <a:pt x="616" y="260"/>
                  </a:lnTo>
                  <a:lnTo>
                    <a:pt x="625" y="284"/>
                  </a:lnTo>
                  <a:lnTo>
                    <a:pt x="630" y="306"/>
                  </a:lnTo>
                  <a:lnTo>
                    <a:pt x="626" y="322"/>
                  </a:lnTo>
                  <a:lnTo>
                    <a:pt x="623" y="337"/>
                  </a:lnTo>
                  <a:lnTo>
                    <a:pt x="622" y="353"/>
                  </a:lnTo>
                  <a:lnTo>
                    <a:pt x="623" y="367"/>
                  </a:lnTo>
                  <a:lnTo>
                    <a:pt x="629" y="380"/>
                  </a:lnTo>
                  <a:lnTo>
                    <a:pt x="638" y="390"/>
                  </a:lnTo>
                  <a:lnTo>
                    <a:pt x="650" y="397"/>
                  </a:lnTo>
                  <a:lnTo>
                    <a:pt x="650" y="411"/>
                  </a:lnTo>
                  <a:lnTo>
                    <a:pt x="650" y="429"/>
                  </a:lnTo>
                  <a:lnTo>
                    <a:pt x="650" y="449"/>
                  </a:lnTo>
                  <a:lnTo>
                    <a:pt x="649" y="469"/>
                  </a:lnTo>
                  <a:lnTo>
                    <a:pt x="646" y="484"/>
                  </a:lnTo>
                  <a:lnTo>
                    <a:pt x="640" y="496"/>
                  </a:lnTo>
                  <a:lnTo>
                    <a:pt x="645" y="511"/>
                  </a:lnTo>
                  <a:lnTo>
                    <a:pt x="653" y="524"/>
                  </a:lnTo>
                  <a:lnTo>
                    <a:pt x="666" y="537"/>
                  </a:lnTo>
                  <a:lnTo>
                    <a:pt x="680" y="549"/>
                  </a:lnTo>
                  <a:lnTo>
                    <a:pt x="690" y="562"/>
                  </a:lnTo>
                  <a:lnTo>
                    <a:pt x="697" y="576"/>
                  </a:lnTo>
                  <a:lnTo>
                    <a:pt x="704" y="599"/>
                  </a:lnTo>
                  <a:lnTo>
                    <a:pt x="717" y="619"/>
                  </a:lnTo>
                  <a:lnTo>
                    <a:pt x="731" y="638"/>
                  </a:lnTo>
                  <a:lnTo>
                    <a:pt x="746" y="655"/>
                  </a:lnTo>
                  <a:lnTo>
                    <a:pt x="760" y="671"/>
                  </a:lnTo>
                  <a:lnTo>
                    <a:pt x="770" y="686"/>
                  </a:lnTo>
                  <a:lnTo>
                    <a:pt x="776" y="703"/>
                  </a:lnTo>
                  <a:lnTo>
                    <a:pt x="773" y="716"/>
                  </a:lnTo>
                  <a:lnTo>
                    <a:pt x="766" y="726"/>
                  </a:lnTo>
                  <a:lnTo>
                    <a:pt x="751" y="725"/>
                  </a:lnTo>
                  <a:lnTo>
                    <a:pt x="739" y="722"/>
                  </a:lnTo>
                  <a:lnTo>
                    <a:pt x="731" y="716"/>
                  </a:lnTo>
                  <a:lnTo>
                    <a:pt x="724" y="712"/>
                  </a:lnTo>
                  <a:lnTo>
                    <a:pt x="719" y="708"/>
                  </a:lnTo>
                  <a:lnTo>
                    <a:pt x="715" y="706"/>
                  </a:lnTo>
                  <a:lnTo>
                    <a:pt x="712" y="709"/>
                  </a:lnTo>
                  <a:lnTo>
                    <a:pt x="708" y="715"/>
                  </a:lnTo>
                  <a:lnTo>
                    <a:pt x="703" y="726"/>
                  </a:lnTo>
                  <a:lnTo>
                    <a:pt x="697" y="744"/>
                  </a:lnTo>
                  <a:lnTo>
                    <a:pt x="667" y="732"/>
                  </a:lnTo>
                  <a:lnTo>
                    <a:pt x="642" y="722"/>
                  </a:lnTo>
                  <a:lnTo>
                    <a:pt x="618" y="713"/>
                  </a:lnTo>
                  <a:lnTo>
                    <a:pt x="594" y="705"/>
                  </a:lnTo>
                  <a:lnTo>
                    <a:pt x="570" y="695"/>
                  </a:lnTo>
                  <a:lnTo>
                    <a:pt x="543" y="682"/>
                  </a:lnTo>
                  <a:lnTo>
                    <a:pt x="533" y="671"/>
                  </a:lnTo>
                  <a:lnTo>
                    <a:pt x="519" y="662"/>
                  </a:lnTo>
                  <a:lnTo>
                    <a:pt x="503" y="657"/>
                  </a:lnTo>
                  <a:lnTo>
                    <a:pt x="488" y="651"/>
                  </a:lnTo>
                  <a:lnTo>
                    <a:pt x="471" y="645"/>
                  </a:lnTo>
                  <a:lnTo>
                    <a:pt x="457" y="637"/>
                  </a:lnTo>
                  <a:lnTo>
                    <a:pt x="444" y="627"/>
                  </a:lnTo>
                  <a:lnTo>
                    <a:pt x="436" y="612"/>
                  </a:lnTo>
                  <a:lnTo>
                    <a:pt x="430" y="602"/>
                  </a:lnTo>
                  <a:lnTo>
                    <a:pt x="423" y="589"/>
                  </a:lnTo>
                  <a:lnTo>
                    <a:pt x="414" y="576"/>
                  </a:lnTo>
                  <a:lnTo>
                    <a:pt x="407" y="566"/>
                  </a:lnTo>
                  <a:lnTo>
                    <a:pt x="416" y="552"/>
                  </a:lnTo>
                  <a:lnTo>
                    <a:pt x="426" y="538"/>
                  </a:lnTo>
                  <a:lnTo>
                    <a:pt x="417" y="530"/>
                  </a:lnTo>
                  <a:lnTo>
                    <a:pt x="410" y="521"/>
                  </a:lnTo>
                  <a:lnTo>
                    <a:pt x="402" y="514"/>
                  </a:lnTo>
                  <a:lnTo>
                    <a:pt x="392" y="511"/>
                  </a:lnTo>
                  <a:lnTo>
                    <a:pt x="380" y="514"/>
                  </a:lnTo>
                  <a:lnTo>
                    <a:pt x="361" y="514"/>
                  </a:lnTo>
                  <a:lnTo>
                    <a:pt x="348" y="517"/>
                  </a:lnTo>
                  <a:lnTo>
                    <a:pt x="341" y="517"/>
                  </a:lnTo>
                  <a:lnTo>
                    <a:pt x="337" y="515"/>
                  </a:lnTo>
                  <a:lnTo>
                    <a:pt x="337" y="510"/>
                  </a:lnTo>
                  <a:lnTo>
                    <a:pt x="337" y="500"/>
                  </a:lnTo>
                  <a:lnTo>
                    <a:pt x="339" y="499"/>
                  </a:lnTo>
                  <a:lnTo>
                    <a:pt x="347" y="496"/>
                  </a:lnTo>
                  <a:lnTo>
                    <a:pt x="356" y="494"/>
                  </a:lnTo>
                  <a:lnTo>
                    <a:pt x="366" y="493"/>
                  </a:lnTo>
                  <a:lnTo>
                    <a:pt x="373" y="490"/>
                  </a:lnTo>
                  <a:lnTo>
                    <a:pt x="376" y="486"/>
                  </a:lnTo>
                  <a:lnTo>
                    <a:pt x="358" y="479"/>
                  </a:lnTo>
                  <a:lnTo>
                    <a:pt x="345" y="473"/>
                  </a:lnTo>
                  <a:lnTo>
                    <a:pt x="337" y="472"/>
                  </a:lnTo>
                  <a:lnTo>
                    <a:pt x="331" y="472"/>
                  </a:lnTo>
                  <a:lnTo>
                    <a:pt x="327" y="476"/>
                  </a:lnTo>
                  <a:lnTo>
                    <a:pt x="321" y="483"/>
                  </a:lnTo>
                  <a:lnTo>
                    <a:pt x="313" y="494"/>
                  </a:lnTo>
                  <a:lnTo>
                    <a:pt x="304" y="491"/>
                  </a:lnTo>
                  <a:lnTo>
                    <a:pt x="299" y="487"/>
                  </a:lnTo>
                  <a:lnTo>
                    <a:pt x="296" y="480"/>
                  </a:lnTo>
                  <a:lnTo>
                    <a:pt x="293" y="472"/>
                  </a:lnTo>
                  <a:lnTo>
                    <a:pt x="290" y="463"/>
                  </a:lnTo>
                  <a:lnTo>
                    <a:pt x="284" y="453"/>
                  </a:lnTo>
                  <a:lnTo>
                    <a:pt x="272" y="442"/>
                  </a:lnTo>
                  <a:lnTo>
                    <a:pt x="255" y="432"/>
                  </a:lnTo>
                  <a:lnTo>
                    <a:pt x="232" y="424"/>
                  </a:lnTo>
                  <a:lnTo>
                    <a:pt x="208" y="415"/>
                  </a:lnTo>
                  <a:lnTo>
                    <a:pt x="184" y="407"/>
                  </a:lnTo>
                  <a:lnTo>
                    <a:pt x="160" y="400"/>
                  </a:lnTo>
                  <a:lnTo>
                    <a:pt x="140" y="395"/>
                  </a:lnTo>
                  <a:lnTo>
                    <a:pt x="126" y="391"/>
                  </a:lnTo>
                  <a:lnTo>
                    <a:pt x="119" y="400"/>
                  </a:lnTo>
                  <a:lnTo>
                    <a:pt x="111" y="407"/>
                  </a:lnTo>
                  <a:lnTo>
                    <a:pt x="99" y="414"/>
                  </a:lnTo>
                  <a:lnTo>
                    <a:pt x="88" y="419"/>
                  </a:lnTo>
                  <a:lnTo>
                    <a:pt x="75" y="424"/>
                  </a:lnTo>
                  <a:lnTo>
                    <a:pt x="64" y="424"/>
                  </a:lnTo>
                  <a:lnTo>
                    <a:pt x="53" y="422"/>
                  </a:lnTo>
                  <a:lnTo>
                    <a:pt x="46" y="415"/>
                  </a:lnTo>
                  <a:lnTo>
                    <a:pt x="40" y="404"/>
                  </a:lnTo>
                  <a:lnTo>
                    <a:pt x="37" y="387"/>
                  </a:lnTo>
                  <a:lnTo>
                    <a:pt x="53" y="383"/>
                  </a:lnTo>
                  <a:lnTo>
                    <a:pt x="61" y="378"/>
                  </a:lnTo>
                  <a:lnTo>
                    <a:pt x="63" y="376"/>
                  </a:lnTo>
                  <a:lnTo>
                    <a:pt x="58" y="373"/>
                  </a:lnTo>
                  <a:lnTo>
                    <a:pt x="50" y="371"/>
                  </a:lnTo>
                  <a:lnTo>
                    <a:pt x="40" y="369"/>
                  </a:lnTo>
                  <a:lnTo>
                    <a:pt x="27" y="367"/>
                  </a:lnTo>
                  <a:lnTo>
                    <a:pt x="16" y="366"/>
                  </a:lnTo>
                  <a:lnTo>
                    <a:pt x="5" y="364"/>
                  </a:lnTo>
                  <a:lnTo>
                    <a:pt x="9" y="349"/>
                  </a:lnTo>
                  <a:lnTo>
                    <a:pt x="16" y="335"/>
                  </a:lnTo>
                  <a:lnTo>
                    <a:pt x="23" y="325"/>
                  </a:lnTo>
                  <a:lnTo>
                    <a:pt x="29" y="318"/>
                  </a:lnTo>
                  <a:lnTo>
                    <a:pt x="33" y="311"/>
                  </a:lnTo>
                  <a:lnTo>
                    <a:pt x="34" y="305"/>
                  </a:lnTo>
                  <a:lnTo>
                    <a:pt x="33" y="299"/>
                  </a:lnTo>
                  <a:lnTo>
                    <a:pt x="24" y="292"/>
                  </a:lnTo>
                  <a:lnTo>
                    <a:pt x="12" y="285"/>
                  </a:lnTo>
                  <a:lnTo>
                    <a:pt x="8" y="267"/>
                  </a:lnTo>
                  <a:lnTo>
                    <a:pt x="5" y="246"/>
                  </a:lnTo>
                  <a:lnTo>
                    <a:pt x="2" y="222"/>
                  </a:lnTo>
                  <a:lnTo>
                    <a:pt x="0" y="200"/>
                  </a:lnTo>
                  <a:lnTo>
                    <a:pt x="0" y="185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26" name="Freeform 8"/>
            <p:cNvSpPr>
              <a:spLocks/>
            </p:cNvSpPr>
            <p:nvPr/>
          </p:nvSpPr>
          <p:spPr bwMode="gray">
            <a:xfrm>
              <a:off x="3706" y="1297"/>
              <a:ext cx="23" cy="11"/>
            </a:xfrm>
            <a:custGeom>
              <a:avLst/>
              <a:gdLst>
                <a:gd name="T0" fmla="*/ 23 w 23"/>
                <a:gd name="T1" fmla="*/ 10 h 11"/>
                <a:gd name="T2" fmla="*/ 13 w 23"/>
                <a:gd name="T3" fmla="*/ 11 h 11"/>
                <a:gd name="T4" fmla="*/ 0 w 23"/>
                <a:gd name="T5" fmla="*/ 11 h 11"/>
                <a:gd name="T6" fmla="*/ 0 w 23"/>
                <a:gd name="T7" fmla="*/ 10 h 11"/>
                <a:gd name="T8" fmla="*/ 3 w 23"/>
                <a:gd name="T9" fmla="*/ 6 h 11"/>
                <a:gd name="T10" fmla="*/ 6 w 23"/>
                <a:gd name="T11" fmla="*/ 3 h 11"/>
                <a:gd name="T12" fmla="*/ 12 w 23"/>
                <a:gd name="T13" fmla="*/ 0 h 11"/>
                <a:gd name="T14" fmla="*/ 17 w 23"/>
                <a:gd name="T15" fmla="*/ 3 h 11"/>
                <a:gd name="T16" fmla="*/ 23 w 23"/>
                <a:gd name="T17" fmla="*/ 1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11"/>
                <a:gd name="T29" fmla="*/ 23 w 23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11">
                  <a:moveTo>
                    <a:pt x="23" y="10"/>
                  </a:moveTo>
                  <a:lnTo>
                    <a:pt x="13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3" y="6"/>
                  </a:lnTo>
                  <a:lnTo>
                    <a:pt x="6" y="3"/>
                  </a:lnTo>
                  <a:lnTo>
                    <a:pt x="12" y="0"/>
                  </a:lnTo>
                  <a:lnTo>
                    <a:pt x="17" y="3"/>
                  </a:lnTo>
                  <a:lnTo>
                    <a:pt x="23" y="1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27" name="Freeform 9"/>
            <p:cNvSpPr>
              <a:spLocks/>
            </p:cNvSpPr>
            <p:nvPr/>
          </p:nvSpPr>
          <p:spPr bwMode="gray">
            <a:xfrm>
              <a:off x="3678" y="1283"/>
              <a:ext cx="24" cy="17"/>
            </a:xfrm>
            <a:custGeom>
              <a:avLst/>
              <a:gdLst>
                <a:gd name="T0" fmla="*/ 24 w 24"/>
                <a:gd name="T1" fmla="*/ 10 h 17"/>
                <a:gd name="T2" fmla="*/ 16 w 24"/>
                <a:gd name="T3" fmla="*/ 14 h 17"/>
                <a:gd name="T4" fmla="*/ 9 w 24"/>
                <a:gd name="T5" fmla="*/ 17 h 17"/>
                <a:gd name="T6" fmla="*/ 0 w 24"/>
                <a:gd name="T7" fmla="*/ 15 h 17"/>
                <a:gd name="T8" fmla="*/ 3 w 24"/>
                <a:gd name="T9" fmla="*/ 8 h 17"/>
                <a:gd name="T10" fmla="*/ 7 w 24"/>
                <a:gd name="T11" fmla="*/ 3 h 17"/>
                <a:gd name="T12" fmla="*/ 13 w 24"/>
                <a:gd name="T13" fmla="*/ 0 h 17"/>
                <a:gd name="T14" fmla="*/ 19 w 24"/>
                <a:gd name="T15" fmla="*/ 0 h 17"/>
                <a:gd name="T16" fmla="*/ 23 w 24"/>
                <a:gd name="T17" fmla="*/ 3 h 17"/>
                <a:gd name="T18" fmla="*/ 24 w 24"/>
                <a:gd name="T19" fmla="*/ 1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"/>
                <a:gd name="T31" fmla="*/ 0 h 17"/>
                <a:gd name="T32" fmla="*/ 24 w 24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" h="17">
                  <a:moveTo>
                    <a:pt x="24" y="10"/>
                  </a:moveTo>
                  <a:lnTo>
                    <a:pt x="16" y="14"/>
                  </a:lnTo>
                  <a:lnTo>
                    <a:pt x="9" y="17"/>
                  </a:lnTo>
                  <a:lnTo>
                    <a:pt x="0" y="15"/>
                  </a:lnTo>
                  <a:lnTo>
                    <a:pt x="3" y="8"/>
                  </a:lnTo>
                  <a:lnTo>
                    <a:pt x="7" y="3"/>
                  </a:lnTo>
                  <a:lnTo>
                    <a:pt x="13" y="0"/>
                  </a:lnTo>
                  <a:lnTo>
                    <a:pt x="19" y="0"/>
                  </a:lnTo>
                  <a:lnTo>
                    <a:pt x="23" y="3"/>
                  </a:lnTo>
                  <a:lnTo>
                    <a:pt x="24" y="1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28" name="Freeform 10"/>
            <p:cNvSpPr>
              <a:spLocks/>
            </p:cNvSpPr>
            <p:nvPr/>
          </p:nvSpPr>
          <p:spPr bwMode="gray">
            <a:xfrm>
              <a:off x="2274" y="2314"/>
              <a:ext cx="31" cy="69"/>
            </a:xfrm>
            <a:custGeom>
              <a:avLst/>
              <a:gdLst>
                <a:gd name="T0" fmla="*/ 3 w 31"/>
                <a:gd name="T1" fmla="*/ 0 h 69"/>
                <a:gd name="T2" fmla="*/ 3 w 31"/>
                <a:gd name="T3" fmla="*/ 23 h 69"/>
                <a:gd name="T4" fmla="*/ 3 w 31"/>
                <a:gd name="T5" fmla="*/ 42 h 69"/>
                <a:gd name="T6" fmla="*/ 0 w 31"/>
                <a:gd name="T7" fmla="*/ 65 h 69"/>
                <a:gd name="T8" fmla="*/ 4 w 31"/>
                <a:gd name="T9" fmla="*/ 68 h 69"/>
                <a:gd name="T10" fmla="*/ 7 w 31"/>
                <a:gd name="T11" fmla="*/ 69 h 69"/>
                <a:gd name="T12" fmla="*/ 10 w 31"/>
                <a:gd name="T13" fmla="*/ 69 h 69"/>
                <a:gd name="T14" fmla="*/ 13 w 31"/>
                <a:gd name="T15" fmla="*/ 68 h 69"/>
                <a:gd name="T16" fmla="*/ 14 w 31"/>
                <a:gd name="T17" fmla="*/ 66 h 69"/>
                <a:gd name="T18" fmla="*/ 16 w 31"/>
                <a:gd name="T19" fmla="*/ 65 h 69"/>
                <a:gd name="T20" fmla="*/ 17 w 31"/>
                <a:gd name="T21" fmla="*/ 62 h 69"/>
                <a:gd name="T22" fmla="*/ 20 w 31"/>
                <a:gd name="T23" fmla="*/ 59 h 69"/>
                <a:gd name="T24" fmla="*/ 23 w 31"/>
                <a:gd name="T25" fmla="*/ 57 h 69"/>
                <a:gd name="T26" fmla="*/ 24 w 31"/>
                <a:gd name="T27" fmla="*/ 41 h 69"/>
                <a:gd name="T28" fmla="*/ 28 w 31"/>
                <a:gd name="T29" fmla="*/ 24 h 69"/>
                <a:gd name="T30" fmla="*/ 31 w 31"/>
                <a:gd name="T31" fmla="*/ 8 h 69"/>
                <a:gd name="T32" fmla="*/ 25 w 31"/>
                <a:gd name="T33" fmla="*/ 6 h 69"/>
                <a:gd name="T34" fmla="*/ 17 w 31"/>
                <a:gd name="T35" fmla="*/ 3 h 69"/>
                <a:gd name="T36" fmla="*/ 8 w 31"/>
                <a:gd name="T37" fmla="*/ 1 h 69"/>
                <a:gd name="T38" fmla="*/ 3 w 31"/>
                <a:gd name="T39" fmla="*/ 0 h 6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"/>
                <a:gd name="T61" fmla="*/ 0 h 69"/>
                <a:gd name="T62" fmla="*/ 31 w 31"/>
                <a:gd name="T63" fmla="*/ 69 h 6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" h="69">
                  <a:moveTo>
                    <a:pt x="3" y="0"/>
                  </a:moveTo>
                  <a:lnTo>
                    <a:pt x="3" y="23"/>
                  </a:lnTo>
                  <a:lnTo>
                    <a:pt x="3" y="42"/>
                  </a:lnTo>
                  <a:lnTo>
                    <a:pt x="0" y="65"/>
                  </a:lnTo>
                  <a:lnTo>
                    <a:pt x="4" y="68"/>
                  </a:lnTo>
                  <a:lnTo>
                    <a:pt x="7" y="69"/>
                  </a:lnTo>
                  <a:lnTo>
                    <a:pt x="10" y="69"/>
                  </a:lnTo>
                  <a:lnTo>
                    <a:pt x="13" y="68"/>
                  </a:lnTo>
                  <a:lnTo>
                    <a:pt x="14" y="66"/>
                  </a:lnTo>
                  <a:lnTo>
                    <a:pt x="16" y="65"/>
                  </a:lnTo>
                  <a:lnTo>
                    <a:pt x="17" y="62"/>
                  </a:lnTo>
                  <a:lnTo>
                    <a:pt x="20" y="59"/>
                  </a:lnTo>
                  <a:lnTo>
                    <a:pt x="23" y="57"/>
                  </a:lnTo>
                  <a:lnTo>
                    <a:pt x="24" y="41"/>
                  </a:lnTo>
                  <a:lnTo>
                    <a:pt x="28" y="24"/>
                  </a:lnTo>
                  <a:lnTo>
                    <a:pt x="31" y="8"/>
                  </a:lnTo>
                  <a:lnTo>
                    <a:pt x="25" y="6"/>
                  </a:lnTo>
                  <a:lnTo>
                    <a:pt x="17" y="3"/>
                  </a:lnTo>
                  <a:lnTo>
                    <a:pt x="8" y="1"/>
                  </a:lnTo>
                  <a:lnTo>
                    <a:pt x="3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29" name="Freeform 11"/>
            <p:cNvSpPr>
              <a:spLocks/>
            </p:cNvSpPr>
            <p:nvPr/>
          </p:nvSpPr>
          <p:spPr bwMode="gray">
            <a:xfrm>
              <a:off x="2294" y="2252"/>
              <a:ext cx="24" cy="48"/>
            </a:xfrm>
            <a:custGeom>
              <a:avLst/>
              <a:gdLst>
                <a:gd name="T0" fmla="*/ 3 w 24"/>
                <a:gd name="T1" fmla="*/ 8 h 48"/>
                <a:gd name="T2" fmla="*/ 3 w 24"/>
                <a:gd name="T3" fmla="*/ 18 h 48"/>
                <a:gd name="T4" fmla="*/ 1 w 24"/>
                <a:gd name="T5" fmla="*/ 27 h 48"/>
                <a:gd name="T6" fmla="*/ 1 w 24"/>
                <a:gd name="T7" fmla="*/ 34 h 48"/>
                <a:gd name="T8" fmla="*/ 5 w 24"/>
                <a:gd name="T9" fmla="*/ 38 h 48"/>
                <a:gd name="T10" fmla="*/ 3 w 24"/>
                <a:gd name="T11" fmla="*/ 39 h 48"/>
                <a:gd name="T12" fmla="*/ 1 w 24"/>
                <a:gd name="T13" fmla="*/ 39 h 48"/>
                <a:gd name="T14" fmla="*/ 0 w 24"/>
                <a:gd name="T15" fmla="*/ 41 h 48"/>
                <a:gd name="T16" fmla="*/ 0 w 24"/>
                <a:gd name="T17" fmla="*/ 41 h 48"/>
                <a:gd name="T18" fmla="*/ 0 w 24"/>
                <a:gd name="T19" fmla="*/ 42 h 48"/>
                <a:gd name="T20" fmla="*/ 0 w 24"/>
                <a:gd name="T21" fmla="*/ 44 h 48"/>
                <a:gd name="T22" fmla="*/ 0 w 24"/>
                <a:gd name="T23" fmla="*/ 46 h 48"/>
                <a:gd name="T24" fmla="*/ 3 w 24"/>
                <a:gd name="T25" fmla="*/ 46 h 48"/>
                <a:gd name="T26" fmla="*/ 5 w 24"/>
                <a:gd name="T27" fmla="*/ 48 h 48"/>
                <a:gd name="T28" fmla="*/ 7 w 24"/>
                <a:gd name="T29" fmla="*/ 48 h 48"/>
                <a:gd name="T30" fmla="*/ 10 w 24"/>
                <a:gd name="T31" fmla="*/ 48 h 48"/>
                <a:gd name="T32" fmla="*/ 11 w 24"/>
                <a:gd name="T33" fmla="*/ 46 h 48"/>
                <a:gd name="T34" fmla="*/ 14 w 24"/>
                <a:gd name="T35" fmla="*/ 44 h 48"/>
                <a:gd name="T36" fmla="*/ 17 w 24"/>
                <a:gd name="T37" fmla="*/ 42 h 48"/>
                <a:gd name="T38" fmla="*/ 20 w 24"/>
                <a:gd name="T39" fmla="*/ 39 h 48"/>
                <a:gd name="T40" fmla="*/ 22 w 24"/>
                <a:gd name="T41" fmla="*/ 38 h 48"/>
                <a:gd name="T42" fmla="*/ 24 w 24"/>
                <a:gd name="T43" fmla="*/ 34 h 48"/>
                <a:gd name="T44" fmla="*/ 22 w 24"/>
                <a:gd name="T45" fmla="*/ 32 h 48"/>
                <a:gd name="T46" fmla="*/ 21 w 24"/>
                <a:gd name="T47" fmla="*/ 24 h 48"/>
                <a:gd name="T48" fmla="*/ 20 w 24"/>
                <a:gd name="T49" fmla="*/ 14 h 48"/>
                <a:gd name="T50" fmla="*/ 20 w 24"/>
                <a:gd name="T51" fmla="*/ 6 h 48"/>
                <a:gd name="T52" fmla="*/ 20 w 24"/>
                <a:gd name="T53" fmla="*/ 1 h 48"/>
                <a:gd name="T54" fmla="*/ 17 w 24"/>
                <a:gd name="T55" fmla="*/ 1 h 48"/>
                <a:gd name="T56" fmla="*/ 14 w 24"/>
                <a:gd name="T57" fmla="*/ 0 h 48"/>
                <a:gd name="T58" fmla="*/ 11 w 24"/>
                <a:gd name="T59" fmla="*/ 0 h 48"/>
                <a:gd name="T60" fmla="*/ 10 w 24"/>
                <a:gd name="T61" fmla="*/ 0 h 48"/>
                <a:gd name="T62" fmla="*/ 7 w 24"/>
                <a:gd name="T63" fmla="*/ 0 h 48"/>
                <a:gd name="T64" fmla="*/ 5 w 24"/>
                <a:gd name="T65" fmla="*/ 1 h 48"/>
                <a:gd name="T66" fmla="*/ 4 w 24"/>
                <a:gd name="T67" fmla="*/ 4 h 48"/>
                <a:gd name="T68" fmla="*/ 3 w 24"/>
                <a:gd name="T69" fmla="*/ 8 h 4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4"/>
                <a:gd name="T106" fmla="*/ 0 h 48"/>
                <a:gd name="T107" fmla="*/ 24 w 24"/>
                <a:gd name="T108" fmla="*/ 48 h 4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4" h="48">
                  <a:moveTo>
                    <a:pt x="3" y="8"/>
                  </a:moveTo>
                  <a:lnTo>
                    <a:pt x="3" y="18"/>
                  </a:lnTo>
                  <a:lnTo>
                    <a:pt x="1" y="27"/>
                  </a:lnTo>
                  <a:lnTo>
                    <a:pt x="1" y="34"/>
                  </a:lnTo>
                  <a:lnTo>
                    <a:pt x="5" y="38"/>
                  </a:lnTo>
                  <a:lnTo>
                    <a:pt x="3" y="39"/>
                  </a:lnTo>
                  <a:lnTo>
                    <a:pt x="1" y="39"/>
                  </a:lnTo>
                  <a:lnTo>
                    <a:pt x="0" y="41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0" y="46"/>
                  </a:lnTo>
                  <a:lnTo>
                    <a:pt x="3" y="46"/>
                  </a:lnTo>
                  <a:lnTo>
                    <a:pt x="5" y="48"/>
                  </a:lnTo>
                  <a:lnTo>
                    <a:pt x="7" y="48"/>
                  </a:lnTo>
                  <a:lnTo>
                    <a:pt x="10" y="48"/>
                  </a:lnTo>
                  <a:lnTo>
                    <a:pt x="11" y="46"/>
                  </a:lnTo>
                  <a:lnTo>
                    <a:pt x="14" y="44"/>
                  </a:lnTo>
                  <a:lnTo>
                    <a:pt x="17" y="42"/>
                  </a:lnTo>
                  <a:lnTo>
                    <a:pt x="20" y="39"/>
                  </a:lnTo>
                  <a:lnTo>
                    <a:pt x="22" y="38"/>
                  </a:lnTo>
                  <a:lnTo>
                    <a:pt x="24" y="34"/>
                  </a:lnTo>
                  <a:lnTo>
                    <a:pt x="22" y="32"/>
                  </a:lnTo>
                  <a:lnTo>
                    <a:pt x="21" y="24"/>
                  </a:lnTo>
                  <a:lnTo>
                    <a:pt x="20" y="14"/>
                  </a:lnTo>
                  <a:lnTo>
                    <a:pt x="20" y="6"/>
                  </a:lnTo>
                  <a:lnTo>
                    <a:pt x="20" y="1"/>
                  </a:lnTo>
                  <a:lnTo>
                    <a:pt x="17" y="1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5" y="1"/>
                  </a:lnTo>
                  <a:lnTo>
                    <a:pt x="4" y="4"/>
                  </a:lnTo>
                  <a:lnTo>
                    <a:pt x="3" y="8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30" name="Freeform 12"/>
            <p:cNvSpPr>
              <a:spLocks/>
            </p:cNvSpPr>
            <p:nvPr/>
          </p:nvSpPr>
          <p:spPr bwMode="gray">
            <a:xfrm>
              <a:off x="2302" y="2221"/>
              <a:ext cx="14" cy="21"/>
            </a:xfrm>
            <a:custGeom>
              <a:avLst/>
              <a:gdLst>
                <a:gd name="T0" fmla="*/ 2 w 14"/>
                <a:gd name="T1" fmla="*/ 17 h 21"/>
                <a:gd name="T2" fmla="*/ 4 w 14"/>
                <a:gd name="T3" fmla="*/ 20 h 21"/>
                <a:gd name="T4" fmla="*/ 7 w 14"/>
                <a:gd name="T5" fmla="*/ 21 h 21"/>
                <a:gd name="T6" fmla="*/ 9 w 14"/>
                <a:gd name="T7" fmla="*/ 21 h 21"/>
                <a:gd name="T8" fmla="*/ 12 w 14"/>
                <a:gd name="T9" fmla="*/ 20 h 21"/>
                <a:gd name="T10" fmla="*/ 13 w 14"/>
                <a:gd name="T11" fmla="*/ 18 h 21"/>
                <a:gd name="T12" fmla="*/ 13 w 14"/>
                <a:gd name="T13" fmla="*/ 17 h 21"/>
                <a:gd name="T14" fmla="*/ 14 w 14"/>
                <a:gd name="T15" fmla="*/ 14 h 21"/>
                <a:gd name="T16" fmla="*/ 14 w 14"/>
                <a:gd name="T17" fmla="*/ 11 h 21"/>
                <a:gd name="T18" fmla="*/ 14 w 14"/>
                <a:gd name="T19" fmla="*/ 8 h 21"/>
                <a:gd name="T20" fmla="*/ 14 w 14"/>
                <a:gd name="T21" fmla="*/ 5 h 21"/>
                <a:gd name="T22" fmla="*/ 10 w 14"/>
                <a:gd name="T23" fmla="*/ 3 h 21"/>
                <a:gd name="T24" fmla="*/ 7 w 14"/>
                <a:gd name="T25" fmla="*/ 0 h 21"/>
                <a:gd name="T26" fmla="*/ 6 w 14"/>
                <a:gd name="T27" fmla="*/ 0 h 21"/>
                <a:gd name="T28" fmla="*/ 3 w 14"/>
                <a:gd name="T29" fmla="*/ 1 h 21"/>
                <a:gd name="T30" fmla="*/ 3 w 14"/>
                <a:gd name="T31" fmla="*/ 4 h 21"/>
                <a:gd name="T32" fmla="*/ 2 w 14"/>
                <a:gd name="T33" fmla="*/ 5 h 21"/>
                <a:gd name="T34" fmla="*/ 2 w 14"/>
                <a:gd name="T35" fmla="*/ 10 h 21"/>
                <a:gd name="T36" fmla="*/ 0 w 14"/>
                <a:gd name="T37" fmla="*/ 12 h 21"/>
                <a:gd name="T38" fmla="*/ 2 w 14"/>
                <a:gd name="T39" fmla="*/ 17 h 2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"/>
                <a:gd name="T61" fmla="*/ 0 h 21"/>
                <a:gd name="T62" fmla="*/ 14 w 14"/>
                <a:gd name="T63" fmla="*/ 21 h 2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" h="21">
                  <a:moveTo>
                    <a:pt x="2" y="17"/>
                  </a:moveTo>
                  <a:lnTo>
                    <a:pt x="4" y="20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12" y="20"/>
                  </a:lnTo>
                  <a:lnTo>
                    <a:pt x="13" y="18"/>
                  </a:lnTo>
                  <a:lnTo>
                    <a:pt x="13" y="17"/>
                  </a:lnTo>
                  <a:lnTo>
                    <a:pt x="14" y="14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0" y="3"/>
                  </a:lnTo>
                  <a:lnTo>
                    <a:pt x="7" y="0"/>
                  </a:lnTo>
                  <a:lnTo>
                    <a:pt x="6" y="0"/>
                  </a:lnTo>
                  <a:lnTo>
                    <a:pt x="3" y="1"/>
                  </a:lnTo>
                  <a:lnTo>
                    <a:pt x="3" y="4"/>
                  </a:lnTo>
                  <a:lnTo>
                    <a:pt x="2" y="5"/>
                  </a:lnTo>
                  <a:lnTo>
                    <a:pt x="2" y="10"/>
                  </a:lnTo>
                  <a:lnTo>
                    <a:pt x="0" y="12"/>
                  </a:lnTo>
                  <a:lnTo>
                    <a:pt x="2" y="17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31" name="Freeform 13"/>
            <p:cNvSpPr>
              <a:spLocks/>
            </p:cNvSpPr>
            <p:nvPr/>
          </p:nvSpPr>
          <p:spPr bwMode="gray">
            <a:xfrm>
              <a:off x="2270" y="2204"/>
              <a:ext cx="38" cy="35"/>
            </a:xfrm>
            <a:custGeom>
              <a:avLst/>
              <a:gdLst>
                <a:gd name="T0" fmla="*/ 24 w 38"/>
                <a:gd name="T1" fmla="*/ 3 h 35"/>
                <a:gd name="T2" fmla="*/ 15 w 38"/>
                <a:gd name="T3" fmla="*/ 7 h 35"/>
                <a:gd name="T4" fmla="*/ 8 w 38"/>
                <a:gd name="T5" fmla="*/ 18 h 35"/>
                <a:gd name="T6" fmla="*/ 0 w 38"/>
                <a:gd name="T7" fmla="*/ 32 h 35"/>
                <a:gd name="T8" fmla="*/ 8 w 38"/>
                <a:gd name="T9" fmla="*/ 35 h 35"/>
                <a:gd name="T10" fmla="*/ 17 w 38"/>
                <a:gd name="T11" fmla="*/ 32 h 35"/>
                <a:gd name="T12" fmla="*/ 24 w 38"/>
                <a:gd name="T13" fmla="*/ 27 h 35"/>
                <a:gd name="T14" fmla="*/ 29 w 38"/>
                <a:gd name="T15" fmla="*/ 18 h 35"/>
                <a:gd name="T16" fmla="*/ 32 w 38"/>
                <a:gd name="T17" fmla="*/ 13 h 35"/>
                <a:gd name="T18" fmla="*/ 34 w 38"/>
                <a:gd name="T19" fmla="*/ 8 h 35"/>
                <a:gd name="T20" fmla="*/ 36 w 38"/>
                <a:gd name="T21" fmla="*/ 4 h 35"/>
                <a:gd name="T22" fmla="*/ 38 w 38"/>
                <a:gd name="T23" fmla="*/ 1 h 35"/>
                <a:gd name="T24" fmla="*/ 38 w 38"/>
                <a:gd name="T25" fmla="*/ 0 h 35"/>
                <a:gd name="T26" fmla="*/ 38 w 38"/>
                <a:gd name="T27" fmla="*/ 0 h 35"/>
                <a:gd name="T28" fmla="*/ 36 w 38"/>
                <a:gd name="T29" fmla="*/ 0 h 35"/>
                <a:gd name="T30" fmla="*/ 35 w 38"/>
                <a:gd name="T31" fmla="*/ 0 h 35"/>
                <a:gd name="T32" fmla="*/ 31 w 38"/>
                <a:gd name="T33" fmla="*/ 1 h 35"/>
                <a:gd name="T34" fmla="*/ 24 w 38"/>
                <a:gd name="T35" fmla="*/ 3 h 3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8"/>
                <a:gd name="T55" fmla="*/ 0 h 35"/>
                <a:gd name="T56" fmla="*/ 38 w 38"/>
                <a:gd name="T57" fmla="*/ 35 h 3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8" h="35">
                  <a:moveTo>
                    <a:pt x="24" y="3"/>
                  </a:moveTo>
                  <a:lnTo>
                    <a:pt x="15" y="7"/>
                  </a:lnTo>
                  <a:lnTo>
                    <a:pt x="8" y="18"/>
                  </a:lnTo>
                  <a:lnTo>
                    <a:pt x="0" y="32"/>
                  </a:lnTo>
                  <a:lnTo>
                    <a:pt x="8" y="35"/>
                  </a:lnTo>
                  <a:lnTo>
                    <a:pt x="17" y="32"/>
                  </a:lnTo>
                  <a:lnTo>
                    <a:pt x="24" y="27"/>
                  </a:lnTo>
                  <a:lnTo>
                    <a:pt x="29" y="18"/>
                  </a:lnTo>
                  <a:lnTo>
                    <a:pt x="32" y="13"/>
                  </a:lnTo>
                  <a:lnTo>
                    <a:pt x="34" y="8"/>
                  </a:lnTo>
                  <a:lnTo>
                    <a:pt x="36" y="4"/>
                  </a:lnTo>
                  <a:lnTo>
                    <a:pt x="38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1" y="1"/>
                  </a:lnTo>
                  <a:lnTo>
                    <a:pt x="24" y="3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32" name="Freeform 14"/>
            <p:cNvSpPr>
              <a:spLocks/>
            </p:cNvSpPr>
            <p:nvPr/>
          </p:nvSpPr>
          <p:spPr bwMode="gray">
            <a:xfrm>
              <a:off x="2278" y="2142"/>
              <a:ext cx="33" cy="56"/>
            </a:xfrm>
            <a:custGeom>
              <a:avLst/>
              <a:gdLst>
                <a:gd name="T0" fmla="*/ 4 w 33"/>
                <a:gd name="T1" fmla="*/ 27 h 56"/>
                <a:gd name="T2" fmla="*/ 7 w 33"/>
                <a:gd name="T3" fmla="*/ 29 h 56"/>
                <a:gd name="T4" fmla="*/ 9 w 33"/>
                <a:gd name="T5" fmla="*/ 32 h 56"/>
                <a:gd name="T6" fmla="*/ 9 w 33"/>
                <a:gd name="T7" fmla="*/ 35 h 56"/>
                <a:gd name="T8" fmla="*/ 9 w 33"/>
                <a:gd name="T9" fmla="*/ 35 h 56"/>
                <a:gd name="T10" fmla="*/ 7 w 33"/>
                <a:gd name="T11" fmla="*/ 35 h 56"/>
                <a:gd name="T12" fmla="*/ 7 w 33"/>
                <a:gd name="T13" fmla="*/ 35 h 56"/>
                <a:gd name="T14" fmla="*/ 4 w 33"/>
                <a:gd name="T15" fmla="*/ 35 h 56"/>
                <a:gd name="T16" fmla="*/ 3 w 33"/>
                <a:gd name="T17" fmla="*/ 35 h 56"/>
                <a:gd name="T18" fmla="*/ 0 w 33"/>
                <a:gd name="T19" fmla="*/ 35 h 56"/>
                <a:gd name="T20" fmla="*/ 0 w 33"/>
                <a:gd name="T21" fmla="*/ 38 h 56"/>
                <a:gd name="T22" fmla="*/ 0 w 33"/>
                <a:gd name="T23" fmla="*/ 41 h 56"/>
                <a:gd name="T24" fmla="*/ 2 w 33"/>
                <a:gd name="T25" fmla="*/ 42 h 56"/>
                <a:gd name="T26" fmla="*/ 3 w 33"/>
                <a:gd name="T27" fmla="*/ 43 h 56"/>
                <a:gd name="T28" fmla="*/ 4 w 33"/>
                <a:gd name="T29" fmla="*/ 43 h 56"/>
                <a:gd name="T30" fmla="*/ 6 w 33"/>
                <a:gd name="T31" fmla="*/ 45 h 56"/>
                <a:gd name="T32" fmla="*/ 7 w 33"/>
                <a:gd name="T33" fmla="*/ 48 h 56"/>
                <a:gd name="T34" fmla="*/ 4 w 33"/>
                <a:gd name="T35" fmla="*/ 49 h 56"/>
                <a:gd name="T36" fmla="*/ 3 w 33"/>
                <a:gd name="T37" fmla="*/ 51 h 56"/>
                <a:gd name="T38" fmla="*/ 2 w 33"/>
                <a:gd name="T39" fmla="*/ 53 h 56"/>
                <a:gd name="T40" fmla="*/ 0 w 33"/>
                <a:gd name="T41" fmla="*/ 56 h 56"/>
                <a:gd name="T42" fmla="*/ 2 w 33"/>
                <a:gd name="T43" fmla="*/ 55 h 56"/>
                <a:gd name="T44" fmla="*/ 4 w 33"/>
                <a:gd name="T45" fmla="*/ 55 h 56"/>
                <a:gd name="T46" fmla="*/ 7 w 33"/>
                <a:gd name="T47" fmla="*/ 55 h 56"/>
                <a:gd name="T48" fmla="*/ 10 w 33"/>
                <a:gd name="T49" fmla="*/ 53 h 56"/>
                <a:gd name="T50" fmla="*/ 12 w 33"/>
                <a:gd name="T51" fmla="*/ 53 h 56"/>
                <a:gd name="T52" fmla="*/ 23 w 33"/>
                <a:gd name="T53" fmla="*/ 46 h 56"/>
                <a:gd name="T54" fmla="*/ 30 w 33"/>
                <a:gd name="T55" fmla="*/ 36 h 56"/>
                <a:gd name="T56" fmla="*/ 33 w 33"/>
                <a:gd name="T57" fmla="*/ 22 h 56"/>
                <a:gd name="T58" fmla="*/ 30 w 33"/>
                <a:gd name="T59" fmla="*/ 8 h 56"/>
                <a:gd name="T60" fmla="*/ 26 w 33"/>
                <a:gd name="T61" fmla="*/ 1 h 56"/>
                <a:gd name="T62" fmla="*/ 20 w 33"/>
                <a:gd name="T63" fmla="*/ 0 h 56"/>
                <a:gd name="T64" fmla="*/ 16 w 33"/>
                <a:gd name="T65" fmla="*/ 4 h 56"/>
                <a:gd name="T66" fmla="*/ 12 w 33"/>
                <a:gd name="T67" fmla="*/ 10 h 56"/>
                <a:gd name="T68" fmla="*/ 7 w 33"/>
                <a:gd name="T69" fmla="*/ 17 h 56"/>
                <a:gd name="T70" fmla="*/ 6 w 33"/>
                <a:gd name="T71" fmla="*/ 22 h 56"/>
                <a:gd name="T72" fmla="*/ 4 w 33"/>
                <a:gd name="T73" fmla="*/ 27 h 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3"/>
                <a:gd name="T112" fmla="*/ 0 h 56"/>
                <a:gd name="T113" fmla="*/ 33 w 33"/>
                <a:gd name="T114" fmla="*/ 56 h 5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3" h="56">
                  <a:moveTo>
                    <a:pt x="4" y="27"/>
                  </a:moveTo>
                  <a:lnTo>
                    <a:pt x="7" y="29"/>
                  </a:lnTo>
                  <a:lnTo>
                    <a:pt x="9" y="32"/>
                  </a:lnTo>
                  <a:lnTo>
                    <a:pt x="9" y="35"/>
                  </a:lnTo>
                  <a:lnTo>
                    <a:pt x="7" y="35"/>
                  </a:lnTo>
                  <a:lnTo>
                    <a:pt x="4" y="35"/>
                  </a:lnTo>
                  <a:lnTo>
                    <a:pt x="3" y="35"/>
                  </a:lnTo>
                  <a:lnTo>
                    <a:pt x="0" y="35"/>
                  </a:lnTo>
                  <a:lnTo>
                    <a:pt x="0" y="38"/>
                  </a:lnTo>
                  <a:lnTo>
                    <a:pt x="0" y="41"/>
                  </a:lnTo>
                  <a:lnTo>
                    <a:pt x="2" y="42"/>
                  </a:lnTo>
                  <a:lnTo>
                    <a:pt x="3" y="43"/>
                  </a:lnTo>
                  <a:lnTo>
                    <a:pt x="4" y="43"/>
                  </a:lnTo>
                  <a:lnTo>
                    <a:pt x="6" y="45"/>
                  </a:lnTo>
                  <a:lnTo>
                    <a:pt x="7" y="48"/>
                  </a:lnTo>
                  <a:lnTo>
                    <a:pt x="4" y="49"/>
                  </a:lnTo>
                  <a:lnTo>
                    <a:pt x="3" y="51"/>
                  </a:lnTo>
                  <a:lnTo>
                    <a:pt x="2" y="53"/>
                  </a:lnTo>
                  <a:lnTo>
                    <a:pt x="0" y="56"/>
                  </a:lnTo>
                  <a:lnTo>
                    <a:pt x="2" y="55"/>
                  </a:lnTo>
                  <a:lnTo>
                    <a:pt x="4" y="55"/>
                  </a:lnTo>
                  <a:lnTo>
                    <a:pt x="7" y="55"/>
                  </a:lnTo>
                  <a:lnTo>
                    <a:pt x="10" y="53"/>
                  </a:lnTo>
                  <a:lnTo>
                    <a:pt x="12" y="53"/>
                  </a:lnTo>
                  <a:lnTo>
                    <a:pt x="23" y="46"/>
                  </a:lnTo>
                  <a:lnTo>
                    <a:pt x="30" y="36"/>
                  </a:lnTo>
                  <a:lnTo>
                    <a:pt x="33" y="22"/>
                  </a:lnTo>
                  <a:lnTo>
                    <a:pt x="30" y="8"/>
                  </a:lnTo>
                  <a:lnTo>
                    <a:pt x="26" y="1"/>
                  </a:lnTo>
                  <a:lnTo>
                    <a:pt x="20" y="0"/>
                  </a:lnTo>
                  <a:lnTo>
                    <a:pt x="16" y="4"/>
                  </a:lnTo>
                  <a:lnTo>
                    <a:pt x="12" y="10"/>
                  </a:lnTo>
                  <a:lnTo>
                    <a:pt x="7" y="17"/>
                  </a:lnTo>
                  <a:lnTo>
                    <a:pt x="6" y="22"/>
                  </a:lnTo>
                  <a:lnTo>
                    <a:pt x="4" y="27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33" name="Freeform 15"/>
            <p:cNvSpPr>
              <a:spLocks/>
            </p:cNvSpPr>
            <p:nvPr/>
          </p:nvSpPr>
          <p:spPr bwMode="gray">
            <a:xfrm>
              <a:off x="1959" y="1926"/>
              <a:ext cx="64" cy="45"/>
            </a:xfrm>
            <a:custGeom>
              <a:avLst/>
              <a:gdLst>
                <a:gd name="T0" fmla="*/ 16 w 64"/>
                <a:gd name="T1" fmla="*/ 0 h 45"/>
                <a:gd name="T2" fmla="*/ 23 w 64"/>
                <a:gd name="T3" fmla="*/ 2 h 45"/>
                <a:gd name="T4" fmla="*/ 27 w 64"/>
                <a:gd name="T5" fmla="*/ 5 h 45"/>
                <a:gd name="T6" fmla="*/ 31 w 64"/>
                <a:gd name="T7" fmla="*/ 9 h 45"/>
                <a:gd name="T8" fmla="*/ 38 w 64"/>
                <a:gd name="T9" fmla="*/ 14 h 45"/>
                <a:gd name="T10" fmla="*/ 49 w 64"/>
                <a:gd name="T11" fmla="*/ 18 h 45"/>
                <a:gd name="T12" fmla="*/ 56 w 64"/>
                <a:gd name="T13" fmla="*/ 19 h 45"/>
                <a:gd name="T14" fmla="*/ 61 w 64"/>
                <a:gd name="T15" fmla="*/ 21 h 45"/>
                <a:gd name="T16" fmla="*/ 62 w 64"/>
                <a:gd name="T17" fmla="*/ 25 h 45"/>
                <a:gd name="T18" fmla="*/ 64 w 64"/>
                <a:gd name="T19" fmla="*/ 36 h 45"/>
                <a:gd name="T20" fmla="*/ 59 w 64"/>
                <a:gd name="T21" fmla="*/ 42 h 45"/>
                <a:gd name="T22" fmla="*/ 52 w 64"/>
                <a:gd name="T23" fmla="*/ 43 h 45"/>
                <a:gd name="T24" fmla="*/ 45 w 64"/>
                <a:gd name="T25" fmla="*/ 43 h 45"/>
                <a:gd name="T26" fmla="*/ 38 w 64"/>
                <a:gd name="T27" fmla="*/ 42 h 45"/>
                <a:gd name="T28" fmla="*/ 37 w 64"/>
                <a:gd name="T29" fmla="*/ 38 h 45"/>
                <a:gd name="T30" fmla="*/ 37 w 64"/>
                <a:gd name="T31" fmla="*/ 35 h 45"/>
                <a:gd name="T32" fmla="*/ 37 w 64"/>
                <a:gd name="T33" fmla="*/ 35 h 45"/>
                <a:gd name="T34" fmla="*/ 37 w 64"/>
                <a:gd name="T35" fmla="*/ 33 h 45"/>
                <a:gd name="T36" fmla="*/ 35 w 64"/>
                <a:gd name="T37" fmla="*/ 35 h 45"/>
                <a:gd name="T38" fmla="*/ 35 w 64"/>
                <a:gd name="T39" fmla="*/ 36 h 45"/>
                <a:gd name="T40" fmla="*/ 32 w 64"/>
                <a:gd name="T41" fmla="*/ 39 h 45"/>
                <a:gd name="T42" fmla="*/ 30 w 64"/>
                <a:gd name="T43" fmla="*/ 42 h 45"/>
                <a:gd name="T44" fmla="*/ 27 w 64"/>
                <a:gd name="T45" fmla="*/ 45 h 45"/>
                <a:gd name="T46" fmla="*/ 25 w 64"/>
                <a:gd name="T47" fmla="*/ 38 h 45"/>
                <a:gd name="T48" fmla="*/ 25 w 64"/>
                <a:gd name="T49" fmla="*/ 35 h 45"/>
                <a:gd name="T50" fmla="*/ 25 w 64"/>
                <a:gd name="T51" fmla="*/ 32 h 45"/>
                <a:gd name="T52" fmla="*/ 24 w 64"/>
                <a:gd name="T53" fmla="*/ 32 h 45"/>
                <a:gd name="T54" fmla="*/ 23 w 64"/>
                <a:gd name="T55" fmla="*/ 33 h 45"/>
                <a:gd name="T56" fmla="*/ 21 w 64"/>
                <a:gd name="T57" fmla="*/ 35 h 45"/>
                <a:gd name="T58" fmla="*/ 18 w 64"/>
                <a:gd name="T59" fmla="*/ 36 h 45"/>
                <a:gd name="T60" fmla="*/ 14 w 64"/>
                <a:gd name="T61" fmla="*/ 39 h 45"/>
                <a:gd name="T62" fmla="*/ 14 w 64"/>
                <a:gd name="T63" fmla="*/ 33 h 45"/>
                <a:gd name="T64" fmla="*/ 14 w 64"/>
                <a:gd name="T65" fmla="*/ 29 h 45"/>
                <a:gd name="T66" fmla="*/ 14 w 64"/>
                <a:gd name="T67" fmla="*/ 26 h 45"/>
                <a:gd name="T68" fmla="*/ 14 w 64"/>
                <a:gd name="T69" fmla="*/ 25 h 45"/>
                <a:gd name="T70" fmla="*/ 13 w 64"/>
                <a:gd name="T71" fmla="*/ 24 h 45"/>
                <a:gd name="T72" fmla="*/ 13 w 64"/>
                <a:gd name="T73" fmla="*/ 25 h 45"/>
                <a:gd name="T74" fmla="*/ 11 w 64"/>
                <a:gd name="T75" fmla="*/ 26 h 45"/>
                <a:gd name="T76" fmla="*/ 8 w 64"/>
                <a:gd name="T77" fmla="*/ 29 h 45"/>
                <a:gd name="T78" fmla="*/ 6 w 64"/>
                <a:gd name="T79" fmla="*/ 33 h 45"/>
                <a:gd name="T80" fmla="*/ 0 w 64"/>
                <a:gd name="T81" fmla="*/ 29 h 45"/>
                <a:gd name="T82" fmla="*/ 1 w 64"/>
                <a:gd name="T83" fmla="*/ 24 h 45"/>
                <a:gd name="T84" fmla="*/ 3 w 64"/>
                <a:gd name="T85" fmla="*/ 15 h 45"/>
                <a:gd name="T86" fmla="*/ 6 w 64"/>
                <a:gd name="T87" fmla="*/ 7 h 45"/>
                <a:gd name="T88" fmla="*/ 10 w 64"/>
                <a:gd name="T89" fmla="*/ 0 h 45"/>
                <a:gd name="T90" fmla="*/ 16 w 64"/>
                <a:gd name="T91" fmla="*/ 0 h 4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4"/>
                <a:gd name="T139" fmla="*/ 0 h 45"/>
                <a:gd name="T140" fmla="*/ 64 w 64"/>
                <a:gd name="T141" fmla="*/ 45 h 45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4" h="45">
                  <a:moveTo>
                    <a:pt x="16" y="0"/>
                  </a:moveTo>
                  <a:lnTo>
                    <a:pt x="23" y="2"/>
                  </a:lnTo>
                  <a:lnTo>
                    <a:pt x="27" y="5"/>
                  </a:lnTo>
                  <a:lnTo>
                    <a:pt x="31" y="9"/>
                  </a:lnTo>
                  <a:lnTo>
                    <a:pt x="38" y="14"/>
                  </a:lnTo>
                  <a:lnTo>
                    <a:pt x="49" y="18"/>
                  </a:lnTo>
                  <a:lnTo>
                    <a:pt x="56" y="19"/>
                  </a:lnTo>
                  <a:lnTo>
                    <a:pt x="61" y="21"/>
                  </a:lnTo>
                  <a:lnTo>
                    <a:pt x="62" y="25"/>
                  </a:lnTo>
                  <a:lnTo>
                    <a:pt x="64" y="36"/>
                  </a:lnTo>
                  <a:lnTo>
                    <a:pt x="59" y="42"/>
                  </a:lnTo>
                  <a:lnTo>
                    <a:pt x="52" y="43"/>
                  </a:lnTo>
                  <a:lnTo>
                    <a:pt x="45" y="43"/>
                  </a:lnTo>
                  <a:lnTo>
                    <a:pt x="38" y="42"/>
                  </a:lnTo>
                  <a:lnTo>
                    <a:pt x="37" y="38"/>
                  </a:lnTo>
                  <a:lnTo>
                    <a:pt x="37" y="35"/>
                  </a:lnTo>
                  <a:lnTo>
                    <a:pt x="37" y="33"/>
                  </a:lnTo>
                  <a:lnTo>
                    <a:pt x="35" y="35"/>
                  </a:lnTo>
                  <a:lnTo>
                    <a:pt x="35" y="36"/>
                  </a:lnTo>
                  <a:lnTo>
                    <a:pt x="32" y="39"/>
                  </a:lnTo>
                  <a:lnTo>
                    <a:pt x="30" y="42"/>
                  </a:lnTo>
                  <a:lnTo>
                    <a:pt x="27" y="45"/>
                  </a:lnTo>
                  <a:lnTo>
                    <a:pt x="25" y="38"/>
                  </a:lnTo>
                  <a:lnTo>
                    <a:pt x="25" y="35"/>
                  </a:lnTo>
                  <a:lnTo>
                    <a:pt x="25" y="32"/>
                  </a:lnTo>
                  <a:lnTo>
                    <a:pt x="24" y="32"/>
                  </a:lnTo>
                  <a:lnTo>
                    <a:pt x="23" y="33"/>
                  </a:lnTo>
                  <a:lnTo>
                    <a:pt x="21" y="35"/>
                  </a:lnTo>
                  <a:lnTo>
                    <a:pt x="18" y="36"/>
                  </a:lnTo>
                  <a:lnTo>
                    <a:pt x="14" y="39"/>
                  </a:lnTo>
                  <a:lnTo>
                    <a:pt x="14" y="33"/>
                  </a:lnTo>
                  <a:lnTo>
                    <a:pt x="14" y="29"/>
                  </a:lnTo>
                  <a:lnTo>
                    <a:pt x="14" y="26"/>
                  </a:lnTo>
                  <a:lnTo>
                    <a:pt x="14" y="25"/>
                  </a:lnTo>
                  <a:lnTo>
                    <a:pt x="13" y="24"/>
                  </a:lnTo>
                  <a:lnTo>
                    <a:pt x="13" y="25"/>
                  </a:lnTo>
                  <a:lnTo>
                    <a:pt x="11" y="26"/>
                  </a:lnTo>
                  <a:lnTo>
                    <a:pt x="8" y="29"/>
                  </a:lnTo>
                  <a:lnTo>
                    <a:pt x="6" y="33"/>
                  </a:lnTo>
                  <a:lnTo>
                    <a:pt x="0" y="29"/>
                  </a:lnTo>
                  <a:lnTo>
                    <a:pt x="1" y="24"/>
                  </a:lnTo>
                  <a:lnTo>
                    <a:pt x="3" y="15"/>
                  </a:lnTo>
                  <a:lnTo>
                    <a:pt x="6" y="7"/>
                  </a:lnTo>
                  <a:lnTo>
                    <a:pt x="10" y="0"/>
                  </a:lnTo>
                  <a:lnTo>
                    <a:pt x="16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34" name="Freeform 16"/>
            <p:cNvSpPr>
              <a:spLocks/>
            </p:cNvSpPr>
            <p:nvPr/>
          </p:nvSpPr>
          <p:spPr bwMode="gray">
            <a:xfrm>
              <a:off x="1686" y="1834"/>
              <a:ext cx="34" cy="21"/>
            </a:xfrm>
            <a:custGeom>
              <a:avLst/>
              <a:gdLst>
                <a:gd name="T0" fmla="*/ 9 w 34"/>
                <a:gd name="T1" fmla="*/ 3 h 21"/>
                <a:gd name="T2" fmla="*/ 19 w 34"/>
                <a:gd name="T3" fmla="*/ 0 h 21"/>
                <a:gd name="T4" fmla="*/ 24 w 34"/>
                <a:gd name="T5" fmla="*/ 3 h 21"/>
                <a:gd name="T6" fmla="*/ 30 w 34"/>
                <a:gd name="T7" fmla="*/ 7 h 21"/>
                <a:gd name="T8" fmla="*/ 33 w 34"/>
                <a:gd name="T9" fmla="*/ 14 h 21"/>
                <a:gd name="T10" fmla="*/ 34 w 34"/>
                <a:gd name="T11" fmla="*/ 21 h 21"/>
                <a:gd name="T12" fmla="*/ 17 w 34"/>
                <a:gd name="T13" fmla="*/ 15 h 21"/>
                <a:gd name="T14" fmla="*/ 0 w 34"/>
                <a:gd name="T15" fmla="*/ 11 h 21"/>
                <a:gd name="T16" fmla="*/ 2 w 34"/>
                <a:gd name="T17" fmla="*/ 10 h 21"/>
                <a:gd name="T18" fmla="*/ 3 w 34"/>
                <a:gd name="T19" fmla="*/ 8 h 21"/>
                <a:gd name="T20" fmla="*/ 6 w 34"/>
                <a:gd name="T21" fmla="*/ 5 h 21"/>
                <a:gd name="T22" fmla="*/ 7 w 34"/>
                <a:gd name="T23" fmla="*/ 4 h 21"/>
                <a:gd name="T24" fmla="*/ 9 w 34"/>
                <a:gd name="T25" fmla="*/ 3 h 21"/>
                <a:gd name="T26" fmla="*/ 9 w 34"/>
                <a:gd name="T27" fmla="*/ 3 h 2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4"/>
                <a:gd name="T43" fmla="*/ 0 h 21"/>
                <a:gd name="T44" fmla="*/ 34 w 34"/>
                <a:gd name="T45" fmla="*/ 21 h 2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4" h="21">
                  <a:moveTo>
                    <a:pt x="9" y="3"/>
                  </a:moveTo>
                  <a:lnTo>
                    <a:pt x="19" y="0"/>
                  </a:lnTo>
                  <a:lnTo>
                    <a:pt x="24" y="3"/>
                  </a:lnTo>
                  <a:lnTo>
                    <a:pt x="30" y="7"/>
                  </a:lnTo>
                  <a:lnTo>
                    <a:pt x="33" y="14"/>
                  </a:lnTo>
                  <a:lnTo>
                    <a:pt x="34" y="21"/>
                  </a:lnTo>
                  <a:lnTo>
                    <a:pt x="17" y="15"/>
                  </a:lnTo>
                  <a:lnTo>
                    <a:pt x="0" y="11"/>
                  </a:lnTo>
                  <a:lnTo>
                    <a:pt x="2" y="10"/>
                  </a:lnTo>
                  <a:lnTo>
                    <a:pt x="3" y="8"/>
                  </a:lnTo>
                  <a:lnTo>
                    <a:pt x="6" y="5"/>
                  </a:lnTo>
                  <a:lnTo>
                    <a:pt x="7" y="4"/>
                  </a:lnTo>
                  <a:lnTo>
                    <a:pt x="9" y="3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35" name="Freeform 17"/>
            <p:cNvSpPr>
              <a:spLocks/>
            </p:cNvSpPr>
            <p:nvPr/>
          </p:nvSpPr>
          <p:spPr bwMode="gray">
            <a:xfrm>
              <a:off x="1647" y="1813"/>
              <a:ext cx="39" cy="18"/>
            </a:xfrm>
            <a:custGeom>
              <a:avLst/>
              <a:gdLst>
                <a:gd name="T0" fmla="*/ 0 w 39"/>
                <a:gd name="T1" fmla="*/ 1 h 18"/>
                <a:gd name="T2" fmla="*/ 39 w 39"/>
                <a:gd name="T3" fmla="*/ 0 h 18"/>
                <a:gd name="T4" fmla="*/ 38 w 39"/>
                <a:gd name="T5" fmla="*/ 14 h 18"/>
                <a:gd name="T6" fmla="*/ 29 w 39"/>
                <a:gd name="T7" fmla="*/ 17 h 18"/>
                <a:gd name="T8" fmla="*/ 21 w 39"/>
                <a:gd name="T9" fmla="*/ 18 h 18"/>
                <a:gd name="T10" fmla="*/ 12 w 39"/>
                <a:gd name="T11" fmla="*/ 17 h 18"/>
                <a:gd name="T12" fmla="*/ 4 w 39"/>
                <a:gd name="T13" fmla="*/ 14 h 18"/>
                <a:gd name="T14" fmla="*/ 0 w 39"/>
                <a:gd name="T15" fmla="*/ 9 h 18"/>
                <a:gd name="T16" fmla="*/ 0 w 39"/>
                <a:gd name="T17" fmla="*/ 1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9"/>
                <a:gd name="T28" fmla="*/ 0 h 18"/>
                <a:gd name="T29" fmla="*/ 39 w 39"/>
                <a:gd name="T30" fmla="*/ 18 h 1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9" h="18">
                  <a:moveTo>
                    <a:pt x="0" y="1"/>
                  </a:moveTo>
                  <a:lnTo>
                    <a:pt x="39" y="0"/>
                  </a:lnTo>
                  <a:lnTo>
                    <a:pt x="38" y="14"/>
                  </a:lnTo>
                  <a:lnTo>
                    <a:pt x="29" y="17"/>
                  </a:lnTo>
                  <a:lnTo>
                    <a:pt x="21" y="18"/>
                  </a:lnTo>
                  <a:lnTo>
                    <a:pt x="12" y="17"/>
                  </a:lnTo>
                  <a:lnTo>
                    <a:pt x="4" y="14"/>
                  </a:lnTo>
                  <a:lnTo>
                    <a:pt x="0" y="9"/>
                  </a:lnTo>
                  <a:lnTo>
                    <a:pt x="0" y="1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36" name="Freeform 18"/>
            <p:cNvSpPr>
              <a:spLocks/>
            </p:cNvSpPr>
            <p:nvPr/>
          </p:nvSpPr>
          <p:spPr bwMode="gray">
            <a:xfrm>
              <a:off x="1589" y="1779"/>
              <a:ext cx="30" cy="24"/>
            </a:xfrm>
            <a:custGeom>
              <a:avLst/>
              <a:gdLst>
                <a:gd name="T0" fmla="*/ 30 w 30"/>
                <a:gd name="T1" fmla="*/ 21 h 24"/>
                <a:gd name="T2" fmla="*/ 24 w 30"/>
                <a:gd name="T3" fmla="*/ 24 h 24"/>
                <a:gd name="T4" fmla="*/ 15 w 30"/>
                <a:gd name="T5" fmla="*/ 22 h 24"/>
                <a:gd name="T6" fmla="*/ 7 w 30"/>
                <a:gd name="T7" fmla="*/ 18 h 24"/>
                <a:gd name="T8" fmla="*/ 1 w 30"/>
                <a:gd name="T9" fmla="*/ 14 h 24"/>
                <a:gd name="T10" fmla="*/ 0 w 30"/>
                <a:gd name="T11" fmla="*/ 8 h 24"/>
                <a:gd name="T12" fmla="*/ 6 w 30"/>
                <a:gd name="T13" fmla="*/ 0 h 24"/>
                <a:gd name="T14" fmla="*/ 13 w 30"/>
                <a:gd name="T15" fmla="*/ 1 h 24"/>
                <a:gd name="T16" fmla="*/ 20 w 30"/>
                <a:gd name="T17" fmla="*/ 2 h 24"/>
                <a:gd name="T18" fmla="*/ 25 w 30"/>
                <a:gd name="T19" fmla="*/ 5 h 24"/>
                <a:gd name="T20" fmla="*/ 28 w 30"/>
                <a:gd name="T21" fmla="*/ 11 h 24"/>
                <a:gd name="T22" fmla="*/ 30 w 30"/>
                <a:gd name="T23" fmla="*/ 21 h 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0"/>
                <a:gd name="T37" fmla="*/ 0 h 24"/>
                <a:gd name="T38" fmla="*/ 30 w 30"/>
                <a:gd name="T39" fmla="*/ 24 h 2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0" h="24">
                  <a:moveTo>
                    <a:pt x="30" y="21"/>
                  </a:moveTo>
                  <a:lnTo>
                    <a:pt x="24" y="24"/>
                  </a:lnTo>
                  <a:lnTo>
                    <a:pt x="15" y="22"/>
                  </a:lnTo>
                  <a:lnTo>
                    <a:pt x="7" y="18"/>
                  </a:lnTo>
                  <a:lnTo>
                    <a:pt x="1" y="14"/>
                  </a:lnTo>
                  <a:lnTo>
                    <a:pt x="0" y="8"/>
                  </a:lnTo>
                  <a:lnTo>
                    <a:pt x="6" y="0"/>
                  </a:lnTo>
                  <a:lnTo>
                    <a:pt x="13" y="1"/>
                  </a:lnTo>
                  <a:lnTo>
                    <a:pt x="20" y="2"/>
                  </a:lnTo>
                  <a:lnTo>
                    <a:pt x="25" y="5"/>
                  </a:lnTo>
                  <a:lnTo>
                    <a:pt x="28" y="11"/>
                  </a:lnTo>
                  <a:lnTo>
                    <a:pt x="30" y="21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37" name="Freeform 19"/>
            <p:cNvSpPr>
              <a:spLocks/>
            </p:cNvSpPr>
            <p:nvPr/>
          </p:nvSpPr>
          <p:spPr bwMode="gray">
            <a:xfrm>
              <a:off x="1555" y="1745"/>
              <a:ext cx="47" cy="17"/>
            </a:xfrm>
            <a:custGeom>
              <a:avLst/>
              <a:gdLst>
                <a:gd name="T0" fmla="*/ 34 w 47"/>
                <a:gd name="T1" fmla="*/ 0 h 17"/>
                <a:gd name="T2" fmla="*/ 40 w 47"/>
                <a:gd name="T3" fmla="*/ 1 h 17"/>
                <a:gd name="T4" fmla="*/ 44 w 47"/>
                <a:gd name="T5" fmla="*/ 1 h 17"/>
                <a:gd name="T6" fmla="*/ 45 w 47"/>
                <a:gd name="T7" fmla="*/ 1 h 17"/>
                <a:gd name="T8" fmla="*/ 47 w 47"/>
                <a:gd name="T9" fmla="*/ 3 h 17"/>
                <a:gd name="T10" fmla="*/ 45 w 47"/>
                <a:gd name="T11" fmla="*/ 4 h 17"/>
                <a:gd name="T12" fmla="*/ 44 w 47"/>
                <a:gd name="T13" fmla="*/ 4 h 17"/>
                <a:gd name="T14" fmla="*/ 41 w 47"/>
                <a:gd name="T15" fmla="*/ 5 h 17"/>
                <a:gd name="T16" fmla="*/ 38 w 47"/>
                <a:gd name="T17" fmla="*/ 7 h 17"/>
                <a:gd name="T18" fmla="*/ 35 w 47"/>
                <a:gd name="T19" fmla="*/ 10 h 17"/>
                <a:gd name="T20" fmla="*/ 32 w 47"/>
                <a:gd name="T21" fmla="*/ 12 h 17"/>
                <a:gd name="T22" fmla="*/ 28 w 47"/>
                <a:gd name="T23" fmla="*/ 15 h 17"/>
                <a:gd name="T24" fmla="*/ 24 w 47"/>
                <a:gd name="T25" fmla="*/ 17 h 17"/>
                <a:gd name="T26" fmla="*/ 20 w 47"/>
                <a:gd name="T27" fmla="*/ 17 h 17"/>
                <a:gd name="T28" fmla="*/ 15 w 47"/>
                <a:gd name="T29" fmla="*/ 17 h 17"/>
                <a:gd name="T30" fmla="*/ 11 w 47"/>
                <a:gd name="T31" fmla="*/ 15 h 17"/>
                <a:gd name="T32" fmla="*/ 0 w 47"/>
                <a:gd name="T33" fmla="*/ 1 h 17"/>
                <a:gd name="T34" fmla="*/ 4 w 47"/>
                <a:gd name="T35" fmla="*/ 1 h 17"/>
                <a:gd name="T36" fmla="*/ 11 w 47"/>
                <a:gd name="T37" fmla="*/ 1 h 17"/>
                <a:gd name="T38" fmla="*/ 21 w 47"/>
                <a:gd name="T39" fmla="*/ 0 h 17"/>
                <a:gd name="T40" fmla="*/ 30 w 47"/>
                <a:gd name="T41" fmla="*/ 0 h 17"/>
                <a:gd name="T42" fmla="*/ 34 w 47"/>
                <a:gd name="T43" fmla="*/ 0 h 1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7"/>
                <a:gd name="T67" fmla="*/ 0 h 17"/>
                <a:gd name="T68" fmla="*/ 47 w 47"/>
                <a:gd name="T69" fmla="*/ 17 h 1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7" h="17">
                  <a:moveTo>
                    <a:pt x="34" y="0"/>
                  </a:moveTo>
                  <a:lnTo>
                    <a:pt x="40" y="1"/>
                  </a:lnTo>
                  <a:lnTo>
                    <a:pt x="44" y="1"/>
                  </a:lnTo>
                  <a:lnTo>
                    <a:pt x="45" y="1"/>
                  </a:lnTo>
                  <a:lnTo>
                    <a:pt x="47" y="3"/>
                  </a:lnTo>
                  <a:lnTo>
                    <a:pt x="45" y="4"/>
                  </a:lnTo>
                  <a:lnTo>
                    <a:pt x="44" y="4"/>
                  </a:lnTo>
                  <a:lnTo>
                    <a:pt x="41" y="5"/>
                  </a:lnTo>
                  <a:lnTo>
                    <a:pt x="38" y="7"/>
                  </a:lnTo>
                  <a:lnTo>
                    <a:pt x="35" y="10"/>
                  </a:lnTo>
                  <a:lnTo>
                    <a:pt x="32" y="12"/>
                  </a:lnTo>
                  <a:lnTo>
                    <a:pt x="28" y="15"/>
                  </a:lnTo>
                  <a:lnTo>
                    <a:pt x="24" y="17"/>
                  </a:lnTo>
                  <a:lnTo>
                    <a:pt x="20" y="17"/>
                  </a:lnTo>
                  <a:lnTo>
                    <a:pt x="15" y="17"/>
                  </a:lnTo>
                  <a:lnTo>
                    <a:pt x="11" y="15"/>
                  </a:lnTo>
                  <a:lnTo>
                    <a:pt x="0" y="1"/>
                  </a:lnTo>
                  <a:lnTo>
                    <a:pt x="4" y="1"/>
                  </a:lnTo>
                  <a:lnTo>
                    <a:pt x="11" y="1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34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38" name="Freeform 20"/>
            <p:cNvSpPr>
              <a:spLocks/>
            </p:cNvSpPr>
            <p:nvPr/>
          </p:nvSpPr>
          <p:spPr bwMode="gray">
            <a:xfrm>
              <a:off x="1541" y="1707"/>
              <a:ext cx="41" cy="25"/>
            </a:xfrm>
            <a:custGeom>
              <a:avLst/>
              <a:gdLst>
                <a:gd name="T0" fmla="*/ 41 w 41"/>
                <a:gd name="T1" fmla="*/ 12 h 25"/>
                <a:gd name="T2" fmla="*/ 38 w 41"/>
                <a:gd name="T3" fmla="*/ 24 h 25"/>
                <a:gd name="T4" fmla="*/ 38 w 41"/>
                <a:gd name="T5" fmla="*/ 25 h 25"/>
                <a:gd name="T6" fmla="*/ 35 w 41"/>
                <a:gd name="T7" fmla="*/ 25 h 25"/>
                <a:gd name="T8" fmla="*/ 32 w 41"/>
                <a:gd name="T9" fmla="*/ 25 h 25"/>
                <a:gd name="T10" fmla="*/ 29 w 41"/>
                <a:gd name="T11" fmla="*/ 24 h 25"/>
                <a:gd name="T12" fmla="*/ 25 w 41"/>
                <a:gd name="T13" fmla="*/ 24 h 25"/>
                <a:gd name="T14" fmla="*/ 22 w 41"/>
                <a:gd name="T15" fmla="*/ 22 h 25"/>
                <a:gd name="T16" fmla="*/ 20 w 41"/>
                <a:gd name="T17" fmla="*/ 22 h 25"/>
                <a:gd name="T18" fmla="*/ 17 w 41"/>
                <a:gd name="T19" fmla="*/ 21 h 25"/>
                <a:gd name="T20" fmla="*/ 5 w 41"/>
                <a:gd name="T21" fmla="*/ 21 h 25"/>
                <a:gd name="T22" fmla="*/ 0 w 41"/>
                <a:gd name="T23" fmla="*/ 18 h 25"/>
                <a:gd name="T24" fmla="*/ 0 w 41"/>
                <a:gd name="T25" fmla="*/ 14 h 25"/>
                <a:gd name="T26" fmla="*/ 4 w 41"/>
                <a:gd name="T27" fmla="*/ 10 h 25"/>
                <a:gd name="T28" fmla="*/ 11 w 41"/>
                <a:gd name="T29" fmla="*/ 5 h 25"/>
                <a:gd name="T30" fmla="*/ 20 w 41"/>
                <a:gd name="T31" fmla="*/ 2 h 25"/>
                <a:gd name="T32" fmla="*/ 28 w 41"/>
                <a:gd name="T33" fmla="*/ 0 h 25"/>
                <a:gd name="T34" fmla="*/ 35 w 41"/>
                <a:gd name="T35" fmla="*/ 1 h 25"/>
                <a:gd name="T36" fmla="*/ 39 w 41"/>
                <a:gd name="T37" fmla="*/ 5 h 25"/>
                <a:gd name="T38" fmla="*/ 41 w 41"/>
                <a:gd name="T39" fmla="*/ 12 h 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1"/>
                <a:gd name="T61" fmla="*/ 0 h 25"/>
                <a:gd name="T62" fmla="*/ 41 w 41"/>
                <a:gd name="T63" fmla="*/ 25 h 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1" h="25">
                  <a:moveTo>
                    <a:pt x="41" y="12"/>
                  </a:moveTo>
                  <a:lnTo>
                    <a:pt x="38" y="24"/>
                  </a:lnTo>
                  <a:lnTo>
                    <a:pt x="38" y="25"/>
                  </a:lnTo>
                  <a:lnTo>
                    <a:pt x="35" y="25"/>
                  </a:lnTo>
                  <a:lnTo>
                    <a:pt x="32" y="25"/>
                  </a:lnTo>
                  <a:lnTo>
                    <a:pt x="29" y="24"/>
                  </a:lnTo>
                  <a:lnTo>
                    <a:pt x="25" y="24"/>
                  </a:lnTo>
                  <a:lnTo>
                    <a:pt x="22" y="22"/>
                  </a:lnTo>
                  <a:lnTo>
                    <a:pt x="20" y="22"/>
                  </a:lnTo>
                  <a:lnTo>
                    <a:pt x="17" y="21"/>
                  </a:lnTo>
                  <a:lnTo>
                    <a:pt x="5" y="21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4" y="10"/>
                  </a:lnTo>
                  <a:lnTo>
                    <a:pt x="11" y="5"/>
                  </a:lnTo>
                  <a:lnTo>
                    <a:pt x="20" y="2"/>
                  </a:lnTo>
                  <a:lnTo>
                    <a:pt x="28" y="0"/>
                  </a:lnTo>
                  <a:lnTo>
                    <a:pt x="35" y="1"/>
                  </a:lnTo>
                  <a:lnTo>
                    <a:pt x="39" y="5"/>
                  </a:lnTo>
                  <a:lnTo>
                    <a:pt x="41" y="12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39" name="Freeform 21"/>
            <p:cNvSpPr>
              <a:spLocks/>
            </p:cNvSpPr>
            <p:nvPr/>
          </p:nvSpPr>
          <p:spPr bwMode="gray">
            <a:xfrm>
              <a:off x="1743" y="1493"/>
              <a:ext cx="739" cy="861"/>
            </a:xfrm>
            <a:custGeom>
              <a:avLst/>
              <a:gdLst>
                <a:gd name="T0" fmla="*/ 590 w 739"/>
                <a:gd name="T1" fmla="*/ 821 h 861"/>
                <a:gd name="T2" fmla="*/ 587 w 739"/>
                <a:gd name="T3" fmla="*/ 773 h 861"/>
                <a:gd name="T4" fmla="*/ 590 w 739"/>
                <a:gd name="T5" fmla="*/ 692 h 861"/>
                <a:gd name="T6" fmla="*/ 568 w 739"/>
                <a:gd name="T7" fmla="*/ 636 h 861"/>
                <a:gd name="T8" fmla="*/ 530 w 739"/>
                <a:gd name="T9" fmla="*/ 605 h 861"/>
                <a:gd name="T10" fmla="*/ 514 w 739"/>
                <a:gd name="T11" fmla="*/ 551 h 861"/>
                <a:gd name="T12" fmla="*/ 453 w 739"/>
                <a:gd name="T13" fmla="*/ 466 h 861"/>
                <a:gd name="T14" fmla="*/ 417 w 739"/>
                <a:gd name="T15" fmla="*/ 387 h 861"/>
                <a:gd name="T16" fmla="*/ 373 w 739"/>
                <a:gd name="T17" fmla="*/ 433 h 861"/>
                <a:gd name="T18" fmla="*/ 328 w 739"/>
                <a:gd name="T19" fmla="*/ 434 h 861"/>
                <a:gd name="T20" fmla="*/ 349 w 739"/>
                <a:gd name="T21" fmla="*/ 409 h 861"/>
                <a:gd name="T22" fmla="*/ 367 w 739"/>
                <a:gd name="T23" fmla="*/ 382 h 861"/>
                <a:gd name="T24" fmla="*/ 298 w 739"/>
                <a:gd name="T25" fmla="*/ 403 h 861"/>
                <a:gd name="T26" fmla="*/ 247 w 739"/>
                <a:gd name="T27" fmla="*/ 414 h 861"/>
                <a:gd name="T28" fmla="*/ 195 w 739"/>
                <a:gd name="T29" fmla="*/ 417 h 861"/>
                <a:gd name="T30" fmla="*/ 107 w 739"/>
                <a:gd name="T31" fmla="*/ 411 h 861"/>
                <a:gd name="T32" fmla="*/ 55 w 739"/>
                <a:gd name="T33" fmla="*/ 389 h 861"/>
                <a:gd name="T34" fmla="*/ 0 w 739"/>
                <a:gd name="T35" fmla="*/ 362 h 861"/>
                <a:gd name="T36" fmla="*/ 93 w 739"/>
                <a:gd name="T37" fmla="*/ 373 h 861"/>
                <a:gd name="T38" fmla="*/ 193 w 739"/>
                <a:gd name="T39" fmla="*/ 383 h 861"/>
                <a:gd name="T40" fmla="*/ 217 w 739"/>
                <a:gd name="T41" fmla="*/ 369 h 861"/>
                <a:gd name="T42" fmla="*/ 199 w 739"/>
                <a:gd name="T43" fmla="*/ 322 h 861"/>
                <a:gd name="T44" fmla="*/ 183 w 739"/>
                <a:gd name="T45" fmla="*/ 286 h 861"/>
                <a:gd name="T46" fmla="*/ 209 w 739"/>
                <a:gd name="T47" fmla="*/ 249 h 861"/>
                <a:gd name="T48" fmla="*/ 186 w 739"/>
                <a:gd name="T49" fmla="*/ 222 h 861"/>
                <a:gd name="T50" fmla="*/ 206 w 739"/>
                <a:gd name="T51" fmla="*/ 199 h 861"/>
                <a:gd name="T52" fmla="*/ 219 w 739"/>
                <a:gd name="T53" fmla="*/ 173 h 861"/>
                <a:gd name="T54" fmla="*/ 264 w 739"/>
                <a:gd name="T55" fmla="*/ 154 h 861"/>
                <a:gd name="T56" fmla="*/ 309 w 739"/>
                <a:gd name="T57" fmla="*/ 170 h 861"/>
                <a:gd name="T58" fmla="*/ 356 w 739"/>
                <a:gd name="T59" fmla="*/ 168 h 861"/>
                <a:gd name="T60" fmla="*/ 383 w 739"/>
                <a:gd name="T61" fmla="*/ 154 h 861"/>
                <a:gd name="T62" fmla="*/ 349 w 739"/>
                <a:gd name="T63" fmla="*/ 125 h 861"/>
                <a:gd name="T64" fmla="*/ 337 w 739"/>
                <a:gd name="T65" fmla="*/ 77 h 861"/>
                <a:gd name="T66" fmla="*/ 376 w 739"/>
                <a:gd name="T67" fmla="*/ 47 h 861"/>
                <a:gd name="T68" fmla="*/ 412 w 739"/>
                <a:gd name="T69" fmla="*/ 79 h 861"/>
                <a:gd name="T70" fmla="*/ 431 w 739"/>
                <a:gd name="T71" fmla="*/ 118 h 861"/>
                <a:gd name="T72" fmla="*/ 435 w 739"/>
                <a:gd name="T73" fmla="*/ 71 h 861"/>
                <a:gd name="T74" fmla="*/ 458 w 739"/>
                <a:gd name="T75" fmla="*/ 0 h 861"/>
                <a:gd name="T76" fmla="*/ 575 w 739"/>
                <a:gd name="T77" fmla="*/ 23 h 861"/>
                <a:gd name="T78" fmla="*/ 614 w 739"/>
                <a:gd name="T79" fmla="*/ 30 h 861"/>
                <a:gd name="T80" fmla="*/ 648 w 739"/>
                <a:gd name="T81" fmla="*/ 81 h 861"/>
                <a:gd name="T82" fmla="*/ 699 w 739"/>
                <a:gd name="T83" fmla="*/ 156 h 861"/>
                <a:gd name="T84" fmla="*/ 520 w 739"/>
                <a:gd name="T85" fmla="*/ 520 h 861"/>
                <a:gd name="T86" fmla="*/ 606 w 739"/>
                <a:gd name="T87" fmla="*/ 589 h 861"/>
                <a:gd name="T88" fmla="*/ 636 w 739"/>
                <a:gd name="T89" fmla="*/ 787 h 861"/>
                <a:gd name="T90" fmla="*/ 607 w 739"/>
                <a:gd name="T91" fmla="*/ 854 h 861"/>
                <a:gd name="T92" fmla="*/ 602 w 739"/>
                <a:gd name="T93" fmla="*/ 859 h 861"/>
                <a:gd name="T94" fmla="*/ 593 w 739"/>
                <a:gd name="T95" fmla="*/ 849 h 86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739"/>
                <a:gd name="T145" fmla="*/ 0 h 861"/>
                <a:gd name="T146" fmla="*/ 739 w 739"/>
                <a:gd name="T147" fmla="*/ 861 h 86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739" h="861">
                  <a:moveTo>
                    <a:pt x="593" y="845"/>
                  </a:moveTo>
                  <a:lnTo>
                    <a:pt x="587" y="837"/>
                  </a:lnTo>
                  <a:lnTo>
                    <a:pt x="587" y="828"/>
                  </a:lnTo>
                  <a:lnTo>
                    <a:pt x="590" y="821"/>
                  </a:lnTo>
                  <a:lnTo>
                    <a:pt x="595" y="814"/>
                  </a:lnTo>
                  <a:lnTo>
                    <a:pt x="599" y="805"/>
                  </a:lnTo>
                  <a:lnTo>
                    <a:pt x="592" y="790"/>
                  </a:lnTo>
                  <a:lnTo>
                    <a:pt x="587" y="773"/>
                  </a:lnTo>
                  <a:lnTo>
                    <a:pt x="587" y="753"/>
                  </a:lnTo>
                  <a:lnTo>
                    <a:pt x="589" y="733"/>
                  </a:lnTo>
                  <a:lnTo>
                    <a:pt x="590" y="712"/>
                  </a:lnTo>
                  <a:lnTo>
                    <a:pt x="590" y="692"/>
                  </a:lnTo>
                  <a:lnTo>
                    <a:pt x="589" y="673"/>
                  </a:lnTo>
                  <a:lnTo>
                    <a:pt x="583" y="657"/>
                  </a:lnTo>
                  <a:lnTo>
                    <a:pt x="576" y="647"/>
                  </a:lnTo>
                  <a:lnTo>
                    <a:pt x="568" y="636"/>
                  </a:lnTo>
                  <a:lnTo>
                    <a:pt x="561" y="626"/>
                  </a:lnTo>
                  <a:lnTo>
                    <a:pt x="547" y="623"/>
                  </a:lnTo>
                  <a:lnTo>
                    <a:pt x="537" y="616"/>
                  </a:lnTo>
                  <a:lnTo>
                    <a:pt x="530" y="605"/>
                  </a:lnTo>
                  <a:lnTo>
                    <a:pt x="524" y="592"/>
                  </a:lnTo>
                  <a:lnTo>
                    <a:pt x="521" y="578"/>
                  </a:lnTo>
                  <a:lnTo>
                    <a:pt x="518" y="564"/>
                  </a:lnTo>
                  <a:lnTo>
                    <a:pt x="514" y="551"/>
                  </a:lnTo>
                  <a:lnTo>
                    <a:pt x="504" y="530"/>
                  </a:lnTo>
                  <a:lnTo>
                    <a:pt x="487" y="510"/>
                  </a:lnTo>
                  <a:lnTo>
                    <a:pt x="469" y="488"/>
                  </a:lnTo>
                  <a:lnTo>
                    <a:pt x="453" y="466"/>
                  </a:lnTo>
                  <a:lnTo>
                    <a:pt x="443" y="444"/>
                  </a:lnTo>
                  <a:lnTo>
                    <a:pt x="436" y="426"/>
                  </a:lnTo>
                  <a:lnTo>
                    <a:pt x="426" y="407"/>
                  </a:lnTo>
                  <a:lnTo>
                    <a:pt x="417" y="387"/>
                  </a:lnTo>
                  <a:lnTo>
                    <a:pt x="404" y="399"/>
                  </a:lnTo>
                  <a:lnTo>
                    <a:pt x="393" y="410"/>
                  </a:lnTo>
                  <a:lnTo>
                    <a:pt x="383" y="421"/>
                  </a:lnTo>
                  <a:lnTo>
                    <a:pt x="373" y="433"/>
                  </a:lnTo>
                  <a:lnTo>
                    <a:pt x="360" y="440"/>
                  </a:lnTo>
                  <a:lnTo>
                    <a:pt x="352" y="440"/>
                  </a:lnTo>
                  <a:lnTo>
                    <a:pt x="340" y="437"/>
                  </a:lnTo>
                  <a:lnTo>
                    <a:pt x="328" y="434"/>
                  </a:lnTo>
                  <a:lnTo>
                    <a:pt x="318" y="430"/>
                  </a:lnTo>
                  <a:lnTo>
                    <a:pt x="312" y="427"/>
                  </a:lnTo>
                  <a:lnTo>
                    <a:pt x="330" y="417"/>
                  </a:lnTo>
                  <a:lnTo>
                    <a:pt x="349" y="409"/>
                  </a:lnTo>
                  <a:lnTo>
                    <a:pt x="364" y="400"/>
                  </a:lnTo>
                  <a:lnTo>
                    <a:pt x="374" y="392"/>
                  </a:lnTo>
                  <a:lnTo>
                    <a:pt x="380" y="385"/>
                  </a:lnTo>
                  <a:lnTo>
                    <a:pt x="367" y="382"/>
                  </a:lnTo>
                  <a:lnTo>
                    <a:pt x="350" y="383"/>
                  </a:lnTo>
                  <a:lnTo>
                    <a:pt x="333" y="387"/>
                  </a:lnTo>
                  <a:lnTo>
                    <a:pt x="315" y="394"/>
                  </a:lnTo>
                  <a:lnTo>
                    <a:pt x="298" y="403"/>
                  </a:lnTo>
                  <a:lnTo>
                    <a:pt x="282" y="411"/>
                  </a:lnTo>
                  <a:lnTo>
                    <a:pt x="271" y="418"/>
                  </a:lnTo>
                  <a:lnTo>
                    <a:pt x="260" y="417"/>
                  </a:lnTo>
                  <a:lnTo>
                    <a:pt x="247" y="414"/>
                  </a:lnTo>
                  <a:lnTo>
                    <a:pt x="234" y="409"/>
                  </a:lnTo>
                  <a:lnTo>
                    <a:pt x="224" y="404"/>
                  </a:lnTo>
                  <a:lnTo>
                    <a:pt x="212" y="413"/>
                  </a:lnTo>
                  <a:lnTo>
                    <a:pt x="195" y="417"/>
                  </a:lnTo>
                  <a:lnTo>
                    <a:pt x="174" y="420"/>
                  </a:lnTo>
                  <a:lnTo>
                    <a:pt x="151" y="420"/>
                  </a:lnTo>
                  <a:lnTo>
                    <a:pt x="127" y="417"/>
                  </a:lnTo>
                  <a:lnTo>
                    <a:pt x="107" y="411"/>
                  </a:lnTo>
                  <a:lnTo>
                    <a:pt x="90" y="404"/>
                  </a:lnTo>
                  <a:lnTo>
                    <a:pt x="80" y="396"/>
                  </a:lnTo>
                  <a:lnTo>
                    <a:pt x="69" y="393"/>
                  </a:lnTo>
                  <a:lnTo>
                    <a:pt x="55" y="389"/>
                  </a:lnTo>
                  <a:lnTo>
                    <a:pt x="39" y="383"/>
                  </a:lnTo>
                  <a:lnTo>
                    <a:pt x="25" y="375"/>
                  </a:lnTo>
                  <a:lnTo>
                    <a:pt x="11" y="368"/>
                  </a:lnTo>
                  <a:lnTo>
                    <a:pt x="0" y="362"/>
                  </a:lnTo>
                  <a:lnTo>
                    <a:pt x="21" y="358"/>
                  </a:lnTo>
                  <a:lnTo>
                    <a:pt x="44" y="359"/>
                  </a:lnTo>
                  <a:lnTo>
                    <a:pt x="68" y="365"/>
                  </a:lnTo>
                  <a:lnTo>
                    <a:pt x="93" y="373"/>
                  </a:lnTo>
                  <a:lnTo>
                    <a:pt x="118" y="380"/>
                  </a:lnTo>
                  <a:lnTo>
                    <a:pt x="144" y="386"/>
                  </a:lnTo>
                  <a:lnTo>
                    <a:pt x="169" y="389"/>
                  </a:lnTo>
                  <a:lnTo>
                    <a:pt x="193" y="383"/>
                  </a:lnTo>
                  <a:lnTo>
                    <a:pt x="198" y="382"/>
                  </a:lnTo>
                  <a:lnTo>
                    <a:pt x="203" y="377"/>
                  </a:lnTo>
                  <a:lnTo>
                    <a:pt x="212" y="373"/>
                  </a:lnTo>
                  <a:lnTo>
                    <a:pt x="217" y="369"/>
                  </a:lnTo>
                  <a:lnTo>
                    <a:pt x="222" y="368"/>
                  </a:lnTo>
                  <a:lnTo>
                    <a:pt x="219" y="353"/>
                  </a:lnTo>
                  <a:lnTo>
                    <a:pt x="210" y="338"/>
                  </a:lnTo>
                  <a:lnTo>
                    <a:pt x="199" y="322"/>
                  </a:lnTo>
                  <a:lnTo>
                    <a:pt x="188" y="310"/>
                  </a:lnTo>
                  <a:lnTo>
                    <a:pt x="174" y="310"/>
                  </a:lnTo>
                  <a:lnTo>
                    <a:pt x="176" y="298"/>
                  </a:lnTo>
                  <a:lnTo>
                    <a:pt x="183" y="286"/>
                  </a:lnTo>
                  <a:lnTo>
                    <a:pt x="195" y="273"/>
                  </a:lnTo>
                  <a:lnTo>
                    <a:pt x="205" y="262"/>
                  </a:lnTo>
                  <a:lnTo>
                    <a:pt x="215" y="253"/>
                  </a:lnTo>
                  <a:lnTo>
                    <a:pt x="209" y="249"/>
                  </a:lnTo>
                  <a:lnTo>
                    <a:pt x="200" y="243"/>
                  </a:lnTo>
                  <a:lnTo>
                    <a:pt x="195" y="238"/>
                  </a:lnTo>
                  <a:lnTo>
                    <a:pt x="189" y="231"/>
                  </a:lnTo>
                  <a:lnTo>
                    <a:pt x="186" y="222"/>
                  </a:lnTo>
                  <a:lnTo>
                    <a:pt x="186" y="212"/>
                  </a:lnTo>
                  <a:lnTo>
                    <a:pt x="192" y="198"/>
                  </a:lnTo>
                  <a:lnTo>
                    <a:pt x="199" y="198"/>
                  </a:lnTo>
                  <a:lnTo>
                    <a:pt x="206" y="199"/>
                  </a:lnTo>
                  <a:lnTo>
                    <a:pt x="213" y="201"/>
                  </a:lnTo>
                  <a:lnTo>
                    <a:pt x="217" y="198"/>
                  </a:lnTo>
                  <a:lnTo>
                    <a:pt x="216" y="184"/>
                  </a:lnTo>
                  <a:lnTo>
                    <a:pt x="219" y="173"/>
                  </a:lnTo>
                  <a:lnTo>
                    <a:pt x="226" y="164"/>
                  </a:lnTo>
                  <a:lnTo>
                    <a:pt x="236" y="159"/>
                  </a:lnTo>
                  <a:lnTo>
                    <a:pt x="250" y="156"/>
                  </a:lnTo>
                  <a:lnTo>
                    <a:pt x="264" y="154"/>
                  </a:lnTo>
                  <a:lnTo>
                    <a:pt x="280" y="153"/>
                  </a:lnTo>
                  <a:lnTo>
                    <a:pt x="295" y="151"/>
                  </a:lnTo>
                  <a:lnTo>
                    <a:pt x="309" y="151"/>
                  </a:lnTo>
                  <a:lnTo>
                    <a:pt x="309" y="170"/>
                  </a:lnTo>
                  <a:lnTo>
                    <a:pt x="342" y="184"/>
                  </a:lnTo>
                  <a:lnTo>
                    <a:pt x="347" y="178"/>
                  </a:lnTo>
                  <a:lnTo>
                    <a:pt x="353" y="174"/>
                  </a:lnTo>
                  <a:lnTo>
                    <a:pt x="356" y="168"/>
                  </a:lnTo>
                  <a:lnTo>
                    <a:pt x="356" y="160"/>
                  </a:lnTo>
                  <a:lnTo>
                    <a:pt x="361" y="159"/>
                  </a:lnTo>
                  <a:lnTo>
                    <a:pt x="371" y="157"/>
                  </a:lnTo>
                  <a:lnTo>
                    <a:pt x="383" y="154"/>
                  </a:lnTo>
                  <a:lnTo>
                    <a:pt x="388" y="153"/>
                  </a:lnTo>
                  <a:lnTo>
                    <a:pt x="380" y="144"/>
                  </a:lnTo>
                  <a:lnTo>
                    <a:pt x="366" y="135"/>
                  </a:lnTo>
                  <a:lnTo>
                    <a:pt x="349" y="125"/>
                  </a:lnTo>
                  <a:lnTo>
                    <a:pt x="333" y="112"/>
                  </a:lnTo>
                  <a:lnTo>
                    <a:pt x="322" y="99"/>
                  </a:lnTo>
                  <a:lnTo>
                    <a:pt x="329" y="88"/>
                  </a:lnTo>
                  <a:lnTo>
                    <a:pt x="337" y="77"/>
                  </a:lnTo>
                  <a:lnTo>
                    <a:pt x="346" y="65"/>
                  </a:lnTo>
                  <a:lnTo>
                    <a:pt x="346" y="38"/>
                  </a:lnTo>
                  <a:lnTo>
                    <a:pt x="360" y="41"/>
                  </a:lnTo>
                  <a:lnTo>
                    <a:pt x="376" y="47"/>
                  </a:lnTo>
                  <a:lnTo>
                    <a:pt x="393" y="53"/>
                  </a:lnTo>
                  <a:lnTo>
                    <a:pt x="407" y="60"/>
                  </a:lnTo>
                  <a:lnTo>
                    <a:pt x="417" y="65"/>
                  </a:lnTo>
                  <a:lnTo>
                    <a:pt x="412" y="79"/>
                  </a:lnTo>
                  <a:lnTo>
                    <a:pt x="407" y="89"/>
                  </a:lnTo>
                  <a:lnTo>
                    <a:pt x="412" y="101"/>
                  </a:lnTo>
                  <a:lnTo>
                    <a:pt x="421" y="111"/>
                  </a:lnTo>
                  <a:lnTo>
                    <a:pt x="431" y="118"/>
                  </a:lnTo>
                  <a:lnTo>
                    <a:pt x="445" y="118"/>
                  </a:lnTo>
                  <a:lnTo>
                    <a:pt x="443" y="102"/>
                  </a:lnTo>
                  <a:lnTo>
                    <a:pt x="439" y="86"/>
                  </a:lnTo>
                  <a:lnTo>
                    <a:pt x="435" y="71"/>
                  </a:lnTo>
                  <a:lnTo>
                    <a:pt x="443" y="53"/>
                  </a:lnTo>
                  <a:lnTo>
                    <a:pt x="448" y="34"/>
                  </a:lnTo>
                  <a:lnTo>
                    <a:pt x="452" y="16"/>
                  </a:lnTo>
                  <a:lnTo>
                    <a:pt x="458" y="0"/>
                  </a:lnTo>
                  <a:lnTo>
                    <a:pt x="487" y="2"/>
                  </a:lnTo>
                  <a:lnTo>
                    <a:pt x="517" y="9"/>
                  </a:lnTo>
                  <a:lnTo>
                    <a:pt x="547" y="16"/>
                  </a:lnTo>
                  <a:lnTo>
                    <a:pt x="575" y="23"/>
                  </a:lnTo>
                  <a:lnTo>
                    <a:pt x="583" y="24"/>
                  </a:lnTo>
                  <a:lnTo>
                    <a:pt x="593" y="27"/>
                  </a:lnTo>
                  <a:lnTo>
                    <a:pt x="604" y="29"/>
                  </a:lnTo>
                  <a:lnTo>
                    <a:pt x="614" y="30"/>
                  </a:lnTo>
                  <a:lnTo>
                    <a:pt x="621" y="29"/>
                  </a:lnTo>
                  <a:lnTo>
                    <a:pt x="634" y="44"/>
                  </a:lnTo>
                  <a:lnTo>
                    <a:pt x="643" y="62"/>
                  </a:lnTo>
                  <a:lnTo>
                    <a:pt x="648" y="81"/>
                  </a:lnTo>
                  <a:lnTo>
                    <a:pt x="650" y="99"/>
                  </a:lnTo>
                  <a:lnTo>
                    <a:pt x="665" y="115"/>
                  </a:lnTo>
                  <a:lnTo>
                    <a:pt x="682" y="135"/>
                  </a:lnTo>
                  <a:lnTo>
                    <a:pt x="699" y="156"/>
                  </a:lnTo>
                  <a:lnTo>
                    <a:pt x="716" y="177"/>
                  </a:lnTo>
                  <a:lnTo>
                    <a:pt x="729" y="199"/>
                  </a:lnTo>
                  <a:lnTo>
                    <a:pt x="739" y="219"/>
                  </a:lnTo>
                  <a:lnTo>
                    <a:pt x="520" y="520"/>
                  </a:lnTo>
                  <a:lnTo>
                    <a:pt x="551" y="529"/>
                  </a:lnTo>
                  <a:lnTo>
                    <a:pt x="562" y="553"/>
                  </a:lnTo>
                  <a:lnTo>
                    <a:pt x="556" y="585"/>
                  </a:lnTo>
                  <a:lnTo>
                    <a:pt x="606" y="589"/>
                  </a:lnTo>
                  <a:lnTo>
                    <a:pt x="610" y="740"/>
                  </a:lnTo>
                  <a:lnTo>
                    <a:pt x="624" y="757"/>
                  </a:lnTo>
                  <a:lnTo>
                    <a:pt x="633" y="773"/>
                  </a:lnTo>
                  <a:lnTo>
                    <a:pt x="636" y="787"/>
                  </a:lnTo>
                  <a:lnTo>
                    <a:pt x="633" y="801"/>
                  </a:lnTo>
                  <a:lnTo>
                    <a:pt x="627" y="817"/>
                  </a:lnTo>
                  <a:lnTo>
                    <a:pt x="619" y="834"/>
                  </a:lnTo>
                  <a:lnTo>
                    <a:pt x="607" y="854"/>
                  </a:lnTo>
                  <a:lnTo>
                    <a:pt x="607" y="856"/>
                  </a:lnTo>
                  <a:lnTo>
                    <a:pt x="606" y="859"/>
                  </a:lnTo>
                  <a:lnTo>
                    <a:pt x="603" y="861"/>
                  </a:lnTo>
                  <a:lnTo>
                    <a:pt x="602" y="859"/>
                  </a:lnTo>
                  <a:lnTo>
                    <a:pt x="599" y="859"/>
                  </a:lnTo>
                  <a:lnTo>
                    <a:pt x="596" y="856"/>
                  </a:lnTo>
                  <a:lnTo>
                    <a:pt x="595" y="854"/>
                  </a:lnTo>
                  <a:lnTo>
                    <a:pt x="593" y="849"/>
                  </a:lnTo>
                  <a:lnTo>
                    <a:pt x="593" y="845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40" name="Freeform 22"/>
            <p:cNvSpPr>
              <a:spLocks/>
            </p:cNvSpPr>
            <p:nvPr/>
          </p:nvSpPr>
          <p:spPr bwMode="gray">
            <a:xfrm>
              <a:off x="2302" y="2568"/>
              <a:ext cx="1606" cy="1014"/>
            </a:xfrm>
            <a:custGeom>
              <a:avLst/>
              <a:gdLst>
                <a:gd name="T0" fmla="*/ 829 w 1606"/>
                <a:gd name="T1" fmla="*/ 989 h 1014"/>
                <a:gd name="T2" fmla="*/ 873 w 1606"/>
                <a:gd name="T3" fmla="*/ 900 h 1014"/>
                <a:gd name="T4" fmla="*/ 910 w 1606"/>
                <a:gd name="T5" fmla="*/ 863 h 1014"/>
                <a:gd name="T6" fmla="*/ 968 w 1606"/>
                <a:gd name="T7" fmla="*/ 859 h 1014"/>
                <a:gd name="T8" fmla="*/ 1051 w 1606"/>
                <a:gd name="T9" fmla="*/ 869 h 1014"/>
                <a:gd name="T10" fmla="*/ 1087 w 1606"/>
                <a:gd name="T11" fmla="*/ 836 h 1014"/>
                <a:gd name="T12" fmla="*/ 1260 w 1606"/>
                <a:gd name="T13" fmla="*/ 812 h 1014"/>
                <a:gd name="T14" fmla="*/ 1328 w 1606"/>
                <a:gd name="T15" fmla="*/ 882 h 1014"/>
                <a:gd name="T16" fmla="*/ 1433 w 1606"/>
                <a:gd name="T17" fmla="*/ 920 h 1014"/>
                <a:gd name="T18" fmla="*/ 1370 w 1606"/>
                <a:gd name="T19" fmla="*/ 777 h 1014"/>
                <a:gd name="T20" fmla="*/ 1376 w 1606"/>
                <a:gd name="T21" fmla="*/ 684 h 1014"/>
                <a:gd name="T22" fmla="*/ 1445 w 1606"/>
                <a:gd name="T23" fmla="*/ 594 h 1014"/>
                <a:gd name="T24" fmla="*/ 1483 w 1606"/>
                <a:gd name="T25" fmla="*/ 479 h 1014"/>
                <a:gd name="T26" fmla="*/ 1431 w 1606"/>
                <a:gd name="T27" fmla="*/ 386 h 1014"/>
                <a:gd name="T28" fmla="*/ 1475 w 1606"/>
                <a:gd name="T29" fmla="*/ 408 h 1014"/>
                <a:gd name="T30" fmla="*/ 1482 w 1606"/>
                <a:gd name="T31" fmla="*/ 369 h 1014"/>
                <a:gd name="T32" fmla="*/ 1508 w 1606"/>
                <a:gd name="T33" fmla="*/ 332 h 1014"/>
                <a:gd name="T34" fmla="*/ 1499 w 1606"/>
                <a:gd name="T35" fmla="*/ 277 h 1014"/>
                <a:gd name="T36" fmla="*/ 1533 w 1606"/>
                <a:gd name="T37" fmla="*/ 255 h 1014"/>
                <a:gd name="T38" fmla="*/ 1575 w 1606"/>
                <a:gd name="T39" fmla="*/ 219 h 1014"/>
                <a:gd name="T40" fmla="*/ 1537 w 1606"/>
                <a:gd name="T41" fmla="*/ 208 h 1014"/>
                <a:gd name="T42" fmla="*/ 1550 w 1606"/>
                <a:gd name="T43" fmla="*/ 163 h 1014"/>
                <a:gd name="T44" fmla="*/ 1564 w 1606"/>
                <a:gd name="T45" fmla="*/ 134 h 1014"/>
                <a:gd name="T46" fmla="*/ 1584 w 1606"/>
                <a:gd name="T47" fmla="*/ 106 h 1014"/>
                <a:gd name="T48" fmla="*/ 1510 w 1606"/>
                <a:gd name="T49" fmla="*/ 36 h 1014"/>
                <a:gd name="T50" fmla="*/ 1469 w 1606"/>
                <a:gd name="T51" fmla="*/ 119 h 1014"/>
                <a:gd name="T52" fmla="*/ 1337 w 1606"/>
                <a:gd name="T53" fmla="*/ 247 h 1014"/>
                <a:gd name="T54" fmla="*/ 1298 w 1606"/>
                <a:gd name="T55" fmla="*/ 304 h 1014"/>
                <a:gd name="T56" fmla="*/ 1224 w 1606"/>
                <a:gd name="T57" fmla="*/ 321 h 1014"/>
                <a:gd name="T58" fmla="*/ 1198 w 1606"/>
                <a:gd name="T59" fmla="*/ 256 h 1014"/>
                <a:gd name="T60" fmla="*/ 1192 w 1606"/>
                <a:gd name="T61" fmla="*/ 276 h 1014"/>
                <a:gd name="T62" fmla="*/ 1183 w 1606"/>
                <a:gd name="T63" fmla="*/ 231 h 1014"/>
                <a:gd name="T64" fmla="*/ 1123 w 1606"/>
                <a:gd name="T65" fmla="*/ 240 h 1014"/>
                <a:gd name="T66" fmla="*/ 1106 w 1606"/>
                <a:gd name="T67" fmla="*/ 239 h 1014"/>
                <a:gd name="T68" fmla="*/ 1102 w 1606"/>
                <a:gd name="T69" fmla="*/ 281 h 1014"/>
                <a:gd name="T70" fmla="*/ 1102 w 1606"/>
                <a:gd name="T71" fmla="*/ 356 h 1014"/>
                <a:gd name="T72" fmla="*/ 1068 w 1606"/>
                <a:gd name="T73" fmla="*/ 312 h 1014"/>
                <a:gd name="T74" fmla="*/ 1058 w 1606"/>
                <a:gd name="T75" fmla="*/ 252 h 1014"/>
                <a:gd name="T76" fmla="*/ 1154 w 1606"/>
                <a:gd name="T77" fmla="*/ 170 h 1014"/>
                <a:gd name="T78" fmla="*/ 1111 w 1606"/>
                <a:gd name="T79" fmla="*/ 157 h 1014"/>
                <a:gd name="T80" fmla="*/ 1064 w 1606"/>
                <a:gd name="T81" fmla="*/ 171 h 1014"/>
                <a:gd name="T82" fmla="*/ 1046 w 1606"/>
                <a:gd name="T83" fmla="*/ 164 h 1014"/>
                <a:gd name="T84" fmla="*/ 1009 w 1606"/>
                <a:gd name="T85" fmla="*/ 168 h 1014"/>
                <a:gd name="T86" fmla="*/ 974 w 1606"/>
                <a:gd name="T87" fmla="*/ 166 h 1014"/>
                <a:gd name="T88" fmla="*/ 971 w 1606"/>
                <a:gd name="T89" fmla="*/ 173 h 1014"/>
                <a:gd name="T90" fmla="*/ 998 w 1606"/>
                <a:gd name="T91" fmla="*/ 122 h 1014"/>
                <a:gd name="T92" fmla="*/ 151 w 1606"/>
                <a:gd name="T93" fmla="*/ 47 h 1014"/>
                <a:gd name="T94" fmla="*/ 119 w 1606"/>
                <a:gd name="T95" fmla="*/ 96 h 1014"/>
                <a:gd name="T96" fmla="*/ 113 w 1606"/>
                <a:gd name="T97" fmla="*/ 44 h 1014"/>
                <a:gd name="T98" fmla="*/ 79 w 1606"/>
                <a:gd name="T99" fmla="*/ 109 h 1014"/>
                <a:gd name="T100" fmla="*/ 24 w 1606"/>
                <a:gd name="T101" fmla="*/ 288 h 1014"/>
                <a:gd name="T102" fmla="*/ 7 w 1606"/>
                <a:gd name="T103" fmla="*/ 376 h 1014"/>
                <a:gd name="T104" fmla="*/ 27 w 1606"/>
                <a:gd name="T105" fmla="*/ 462 h 1014"/>
                <a:gd name="T106" fmla="*/ 57 w 1606"/>
                <a:gd name="T107" fmla="*/ 551 h 1014"/>
                <a:gd name="T108" fmla="*/ 85 w 1606"/>
                <a:gd name="T109" fmla="*/ 609 h 1014"/>
                <a:gd name="T110" fmla="*/ 242 w 1606"/>
                <a:gd name="T111" fmla="*/ 701 h 1014"/>
                <a:gd name="T112" fmla="*/ 387 w 1606"/>
                <a:gd name="T113" fmla="*/ 793 h 1014"/>
                <a:gd name="T114" fmla="*/ 497 w 1606"/>
                <a:gd name="T115" fmla="*/ 776 h 1014"/>
                <a:gd name="T116" fmla="*/ 602 w 1606"/>
                <a:gd name="T117" fmla="*/ 885 h 1014"/>
                <a:gd name="T118" fmla="*/ 691 w 1606"/>
                <a:gd name="T119" fmla="*/ 872 h 1014"/>
                <a:gd name="T120" fmla="*/ 707 w 1606"/>
                <a:gd name="T121" fmla="*/ 904 h 1014"/>
                <a:gd name="T122" fmla="*/ 749 w 1606"/>
                <a:gd name="T123" fmla="*/ 988 h 101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06"/>
                <a:gd name="T187" fmla="*/ 0 h 1014"/>
                <a:gd name="T188" fmla="*/ 1606 w 1606"/>
                <a:gd name="T189" fmla="*/ 1014 h 101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06" h="1014">
                  <a:moveTo>
                    <a:pt x="822" y="1012"/>
                  </a:moveTo>
                  <a:lnTo>
                    <a:pt x="834" y="1014"/>
                  </a:lnTo>
                  <a:lnTo>
                    <a:pt x="839" y="1014"/>
                  </a:lnTo>
                  <a:lnTo>
                    <a:pt x="841" y="1012"/>
                  </a:lnTo>
                  <a:lnTo>
                    <a:pt x="841" y="1006"/>
                  </a:lnTo>
                  <a:lnTo>
                    <a:pt x="838" y="1000"/>
                  </a:lnTo>
                  <a:lnTo>
                    <a:pt x="834" y="995"/>
                  </a:lnTo>
                  <a:lnTo>
                    <a:pt x="829" y="989"/>
                  </a:lnTo>
                  <a:lnTo>
                    <a:pt x="825" y="985"/>
                  </a:lnTo>
                  <a:lnTo>
                    <a:pt x="824" y="983"/>
                  </a:lnTo>
                  <a:lnTo>
                    <a:pt x="821" y="962"/>
                  </a:lnTo>
                  <a:lnTo>
                    <a:pt x="825" y="947"/>
                  </a:lnTo>
                  <a:lnTo>
                    <a:pt x="832" y="933"/>
                  </a:lnTo>
                  <a:lnTo>
                    <a:pt x="845" y="920"/>
                  </a:lnTo>
                  <a:lnTo>
                    <a:pt x="859" y="910"/>
                  </a:lnTo>
                  <a:lnTo>
                    <a:pt x="873" y="900"/>
                  </a:lnTo>
                  <a:lnTo>
                    <a:pt x="889" y="892"/>
                  </a:lnTo>
                  <a:lnTo>
                    <a:pt x="901" y="883"/>
                  </a:lnTo>
                  <a:lnTo>
                    <a:pt x="913" y="875"/>
                  </a:lnTo>
                  <a:lnTo>
                    <a:pt x="910" y="870"/>
                  </a:lnTo>
                  <a:lnTo>
                    <a:pt x="909" y="868"/>
                  </a:lnTo>
                  <a:lnTo>
                    <a:pt x="907" y="866"/>
                  </a:lnTo>
                  <a:lnTo>
                    <a:pt x="909" y="863"/>
                  </a:lnTo>
                  <a:lnTo>
                    <a:pt x="910" y="863"/>
                  </a:lnTo>
                  <a:lnTo>
                    <a:pt x="911" y="862"/>
                  </a:lnTo>
                  <a:lnTo>
                    <a:pt x="914" y="862"/>
                  </a:lnTo>
                  <a:lnTo>
                    <a:pt x="917" y="862"/>
                  </a:lnTo>
                  <a:lnTo>
                    <a:pt x="921" y="863"/>
                  </a:lnTo>
                  <a:lnTo>
                    <a:pt x="924" y="865"/>
                  </a:lnTo>
                  <a:lnTo>
                    <a:pt x="927" y="866"/>
                  </a:lnTo>
                  <a:lnTo>
                    <a:pt x="947" y="859"/>
                  </a:lnTo>
                  <a:lnTo>
                    <a:pt x="968" y="859"/>
                  </a:lnTo>
                  <a:lnTo>
                    <a:pt x="988" y="866"/>
                  </a:lnTo>
                  <a:lnTo>
                    <a:pt x="992" y="862"/>
                  </a:lnTo>
                  <a:lnTo>
                    <a:pt x="998" y="858"/>
                  </a:lnTo>
                  <a:lnTo>
                    <a:pt x="1003" y="855"/>
                  </a:lnTo>
                  <a:lnTo>
                    <a:pt x="1006" y="851"/>
                  </a:lnTo>
                  <a:lnTo>
                    <a:pt x="1022" y="858"/>
                  </a:lnTo>
                  <a:lnTo>
                    <a:pt x="1037" y="865"/>
                  </a:lnTo>
                  <a:lnTo>
                    <a:pt x="1051" y="869"/>
                  </a:lnTo>
                  <a:lnTo>
                    <a:pt x="1067" y="870"/>
                  </a:lnTo>
                  <a:lnTo>
                    <a:pt x="1081" y="866"/>
                  </a:lnTo>
                  <a:lnTo>
                    <a:pt x="1095" y="856"/>
                  </a:lnTo>
                  <a:lnTo>
                    <a:pt x="1092" y="852"/>
                  </a:lnTo>
                  <a:lnTo>
                    <a:pt x="1088" y="846"/>
                  </a:lnTo>
                  <a:lnTo>
                    <a:pt x="1085" y="841"/>
                  </a:lnTo>
                  <a:lnTo>
                    <a:pt x="1081" y="836"/>
                  </a:lnTo>
                  <a:lnTo>
                    <a:pt x="1087" y="836"/>
                  </a:lnTo>
                  <a:lnTo>
                    <a:pt x="1096" y="834"/>
                  </a:lnTo>
                  <a:lnTo>
                    <a:pt x="1109" y="831"/>
                  </a:lnTo>
                  <a:lnTo>
                    <a:pt x="1122" y="827"/>
                  </a:lnTo>
                  <a:lnTo>
                    <a:pt x="1133" y="824"/>
                  </a:lnTo>
                  <a:lnTo>
                    <a:pt x="1140" y="821"/>
                  </a:lnTo>
                  <a:lnTo>
                    <a:pt x="1142" y="818"/>
                  </a:lnTo>
                  <a:lnTo>
                    <a:pt x="1255" y="814"/>
                  </a:lnTo>
                  <a:lnTo>
                    <a:pt x="1260" y="812"/>
                  </a:lnTo>
                  <a:lnTo>
                    <a:pt x="1272" y="814"/>
                  </a:lnTo>
                  <a:lnTo>
                    <a:pt x="1284" y="818"/>
                  </a:lnTo>
                  <a:lnTo>
                    <a:pt x="1297" y="824"/>
                  </a:lnTo>
                  <a:lnTo>
                    <a:pt x="1310" y="831"/>
                  </a:lnTo>
                  <a:lnTo>
                    <a:pt x="1320" y="836"/>
                  </a:lnTo>
                  <a:lnTo>
                    <a:pt x="1324" y="842"/>
                  </a:lnTo>
                  <a:lnTo>
                    <a:pt x="1322" y="862"/>
                  </a:lnTo>
                  <a:lnTo>
                    <a:pt x="1328" y="882"/>
                  </a:lnTo>
                  <a:lnTo>
                    <a:pt x="1339" y="900"/>
                  </a:lnTo>
                  <a:lnTo>
                    <a:pt x="1355" y="917"/>
                  </a:lnTo>
                  <a:lnTo>
                    <a:pt x="1372" y="933"/>
                  </a:lnTo>
                  <a:lnTo>
                    <a:pt x="1390" y="945"/>
                  </a:lnTo>
                  <a:lnTo>
                    <a:pt x="1407" y="957"/>
                  </a:lnTo>
                  <a:lnTo>
                    <a:pt x="1423" y="964"/>
                  </a:lnTo>
                  <a:lnTo>
                    <a:pt x="1431" y="941"/>
                  </a:lnTo>
                  <a:lnTo>
                    <a:pt x="1433" y="920"/>
                  </a:lnTo>
                  <a:lnTo>
                    <a:pt x="1430" y="900"/>
                  </a:lnTo>
                  <a:lnTo>
                    <a:pt x="1423" y="880"/>
                  </a:lnTo>
                  <a:lnTo>
                    <a:pt x="1413" y="862"/>
                  </a:lnTo>
                  <a:lnTo>
                    <a:pt x="1402" y="844"/>
                  </a:lnTo>
                  <a:lnTo>
                    <a:pt x="1390" y="824"/>
                  </a:lnTo>
                  <a:lnTo>
                    <a:pt x="1380" y="804"/>
                  </a:lnTo>
                  <a:lnTo>
                    <a:pt x="1376" y="793"/>
                  </a:lnTo>
                  <a:lnTo>
                    <a:pt x="1370" y="777"/>
                  </a:lnTo>
                  <a:lnTo>
                    <a:pt x="1363" y="759"/>
                  </a:lnTo>
                  <a:lnTo>
                    <a:pt x="1356" y="740"/>
                  </a:lnTo>
                  <a:lnTo>
                    <a:pt x="1352" y="723"/>
                  </a:lnTo>
                  <a:lnTo>
                    <a:pt x="1352" y="709"/>
                  </a:lnTo>
                  <a:lnTo>
                    <a:pt x="1355" y="708"/>
                  </a:lnTo>
                  <a:lnTo>
                    <a:pt x="1359" y="702"/>
                  </a:lnTo>
                  <a:lnTo>
                    <a:pt x="1368" y="694"/>
                  </a:lnTo>
                  <a:lnTo>
                    <a:pt x="1376" y="684"/>
                  </a:lnTo>
                  <a:lnTo>
                    <a:pt x="1383" y="675"/>
                  </a:lnTo>
                  <a:lnTo>
                    <a:pt x="1390" y="670"/>
                  </a:lnTo>
                  <a:lnTo>
                    <a:pt x="1395" y="667"/>
                  </a:lnTo>
                  <a:lnTo>
                    <a:pt x="1406" y="646"/>
                  </a:lnTo>
                  <a:lnTo>
                    <a:pt x="1417" y="629"/>
                  </a:lnTo>
                  <a:lnTo>
                    <a:pt x="1430" y="613"/>
                  </a:lnTo>
                  <a:lnTo>
                    <a:pt x="1447" y="596"/>
                  </a:lnTo>
                  <a:lnTo>
                    <a:pt x="1445" y="594"/>
                  </a:lnTo>
                  <a:lnTo>
                    <a:pt x="1444" y="589"/>
                  </a:lnTo>
                  <a:lnTo>
                    <a:pt x="1443" y="586"/>
                  </a:lnTo>
                  <a:lnTo>
                    <a:pt x="1441" y="582"/>
                  </a:lnTo>
                  <a:lnTo>
                    <a:pt x="1483" y="540"/>
                  </a:lnTo>
                  <a:lnTo>
                    <a:pt x="1482" y="527"/>
                  </a:lnTo>
                  <a:lnTo>
                    <a:pt x="1482" y="512"/>
                  </a:lnTo>
                  <a:lnTo>
                    <a:pt x="1483" y="495"/>
                  </a:lnTo>
                  <a:lnTo>
                    <a:pt x="1483" y="479"/>
                  </a:lnTo>
                  <a:lnTo>
                    <a:pt x="1478" y="475"/>
                  </a:lnTo>
                  <a:lnTo>
                    <a:pt x="1469" y="468"/>
                  </a:lnTo>
                  <a:lnTo>
                    <a:pt x="1458" y="457"/>
                  </a:lnTo>
                  <a:lnTo>
                    <a:pt x="1444" y="440"/>
                  </a:lnTo>
                  <a:lnTo>
                    <a:pt x="1435" y="424"/>
                  </a:lnTo>
                  <a:lnTo>
                    <a:pt x="1430" y="408"/>
                  </a:lnTo>
                  <a:lnTo>
                    <a:pt x="1430" y="397"/>
                  </a:lnTo>
                  <a:lnTo>
                    <a:pt x="1431" y="386"/>
                  </a:lnTo>
                  <a:lnTo>
                    <a:pt x="1434" y="375"/>
                  </a:lnTo>
                  <a:lnTo>
                    <a:pt x="1441" y="392"/>
                  </a:lnTo>
                  <a:lnTo>
                    <a:pt x="1450" y="410"/>
                  </a:lnTo>
                  <a:lnTo>
                    <a:pt x="1459" y="425"/>
                  </a:lnTo>
                  <a:lnTo>
                    <a:pt x="1471" y="435"/>
                  </a:lnTo>
                  <a:lnTo>
                    <a:pt x="1476" y="428"/>
                  </a:lnTo>
                  <a:lnTo>
                    <a:pt x="1478" y="418"/>
                  </a:lnTo>
                  <a:lnTo>
                    <a:pt x="1475" y="408"/>
                  </a:lnTo>
                  <a:lnTo>
                    <a:pt x="1469" y="396"/>
                  </a:lnTo>
                  <a:lnTo>
                    <a:pt x="1465" y="383"/>
                  </a:lnTo>
                  <a:lnTo>
                    <a:pt x="1459" y="370"/>
                  </a:lnTo>
                  <a:lnTo>
                    <a:pt x="1457" y="356"/>
                  </a:lnTo>
                  <a:lnTo>
                    <a:pt x="1462" y="358"/>
                  </a:lnTo>
                  <a:lnTo>
                    <a:pt x="1469" y="362"/>
                  </a:lnTo>
                  <a:lnTo>
                    <a:pt x="1476" y="365"/>
                  </a:lnTo>
                  <a:lnTo>
                    <a:pt x="1482" y="369"/>
                  </a:lnTo>
                  <a:lnTo>
                    <a:pt x="1485" y="370"/>
                  </a:lnTo>
                  <a:lnTo>
                    <a:pt x="1483" y="353"/>
                  </a:lnTo>
                  <a:lnTo>
                    <a:pt x="1485" y="342"/>
                  </a:lnTo>
                  <a:lnTo>
                    <a:pt x="1489" y="335"/>
                  </a:lnTo>
                  <a:lnTo>
                    <a:pt x="1493" y="332"/>
                  </a:lnTo>
                  <a:lnTo>
                    <a:pt x="1499" y="331"/>
                  </a:lnTo>
                  <a:lnTo>
                    <a:pt x="1503" y="331"/>
                  </a:lnTo>
                  <a:lnTo>
                    <a:pt x="1508" y="332"/>
                  </a:lnTo>
                  <a:lnTo>
                    <a:pt x="1509" y="331"/>
                  </a:lnTo>
                  <a:lnTo>
                    <a:pt x="1509" y="329"/>
                  </a:lnTo>
                  <a:lnTo>
                    <a:pt x="1506" y="325"/>
                  </a:lnTo>
                  <a:lnTo>
                    <a:pt x="1499" y="314"/>
                  </a:lnTo>
                  <a:lnTo>
                    <a:pt x="1498" y="304"/>
                  </a:lnTo>
                  <a:lnTo>
                    <a:pt x="1498" y="294"/>
                  </a:lnTo>
                  <a:lnTo>
                    <a:pt x="1499" y="286"/>
                  </a:lnTo>
                  <a:lnTo>
                    <a:pt x="1499" y="277"/>
                  </a:lnTo>
                  <a:lnTo>
                    <a:pt x="1510" y="277"/>
                  </a:lnTo>
                  <a:lnTo>
                    <a:pt x="1520" y="280"/>
                  </a:lnTo>
                  <a:lnTo>
                    <a:pt x="1530" y="283"/>
                  </a:lnTo>
                  <a:lnTo>
                    <a:pt x="1537" y="283"/>
                  </a:lnTo>
                  <a:lnTo>
                    <a:pt x="1544" y="277"/>
                  </a:lnTo>
                  <a:lnTo>
                    <a:pt x="1540" y="273"/>
                  </a:lnTo>
                  <a:lnTo>
                    <a:pt x="1537" y="264"/>
                  </a:lnTo>
                  <a:lnTo>
                    <a:pt x="1533" y="255"/>
                  </a:lnTo>
                  <a:lnTo>
                    <a:pt x="1530" y="250"/>
                  </a:lnTo>
                  <a:lnTo>
                    <a:pt x="1541" y="246"/>
                  </a:lnTo>
                  <a:lnTo>
                    <a:pt x="1551" y="242"/>
                  </a:lnTo>
                  <a:lnTo>
                    <a:pt x="1561" y="239"/>
                  </a:lnTo>
                  <a:lnTo>
                    <a:pt x="1570" y="233"/>
                  </a:lnTo>
                  <a:lnTo>
                    <a:pt x="1577" y="225"/>
                  </a:lnTo>
                  <a:lnTo>
                    <a:pt x="1577" y="222"/>
                  </a:lnTo>
                  <a:lnTo>
                    <a:pt x="1575" y="219"/>
                  </a:lnTo>
                  <a:lnTo>
                    <a:pt x="1574" y="216"/>
                  </a:lnTo>
                  <a:lnTo>
                    <a:pt x="1571" y="215"/>
                  </a:lnTo>
                  <a:lnTo>
                    <a:pt x="1570" y="212"/>
                  </a:lnTo>
                  <a:lnTo>
                    <a:pt x="1568" y="211"/>
                  </a:lnTo>
                  <a:lnTo>
                    <a:pt x="1533" y="240"/>
                  </a:lnTo>
                  <a:lnTo>
                    <a:pt x="1533" y="222"/>
                  </a:lnTo>
                  <a:lnTo>
                    <a:pt x="1537" y="208"/>
                  </a:lnTo>
                  <a:lnTo>
                    <a:pt x="1543" y="195"/>
                  </a:lnTo>
                  <a:lnTo>
                    <a:pt x="1548" y="187"/>
                  </a:lnTo>
                  <a:lnTo>
                    <a:pt x="1553" y="178"/>
                  </a:lnTo>
                  <a:lnTo>
                    <a:pt x="1554" y="174"/>
                  </a:lnTo>
                  <a:lnTo>
                    <a:pt x="1548" y="170"/>
                  </a:lnTo>
                  <a:lnTo>
                    <a:pt x="1543" y="168"/>
                  </a:lnTo>
                  <a:lnTo>
                    <a:pt x="1544" y="166"/>
                  </a:lnTo>
                  <a:lnTo>
                    <a:pt x="1550" y="163"/>
                  </a:lnTo>
                  <a:lnTo>
                    <a:pt x="1558" y="158"/>
                  </a:lnTo>
                  <a:lnTo>
                    <a:pt x="1567" y="154"/>
                  </a:lnTo>
                  <a:lnTo>
                    <a:pt x="1572" y="149"/>
                  </a:lnTo>
                  <a:lnTo>
                    <a:pt x="1574" y="144"/>
                  </a:lnTo>
                  <a:lnTo>
                    <a:pt x="1572" y="142"/>
                  </a:lnTo>
                  <a:lnTo>
                    <a:pt x="1571" y="139"/>
                  </a:lnTo>
                  <a:lnTo>
                    <a:pt x="1568" y="137"/>
                  </a:lnTo>
                  <a:lnTo>
                    <a:pt x="1564" y="134"/>
                  </a:lnTo>
                  <a:lnTo>
                    <a:pt x="1561" y="133"/>
                  </a:lnTo>
                  <a:lnTo>
                    <a:pt x="1558" y="132"/>
                  </a:lnTo>
                  <a:lnTo>
                    <a:pt x="1557" y="130"/>
                  </a:lnTo>
                  <a:lnTo>
                    <a:pt x="1556" y="129"/>
                  </a:lnTo>
                  <a:lnTo>
                    <a:pt x="1556" y="127"/>
                  </a:lnTo>
                  <a:lnTo>
                    <a:pt x="1558" y="126"/>
                  </a:lnTo>
                  <a:lnTo>
                    <a:pt x="1571" y="118"/>
                  </a:lnTo>
                  <a:lnTo>
                    <a:pt x="1584" y="106"/>
                  </a:lnTo>
                  <a:lnTo>
                    <a:pt x="1597" y="95"/>
                  </a:lnTo>
                  <a:lnTo>
                    <a:pt x="1606" y="84"/>
                  </a:lnTo>
                  <a:lnTo>
                    <a:pt x="1589" y="72"/>
                  </a:lnTo>
                  <a:lnTo>
                    <a:pt x="1575" y="60"/>
                  </a:lnTo>
                  <a:lnTo>
                    <a:pt x="1561" y="44"/>
                  </a:lnTo>
                  <a:lnTo>
                    <a:pt x="1556" y="0"/>
                  </a:lnTo>
                  <a:lnTo>
                    <a:pt x="1515" y="6"/>
                  </a:lnTo>
                  <a:lnTo>
                    <a:pt x="1510" y="36"/>
                  </a:lnTo>
                  <a:lnTo>
                    <a:pt x="1506" y="67"/>
                  </a:lnTo>
                  <a:lnTo>
                    <a:pt x="1496" y="99"/>
                  </a:lnTo>
                  <a:lnTo>
                    <a:pt x="1492" y="101"/>
                  </a:lnTo>
                  <a:lnTo>
                    <a:pt x="1491" y="103"/>
                  </a:lnTo>
                  <a:lnTo>
                    <a:pt x="1489" y="106"/>
                  </a:lnTo>
                  <a:lnTo>
                    <a:pt x="1486" y="112"/>
                  </a:lnTo>
                  <a:lnTo>
                    <a:pt x="1479" y="116"/>
                  </a:lnTo>
                  <a:lnTo>
                    <a:pt x="1469" y="119"/>
                  </a:lnTo>
                  <a:lnTo>
                    <a:pt x="1450" y="120"/>
                  </a:lnTo>
                  <a:lnTo>
                    <a:pt x="1433" y="120"/>
                  </a:lnTo>
                  <a:lnTo>
                    <a:pt x="1416" y="123"/>
                  </a:lnTo>
                  <a:lnTo>
                    <a:pt x="1366" y="205"/>
                  </a:lnTo>
                  <a:lnTo>
                    <a:pt x="1362" y="218"/>
                  </a:lnTo>
                  <a:lnTo>
                    <a:pt x="1358" y="229"/>
                  </a:lnTo>
                  <a:lnTo>
                    <a:pt x="1349" y="239"/>
                  </a:lnTo>
                  <a:lnTo>
                    <a:pt x="1337" y="247"/>
                  </a:lnTo>
                  <a:lnTo>
                    <a:pt x="1320" y="257"/>
                  </a:lnTo>
                  <a:lnTo>
                    <a:pt x="1311" y="274"/>
                  </a:lnTo>
                  <a:lnTo>
                    <a:pt x="1311" y="279"/>
                  </a:lnTo>
                  <a:lnTo>
                    <a:pt x="1311" y="286"/>
                  </a:lnTo>
                  <a:lnTo>
                    <a:pt x="1311" y="291"/>
                  </a:lnTo>
                  <a:lnTo>
                    <a:pt x="1310" y="297"/>
                  </a:lnTo>
                  <a:lnTo>
                    <a:pt x="1307" y="300"/>
                  </a:lnTo>
                  <a:lnTo>
                    <a:pt x="1298" y="304"/>
                  </a:lnTo>
                  <a:lnTo>
                    <a:pt x="1286" y="312"/>
                  </a:lnTo>
                  <a:lnTo>
                    <a:pt x="1273" y="321"/>
                  </a:lnTo>
                  <a:lnTo>
                    <a:pt x="1257" y="332"/>
                  </a:lnTo>
                  <a:lnTo>
                    <a:pt x="1245" y="342"/>
                  </a:lnTo>
                  <a:lnTo>
                    <a:pt x="1232" y="351"/>
                  </a:lnTo>
                  <a:lnTo>
                    <a:pt x="1224" y="358"/>
                  </a:lnTo>
                  <a:lnTo>
                    <a:pt x="1225" y="335"/>
                  </a:lnTo>
                  <a:lnTo>
                    <a:pt x="1224" y="321"/>
                  </a:lnTo>
                  <a:lnTo>
                    <a:pt x="1224" y="307"/>
                  </a:lnTo>
                  <a:lnTo>
                    <a:pt x="1225" y="294"/>
                  </a:lnTo>
                  <a:lnTo>
                    <a:pt x="1231" y="284"/>
                  </a:lnTo>
                  <a:lnTo>
                    <a:pt x="1207" y="256"/>
                  </a:lnTo>
                  <a:lnTo>
                    <a:pt x="1202" y="255"/>
                  </a:lnTo>
                  <a:lnTo>
                    <a:pt x="1200" y="255"/>
                  </a:lnTo>
                  <a:lnTo>
                    <a:pt x="1198" y="255"/>
                  </a:lnTo>
                  <a:lnTo>
                    <a:pt x="1198" y="256"/>
                  </a:lnTo>
                  <a:lnTo>
                    <a:pt x="1198" y="257"/>
                  </a:lnTo>
                  <a:lnTo>
                    <a:pt x="1200" y="259"/>
                  </a:lnTo>
                  <a:lnTo>
                    <a:pt x="1200" y="260"/>
                  </a:lnTo>
                  <a:lnTo>
                    <a:pt x="1200" y="263"/>
                  </a:lnTo>
                  <a:lnTo>
                    <a:pt x="1200" y="266"/>
                  </a:lnTo>
                  <a:lnTo>
                    <a:pt x="1198" y="269"/>
                  </a:lnTo>
                  <a:lnTo>
                    <a:pt x="1197" y="273"/>
                  </a:lnTo>
                  <a:lnTo>
                    <a:pt x="1192" y="276"/>
                  </a:lnTo>
                  <a:lnTo>
                    <a:pt x="1185" y="276"/>
                  </a:lnTo>
                  <a:lnTo>
                    <a:pt x="1181" y="277"/>
                  </a:lnTo>
                  <a:lnTo>
                    <a:pt x="1178" y="276"/>
                  </a:lnTo>
                  <a:lnTo>
                    <a:pt x="1174" y="273"/>
                  </a:lnTo>
                  <a:lnTo>
                    <a:pt x="1167" y="266"/>
                  </a:lnTo>
                  <a:lnTo>
                    <a:pt x="1173" y="256"/>
                  </a:lnTo>
                  <a:lnTo>
                    <a:pt x="1177" y="245"/>
                  </a:lnTo>
                  <a:lnTo>
                    <a:pt x="1183" y="231"/>
                  </a:lnTo>
                  <a:lnTo>
                    <a:pt x="1184" y="218"/>
                  </a:lnTo>
                  <a:lnTo>
                    <a:pt x="1184" y="207"/>
                  </a:lnTo>
                  <a:lnTo>
                    <a:pt x="1171" y="199"/>
                  </a:lnTo>
                  <a:lnTo>
                    <a:pt x="1159" y="197"/>
                  </a:lnTo>
                  <a:lnTo>
                    <a:pt x="1149" y="198"/>
                  </a:lnTo>
                  <a:lnTo>
                    <a:pt x="1140" y="202"/>
                  </a:lnTo>
                  <a:lnTo>
                    <a:pt x="1123" y="239"/>
                  </a:lnTo>
                  <a:lnTo>
                    <a:pt x="1123" y="240"/>
                  </a:lnTo>
                  <a:lnTo>
                    <a:pt x="1122" y="240"/>
                  </a:lnTo>
                  <a:lnTo>
                    <a:pt x="1119" y="240"/>
                  </a:lnTo>
                  <a:lnTo>
                    <a:pt x="1116" y="240"/>
                  </a:lnTo>
                  <a:lnTo>
                    <a:pt x="1113" y="240"/>
                  </a:lnTo>
                  <a:lnTo>
                    <a:pt x="1111" y="239"/>
                  </a:lnTo>
                  <a:lnTo>
                    <a:pt x="1108" y="239"/>
                  </a:lnTo>
                  <a:lnTo>
                    <a:pt x="1106" y="239"/>
                  </a:lnTo>
                  <a:lnTo>
                    <a:pt x="1105" y="239"/>
                  </a:lnTo>
                  <a:lnTo>
                    <a:pt x="1105" y="246"/>
                  </a:lnTo>
                  <a:lnTo>
                    <a:pt x="1103" y="256"/>
                  </a:lnTo>
                  <a:lnTo>
                    <a:pt x="1101" y="266"/>
                  </a:lnTo>
                  <a:lnTo>
                    <a:pt x="1099" y="271"/>
                  </a:lnTo>
                  <a:lnTo>
                    <a:pt x="1099" y="274"/>
                  </a:lnTo>
                  <a:lnTo>
                    <a:pt x="1102" y="281"/>
                  </a:lnTo>
                  <a:lnTo>
                    <a:pt x="1105" y="291"/>
                  </a:lnTo>
                  <a:lnTo>
                    <a:pt x="1111" y="303"/>
                  </a:lnTo>
                  <a:lnTo>
                    <a:pt x="1115" y="314"/>
                  </a:lnTo>
                  <a:lnTo>
                    <a:pt x="1119" y="324"/>
                  </a:lnTo>
                  <a:lnTo>
                    <a:pt x="1122" y="331"/>
                  </a:lnTo>
                  <a:lnTo>
                    <a:pt x="1122" y="334"/>
                  </a:lnTo>
                  <a:lnTo>
                    <a:pt x="1113" y="346"/>
                  </a:lnTo>
                  <a:lnTo>
                    <a:pt x="1102" y="356"/>
                  </a:lnTo>
                  <a:lnTo>
                    <a:pt x="1089" y="362"/>
                  </a:lnTo>
                  <a:lnTo>
                    <a:pt x="1082" y="360"/>
                  </a:lnTo>
                  <a:lnTo>
                    <a:pt x="1078" y="356"/>
                  </a:lnTo>
                  <a:lnTo>
                    <a:pt x="1075" y="349"/>
                  </a:lnTo>
                  <a:lnTo>
                    <a:pt x="1072" y="342"/>
                  </a:lnTo>
                  <a:lnTo>
                    <a:pt x="1071" y="335"/>
                  </a:lnTo>
                  <a:lnTo>
                    <a:pt x="1068" y="327"/>
                  </a:lnTo>
                  <a:lnTo>
                    <a:pt x="1068" y="312"/>
                  </a:lnTo>
                  <a:lnTo>
                    <a:pt x="1070" y="294"/>
                  </a:lnTo>
                  <a:lnTo>
                    <a:pt x="1071" y="276"/>
                  </a:lnTo>
                  <a:lnTo>
                    <a:pt x="1072" y="259"/>
                  </a:lnTo>
                  <a:lnTo>
                    <a:pt x="1074" y="249"/>
                  </a:lnTo>
                  <a:lnTo>
                    <a:pt x="1074" y="245"/>
                  </a:lnTo>
                  <a:lnTo>
                    <a:pt x="1070" y="245"/>
                  </a:lnTo>
                  <a:lnTo>
                    <a:pt x="1065" y="247"/>
                  </a:lnTo>
                  <a:lnTo>
                    <a:pt x="1058" y="252"/>
                  </a:lnTo>
                  <a:lnTo>
                    <a:pt x="1053" y="253"/>
                  </a:lnTo>
                  <a:lnTo>
                    <a:pt x="1050" y="253"/>
                  </a:lnTo>
                  <a:lnTo>
                    <a:pt x="1048" y="249"/>
                  </a:lnTo>
                  <a:lnTo>
                    <a:pt x="1053" y="238"/>
                  </a:lnTo>
                  <a:lnTo>
                    <a:pt x="1060" y="225"/>
                  </a:lnTo>
                  <a:lnTo>
                    <a:pt x="1067" y="214"/>
                  </a:lnTo>
                  <a:lnTo>
                    <a:pt x="1071" y="205"/>
                  </a:lnTo>
                  <a:lnTo>
                    <a:pt x="1154" y="170"/>
                  </a:lnTo>
                  <a:lnTo>
                    <a:pt x="1156" y="167"/>
                  </a:lnTo>
                  <a:lnTo>
                    <a:pt x="1150" y="164"/>
                  </a:lnTo>
                  <a:lnTo>
                    <a:pt x="1140" y="160"/>
                  </a:lnTo>
                  <a:lnTo>
                    <a:pt x="1129" y="156"/>
                  </a:lnTo>
                  <a:lnTo>
                    <a:pt x="1119" y="149"/>
                  </a:lnTo>
                  <a:lnTo>
                    <a:pt x="1122" y="150"/>
                  </a:lnTo>
                  <a:lnTo>
                    <a:pt x="1118" y="153"/>
                  </a:lnTo>
                  <a:lnTo>
                    <a:pt x="1111" y="157"/>
                  </a:lnTo>
                  <a:lnTo>
                    <a:pt x="1101" y="163"/>
                  </a:lnTo>
                  <a:lnTo>
                    <a:pt x="1091" y="167"/>
                  </a:lnTo>
                  <a:lnTo>
                    <a:pt x="1082" y="170"/>
                  </a:lnTo>
                  <a:lnTo>
                    <a:pt x="1079" y="173"/>
                  </a:lnTo>
                  <a:lnTo>
                    <a:pt x="1081" y="173"/>
                  </a:lnTo>
                  <a:lnTo>
                    <a:pt x="1071" y="173"/>
                  </a:lnTo>
                  <a:lnTo>
                    <a:pt x="1065" y="173"/>
                  </a:lnTo>
                  <a:lnTo>
                    <a:pt x="1064" y="171"/>
                  </a:lnTo>
                  <a:lnTo>
                    <a:pt x="1061" y="168"/>
                  </a:lnTo>
                  <a:lnTo>
                    <a:pt x="1057" y="166"/>
                  </a:lnTo>
                  <a:lnTo>
                    <a:pt x="1048" y="160"/>
                  </a:lnTo>
                  <a:lnTo>
                    <a:pt x="1048" y="158"/>
                  </a:lnTo>
                  <a:lnTo>
                    <a:pt x="1047" y="160"/>
                  </a:lnTo>
                  <a:lnTo>
                    <a:pt x="1047" y="161"/>
                  </a:lnTo>
                  <a:lnTo>
                    <a:pt x="1046" y="164"/>
                  </a:lnTo>
                  <a:lnTo>
                    <a:pt x="1043" y="166"/>
                  </a:lnTo>
                  <a:lnTo>
                    <a:pt x="1040" y="168"/>
                  </a:lnTo>
                  <a:lnTo>
                    <a:pt x="1037" y="170"/>
                  </a:lnTo>
                  <a:lnTo>
                    <a:pt x="1031" y="171"/>
                  </a:lnTo>
                  <a:lnTo>
                    <a:pt x="1026" y="173"/>
                  </a:lnTo>
                  <a:lnTo>
                    <a:pt x="1033" y="147"/>
                  </a:lnTo>
                  <a:lnTo>
                    <a:pt x="1020" y="160"/>
                  </a:lnTo>
                  <a:lnTo>
                    <a:pt x="1009" y="168"/>
                  </a:lnTo>
                  <a:lnTo>
                    <a:pt x="998" y="174"/>
                  </a:lnTo>
                  <a:lnTo>
                    <a:pt x="986" y="181"/>
                  </a:lnTo>
                  <a:lnTo>
                    <a:pt x="971" y="187"/>
                  </a:lnTo>
                  <a:lnTo>
                    <a:pt x="972" y="180"/>
                  </a:lnTo>
                  <a:lnTo>
                    <a:pt x="972" y="174"/>
                  </a:lnTo>
                  <a:lnTo>
                    <a:pt x="974" y="170"/>
                  </a:lnTo>
                  <a:lnTo>
                    <a:pt x="974" y="167"/>
                  </a:lnTo>
                  <a:lnTo>
                    <a:pt x="974" y="166"/>
                  </a:lnTo>
                  <a:lnTo>
                    <a:pt x="975" y="166"/>
                  </a:lnTo>
                  <a:lnTo>
                    <a:pt x="975" y="167"/>
                  </a:lnTo>
                  <a:lnTo>
                    <a:pt x="976" y="167"/>
                  </a:lnTo>
                  <a:lnTo>
                    <a:pt x="978" y="168"/>
                  </a:lnTo>
                  <a:lnTo>
                    <a:pt x="979" y="168"/>
                  </a:lnTo>
                  <a:lnTo>
                    <a:pt x="981" y="168"/>
                  </a:lnTo>
                  <a:lnTo>
                    <a:pt x="971" y="173"/>
                  </a:lnTo>
                  <a:lnTo>
                    <a:pt x="964" y="174"/>
                  </a:lnTo>
                  <a:lnTo>
                    <a:pt x="958" y="174"/>
                  </a:lnTo>
                  <a:lnTo>
                    <a:pt x="951" y="174"/>
                  </a:lnTo>
                  <a:lnTo>
                    <a:pt x="938" y="174"/>
                  </a:lnTo>
                  <a:lnTo>
                    <a:pt x="950" y="160"/>
                  </a:lnTo>
                  <a:lnTo>
                    <a:pt x="964" y="146"/>
                  </a:lnTo>
                  <a:lnTo>
                    <a:pt x="981" y="133"/>
                  </a:lnTo>
                  <a:lnTo>
                    <a:pt x="998" y="122"/>
                  </a:lnTo>
                  <a:lnTo>
                    <a:pt x="942" y="127"/>
                  </a:lnTo>
                  <a:lnTo>
                    <a:pt x="866" y="110"/>
                  </a:lnTo>
                  <a:lnTo>
                    <a:pt x="863" y="82"/>
                  </a:lnTo>
                  <a:lnTo>
                    <a:pt x="839" y="81"/>
                  </a:lnTo>
                  <a:lnTo>
                    <a:pt x="834" y="105"/>
                  </a:lnTo>
                  <a:lnTo>
                    <a:pt x="584" y="109"/>
                  </a:lnTo>
                  <a:lnTo>
                    <a:pt x="146" y="34"/>
                  </a:lnTo>
                  <a:lnTo>
                    <a:pt x="151" y="47"/>
                  </a:lnTo>
                  <a:lnTo>
                    <a:pt x="150" y="58"/>
                  </a:lnTo>
                  <a:lnTo>
                    <a:pt x="149" y="69"/>
                  </a:lnTo>
                  <a:lnTo>
                    <a:pt x="150" y="78"/>
                  </a:lnTo>
                  <a:lnTo>
                    <a:pt x="149" y="82"/>
                  </a:lnTo>
                  <a:lnTo>
                    <a:pt x="143" y="88"/>
                  </a:lnTo>
                  <a:lnTo>
                    <a:pt x="134" y="91"/>
                  </a:lnTo>
                  <a:lnTo>
                    <a:pt x="126" y="94"/>
                  </a:lnTo>
                  <a:lnTo>
                    <a:pt x="119" y="96"/>
                  </a:lnTo>
                  <a:lnTo>
                    <a:pt x="117" y="98"/>
                  </a:lnTo>
                  <a:lnTo>
                    <a:pt x="117" y="92"/>
                  </a:lnTo>
                  <a:lnTo>
                    <a:pt x="123" y="86"/>
                  </a:lnTo>
                  <a:lnTo>
                    <a:pt x="129" y="79"/>
                  </a:lnTo>
                  <a:lnTo>
                    <a:pt x="132" y="71"/>
                  </a:lnTo>
                  <a:lnTo>
                    <a:pt x="129" y="61"/>
                  </a:lnTo>
                  <a:lnTo>
                    <a:pt x="122" y="53"/>
                  </a:lnTo>
                  <a:lnTo>
                    <a:pt x="113" y="44"/>
                  </a:lnTo>
                  <a:lnTo>
                    <a:pt x="103" y="37"/>
                  </a:lnTo>
                  <a:lnTo>
                    <a:pt x="93" y="33"/>
                  </a:lnTo>
                  <a:lnTo>
                    <a:pt x="86" y="33"/>
                  </a:lnTo>
                  <a:lnTo>
                    <a:pt x="84" y="34"/>
                  </a:lnTo>
                  <a:lnTo>
                    <a:pt x="81" y="48"/>
                  </a:lnTo>
                  <a:lnTo>
                    <a:pt x="81" y="67"/>
                  </a:lnTo>
                  <a:lnTo>
                    <a:pt x="79" y="88"/>
                  </a:lnTo>
                  <a:lnTo>
                    <a:pt x="79" y="109"/>
                  </a:lnTo>
                  <a:lnTo>
                    <a:pt x="79" y="129"/>
                  </a:lnTo>
                  <a:lnTo>
                    <a:pt x="79" y="143"/>
                  </a:lnTo>
                  <a:lnTo>
                    <a:pt x="74" y="175"/>
                  </a:lnTo>
                  <a:lnTo>
                    <a:pt x="60" y="205"/>
                  </a:lnTo>
                  <a:lnTo>
                    <a:pt x="40" y="235"/>
                  </a:lnTo>
                  <a:lnTo>
                    <a:pt x="16" y="263"/>
                  </a:lnTo>
                  <a:lnTo>
                    <a:pt x="24" y="276"/>
                  </a:lnTo>
                  <a:lnTo>
                    <a:pt x="24" y="288"/>
                  </a:lnTo>
                  <a:lnTo>
                    <a:pt x="21" y="303"/>
                  </a:lnTo>
                  <a:lnTo>
                    <a:pt x="14" y="317"/>
                  </a:lnTo>
                  <a:lnTo>
                    <a:pt x="7" y="329"/>
                  </a:lnTo>
                  <a:lnTo>
                    <a:pt x="2" y="342"/>
                  </a:lnTo>
                  <a:lnTo>
                    <a:pt x="0" y="342"/>
                  </a:lnTo>
                  <a:lnTo>
                    <a:pt x="0" y="349"/>
                  </a:lnTo>
                  <a:lnTo>
                    <a:pt x="3" y="360"/>
                  </a:lnTo>
                  <a:lnTo>
                    <a:pt x="7" y="376"/>
                  </a:lnTo>
                  <a:lnTo>
                    <a:pt x="12" y="392"/>
                  </a:lnTo>
                  <a:lnTo>
                    <a:pt x="17" y="408"/>
                  </a:lnTo>
                  <a:lnTo>
                    <a:pt x="21" y="423"/>
                  </a:lnTo>
                  <a:lnTo>
                    <a:pt x="26" y="433"/>
                  </a:lnTo>
                  <a:lnTo>
                    <a:pt x="28" y="438"/>
                  </a:lnTo>
                  <a:lnTo>
                    <a:pt x="30" y="437"/>
                  </a:lnTo>
                  <a:lnTo>
                    <a:pt x="28" y="448"/>
                  </a:lnTo>
                  <a:lnTo>
                    <a:pt x="27" y="462"/>
                  </a:lnTo>
                  <a:lnTo>
                    <a:pt x="26" y="475"/>
                  </a:lnTo>
                  <a:lnTo>
                    <a:pt x="33" y="483"/>
                  </a:lnTo>
                  <a:lnTo>
                    <a:pt x="40" y="492"/>
                  </a:lnTo>
                  <a:lnTo>
                    <a:pt x="43" y="500"/>
                  </a:lnTo>
                  <a:lnTo>
                    <a:pt x="43" y="510"/>
                  </a:lnTo>
                  <a:lnTo>
                    <a:pt x="34" y="522"/>
                  </a:lnTo>
                  <a:lnTo>
                    <a:pt x="47" y="536"/>
                  </a:lnTo>
                  <a:lnTo>
                    <a:pt x="57" y="551"/>
                  </a:lnTo>
                  <a:lnTo>
                    <a:pt x="62" y="568"/>
                  </a:lnTo>
                  <a:lnTo>
                    <a:pt x="62" y="588"/>
                  </a:lnTo>
                  <a:lnTo>
                    <a:pt x="62" y="591"/>
                  </a:lnTo>
                  <a:lnTo>
                    <a:pt x="64" y="595"/>
                  </a:lnTo>
                  <a:lnTo>
                    <a:pt x="67" y="598"/>
                  </a:lnTo>
                  <a:lnTo>
                    <a:pt x="69" y="601"/>
                  </a:lnTo>
                  <a:lnTo>
                    <a:pt x="72" y="602"/>
                  </a:lnTo>
                  <a:lnTo>
                    <a:pt x="85" y="609"/>
                  </a:lnTo>
                  <a:lnTo>
                    <a:pt x="102" y="620"/>
                  </a:lnTo>
                  <a:lnTo>
                    <a:pt x="117" y="632"/>
                  </a:lnTo>
                  <a:lnTo>
                    <a:pt x="133" y="646"/>
                  </a:lnTo>
                  <a:lnTo>
                    <a:pt x="146" y="661"/>
                  </a:lnTo>
                  <a:lnTo>
                    <a:pt x="156" y="675"/>
                  </a:lnTo>
                  <a:lnTo>
                    <a:pt x="160" y="688"/>
                  </a:lnTo>
                  <a:lnTo>
                    <a:pt x="158" y="701"/>
                  </a:lnTo>
                  <a:lnTo>
                    <a:pt x="242" y="701"/>
                  </a:lnTo>
                  <a:lnTo>
                    <a:pt x="269" y="726"/>
                  </a:lnTo>
                  <a:lnTo>
                    <a:pt x="291" y="735"/>
                  </a:lnTo>
                  <a:lnTo>
                    <a:pt x="305" y="743"/>
                  </a:lnTo>
                  <a:lnTo>
                    <a:pt x="321" y="755"/>
                  </a:lnTo>
                  <a:lnTo>
                    <a:pt x="338" y="767"/>
                  </a:lnTo>
                  <a:lnTo>
                    <a:pt x="355" y="780"/>
                  </a:lnTo>
                  <a:lnTo>
                    <a:pt x="372" y="788"/>
                  </a:lnTo>
                  <a:lnTo>
                    <a:pt x="387" y="793"/>
                  </a:lnTo>
                  <a:lnTo>
                    <a:pt x="435" y="793"/>
                  </a:lnTo>
                  <a:lnTo>
                    <a:pt x="444" y="791"/>
                  </a:lnTo>
                  <a:lnTo>
                    <a:pt x="449" y="786"/>
                  </a:lnTo>
                  <a:lnTo>
                    <a:pt x="455" y="780"/>
                  </a:lnTo>
                  <a:lnTo>
                    <a:pt x="459" y="774"/>
                  </a:lnTo>
                  <a:lnTo>
                    <a:pt x="465" y="773"/>
                  </a:lnTo>
                  <a:lnTo>
                    <a:pt x="483" y="773"/>
                  </a:lnTo>
                  <a:lnTo>
                    <a:pt x="497" y="776"/>
                  </a:lnTo>
                  <a:lnTo>
                    <a:pt x="507" y="780"/>
                  </a:lnTo>
                  <a:lnTo>
                    <a:pt x="517" y="786"/>
                  </a:lnTo>
                  <a:lnTo>
                    <a:pt x="527" y="794"/>
                  </a:lnTo>
                  <a:lnTo>
                    <a:pt x="540" y="805"/>
                  </a:lnTo>
                  <a:lnTo>
                    <a:pt x="584" y="870"/>
                  </a:lnTo>
                  <a:lnTo>
                    <a:pt x="586" y="873"/>
                  </a:lnTo>
                  <a:lnTo>
                    <a:pt x="594" y="879"/>
                  </a:lnTo>
                  <a:lnTo>
                    <a:pt x="602" y="885"/>
                  </a:lnTo>
                  <a:lnTo>
                    <a:pt x="610" y="890"/>
                  </a:lnTo>
                  <a:lnTo>
                    <a:pt x="619" y="892"/>
                  </a:lnTo>
                  <a:lnTo>
                    <a:pt x="625" y="889"/>
                  </a:lnTo>
                  <a:lnTo>
                    <a:pt x="646" y="865"/>
                  </a:lnTo>
                  <a:lnTo>
                    <a:pt x="651" y="863"/>
                  </a:lnTo>
                  <a:lnTo>
                    <a:pt x="663" y="865"/>
                  </a:lnTo>
                  <a:lnTo>
                    <a:pt x="677" y="868"/>
                  </a:lnTo>
                  <a:lnTo>
                    <a:pt x="691" y="872"/>
                  </a:lnTo>
                  <a:lnTo>
                    <a:pt x="702" y="877"/>
                  </a:lnTo>
                  <a:lnTo>
                    <a:pt x="708" y="883"/>
                  </a:lnTo>
                  <a:lnTo>
                    <a:pt x="708" y="887"/>
                  </a:lnTo>
                  <a:lnTo>
                    <a:pt x="708" y="890"/>
                  </a:lnTo>
                  <a:lnTo>
                    <a:pt x="708" y="894"/>
                  </a:lnTo>
                  <a:lnTo>
                    <a:pt x="707" y="897"/>
                  </a:lnTo>
                  <a:lnTo>
                    <a:pt x="707" y="900"/>
                  </a:lnTo>
                  <a:lnTo>
                    <a:pt x="707" y="904"/>
                  </a:lnTo>
                  <a:lnTo>
                    <a:pt x="712" y="911"/>
                  </a:lnTo>
                  <a:lnTo>
                    <a:pt x="719" y="920"/>
                  </a:lnTo>
                  <a:lnTo>
                    <a:pt x="728" y="930"/>
                  </a:lnTo>
                  <a:lnTo>
                    <a:pt x="736" y="941"/>
                  </a:lnTo>
                  <a:lnTo>
                    <a:pt x="743" y="950"/>
                  </a:lnTo>
                  <a:lnTo>
                    <a:pt x="748" y="957"/>
                  </a:lnTo>
                  <a:lnTo>
                    <a:pt x="750" y="959"/>
                  </a:lnTo>
                  <a:lnTo>
                    <a:pt x="749" y="988"/>
                  </a:lnTo>
                  <a:lnTo>
                    <a:pt x="764" y="990"/>
                  </a:lnTo>
                  <a:lnTo>
                    <a:pt x="774" y="992"/>
                  </a:lnTo>
                  <a:lnTo>
                    <a:pt x="781" y="995"/>
                  </a:lnTo>
                  <a:lnTo>
                    <a:pt x="788" y="996"/>
                  </a:lnTo>
                  <a:lnTo>
                    <a:pt x="796" y="1000"/>
                  </a:lnTo>
                  <a:lnTo>
                    <a:pt x="807" y="1005"/>
                  </a:lnTo>
                  <a:lnTo>
                    <a:pt x="822" y="1012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41" name="Freeform 23"/>
            <p:cNvSpPr>
              <a:spLocks/>
            </p:cNvSpPr>
            <p:nvPr/>
          </p:nvSpPr>
          <p:spPr bwMode="gray">
            <a:xfrm>
              <a:off x="3445" y="3841"/>
              <a:ext cx="51" cy="93"/>
            </a:xfrm>
            <a:custGeom>
              <a:avLst/>
              <a:gdLst>
                <a:gd name="T0" fmla="*/ 49 w 51"/>
                <a:gd name="T1" fmla="*/ 80 h 93"/>
                <a:gd name="T2" fmla="*/ 48 w 51"/>
                <a:gd name="T3" fmla="*/ 61 h 93"/>
                <a:gd name="T4" fmla="*/ 49 w 51"/>
                <a:gd name="T5" fmla="*/ 42 h 93"/>
                <a:gd name="T6" fmla="*/ 51 w 51"/>
                <a:gd name="T7" fmla="*/ 23 h 93"/>
                <a:gd name="T8" fmla="*/ 51 w 51"/>
                <a:gd name="T9" fmla="*/ 3 h 93"/>
                <a:gd name="T10" fmla="*/ 42 w 51"/>
                <a:gd name="T11" fmla="*/ 0 h 93"/>
                <a:gd name="T12" fmla="*/ 31 w 51"/>
                <a:gd name="T13" fmla="*/ 0 h 93"/>
                <a:gd name="T14" fmla="*/ 20 w 51"/>
                <a:gd name="T15" fmla="*/ 1 h 93"/>
                <a:gd name="T16" fmla="*/ 16 w 51"/>
                <a:gd name="T17" fmla="*/ 6 h 93"/>
                <a:gd name="T18" fmla="*/ 17 w 51"/>
                <a:gd name="T19" fmla="*/ 8 h 93"/>
                <a:gd name="T20" fmla="*/ 17 w 51"/>
                <a:gd name="T21" fmla="*/ 13 h 93"/>
                <a:gd name="T22" fmla="*/ 17 w 51"/>
                <a:gd name="T23" fmla="*/ 17 h 93"/>
                <a:gd name="T24" fmla="*/ 17 w 51"/>
                <a:gd name="T25" fmla="*/ 20 h 93"/>
                <a:gd name="T26" fmla="*/ 16 w 51"/>
                <a:gd name="T27" fmla="*/ 23 h 93"/>
                <a:gd name="T28" fmla="*/ 16 w 51"/>
                <a:gd name="T29" fmla="*/ 24 h 93"/>
                <a:gd name="T30" fmla="*/ 14 w 51"/>
                <a:gd name="T31" fmla="*/ 25 h 93"/>
                <a:gd name="T32" fmla="*/ 11 w 51"/>
                <a:gd name="T33" fmla="*/ 27 h 93"/>
                <a:gd name="T34" fmla="*/ 7 w 51"/>
                <a:gd name="T35" fmla="*/ 28 h 93"/>
                <a:gd name="T36" fmla="*/ 4 w 51"/>
                <a:gd name="T37" fmla="*/ 31 h 93"/>
                <a:gd name="T38" fmla="*/ 1 w 51"/>
                <a:gd name="T39" fmla="*/ 32 h 93"/>
                <a:gd name="T40" fmla="*/ 0 w 51"/>
                <a:gd name="T41" fmla="*/ 34 h 93"/>
                <a:gd name="T42" fmla="*/ 0 w 51"/>
                <a:gd name="T43" fmla="*/ 35 h 93"/>
                <a:gd name="T44" fmla="*/ 4 w 51"/>
                <a:gd name="T45" fmla="*/ 45 h 93"/>
                <a:gd name="T46" fmla="*/ 4 w 51"/>
                <a:gd name="T47" fmla="*/ 58 h 93"/>
                <a:gd name="T48" fmla="*/ 4 w 51"/>
                <a:gd name="T49" fmla="*/ 71 h 93"/>
                <a:gd name="T50" fmla="*/ 3 w 51"/>
                <a:gd name="T51" fmla="*/ 82 h 93"/>
                <a:gd name="T52" fmla="*/ 3 w 51"/>
                <a:gd name="T53" fmla="*/ 90 h 93"/>
                <a:gd name="T54" fmla="*/ 1 w 51"/>
                <a:gd name="T55" fmla="*/ 93 h 93"/>
                <a:gd name="T56" fmla="*/ 40 w 51"/>
                <a:gd name="T57" fmla="*/ 92 h 93"/>
                <a:gd name="T58" fmla="*/ 49 w 51"/>
                <a:gd name="T59" fmla="*/ 80 h 9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1"/>
                <a:gd name="T91" fmla="*/ 0 h 93"/>
                <a:gd name="T92" fmla="*/ 51 w 51"/>
                <a:gd name="T93" fmla="*/ 93 h 9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1" h="93">
                  <a:moveTo>
                    <a:pt x="49" y="80"/>
                  </a:moveTo>
                  <a:lnTo>
                    <a:pt x="48" y="61"/>
                  </a:lnTo>
                  <a:lnTo>
                    <a:pt x="49" y="42"/>
                  </a:lnTo>
                  <a:lnTo>
                    <a:pt x="51" y="23"/>
                  </a:lnTo>
                  <a:lnTo>
                    <a:pt x="51" y="3"/>
                  </a:lnTo>
                  <a:lnTo>
                    <a:pt x="42" y="0"/>
                  </a:lnTo>
                  <a:lnTo>
                    <a:pt x="31" y="0"/>
                  </a:lnTo>
                  <a:lnTo>
                    <a:pt x="20" y="1"/>
                  </a:lnTo>
                  <a:lnTo>
                    <a:pt x="16" y="6"/>
                  </a:lnTo>
                  <a:lnTo>
                    <a:pt x="17" y="8"/>
                  </a:lnTo>
                  <a:lnTo>
                    <a:pt x="17" y="13"/>
                  </a:lnTo>
                  <a:lnTo>
                    <a:pt x="17" y="17"/>
                  </a:lnTo>
                  <a:lnTo>
                    <a:pt x="17" y="20"/>
                  </a:lnTo>
                  <a:lnTo>
                    <a:pt x="16" y="23"/>
                  </a:lnTo>
                  <a:lnTo>
                    <a:pt x="16" y="24"/>
                  </a:lnTo>
                  <a:lnTo>
                    <a:pt x="14" y="25"/>
                  </a:lnTo>
                  <a:lnTo>
                    <a:pt x="11" y="27"/>
                  </a:lnTo>
                  <a:lnTo>
                    <a:pt x="7" y="28"/>
                  </a:lnTo>
                  <a:lnTo>
                    <a:pt x="4" y="31"/>
                  </a:lnTo>
                  <a:lnTo>
                    <a:pt x="1" y="32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4" y="45"/>
                  </a:lnTo>
                  <a:lnTo>
                    <a:pt x="4" y="58"/>
                  </a:lnTo>
                  <a:lnTo>
                    <a:pt x="4" y="71"/>
                  </a:lnTo>
                  <a:lnTo>
                    <a:pt x="3" y="82"/>
                  </a:lnTo>
                  <a:lnTo>
                    <a:pt x="3" y="90"/>
                  </a:lnTo>
                  <a:lnTo>
                    <a:pt x="1" y="93"/>
                  </a:lnTo>
                  <a:lnTo>
                    <a:pt x="40" y="92"/>
                  </a:lnTo>
                  <a:lnTo>
                    <a:pt x="49" y="8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42" name="Freeform 24"/>
            <p:cNvSpPr>
              <a:spLocks/>
            </p:cNvSpPr>
            <p:nvPr/>
          </p:nvSpPr>
          <p:spPr bwMode="gray">
            <a:xfrm>
              <a:off x="2456" y="3269"/>
              <a:ext cx="1074" cy="737"/>
            </a:xfrm>
            <a:custGeom>
              <a:avLst/>
              <a:gdLst>
                <a:gd name="T0" fmla="*/ 909 w 1074"/>
                <a:gd name="T1" fmla="*/ 675 h 737"/>
                <a:gd name="T2" fmla="*/ 941 w 1074"/>
                <a:gd name="T3" fmla="*/ 645 h 737"/>
                <a:gd name="T4" fmla="*/ 989 w 1074"/>
                <a:gd name="T5" fmla="*/ 606 h 737"/>
                <a:gd name="T6" fmla="*/ 1006 w 1074"/>
                <a:gd name="T7" fmla="*/ 582 h 737"/>
                <a:gd name="T8" fmla="*/ 1038 w 1074"/>
                <a:gd name="T9" fmla="*/ 572 h 737"/>
                <a:gd name="T10" fmla="*/ 1074 w 1074"/>
                <a:gd name="T11" fmla="*/ 458 h 737"/>
                <a:gd name="T12" fmla="*/ 1031 w 1074"/>
                <a:gd name="T13" fmla="*/ 438 h 737"/>
                <a:gd name="T14" fmla="*/ 971 w 1074"/>
                <a:gd name="T15" fmla="*/ 456 h 737"/>
                <a:gd name="T16" fmla="*/ 933 w 1074"/>
                <a:gd name="T17" fmla="*/ 525 h 737"/>
                <a:gd name="T18" fmla="*/ 877 w 1074"/>
                <a:gd name="T19" fmla="*/ 572 h 737"/>
                <a:gd name="T20" fmla="*/ 820 w 1074"/>
                <a:gd name="T21" fmla="*/ 588 h 737"/>
                <a:gd name="T22" fmla="*/ 766 w 1074"/>
                <a:gd name="T23" fmla="*/ 589 h 737"/>
                <a:gd name="T24" fmla="*/ 722 w 1074"/>
                <a:gd name="T25" fmla="*/ 547 h 737"/>
                <a:gd name="T26" fmla="*/ 660 w 1074"/>
                <a:gd name="T27" fmla="*/ 493 h 737"/>
                <a:gd name="T28" fmla="*/ 660 w 1074"/>
                <a:gd name="T29" fmla="*/ 390 h 737"/>
                <a:gd name="T30" fmla="*/ 668 w 1074"/>
                <a:gd name="T31" fmla="*/ 329 h 737"/>
                <a:gd name="T32" fmla="*/ 673 w 1074"/>
                <a:gd name="T33" fmla="*/ 316 h 737"/>
                <a:gd name="T34" fmla="*/ 636 w 1074"/>
                <a:gd name="T35" fmla="*/ 297 h 737"/>
                <a:gd name="T36" fmla="*/ 592 w 1074"/>
                <a:gd name="T37" fmla="*/ 253 h 737"/>
                <a:gd name="T38" fmla="*/ 554 w 1074"/>
                <a:gd name="T39" fmla="*/ 205 h 737"/>
                <a:gd name="T40" fmla="*/ 547 w 1074"/>
                <a:gd name="T41" fmla="*/ 175 h 737"/>
                <a:gd name="T42" fmla="*/ 481 w 1074"/>
                <a:gd name="T43" fmla="*/ 176 h 737"/>
                <a:gd name="T44" fmla="*/ 430 w 1074"/>
                <a:gd name="T45" fmla="*/ 168 h 737"/>
                <a:gd name="T46" fmla="*/ 372 w 1074"/>
                <a:gd name="T47" fmla="*/ 92 h 737"/>
                <a:gd name="T48" fmla="*/ 311 w 1074"/>
                <a:gd name="T49" fmla="*/ 72 h 737"/>
                <a:gd name="T50" fmla="*/ 294 w 1074"/>
                <a:gd name="T51" fmla="*/ 87 h 737"/>
                <a:gd name="T52" fmla="*/ 206 w 1074"/>
                <a:gd name="T53" fmla="*/ 82 h 737"/>
                <a:gd name="T54" fmla="*/ 139 w 1074"/>
                <a:gd name="T55" fmla="*/ 34 h 737"/>
                <a:gd name="T56" fmla="*/ 92 w 1074"/>
                <a:gd name="T57" fmla="*/ 1 h 737"/>
                <a:gd name="T58" fmla="*/ 19 w 1074"/>
                <a:gd name="T59" fmla="*/ 56 h 737"/>
                <a:gd name="T60" fmla="*/ 68 w 1074"/>
                <a:gd name="T61" fmla="*/ 155 h 737"/>
                <a:gd name="T62" fmla="*/ 61 w 1074"/>
                <a:gd name="T63" fmla="*/ 188 h 737"/>
                <a:gd name="T64" fmla="*/ 62 w 1074"/>
                <a:gd name="T65" fmla="*/ 216 h 737"/>
                <a:gd name="T66" fmla="*/ 132 w 1074"/>
                <a:gd name="T67" fmla="*/ 280 h 737"/>
                <a:gd name="T68" fmla="*/ 146 w 1074"/>
                <a:gd name="T69" fmla="*/ 342 h 737"/>
                <a:gd name="T70" fmla="*/ 225 w 1074"/>
                <a:gd name="T71" fmla="*/ 390 h 737"/>
                <a:gd name="T72" fmla="*/ 202 w 1074"/>
                <a:gd name="T73" fmla="*/ 353 h 737"/>
                <a:gd name="T74" fmla="*/ 194 w 1074"/>
                <a:gd name="T75" fmla="*/ 337 h 737"/>
                <a:gd name="T76" fmla="*/ 173 w 1074"/>
                <a:gd name="T77" fmla="*/ 270 h 737"/>
                <a:gd name="T78" fmla="*/ 140 w 1074"/>
                <a:gd name="T79" fmla="*/ 219 h 737"/>
                <a:gd name="T80" fmla="*/ 123 w 1074"/>
                <a:gd name="T81" fmla="*/ 167 h 737"/>
                <a:gd name="T82" fmla="*/ 92 w 1074"/>
                <a:gd name="T83" fmla="*/ 55 h 737"/>
                <a:gd name="T84" fmla="*/ 129 w 1074"/>
                <a:gd name="T85" fmla="*/ 95 h 737"/>
                <a:gd name="T86" fmla="*/ 149 w 1074"/>
                <a:gd name="T87" fmla="*/ 169 h 737"/>
                <a:gd name="T88" fmla="*/ 209 w 1074"/>
                <a:gd name="T89" fmla="*/ 243 h 737"/>
                <a:gd name="T90" fmla="*/ 229 w 1074"/>
                <a:gd name="T91" fmla="*/ 291 h 737"/>
                <a:gd name="T92" fmla="*/ 257 w 1074"/>
                <a:gd name="T93" fmla="*/ 328 h 737"/>
                <a:gd name="T94" fmla="*/ 339 w 1074"/>
                <a:gd name="T95" fmla="*/ 422 h 737"/>
                <a:gd name="T96" fmla="*/ 363 w 1074"/>
                <a:gd name="T97" fmla="*/ 499 h 737"/>
                <a:gd name="T98" fmla="*/ 452 w 1074"/>
                <a:gd name="T99" fmla="*/ 604 h 737"/>
                <a:gd name="T100" fmla="*/ 639 w 1074"/>
                <a:gd name="T101" fmla="*/ 692 h 737"/>
                <a:gd name="T102" fmla="*/ 781 w 1074"/>
                <a:gd name="T103" fmla="*/ 682 h 737"/>
                <a:gd name="T104" fmla="*/ 865 w 1074"/>
                <a:gd name="T105" fmla="*/ 722 h 73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74"/>
                <a:gd name="T160" fmla="*/ 0 h 737"/>
                <a:gd name="T161" fmla="*/ 1074 w 1074"/>
                <a:gd name="T162" fmla="*/ 737 h 73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74" h="737">
                  <a:moveTo>
                    <a:pt x="883" y="737"/>
                  </a:moveTo>
                  <a:lnTo>
                    <a:pt x="886" y="712"/>
                  </a:lnTo>
                  <a:lnTo>
                    <a:pt x="892" y="693"/>
                  </a:lnTo>
                  <a:lnTo>
                    <a:pt x="897" y="681"/>
                  </a:lnTo>
                  <a:lnTo>
                    <a:pt x="909" y="675"/>
                  </a:lnTo>
                  <a:lnTo>
                    <a:pt x="924" y="674"/>
                  </a:lnTo>
                  <a:lnTo>
                    <a:pt x="948" y="675"/>
                  </a:lnTo>
                  <a:lnTo>
                    <a:pt x="951" y="655"/>
                  </a:lnTo>
                  <a:lnTo>
                    <a:pt x="948" y="651"/>
                  </a:lnTo>
                  <a:lnTo>
                    <a:pt x="941" y="645"/>
                  </a:lnTo>
                  <a:lnTo>
                    <a:pt x="933" y="641"/>
                  </a:lnTo>
                  <a:lnTo>
                    <a:pt x="925" y="636"/>
                  </a:lnTo>
                  <a:lnTo>
                    <a:pt x="923" y="628"/>
                  </a:lnTo>
                  <a:lnTo>
                    <a:pt x="940" y="603"/>
                  </a:lnTo>
                  <a:lnTo>
                    <a:pt x="989" y="606"/>
                  </a:lnTo>
                  <a:lnTo>
                    <a:pt x="1006" y="595"/>
                  </a:lnTo>
                  <a:lnTo>
                    <a:pt x="1006" y="592"/>
                  </a:lnTo>
                  <a:lnTo>
                    <a:pt x="1006" y="589"/>
                  </a:lnTo>
                  <a:lnTo>
                    <a:pt x="1006" y="586"/>
                  </a:lnTo>
                  <a:lnTo>
                    <a:pt x="1006" y="582"/>
                  </a:lnTo>
                  <a:lnTo>
                    <a:pt x="1006" y="579"/>
                  </a:lnTo>
                  <a:lnTo>
                    <a:pt x="1006" y="576"/>
                  </a:lnTo>
                  <a:lnTo>
                    <a:pt x="1007" y="573"/>
                  </a:lnTo>
                  <a:lnTo>
                    <a:pt x="1009" y="573"/>
                  </a:lnTo>
                  <a:lnTo>
                    <a:pt x="1038" y="572"/>
                  </a:lnTo>
                  <a:lnTo>
                    <a:pt x="1043" y="545"/>
                  </a:lnTo>
                  <a:lnTo>
                    <a:pt x="1051" y="518"/>
                  </a:lnTo>
                  <a:lnTo>
                    <a:pt x="1063" y="493"/>
                  </a:lnTo>
                  <a:lnTo>
                    <a:pt x="1072" y="470"/>
                  </a:lnTo>
                  <a:lnTo>
                    <a:pt x="1074" y="458"/>
                  </a:lnTo>
                  <a:lnTo>
                    <a:pt x="1071" y="448"/>
                  </a:lnTo>
                  <a:lnTo>
                    <a:pt x="1064" y="442"/>
                  </a:lnTo>
                  <a:lnTo>
                    <a:pt x="1054" y="438"/>
                  </a:lnTo>
                  <a:lnTo>
                    <a:pt x="1043" y="438"/>
                  </a:lnTo>
                  <a:lnTo>
                    <a:pt x="1031" y="438"/>
                  </a:lnTo>
                  <a:lnTo>
                    <a:pt x="1019" y="441"/>
                  </a:lnTo>
                  <a:lnTo>
                    <a:pt x="1007" y="442"/>
                  </a:lnTo>
                  <a:lnTo>
                    <a:pt x="999" y="445"/>
                  </a:lnTo>
                  <a:lnTo>
                    <a:pt x="993" y="446"/>
                  </a:lnTo>
                  <a:lnTo>
                    <a:pt x="971" y="456"/>
                  </a:lnTo>
                  <a:lnTo>
                    <a:pt x="957" y="467"/>
                  </a:lnTo>
                  <a:lnTo>
                    <a:pt x="947" y="479"/>
                  </a:lnTo>
                  <a:lnTo>
                    <a:pt x="941" y="491"/>
                  </a:lnTo>
                  <a:lnTo>
                    <a:pt x="937" y="507"/>
                  </a:lnTo>
                  <a:lnTo>
                    <a:pt x="933" y="525"/>
                  </a:lnTo>
                  <a:lnTo>
                    <a:pt x="927" y="547"/>
                  </a:lnTo>
                  <a:lnTo>
                    <a:pt x="921" y="554"/>
                  </a:lnTo>
                  <a:lnTo>
                    <a:pt x="910" y="559"/>
                  </a:lnTo>
                  <a:lnTo>
                    <a:pt x="894" y="566"/>
                  </a:lnTo>
                  <a:lnTo>
                    <a:pt x="877" y="572"/>
                  </a:lnTo>
                  <a:lnTo>
                    <a:pt x="862" y="576"/>
                  </a:lnTo>
                  <a:lnTo>
                    <a:pt x="848" y="580"/>
                  </a:lnTo>
                  <a:lnTo>
                    <a:pt x="839" y="583"/>
                  </a:lnTo>
                  <a:lnTo>
                    <a:pt x="827" y="585"/>
                  </a:lnTo>
                  <a:lnTo>
                    <a:pt x="820" y="588"/>
                  </a:lnTo>
                  <a:lnTo>
                    <a:pt x="812" y="590"/>
                  </a:lnTo>
                  <a:lnTo>
                    <a:pt x="803" y="596"/>
                  </a:lnTo>
                  <a:lnTo>
                    <a:pt x="787" y="603"/>
                  </a:lnTo>
                  <a:lnTo>
                    <a:pt x="777" y="595"/>
                  </a:lnTo>
                  <a:lnTo>
                    <a:pt x="766" y="589"/>
                  </a:lnTo>
                  <a:lnTo>
                    <a:pt x="752" y="583"/>
                  </a:lnTo>
                  <a:lnTo>
                    <a:pt x="739" y="576"/>
                  </a:lnTo>
                  <a:lnTo>
                    <a:pt x="729" y="568"/>
                  </a:lnTo>
                  <a:lnTo>
                    <a:pt x="723" y="559"/>
                  </a:lnTo>
                  <a:lnTo>
                    <a:pt x="722" y="547"/>
                  </a:lnTo>
                  <a:lnTo>
                    <a:pt x="701" y="544"/>
                  </a:lnTo>
                  <a:lnTo>
                    <a:pt x="685" y="537"/>
                  </a:lnTo>
                  <a:lnTo>
                    <a:pt x="674" y="525"/>
                  </a:lnTo>
                  <a:lnTo>
                    <a:pt x="666" y="510"/>
                  </a:lnTo>
                  <a:lnTo>
                    <a:pt x="660" y="493"/>
                  </a:lnTo>
                  <a:lnTo>
                    <a:pt x="657" y="473"/>
                  </a:lnTo>
                  <a:lnTo>
                    <a:pt x="656" y="453"/>
                  </a:lnTo>
                  <a:lnTo>
                    <a:pt x="656" y="432"/>
                  </a:lnTo>
                  <a:lnTo>
                    <a:pt x="658" y="411"/>
                  </a:lnTo>
                  <a:lnTo>
                    <a:pt x="660" y="390"/>
                  </a:lnTo>
                  <a:lnTo>
                    <a:pt x="663" y="371"/>
                  </a:lnTo>
                  <a:lnTo>
                    <a:pt x="666" y="354"/>
                  </a:lnTo>
                  <a:lnTo>
                    <a:pt x="667" y="340"/>
                  </a:lnTo>
                  <a:lnTo>
                    <a:pt x="668" y="330"/>
                  </a:lnTo>
                  <a:lnTo>
                    <a:pt x="668" y="329"/>
                  </a:lnTo>
                  <a:lnTo>
                    <a:pt x="668" y="328"/>
                  </a:lnTo>
                  <a:lnTo>
                    <a:pt x="670" y="325"/>
                  </a:lnTo>
                  <a:lnTo>
                    <a:pt x="671" y="323"/>
                  </a:lnTo>
                  <a:lnTo>
                    <a:pt x="673" y="319"/>
                  </a:lnTo>
                  <a:lnTo>
                    <a:pt x="673" y="316"/>
                  </a:lnTo>
                  <a:lnTo>
                    <a:pt x="673" y="315"/>
                  </a:lnTo>
                  <a:lnTo>
                    <a:pt x="670" y="312"/>
                  </a:lnTo>
                  <a:lnTo>
                    <a:pt x="656" y="305"/>
                  </a:lnTo>
                  <a:lnTo>
                    <a:pt x="644" y="301"/>
                  </a:lnTo>
                  <a:lnTo>
                    <a:pt x="636" y="297"/>
                  </a:lnTo>
                  <a:lnTo>
                    <a:pt x="625" y="294"/>
                  </a:lnTo>
                  <a:lnTo>
                    <a:pt x="613" y="291"/>
                  </a:lnTo>
                  <a:lnTo>
                    <a:pt x="596" y="287"/>
                  </a:lnTo>
                  <a:lnTo>
                    <a:pt x="596" y="258"/>
                  </a:lnTo>
                  <a:lnTo>
                    <a:pt x="592" y="253"/>
                  </a:lnTo>
                  <a:lnTo>
                    <a:pt x="584" y="244"/>
                  </a:lnTo>
                  <a:lnTo>
                    <a:pt x="574" y="234"/>
                  </a:lnTo>
                  <a:lnTo>
                    <a:pt x="565" y="223"/>
                  </a:lnTo>
                  <a:lnTo>
                    <a:pt x="557" y="213"/>
                  </a:lnTo>
                  <a:lnTo>
                    <a:pt x="554" y="205"/>
                  </a:lnTo>
                  <a:lnTo>
                    <a:pt x="553" y="199"/>
                  </a:lnTo>
                  <a:lnTo>
                    <a:pt x="554" y="192"/>
                  </a:lnTo>
                  <a:lnTo>
                    <a:pt x="554" y="185"/>
                  </a:lnTo>
                  <a:lnTo>
                    <a:pt x="553" y="179"/>
                  </a:lnTo>
                  <a:lnTo>
                    <a:pt x="547" y="175"/>
                  </a:lnTo>
                  <a:lnTo>
                    <a:pt x="534" y="171"/>
                  </a:lnTo>
                  <a:lnTo>
                    <a:pt x="519" y="167"/>
                  </a:lnTo>
                  <a:lnTo>
                    <a:pt x="505" y="164"/>
                  </a:lnTo>
                  <a:lnTo>
                    <a:pt x="492" y="164"/>
                  </a:lnTo>
                  <a:lnTo>
                    <a:pt x="481" y="176"/>
                  </a:lnTo>
                  <a:lnTo>
                    <a:pt x="471" y="185"/>
                  </a:lnTo>
                  <a:lnTo>
                    <a:pt x="462" y="189"/>
                  </a:lnTo>
                  <a:lnTo>
                    <a:pt x="454" y="188"/>
                  </a:lnTo>
                  <a:lnTo>
                    <a:pt x="442" y="181"/>
                  </a:lnTo>
                  <a:lnTo>
                    <a:pt x="430" y="168"/>
                  </a:lnTo>
                  <a:lnTo>
                    <a:pt x="420" y="150"/>
                  </a:lnTo>
                  <a:lnTo>
                    <a:pt x="410" y="134"/>
                  </a:lnTo>
                  <a:lnTo>
                    <a:pt x="400" y="120"/>
                  </a:lnTo>
                  <a:lnTo>
                    <a:pt x="386" y="104"/>
                  </a:lnTo>
                  <a:lnTo>
                    <a:pt x="372" y="92"/>
                  </a:lnTo>
                  <a:lnTo>
                    <a:pt x="362" y="83"/>
                  </a:lnTo>
                  <a:lnTo>
                    <a:pt x="353" y="78"/>
                  </a:lnTo>
                  <a:lnTo>
                    <a:pt x="343" y="75"/>
                  </a:lnTo>
                  <a:lnTo>
                    <a:pt x="329" y="73"/>
                  </a:lnTo>
                  <a:lnTo>
                    <a:pt x="311" y="72"/>
                  </a:lnTo>
                  <a:lnTo>
                    <a:pt x="303" y="73"/>
                  </a:lnTo>
                  <a:lnTo>
                    <a:pt x="298" y="76"/>
                  </a:lnTo>
                  <a:lnTo>
                    <a:pt x="297" y="80"/>
                  </a:lnTo>
                  <a:lnTo>
                    <a:pt x="297" y="85"/>
                  </a:lnTo>
                  <a:lnTo>
                    <a:pt x="294" y="87"/>
                  </a:lnTo>
                  <a:lnTo>
                    <a:pt x="288" y="90"/>
                  </a:lnTo>
                  <a:lnTo>
                    <a:pt x="277" y="92"/>
                  </a:lnTo>
                  <a:lnTo>
                    <a:pt x="235" y="92"/>
                  </a:lnTo>
                  <a:lnTo>
                    <a:pt x="221" y="89"/>
                  </a:lnTo>
                  <a:lnTo>
                    <a:pt x="206" y="82"/>
                  </a:lnTo>
                  <a:lnTo>
                    <a:pt x="191" y="72"/>
                  </a:lnTo>
                  <a:lnTo>
                    <a:pt x="175" y="61"/>
                  </a:lnTo>
                  <a:lnTo>
                    <a:pt x="161" y="49"/>
                  </a:lnTo>
                  <a:lnTo>
                    <a:pt x="149" y="39"/>
                  </a:lnTo>
                  <a:lnTo>
                    <a:pt x="139" y="34"/>
                  </a:lnTo>
                  <a:lnTo>
                    <a:pt x="113" y="24"/>
                  </a:lnTo>
                  <a:lnTo>
                    <a:pt x="110" y="21"/>
                  </a:lnTo>
                  <a:lnTo>
                    <a:pt x="105" y="14"/>
                  </a:lnTo>
                  <a:lnTo>
                    <a:pt x="98" y="7"/>
                  </a:lnTo>
                  <a:lnTo>
                    <a:pt x="92" y="1"/>
                  </a:lnTo>
                  <a:lnTo>
                    <a:pt x="88" y="0"/>
                  </a:lnTo>
                  <a:lnTo>
                    <a:pt x="0" y="0"/>
                  </a:lnTo>
                  <a:lnTo>
                    <a:pt x="6" y="20"/>
                  </a:lnTo>
                  <a:lnTo>
                    <a:pt x="13" y="38"/>
                  </a:lnTo>
                  <a:lnTo>
                    <a:pt x="19" y="56"/>
                  </a:lnTo>
                  <a:lnTo>
                    <a:pt x="24" y="76"/>
                  </a:lnTo>
                  <a:lnTo>
                    <a:pt x="26" y="99"/>
                  </a:lnTo>
                  <a:lnTo>
                    <a:pt x="38" y="117"/>
                  </a:lnTo>
                  <a:lnTo>
                    <a:pt x="54" y="135"/>
                  </a:lnTo>
                  <a:lnTo>
                    <a:pt x="68" y="155"/>
                  </a:lnTo>
                  <a:lnTo>
                    <a:pt x="81" y="174"/>
                  </a:lnTo>
                  <a:lnTo>
                    <a:pt x="75" y="184"/>
                  </a:lnTo>
                  <a:lnTo>
                    <a:pt x="69" y="188"/>
                  </a:lnTo>
                  <a:lnTo>
                    <a:pt x="65" y="188"/>
                  </a:lnTo>
                  <a:lnTo>
                    <a:pt x="61" y="188"/>
                  </a:lnTo>
                  <a:lnTo>
                    <a:pt x="55" y="188"/>
                  </a:lnTo>
                  <a:lnTo>
                    <a:pt x="48" y="191"/>
                  </a:lnTo>
                  <a:lnTo>
                    <a:pt x="40" y="198"/>
                  </a:lnTo>
                  <a:lnTo>
                    <a:pt x="50" y="206"/>
                  </a:lnTo>
                  <a:lnTo>
                    <a:pt x="62" y="216"/>
                  </a:lnTo>
                  <a:lnTo>
                    <a:pt x="78" y="229"/>
                  </a:lnTo>
                  <a:lnTo>
                    <a:pt x="95" y="241"/>
                  </a:lnTo>
                  <a:lnTo>
                    <a:pt x="109" y="254"/>
                  </a:lnTo>
                  <a:lnTo>
                    <a:pt x="123" y="267"/>
                  </a:lnTo>
                  <a:lnTo>
                    <a:pt x="132" y="280"/>
                  </a:lnTo>
                  <a:lnTo>
                    <a:pt x="136" y="291"/>
                  </a:lnTo>
                  <a:lnTo>
                    <a:pt x="134" y="302"/>
                  </a:lnTo>
                  <a:lnTo>
                    <a:pt x="127" y="315"/>
                  </a:lnTo>
                  <a:lnTo>
                    <a:pt x="123" y="329"/>
                  </a:lnTo>
                  <a:lnTo>
                    <a:pt x="146" y="342"/>
                  </a:lnTo>
                  <a:lnTo>
                    <a:pt x="168" y="357"/>
                  </a:lnTo>
                  <a:lnTo>
                    <a:pt x="192" y="380"/>
                  </a:lnTo>
                  <a:lnTo>
                    <a:pt x="218" y="410"/>
                  </a:lnTo>
                  <a:lnTo>
                    <a:pt x="225" y="400"/>
                  </a:lnTo>
                  <a:lnTo>
                    <a:pt x="225" y="390"/>
                  </a:lnTo>
                  <a:lnTo>
                    <a:pt x="222" y="381"/>
                  </a:lnTo>
                  <a:lnTo>
                    <a:pt x="219" y="373"/>
                  </a:lnTo>
                  <a:lnTo>
                    <a:pt x="218" y="362"/>
                  </a:lnTo>
                  <a:lnTo>
                    <a:pt x="208" y="354"/>
                  </a:lnTo>
                  <a:lnTo>
                    <a:pt x="202" y="353"/>
                  </a:lnTo>
                  <a:lnTo>
                    <a:pt x="198" y="353"/>
                  </a:lnTo>
                  <a:lnTo>
                    <a:pt x="195" y="353"/>
                  </a:lnTo>
                  <a:lnTo>
                    <a:pt x="194" y="352"/>
                  </a:lnTo>
                  <a:lnTo>
                    <a:pt x="194" y="347"/>
                  </a:lnTo>
                  <a:lnTo>
                    <a:pt x="194" y="337"/>
                  </a:lnTo>
                  <a:lnTo>
                    <a:pt x="194" y="321"/>
                  </a:lnTo>
                  <a:lnTo>
                    <a:pt x="185" y="304"/>
                  </a:lnTo>
                  <a:lnTo>
                    <a:pt x="181" y="291"/>
                  </a:lnTo>
                  <a:lnTo>
                    <a:pt x="177" y="280"/>
                  </a:lnTo>
                  <a:lnTo>
                    <a:pt x="173" y="270"/>
                  </a:lnTo>
                  <a:lnTo>
                    <a:pt x="167" y="260"/>
                  </a:lnTo>
                  <a:lnTo>
                    <a:pt x="156" y="249"/>
                  </a:lnTo>
                  <a:lnTo>
                    <a:pt x="147" y="237"/>
                  </a:lnTo>
                  <a:lnTo>
                    <a:pt x="141" y="227"/>
                  </a:lnTo>
                  <a:lnTo>
                    <a:pt x="140" y="219"/>
                  </a:lnTo>
                  <a:lnTo>
                    <a:pt x="140" y="209"/>
                  </a:lnTo>
                  <a:lnTo>
                    <a:pt x="141" y="200"/>
                  </a:lnTo>
                  <a:lnTo>
                    <a:pt x="139" y="191"/>
                  </a:lnTo>
                  <a:lnTo>
                    <a:pt x="134" y="179"/>
                  </a:lnTo>
                  <a:lnTo>
                    <a:pt x="123" y="167"/>
                  </a:lnTo>
                  <a:lnTo>
                    <a:pt x="101" y="137"/>
                  </a:lnTo>
                  <a:lnTo>
                    <a:pt x="86" y="109"/>
                  </a:lnTo>
                  <a:lnTo>
                    <a:pt x="79" y="80"/>
                  </a:lnTo>
                  <a:lnTo>
                    <a:pt x="76" y="56"/>
                  </a:lnTo>
                  <a:lnTo>
                    <a:pt x="92" y="55"/>
                  </a:lnTo>
                  <a:lnTo>
                    <a:pt x="106" y="59"/>
                  </a:lnTo>
                  <a:lnTo>
                    <a:pt x="119" y="68"/>
                  </a:lnTo>
                  <a:lnTo>
                    <a:pt x="129" y="79"/>
                  </a:lnTo>
                  <a:lnTo>
                    <a:pt x="129" y="83"/>
                  </a:lnTo>
                  <a:lnTo>
                    <a:pt x="129" y="95"/>
                  </a:lnTo>
                  <a:lnTo>
                    <a:pt x="130" y="110"/>
                  </a:lnTo>
                  <a:lnTo>
                    <a:pt x="133" y="127"/>
                  </a:lnTo>
                  <a:lnTo>
                    <a:pt x="137" y="144"/>
                  </a:lnTo>
                  <a:lnTo>
                    <a:pt x="141" y="160"/>
                  </a:lnTo>
                  <a:lnTo>
                    <a:pt x="149" y="169"/>
                  </a:lnTo>
                  <a:lnTo>
                    <a:pt x="156" y="174"/>
                  </a:lnTo>
                  <a:lnTo>
                    <a:pt x="171" y="191"/>
                  </a:lnTo>
                  <a:lnTo>
                    <a:pt x="184" y="209"/>
                  </a:lnTo>
                  <a:lnTo>
                    <a:pt x="197" y="226"/>
                  </a:lnTo>
                  <a:lnTo>
                    <a:pt x="209" y="243"/>
                  </a:lnTo>
                  <a:lnTo>
                    <a:pt x="223" y="257"/>
                  </a:lnTo>
                  <a:lnTo>
                    <a:pt x="240" y="268"/>
                  </a:lnTo>
                  <a:lnTo>
                    <a:pt x="238" y="275"/>
                  </a:lnTo>
                  <a:lnTo>
                    <a:pt x="233" y="284"/>
                  </a:lnTo>
                  <a:lnTo>
                    <a:pt x="229" y="291"/>
                  </a:lnTo>
                  <a:lnTo>
                    <a:pt x="228" y="299"/>
                  </a:lnTo>
                  <a:lnTo>
                    <a:pt x="229" y="305"/>
                  </a:lnTo>
                  <a:lnTo>
                    <a:pt x="235" y="309"/>
                  </a:lnTo>
                  <a:lnTo>
                    <a:pt x="245" y="311"/>
                  </a:lnTo>
                  <a:lnTo>
                    <a:pt x="257" y="328"/>
                  </a:lnTo>
                  <a:lnTo>
                    <a:pt x="274" y="346"/>
                  </a:lnTo>
                  <a:lnTo>
                    <a:pt x="291" y="364"/>
                  </a:lnTo>
                  <a:lnTo>
                    <a:pt x="310" y="383"/>
                  </a:lnTo>
                  <a:lnTo>
                    <a:pt x="327" y="402"/>
                  </a:lnTo>
                  <a:lnTo>
                    <a:pt x="339" y="422"/>
                  </a:lnTo>
                  <a:lnTo>
                    <a:pt x="349" y="443"/>
                  </a:lnTo>
                  <a:lnTo>
                    <a:pt x="353" y="466"/>
                  </a:lnTo>
                  <a:lnTo>
                    <a:pt x="365" y="476"/>
                  </a:lnTo>
                  <a:lnTo>
                    <a:pt x="367" y="486"/>
                  </a:lnTo>
                  <a:lnTo>
                    <a:pt x="363" y="499"/>
                  </a:lnTo>
                  <a:lnTo>
                    <a:pt x="353" y="513"/>
                  </a:lnTo>
                  <a:lnTo>
                    <a:pt x="369" y="535"/>
                  </a:lnTo>
                  <a:lnTo>
                    <a:pt x="393" y="558"/>
                  </a:lnTo>
                  <a:lnTo>
                    <a:pt x="420" y="582"/>
                  </a:lnTo>
                  <a:lnTo>
                    <a:pt x="452" y="604"/>
                  </a:lnTo>
                  <a:lnTo>
                    <a:pt x="486" y="627"/>
                  </a:lnTo>
                  <a:lnTo>
                    <a:pt x="524" y="647"/>
                  </a:lnTo>
                  <a:lnTo>
                    <a:pt x="562" y="665"/>
                  </a:lnTo>
                  <a:lnTo>
                    <a:pt x="601" y="681"/>
                  </a:lnTo>
                  <a:lnTo>
                    <a:pt x="639" y="692"/>
                  </a:lnTo>
                  <a:lnTo>
                    <a:pt x="675" y="699"/>
                  </a:lnTo>
                  <a:lnTo>
                    <a:pt x="708" y="701"/>
                  </a:lnTo>
                  <a:lnTo>
                    <a:pt x="739" y="696"/>
                  </a:lnTo>
                  <a:lnTo>
                    <a:pt x="762" y="686"/>
                  </a:lnTo>
                  <a:lnTo>
                    <a:pt x="781" y="682"/>
                  </a:lnTo>
                  <a:lnTo>
                    <a:pt x="798" y="684"/>
                  </a:lnTo>
                  <a:lnTo>
                    <a:pt x="815" y="689"/>
                  </a:lnTo>
                  <a:lnTo>
                    <a:pt x="832" y="698"/>
                  </a:lnTo>
                  <a:lnTo>
                    <a:pt x="848" y="709"/>
                  </a:lnTo>
                  <a:lnTo>
                    <a:pt x="865" y="722"/>
                  </a:lnTo>
                  <a:lnTo>
                    <a:pt x="883" y="737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43" name="Freeform 25"/>
            <p:cNvSpPr>
              <a:spLocks/>
            </p:cNvSpPr>
            <p:nvPr/>
          </p:nvSpPr>
          <p:spPr bwMode="gray">
            <a:xfrm>
              <a:off x="3339" y="3872"/>
              <a:ext cx="157" cy="160"/>
            </a:xfrm>
            <a:custGeom>
              <a:avLst/>
              <a:gdLst>
                <a:gd name="T0" fmla="*/ 91 w 157"/>
                <a:gd name="T1" fmla="*/ 160 h 160"/>
                <a:gd name="T2" fmla="*/ 64 w 157"/>
                <a:gd name="T3" fmla="*/ 157 h 160"/>
                <a:gd name="T4" fmla="*/ 41 w 157"/>
                <a:gd name="T5" fmla="*/ 154 h 160"/>
                <a:gd name="T6" fmla="*/ 20 w 157"/>
                <a:gd name="T7" fmla="*/ 147 h 160"/>
                <a:gd name="T8" fmla="*/ 0 w 157"/>
                <a:gd name="T9" fmla="*/ 136 h 160"/>
                <a:gd name="T10" fmla="*/ 2 w 157"/>
                <a:gd name="T11" fmla="*/ 126 h 160"/>
                <a:gd name="T12" fmla="*/ 3 w 157"/>
                <a:gd name="T13" fmla="*/ 106 h 160"/>
                <a:gd name="T14" fmla="*/ 7 w 157"/>
                <a:gd name="T15" fmla="*/ 90 h 160"/>
                <a:gd name="T16" fmla="*/ 14 w 157"/>
                <a:gd name="T17" fmla="*/ 81 h 160"/>
                <a:gd name="T18" fmla="*/ 24 w 157"/>
                <a:gd name="T19" fmla="*/ 74 h 160"/>
                <a:gd name="T20" fmla="*/ 37 w 157"/>
                <a:gd name="T21" fmla="*/ 71 h 160"/>
                <a:gd name="T22" fmla="*/ 51 w 157"/>
                <a:gd name="T23" fmla="*/ 69 h 160"/>
                <a:gd name="T24" fmla="*/ 65 w 157"/>
                <a:gd name="T25" fmla="*/ 71 h 160"/>
                <a:gd name="T26" fmla="*/ 68 w 157"/>
                <a:gd name="T27" fmla="*/ 51 h 160"/>
                <a:gd name="T28" fmla="*/ 64 w 157"/>
                <a:gd name="T29" fmla="*/ 47 h 160"/>
                <a:gd name="T30" fmla="*/ 57 w 157"/>
                <a:gd name="T31" fmla="*/ 41 h 160"/>
                <a:gd name="T32" fmla="*/ 48 w 157"/>
                <a:gd name="T33" fmla="*/ 37 h 160"/>
                <a:gd name="T34" fmla="*/ 42 w 157"/>
                <a:gd name="T35" fmla="*/ 31 h 160"/>
                <a:gd name="T36" fmla="*/ 40 w 157"/>
                <a:gd name="T37" fmla="*/ 25 h 160"/>
                <a:gd name="T38" fmla="*/ 44 w 157"/>
                <a:gd name="T39" fmla="*/ 24 h 160"/>
                <a:gd name="T40" fmla="*/ 47 w 157"/>
                <a:gd name="T41" fmla="*/ 24 h 160"/>
                <a:gd name="T42" fmla="*/ 50 w 157"/>
                <a:gd name="T43" fmla="*/ 23 h 160"/>
                <a:gd name="T44" fmla="*/ 51 w 157"/>
                <a:gd name="T45" fmla="*/ 23 h 160"/>
                <a:gd name="T46" fmla="*/ 50 w 157"/>
                <a:gd name="T47" fmla="*/ 21 h 160"/>
                <a:gd name="T48" fmla="*/ 50 w 157"/>
                <a:gd name="T49" fmla="*/ 20 h 160"/>
                <a:gd name="T50" fmla="*/ 47 w 157"/>
                <a:gd name="T51" fmla="*/ 18 h 160"/>
                <a:gd name="T52" fmla="*/ 44 w 157"/>
                <a:gd name="T53" fmla="*/ 14 h 160"/>
                <a:gd name="T54" fmla="*/ 57 w 157"/>
                <a:gd name="T55" fmla="*/ 0 h 160"/>
                <a:gd name="T56" fmla="*/ 58 w 157"/>
                <a:gd name="T57" fmla="*/ 0 h 160"/>
                <a:gd name="T58" fmla="*/ 62 w 157"/>
                <a:gd name="T59" fmla="*/ 0 h 160"/>
                <a:gd name="T60" fmla="*/ 72 w 157"/>
                <a:gd name="T61" fmla="*/ 1 h 160"/>
                <a:gd name="T62" fmla="*/ 83 w 157"/>
                <a:gd name="T63" fmla="*/ 1 h 160"/>
                <a:gd name="T64" fmla="*/ 96 w 157"/>
                <a:gd name="T65" fmla="*/ 3 h 160"/>
                <a:gd name="T66" fmla="*/ 106 w 157"/>
                <a:gd name="T67" fmla="*/ 3 h 160"/>
                <a:gd name="T68" fmla="*/ 106 w 157"/>
                <a:gd name="T69" fmla="*/ 3 h 160"/>
                <a:gd name="T70" fmla="*/ 106 w 157"/>
                <a:gd name="T71" fmla="*/ 3 h 160"/>
                <a:gd name="T72" fmla="*/ 106 w 157"/>
                <a:gd name="T73" fmla="*/ 3 h 160"/>
                <a:gd name="T74" fmla="*/ 110 w 157"/>
                <a:gd name="T75" fmla="*/ 16 h 160"/>
                <a:gd name="T76" fmla="*/ 110 w 157"/>
                <a:gd name="T77" fmla="*/ 25 h 160"/>
                <a:gd name="T78" fmla="*/ 110 w 157"/>
                <a:gd name="T79" fmla="*/ 30 h 160"/>
                <a:gd name="T80" fmla="*/ 107 w 157"/>
                <a:gd name="T81" fmla="*/ 62 h 160"/>
                <a:gd name="T82" fmla="*/ 146 w 157"/>
                <a:gd name="T83" fmla="*/ 61 h 160"/>
                <a:gd name="T84" fmla="*/ 150 w 157"/>
                <a:gd name="T85" fmla="*/ 61 h 160"/>
                <a:gd name="T86" fmla="*/ 153 w 157"/>
                <a:gd name="T87" fmla="*/ 61 h 160"/>
                <a:gd name="T88" fmla="*/ 154 w 157"/>
                <a:gd name="T89" fmla="*/ 62 h 160"/>
                <a:gd name="T90" fmla="*/ 155 w 157"/>
                <a:gd name="T91" fmla="*/ 65 h 160"/>
                <a:gd name="T92" fmla="*/ 157 w 157"/>
                <a:gd name="T93" fmla="*/ 69 h 160"/>
                <a:gd name="T94" fmla="*/ 143 w 157"/>
                <a:gd name="T95" fmla="*/ 83 h 160"/>
                <a:gd name="T96" fmla="*/ 134 w 157"/>
                <a:gd name="T97" fmla="*/ 96 h 160"/>
                <a:gd name="T98" fmla="*/ 129 w 157"/>
                <a:gd name="T99" fmla="*/ 106 h 160"/>
                <a:gd name="T100" fmla="*/ 126 w 157"/>
                <a:gd name="T101" fmla="*/ 113 h 160"/>
                <a:gd name="T102" fmla="*/ 123 w 157"/>
                <a:gd name="T103" fmla="*/ 119 h 160"/>
                <a:gd name="T104" fmla="*/ 91 w 157"/>
                <a:gd name="T105" fmla="*/ 160 h 16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57"/>
                <a:gd name="T160" fmla="*/ 0 h 160"/>
                <a:gd name="T161" fmla="*/ 157 w 157"/>
                <a:gd name="T162" fmla="*/ 160 h 16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57" h="160">
                  <a:moveTo>
                    <a:pt x="91" y="160"/>
                  </a:moveTo>
                  <a:lnTo>
                    <a:pt x="64" y="157"/>
                  </a:lnTo>
                  <a:lnTo>
                    <a:pt x="41" y="154"/>
                  </a:lnTo>
                  <a:lnTo>
                    <a:pt x="20" y="147"/>
                  </a:lnTo>
                  <a:lnTo>
                    <a:pt x="0" y="136"/>
                  </a:lnTo>
                  <a:lnTo>
                    <a:pt x="2" y="126"/>
                  </a:lnTo>
                  <a:lnTo>
                    <a:pt x="3" y="106"/>
                  </a:lnTo>
                  <a:lnTo>
                    <a:pt x="7" y="90"/>
                  </a:lnTo>
                  <a:lnTo>
                    <a:pt x="14" y="81"/>
                  </a:lnTo>
                  <a:lnTo>
                    <a:pt x="24" y="74"/>
                  </a:lnTo>
                  <a:lnTo>
                    <a:pt x="37" y="71"/>
                  </a:lnTo>
                  <a:lnTo>
                    <a:pt x="51" y="69"/>
                  </a:lnTo>
                  <a:lnTo>
                    <a:pt x="65" y="71"/>
                  </a:lnTo>
                  <a:lnTo>
                    <a:pt x="68" y="51"/>
                  </a:lnTo>
                  <a:lnTo>
                    <a:pt x="64" y="47"/>
                  </a:lnTo>
                  <a:lnTo>
                    <a:pt x="57" y="41"/>
                  </a:lnTo>
                  <a:lnTo>
                    <a:pt x="48" y="37"/>
                  </a:lnTo>
                  <a:lnTo>
                    <a:pt x="42" y="31"/>
                  </a:lnTo>
                  <a:lnTo>
                    <a:pt x="40" y="25"/>
                  </a:lnTo>
                  <a:lnTo>
                    <a:pt x="44" y="24"/>
                  </a:lnTo>
                  <a:lnTo>
                    <a:pt x="47" y="24"/>
                  </a:lnTo>
                  <a:lnTo>
                    <a:pt x="50" y="23"/>
                  </a:lnTo>
                  <a:lnTo>
                    <a:pt x="51" y="23"/>
                  </a:lnTo>
                  <a:lnTo>
                    <a:pt x="50" y="21"/>
                  </a:lnTo>
                  <a:lnTo>
                    <a:pt x="50" y="20"/>
                  </a:lnTo>
                  <a:lnTo>
                    <a:pt x="47" y="18"/>
                  </a:lnTo>
                  <a:lnTo>
                    <a:pt x="44" y="14"/>
                  </a:lnTo>
                  <a:lnTo>
                    <a:pt x="57" y="0"/>
                  </a:lnTo>
                  <a:lnTo>
                    <a:pt x="58" y="0"/>
                  </a:lnTo>
                  <a:lnTo>
                    <a:pt x="62" y="0"/>
                  </a:lnTo>
                  <a:lnTo>
                    <a:pt x="72" y="1"/>
                  </a:lnTo>
                  <a:lnTo>
                    <a:pt x="83" y="1"/>
                  </a:lnTo>
                  <a:lnTo>
                    <a:pt x="96" y="3"/>
                  </a:lnTo>
                  <a:lnTo>
                    <a:pt x="106" y="3"/>
                  </a:lnTo>
                  <a:lnTo>
                    <a:pt x="110" y="16"/>
                  </a:lnTo>
                  <a:lnTo>
                    <a:pt x="110" y="25"/>
                  </a:lnTo>
                  <a:lnTo>
                    <a:pt x="110" y="30"/>
                  </a:lnTo>
                  <a:lnTo>
                    <a:pt x="107" y="62"/>
                  </a:lnTo>
                  <a:lnTo>
                    <a:pt x="146" y="61"/>
                  </a:lnTo>
                  <a:lnTo>
                    <a:pt x="150" y="61"/>
                  </a:lnTo>
                  <a:lnTo>
                    <a:pt x="153" y="61"/>
                  </a:lnTo>
                  <a:lnTo>
                    <a:pt x="154" y="62"/>
                  </a:lnTo>
                  <a:lnTo>
                    <a:pt x="155" y="65"/>
                  </a:lnTo>
                  <a:lnTo>
                    <a:pt x="157" y="69"/>
                  </a:lnTo>
                  <a:lnTo>
                    <a:pt x="143" y="83"/>
                  </a:lnTo>
                  <a:lnTo>
                    <a:pt x="134" y="96"/>
                  </a:lnTo>
                  <a:lnTo>
                    <a:pt x="129" y="106"/>
                  </a:lnTo>
                  <a:lnTo>
                    <a:pt x="126" y="113"/>
                  </a:lnTo>
                  <a:lnTo>
                    <a:pt x="123" y="119"/>
                  </a:lnTo>
                  <a:lnTo>
                    <a:pt x="91" y="16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44" name="Freeform 26"/>
            <p:cNvSpPr>
              <a:spLocks/>
            </p:cNvSpPr>
            <p:nvPr/>
          </p:nvSpPr>
          <p:spPr bwMode="gray">
            <a:xfrm>
              <a:off x="3431" y="3989"/>
              <a:ext cx="93" cy="60"/>
            </a:xfrm>
            <a:custGeom>
              <a:avLst/>
              <a:gdLst>
                <a:gd name="T0" fmla="*/ 93 w 93"/>
                <a:gd name="T1" fmla="*/ 57 h 60"/>
                <a:gd name="T2" fmla="*/ 89 w 93"/>
                <a:gd name="T3" fmla="*/ 21 h 60"/>
                <a:gd name="T4" fmla="*/ 86 w 93"/>
                <a:gd name="T5" fmla="*/ 19 h 60"/>
                <a:gd name="T6" fmla="*/ 78 w 93"/>
                <a:gd name="T7" fmla="*/ 17 h 60"/>
                <a:gd name="T8" fmla="*/ 69 w 93"/>
                <a:gd name="T9" fmla="*/ 17 h 60"/>
                <a:gd name="T10" fmla="*/ 62 w 93"/>
                <a:gd name="T11" fmla="*/ 19 h 60"/>
                <a:gd name="T12" fmla="*/ 59 w 93"/>
                <a:gd name="T13" fmla="*/ 19 h 60"/>
                <a:gd name="T14" fmla="*/ 32 w 93"/>
                <a:gd name="T15" fmla="*/ 0 h 60"/>
                <a:gd name="T16" fmla="*/ 0 w 93"/>
                <a:gd name="T17" fmla="*/ 41 h 60"/>
                <a:gd name="T18" fmla="*/ 23 w 93"/>
                <a:gd name="T19" fmla="*/ 51 h 60"/>
                <a:gd name="T20" fmla="*/ 44 w 93"/>
                <a:gd name="T21" fmla="*/ 57 h 60"/>
                <a:gd name="T22" fmla="*/ 66 w 93"/>
                <a:gd name="T23" fmla="*/ 60 h 60"/>
                <a:gd name="T24" fmla="*/ 93 w 93"/>
                <a:gd name="T25" fmla="*/ 57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3"/>
                <a:gd name="T40" fmla="*/ 0 h 60"/>
                <a:gd name="T41" fmla="*/ 93 w 93"/>
                <a:gd name="T42" fmla="*/ 60 h 6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3" h="60">
                  <a:moveTo>
                    <a:pt x="93" y="57"/>
                  </a:moveTo>
                  <a:lnTo>
                    <a:pt x="89" y="21"/>
                  </a:lnTo>
                  <a:lnTo>
                    <a:pt x="86" y="19"/>
                  </a:lnTo>
                  <a:lnTo>
                    <a:pt x="78" y="17"/>
                  </a:lnTo>
                  <a:lnTo>
                    <a:pt x="69" y="17"/>
                  </a:lnTo>
                  <a:lnTo>
                    <a:pt x="62" y="19"/>
                  </a:lnTo>
                  <a:lnTo>
                    <a:pt x="59" y="19"/>
                  </a:lnTo>
                  <a:lnTo>
                    <a:pt x="32" y="0"/>
                  </a:lnTo>
                  <a:lnTo>
                    <a:pt x="0" y="41"/>
                  </a:lnTo>
                  <a:lnTo>
                    <a:pt x="23" y="51"/>
                  </a:lnTo>
                  <a:lnTo>
                    <a:pt x="44" y="57"/>
                  </a:lnTo>
                  <a:lnTo>
                    <a:pt x="66" y="60"/>
                  </a:lnTo>
                  <a:lnTo>
                    <a:pt x="93" y="57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45" name="Freeform 27"/>
            <p:cNvSpPr>
              <a:spLocks/>
            </p:cNvSpPr>
            <p:nvPr/>
          </p:nvSpPr>
          <p:spPr bwMode="gray">
            <a:xfrm>
              <a:off x="3463" y="3914"/>
              <a:ext cx="235" cy="133"/>
            </a:xfrm>
            <a:custGeom>
              <a:avLst/>
              <a:gdLst>
                <a:gd name="T0" fmla="*/ 235 w 235"/>
                <a:gd name="T1" fmla="*/ 43 h 133"/>
                <a:gd name="T2" fmla="*/ 231 w 235"/>
                <a:gd name="T3" fmla="*/ 43 h 133"/>
                <a:gd name="T4" fmla="*/ 221 w 235"/>
                <a:gd name="T5" fmla="*/ 47 h 133"/>
                <a:gd name="T6" fmla="*/ 205 w 235"/>
                <a:gd name="T7" fmla="*/ 51 h 133"/>
                <a:gd name="T8" fmla="*/ 187 w 235"/>
                <a:gd name="T9" fmla="*/ 57 h 133"/>
                <a:gd name="T10" fmla="*/ 167 w 235"/>
                <a:gd name="T11" fmla="*/ 64 h 133"/>
                <a:gd name="T12" fmla="*/ 149 w 235"/>
                <a:gd name="T13" fmla="*/ 71 h 133"/>
                <a:gd name="T14" fmla="*/ 132 w 235"/>
                <a:gd name="T15" fmla="*/ 78 h 133"/>
                <a:gd name="T16" fmla="*/ 119 w 235"/>
                <a:gd name="T17" fmla="*/ 85 h 133"/>
                <a:gd name="T18" fmla="*/ 112 w 235"/>
                <a:gd name="T19" fmla="*/ 91 h 133"/>
                <a:gd name="T20" fmla="*/ 111 w 235"/>
                <a:gd name="T21" fmla="*/ 94 h 133"/>
                <a:gd name="T22" fmla="*/ 111 w 235"/>
                <a:gd name="T23" fmla="*/ 95 h 133"/>
                <a:gd name="T24" fmla="*/ 111 w 235"/>
                <a:gd name="T25" fmla="*/ 98 h 133"/>
                <a:gd name="T26" fmla="*/ 109 w 235"/>
                <a:gd name="T27" fmla="*/ 99 h 133"/>
                <a:gd name="T28" fmla="*/ 109 w 235"/>
                <a:gd name="T29" fmla="*/ 101 h 133"/>
                <a:gd name="T30" fmla="*/ 106 w 235"/>
                <a:gd name="T31" fmla="*/ 104 h 133"/>
                <a:gd name="T32" fmla="*/ 91 w 235"/>
                <a:gd name="T33" fmla="*/ 113 h 133"/>
                <a:gd name="T34" fmla="*/ 77 w 235"/>
                <a:gd name="T35" fmla="*/ 123 h 133"/>
                <a:gd name="T36" fmla="*/ 63 w 235"/>
                <a:gd name="T37" fmla="*/ 133 h 133"/>
                <a:gd name="T38" fmla="*/ 60 w 235"/>
                <a:gd name="T39" fmla="*/ 128 h 133"/>
                <a:gd name="T40" fmla="*/ 58 w 235"/>
                <a:gd name="T41" fmla="*/ 115 h 133"/>
                <a:gd name="T42" fmla="*/ 57 w 235"/>
                <a:gd name="T43" fmla="*/ 104 h 133"/>
                <a:gd name="T44" fmla="*/ 57 w 235"/>
                <a:gd name="T45" fmla="*/ 95 h 133"/>
                <a:gd name="T46" fmla="*/ 47 w 235"/>
                <a:gd name="T47" fmla="*/ 94 h 133"/>
                <a:gd name="T48" fmla="*/ 36 w 235"/>
                <a:gd name="T49" fmla="*/ 95 h 133"/>
                <a:gd name="T50" fmla="*/ 27 w 235"/>
                <a:gd name="T51" fmla="*/ 94 h 133"/>
                <a:gd name="T52" fmla="*/ 24 w 235"/>
                <a:gd name="T53" fmla="*/ 92 h 133"/>
                <a:gd name="T54" fmla="*/ 20 w 235"/>
                <a:gd name="T55" fmla="*/ 88 h 133"/>
                <a:gd name="T56" fmla="*/ 13 w 235"/>
                <a:gd name="T57" fmla="*/ 84 h 133"/>
                <a:gd name="T58" fmla="*/ 7 w 235"/>
                <a:gd name="T59" fmla="*/ 80 h 133"/>
                <a:gd name="T60" fmla="*/ 2 w 235"/>
                <a:gd name="T61" fmla="*/ 75 h 133"/>
                <a:gd name="T62" fmla="*/ 0 w 235"/>
                <a:gd name="T63" fmla="*/ 75 h 133"/>
                <a:gd name="T64" fmla="*/ 9 w 235"/>
                <a:gd name="T65" fmla="*/ 56 h 133"/>
                <a:gd name="T66" fmla="*/ 22 w 235"/>
                <a:gd name="T67" fmla="*/ 39 h 133"/>
                <a:gd name="T68" fmla="*/ 36 w 235"/>
                <a:gd name="T69" fmla="*/ 24 h 133"/>
                <a:gd name="T70" fmla="*/ 54 w 235"/>
                <a:gd name="T71" fmla="*/ 23 h 133"/>
                <a:gd name="T72" fmla="*/ 77 w 235"/>
                <a:gd name="T73" fmla="*/ 19 h 133"/>
                <a:gd name="T74" fmla="*/ 99 w 235"/>
                <a:gd name="T75" fmla="*/ 13 h 133"/>
                <a:gd name="T76" fmla="*/ 123 w 235"/>
                <a:gd name="T77" fmla="*/ 7 h 133"/>
                <a:gd name="T78" fmla="*/ 149 w 235"/>
                <a:gd name="T79" fmla="*/ 3 h 133"/>
                <a:gd name="T80" fmla="*/ 171 w 235"/>
                <a:gd name="T81" fmla="*/ 0 h 133"/>
                <a:gd name="T82" fmla="*/ 194 w 235"/>
                <a:gd name="T83" fmla="*/ 2 h 133"/>
                <a:gd name="T84" fmla="*/ 212 w 235"/>
                <a:gd name="T85" fmla="*/ 7 h 133"/>
                <a:gd name="T86" fmla="*/ 229 w 235"/>
                <a:gd name="T87" fmla="*/ 19 h 133"/>
                <a:gd name="T88" fmla="*/ 232 w 235"/>
                <a:gd name="T89" fmla="*/ 24 h 133"/>
                <a:gd name="T90" fmla="*/ 235 w 235"/>
                <a:gd name="T91" fmla="*/ 32 h 133"/>
                <a:gd name="T92" fmla="*/ 235 w 235"/>
                <a:gd name="T93" fmla="*/ 43 h 13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35"/>
                <a:gd name="T142" fmla="*/ 0 h 133"/>
                <a:gd name="T143" fmla="*/ 235 w 235"/>
                <a:gd name="T144" fmla="*/ 133 h 13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35" h="133">
                  <a:moveTo>
                    <a:pt x="235" y="43"/>
                  </a:moveTo>
                  <a:lnTo>
                    <a:pt x="231" y="43"/>
                  </a:lnTo>
                  <a:lnTo>
                    <a:pt x="221" y="47"/>
                  </a:lnTo>
                  <a:lnTo>
                    <a:pt x="205" y="51"/>
                  </a:lnTo>
                  <a:lnTo>
                    <a:pt x="187" y="57"/>
                  </a:lnTo>
                  <a:lnTo>
                    <a:pt x="167" y="64"/>
                  </a:lnTo>
                  <a:lnTo>
                    <a:pt x="149" y="71"/>
                  </a:lnTo>
                  <a:lnTo>
                    <a:pt x="132" y="78"/>
                  </a:lnTo>
                  <a:lnTo>
                    <a:pt x="119" y="85"/>
                  </a:lnTo>
                  <a:lnTo>
                    <a:pt x="112" y="91"/>
                  </a:lnTo>
                  <a:lnTo>
                    <a:pt x="111" y="94"/>
                  </a:lnTo>
                  <a:lnTo>
                    <a:pt x="111" y="95"/>
                  </a:lnTo>
                  <a:lnTo>
                    <a:pt x="111" y="98"/>
                  </a:lnTo>
                  <a:lnTo>
                    <a:pt x="109" y="99"/>
                  </a:lnTo>
                  <a:lnTo>
                    <a:pt x="109" y="101"/>
                  </a:lnTo>
                  <a:lnTo>
                    <a:pt x="106" y="104"/>
                  </a:lnTo>
                  <a:lnTo>
                    <a:pt x="91" y="113"/>
                  </a:lnTo>
                  <a:lnTo>
                    <a:pt x="77" y="123"/>
                  </a:lnTo>
                  <a:lnTo>
                    <a:pt x="63" y="133"/>
                  </a:lnTo>
                  <a:lnTo>
                    <a:pt x="60" y="128"/>
                  </a:lnTo>
                  <a:lnTo>
                    <a:pt x="58" y="115"/>
                  </a:lnTo>
                  <a:lnTo>
                    <a:pt x="57" y="104"/>
                  </a:lnTo>
                  <a:lnTo>
                    <a:pt x="57" y="95"/>
                  </a:lnTo>
                  <a:lnTo>
                    <a:pt x="47" y="94"/>
                  </a:lnTo>
                  <a:lnTo>
                    <a:pt x="36" y="95"/>
                  </a:lnTo>
                  <a:lnTo>
                    <a:pt x="27" y="94"/>
                  </a:lnTo>
                  <a:lnTo>
                    <a:pt x="24" y="92"/>
                  </a:lnTo>
                  <a:lnTo>
                    <a:pt x="20" y="88"/>
                  </a:lnTo>
                  <a:lnTo>
                    <a:pt x="13" y="84"/>
                  </a:lnTo>
                  <a:lnTo>
                    <a:pt x="7" y="80"/>
                  </a:lnTo>
                  <a:lnTo>
                    <a:pt x="2" y="75"/>
                  </a:lnTo>
                  <a:lnTo>
                    <a:pt x="0" y="75"/>
                  </a:lnTo>
                  <a:lnTo>
                    <a:pt x="9" y="56"/>
                  </a:lnTo>
                  <a:lnTo>
                    <a:pt x="22" y="39"/>
                  </a:lnTo>
                  <a:lnTo>
                    <a:pt x="36" y="24"/>
                  </a:lnTo>
                  <a:lnTo>
                    <a:pt x="54" y="23"/>
                  </a:lnTo>
                  <a:lnTo>
                    <a:pt x="77" y="19"/>
                  </a:lnTo>
                  <a:lnTo>
                    <a:pt x="99" y="13"/>
                  </a:lnTo>
                  <a:lnTo>
                    <a:pt x="123" y="7"/>
                  </a:lnTo>
                  <a:lnTo>
                    <a:pt x="149" y="3"/>
                  </a:lnTo>
                  <a:lnTo>
                    <a:pt x="171" y="0"/>
                  </a:lnTo>
                  <a:lnTo>
                    <a:pt x="194" y="2"/>
                  </a:lnTo>
                  <a:lnTo>
                    <a:pt x="212" y="7"/>
                  </a:lnTo>
                  <a:lnTo>
                    <a:pt x="229" y="19"/>
                  </a:lnTo>
                  <a:lnTo>
                    <a:pt x="232" y="24"/>
                  </a:lnTo>
                  <a:lnTo>
                    <a:pt x="235" y="32"/>
                  </a:lnTo>
                  <a:lnTo>
                    <a:pt x="235" y="43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46" name="Freeform 28"/>
            <p:cNvSpPr>
              <a:spLocks/>
            </p:cNvSpPr>
            <p:nvPr/>
          </p:nvSpPr>
          <p:spPr bwMode="gray">
            <a:xfrm>
              <a:off x="3951" y="1272"/>
              <a:ext cx="138" cy="169"/>
            </a:xfrm>
            <a:custGeom>
              <a:avLst/>
              <a:gdLst>
                <a:gd name="T0" fmla="*/ 35 w 138"/>
                <a:gd name="T1" fmla="*/ 4 h 169"/>
                <a:gd name="T2" fmla="*/ 52 w 138"/>
                <a:gd name="T3" fmla="*/ 7 h 169"/>
                <a:gd name="T4" fmla="*/ 70 w 138"/>
                <a:gd name="T5" fmla="*/ 0 h 169"/>
                <a:gd name="T6" fmla="*/ 93 w 138"/>
                <a:gd name="T7" fmla="*/ 7 h 169"/>
                <a:gd name="T8" fmla="*/ 113 w 138"/>
                <a:gd name="T9" fmla="*/ 32 h 169"/>
                <a:gd name="T10" fmla="*/ 109 w 138"/>
                <a:gd name="T11" fmla="*/ 52 h 169"/>
                <a:gd name="T12" fmla="*/ 130 w 138"/>
                <a:gd name="T13" fmla="*/ 79 h 169"/>
                <a:gd name="T14" fmla="*/ 138 w 138"/>
                <a:gd name="T15" fmla="*/ 113 h 169"/>
                <a:gd name="T16" fmla="*/ 125 w 138"/>
                <a:gd name="T17" fmla="*/ 122 h 169"/>
                <a:gd name="T18" fmla="*/ 111 w 138"/>
                <a:gd name="T19" fmla="*/ 138 h 169"/>
                <a:gd name="T20" fmla="*/ 109 w 138"/>
                <a:gd name="T21" fmla="*/ 154 h 169"/>
                <a:gd name="T22" fmla="*/ 109 w 138"/>
                <a:gd name="T23" fmla="*/ 161 h 169"/>
                <a:gd name="T24" fmla="*/ 106 w 138"/>
                <a:gd name="T25" fmla="*/ 163 h 169"/>
                <a:gd name="T26" fmla="*/ 100 w 138"/>
                <a:gd name="T27" fmla="*/ 166 h 169"/>
                <a:gd name="T28" fmla="*/ 92 w 138"/>
                <a:gd name="T29" fmla="*/ 169 h 169"/>
                <a:gd name="T30" fmla="*/ 87 w 138"/>
                <a:gd name="T31" fmla="*/ 158 h 169"/>
                <a:gd name="T32" fmla="*/ 82 w 138"/>
                <a:gd name="T33" fmla="*/ 145 h 169"/>
                <a:gd name="T34" fmla="*/ 73 w 138"/>
                <a:gd name="T35" fmla="*/ 146 h 169"/>
                <a:gd name="T36" fmla="*/ 69 w 138"/>
                <a:gd name="T37" fmla="*/ 151 h 169"/>
                <a:gd name="T38" fmla="*/ 66 w 138"/>
                <a:gd name="T39" fmla="*/ 158 h 169"/>
                <a:gd name="T40" fmla="*/ 63 w 138"/>
                <a:gd name="T41" fmla="*/ 163 h 169"/>
                <a:gd name="T42" fmla="*/ 56 w 138"/>
                <a:gd name="T43" fmla="*/ 162 h 169"/>
                <a:gd name="T44" fmla="*/ 48 w 138"/>
                <a:gd name="T45" fmla="*/ 159 h 169"/>
                <a:gd name="T46" fmla="*/ 44 w 138"/>
                <a:gd name="T47" fmla="*/ 149 h 169"/>
                <a:gd name="T48" fmla="*/ 39 w 138"/>
                <a:gd name="T49" fmla="*/ 137 h 169"/>
                <a:gd name="T50" fmla="*/ 31 w 138"/>
                <a:gd name="T51" fmla="*/ 156 h 169"/>
                <a:gd name="T52" fmla="*/ 22 w 138"/>
                <a:gd name="T53" fmla="*/ 163 h 169"/>
                <a:gd name="T54" fmla="*/ 17 w 138"/>
                <a:gd name="T55" fmla="*/ 159 h 169"/>
                <a:gd name="T56" fmla="*/ 14 w 138"/>
                <a:gd name="T57" fmla="*/ 155 h 169"/>
                <a:gd name="T58" fmla="*/ 11 w 138"/>
                <a:gd name="T59" fmla="*/ 144 h 169"/>
                <a:gd name="T60" fmla="*/ 8 w 138"/>
                <a:gd name="T61" fmla="*/ 138 h 169"/>
                <a:gd name="T62" fmla="*/ 4 w 138"/>
                <a:gd name="T63" fmla="*/ 132 h 169"/>
                <a:gd name="T64" fmla="*/ 0 w 138"/>
                <a:gd name="T65" fmla="*/ 130 h 169"/>
                <a:gd name="T66" fmla="*/ 0 w 138"/>
                <a:gd name="T67" fmla="*/ 117 h 169"/>
                <a:gd name="T68" fmla="*/ 8 w 138"/>
                <a:gd name="T69" fmla="*/ 103 h 169"/>
                <a:gd name="T70" fmla="*/ 39 w 138"/>
                <a:gd name="T71" fmla="*/ 107 h 169"/>
                <a:gd name="T72" fmla="*/ 25 w 138"/>
                <a:gd name="T73" fmla="*/ 84 h 169"/>
                <a:gd name="T74" fmla="*/ 21 w 138"/>
                <a:gd name="T75" fmla="*/ 63 h 169"/>
                <a:gd name="T76" fmla="*/ 22 w 138"/>
                <a:gd name="T77" fmla="*/ 48 h 169"/>
                <a:gd name="T78" fmla="*/ 21 w 138"/>
                <a:gd name="T79" fmla="*/ 31 h 16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8"/>
                <a:gd name="T121" fmla="*/ 0 h 169"/>
                <a:gd name="T122" fmla="*/ 138 w 138"/>
                <a:gd name="T123" fmla="*/ 169 h 16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8" h="169">
                  <a:moveTo>
                    <a:pt x="24" y="18"/>
                  </a:moveTo>
                  <a:lnTo>
                    <a:pt x="35" y="4"/>
                  </a:lnTo>
                  <a:lnTo>
                    <a:pt x="45" y="9"/>
                  </a:lnTo>
                  <a:lnTo>
                    <a:pt x="52" y="7"/>
                  </a:lnTo>
                  <a:lnTo>
                    <a:pt x="61" y="2"/>
                  </a:lnTo>
                  <a:lnTo>
                    <a:pt x="70" y="0"/>
                  </a:lnTo>
                  <a:lnTo>
                    <a:pt x="82" y="0"/>
                  </a:lnTo>
                  <a:lnTo>
                    <a:pt x="93" y="7"/>
                  </a:lnTo>
                  <a:lnTo>
                    <a:pt x="103" y="19"/>
                  </a:lnTo>
                  <a:lnTo>
                    <a:pt x="113" y="32"/>
                  </a:lnTo>
                  <a:lnTo>
                    <a:pt x="123" y="43"/>
                  </a:lnTo>
                  <a:lnTo>
                    <a:pt x="109" y="52"/>
                  </a:lnTo>
                  <a:lnTo>
                    <a:pt x="120" y="65"/>
                  </a:lnTo>
                  <a:lnTo>
                    <a:pt x="130" y="79"/>
                  </a:lnTo>
                  <a:lnTo>
                    <a:pt x="137" y="96"/>
                  </a:lnTo>
                  <a:lnTo>
                    <a:pt x="138" y="113"/>
                  </a:lnTo>
                  <a:lnTo>
                    <a:pt x="133" y="117"/>
                  </a:lnTo>
                  <a:lnTo>
                    <a:pt x="125" y="122"/>
                  </a:lnTo>
                  <a:lnTo>
                    <a:pt x="117" y="130"/>
                  </a:lnTo>
                  <a:lnTo>
                    <a:pt x="111" y="138"/>
                  </a:lnTo>
                  <a:lnTo>
                    <a:pt x="109" y="148"/>
                  </a:lnTo>
                  <a:lnTo>
                    <a:pt x="109" y="154"/>
                  </a:lnTo>
                  <a:lnTo>
                    <a:pt x="109" y="158"/>
                  </a:lnTo>
                  <a:lnTo>
                    <a:pt x="109" y="161"/>
                  </a:lnTo>
                  <a:lnTo>
                    <a:pt x="107" y="162"/>
                  </a:lnTo>
                  <a:lnTo>
                    <a:pt x="106" y="163"/>
                  </a:lnTo>
                  <a:lnTo>
                    <a:pt x="103" y="165"/>
                  </a:lnTo>
                  <a:lnTo>
                    <a:pt x="100" y="166"/>
                  </a:lnTo>
                  <a:lnTo>
                    <a:pt x="96" y="168"/>
                  </a:lnTo>
                  <a:lnTo>
                    <a:pt x="92" y="169"/>
                  </a:lnTo>
                  <a:lnTo>
                    <a:pt x="90" y="165"/>
                  </a:lnTo>
                  <a:lnTo>
                    <a:pt x="87" y="158"/>
                  </a:lnTo>
                  <a:lnTo>
                    <a:pt x="83" y="151"/>
                  </a:lnTo>
                  <a:lnTo>
                    <a:pt x="82" y="145"/>
                  </a:lnTo>
                  <a:lnTo>
                    <a:pt x="77" y="145"/>
                  </a:lnTo>
                  <a:lnTo>
                    <a:pt x="73" y="146"/>
                  </a:lnTo>
                  <a:lnTo>
                    <a:pt x="72" y="149"/>
                  </a:lnTo>
                  <a:lnTo>
                    <a:pt x="69" y="151"/>
                  </a:lnTo>
                  <a:lnTo>
                    <a:pt x="68" y="154"/>
                  </a:lnTo>
                  <a:lnTo>
                    <a:pt x="66" y="158"/>
                  </a:lnTo>
                  <a:lnTo>
                    <a:pt x="65" y="161"/>
                  </a:lnTo>
                  <a:lnTo>
                    <a:pt x="63" y="163"/>
                  </a:lnTo>
                  <a:lnTo>
                    <a:pt x="61" y="163"/>
                  </a:lnTo>
                  <a:lnTo>
                    <a:pt x="56" y="162"/>
                  </a:lnTo>
                  <a:lnTo>
                    <a:pt x="52" y="161"/>
                  </a:lnTo>
                  <a:lnTo>
                    <a:pt x="48" y="159"/>
                  </a:lnTo>
                  <a:lnTo>
                    <a:pt x="45" y="159"/>
                  </a:lnTo>
                  <a:lnTo>
                    <a:pt x="44" y="149"/>
                  </a:lnTo>
                  <a:lnTo>
                    <a:pt x="41" y="142"/>
                  </a:lnTo>
                  <a:lnTo>
                    <a:pt x="39" y="137"/>
                  </a:lnTo>
                  <a:lnTo>
                    <a:pt x="35" y="146"/>
                  </a:lnTo>
                  <a:lnTo>
                    <a:pt x="31" y="156"/>
                  </a:lnTo>
                  <a:lnTo>
                    <a:pt x="27" y="163"/>
                  </a:lnTo>
                  <a:lnTo>
                    <a:pt x="22" y="163"/>
                  </a:lnTo>
                  <a:lnTo>
                    <a:pt x="20" y="162"/>
                  </a:lnTo>
                  <a:lnTo>
                    <a:pt x="17" y="159"/>
                  </a:lnTo>
                  <a:lnTo>
                    <a:pt x="14" y="156"/>
                  </a:lnTo>
                  <a:lnTo>
                    <a:pt x="14" y="155"/>
                  </a:lnTo>
                  <a:lnTo>
                    <a:pt x="12" y="145"/>
                  </a:lnTo>
                  <a:lnTo>
                    <a:pt x="11" y="144"/>
                  </a:lnTo>
                  <a:lnTo>
                    <a:pt x="10" y="141"/>
                  </a:lnTo>
                  <a:lnTo>
                    <a:pt x="8" y="138"/>
                  </a:lnTo>
                  <a:lnTo>
                    <a:pt x="5" y="135"/>
                  </a:lnTo>
                  <a:lnTo>
                    <a:pt x="4" y="132"/>
                  </a:lnTo>
                  <a:lnTo>
                    <a:pt x="1" y="131"/>
                  </a:lnTo>
                  <a:lnTo>
                    <a:pt x="0" y="130"/>
                  </a:lnTo>
                  <a:lnTo>
                    <a:pt x="0" y="128"/>
                  </a:lnTo>
                  <a:lnTo>
                    <a:pt x="0" y="117"/>
                  </a:lnTo>
                  <a:lnTo>
                    <a:pt x="1" y="108"/>
                  </a:lnTo>
                  <a:lnTo>
                    <a:pt x="8" y="103"/>
                  </a:lnTo>
                  <a:lnTo>
                    <a:pt x="46" y="115"/>
                  </a:lnTo>
                  <a:lnTo>
                    <a:pt x="39" y="107"/>
                  </a:lnTo>
                  <a:lnTo>
                    <a:pt x="31" y="96"/>
                  </a:lnTo>
                  <a:lnTo>
                    <a:pt x="25" y="84"/>
                  </a:lnTo>
                  <a:lnTo>
                    <a:pt x="21" y="73"/>
                  </a:lnTo>
                  <a:lnTo>
                    <a:pt x="21" y="63"/>
                  </a:lnTo>
                  <a:lnTo>
                    <a:pt x="27" y="55"/>
                  </a:lnTo>
                  <a:lnTo>
                    <a:pt x="22" y="48"/>
                  </a:lnTo>
                  <a:lnTo>
                    <a:pt x="21" y="39"/>
                  </a:lnTo>
                  <a:lnTo>
                    <a:pt x="21" y="31"/>
                  </a:lnTo>
                  <a:lnTo>
                    <a:pt x="24" y="18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47" name="Freeform 29"/>
            <p:cNvSpPr>
              <a:spLocks/>
            </p:cNvSpPr>
            <p:nvPr/>
          </p:nvSpPr>
          <p:spPr bwMode="gray">
            <a:xfrm>
              <a:off x="3884" y="2424"/>
              <a:ext cx="63" cy="27"/>
            </a:xfrm>
            <a:custGeom>
              <a:avLst/>
              <a:gdLst>
                <a:gd name="T0" fmla="*/ 5 w 63"/>
                <a:gd name="T1" fmla="*/ 4 h 27"/>
                <a:gd name="T2" fmla="*/ 19 w 63"/>
                <a:gd name="T3" fmla="*/ 2 h 27"/>
                <a:gd name="T4" fmla="*/ 29 w 63"/>
                <a:gd name="T5" fmla="*/ 0 h 27"/>
                <a:gd name="T6" fmla="*/ 37 w 63"/>
                <a:gd name="T7" fmla="*/ 2 h 27"/>
                <a:gd name="T8" fmla="*/ 47 w 63"/>
                <a:gd name="T9" fmla="*/ 2 h 27"/>
                <a:gd name="T10" fmla="*/ 57 w 63"/>
                <a:gd name="T11" fmla="*/ 3 h 27"/>
                <a:gd name="T12" fmla="*/ 60 w 63"/>
                <a:gd name="T13" fmla="*/ 7 h 27"/>
                <a:gd name="T14" fmla="*/ 61 w 63"/>
                <a:gd name="T15" fmla="*/ 13 h 27"/>
                <a:gd name="T16" fmla="*/ 63 w 63"/>
                <a:gd name="T17" fmla="*/ 19 h 27"/>
                <a:gd name="T18" fmla="*/ 61 w 63"/>
                <a:gd name="T19" fmla="*/ 24 h 27"/>
                <a:gd name="T20" fmla="*/ 55 w 63"/>
                <a:gd name="T21" fmla="*/ 27 h 27"/>
                <a:gd name="T22" fmla="*/ 40 w 63"/>
                <a:gd name="T23" fmla="*/ 26 h 27"/>
                <a:gd name="T24" fmla="*/ 27 w 63"/>
                <a:gd name="T25" fmla="*/ 20 h 27"/>
                <a:gd name="T26" fmla="*/ 15 w 63"/>
                <a:gd name="T27" fmla="*/ 14 h 27"/>
                <a:gd name="T28" fmla="*/ 0 w 63"/>
                <a:gd name="T29" fmla="*/ 11 h 27"/>
                <a:gd name="T30" fmla="*/ 5 w 63"/>
                <a:gd name="T31" fmla="*/ 4 h 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3"/>
                <a:gd name="T49" fmla="*/ 0 h 27"/>
                <a:gd name="T50" fmla="*/ 63 w 63"/>
                <a:gd name="T51" fmla="*/ 27 h 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3" h="27">
                  <a:moveTo>
                    <a:pt x="5" y="4"/>
                  </a:moveTo>
                  <a:lnTo>
                    <a:pt x="19" y="2"/>
                  </a:lnTo>
                  <a:lnTo>
                    <a:pt x="29" y="0"/>
                  </a:lnTo>
                  <a:lnTo>
                    <a:pt x="37" y="2"/>
                  </a:lnTo>
                  <a:lnTo>
                    <a:pt x="47" y="2"/>
                  </a:lnTo>
                  <a:lnTo>
                    <a:pt x="57" y="3"/>
                  </a:lnTo>
                  <a:lnTo>
                    <a:pt x="60" y="7"/>
                  </a:lnTo>
                  <a:lnTo>
                    <a:pt x="61" y="13"/>
                  </a:lnTo>
                  <a:lnTo>
                    <a:pt x="63" y="19"/>
                  </a:lnTo>
                  <a:lnTo>
                    <a:pt x="61" y="24"/>
                  </a:lnTo>
                  <a:lnTo>
                    <a:pt x="55" y="27"/>
                  </a:lnTo>
                  <a:lnTo>
                    <a:pt x="40" y="26"/>
                  </a:lnTo>
                  <a:lnTo>
                    <a:pt x="27" y="20"/>
                  </a:lnTo>
                  <a:lnTo>
                    <a:pt x="15" y="14"/>
                  </a:lnTo>
                  <a:lnTo>
                    <a:pt x="0" y="11"/>
                  </a:lnTo>
                  <a:lnTo>
                    <a:pt x="5" y="4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48" name="Freeform 30"/>
            <p:cNvSpPr>
              <a:spLocks/>
            </p:cNvSpPr>
            <p:nvPr/>
          </p:nvSpPr>
          <p:spPr bwMode="gray">
            <a:xfrm>
              <a:off x="3937" y="2529"/>
              <a:ext cx="53" cy="28"/>
            </a:xfrm>
            <a:custGeom>
              <a:avLst/>
              <a:gdLst>
                <a:gd name="T0" fmla="*/ 49 w 53"/>
                <a:gd name="T1" fmla="*/ 28 h 28"/>
                <a:gd name="T2" fmla="*/ 42 w 53"/>
                <a:gd name="T3" fmla="*/ 27 h 28"/>
                <a:gd name="T4" fmla="*/ 34 w 53"/>
                <a:gd name="T5" fmla="*/ 27 h 28"/>
                <a:gd name="T6" fmla="*/ 25 w 53"/>
                <a:gd name="T7" fmla="*/ 25 h 28"/>
                <a:gd name="T8" fmla="*/ 15 w 53"/>
                <a:gd name="T9" fmla="*/ 24 h 28"/>
                <a:gd name="T10" fmla="*/ 8 w 53"/>
                <a:gd name="T11" fmla="*/ 21 h 28"/>
                <a:gd name="T12" fmla="*/ 2 w 53"/>
                <a:gd name="T13" fmla="*/ 15 h 28"/>
                <a:gd name="T14" fmla="*/ 0 w 53"/>
                <a:gd name="T15" fmla="*/ 10 h 28"/>
                <a:gd name="T16" fmla="*/ 2 w 53"/>
                <a:gd name="T17" fmla="*/ 0 h 28"/>
                <a:gd name="T18" fmla="*/ 14 w 53"/>
                <a:gd name="T19" fmla="*/ 5 h 28"/>
                <a:gd name="T20" fmla="*/ 21 w 53"/>
                <a:gd name="T21" fmla="*/ 8 h 28"/>
                <a:gd name="T22" fmla="*/ 25 w 53"/>
                <a:gd name="T23" fmla="*/ 8 h 28"/>
                <a:gd name="T24" fmla="*/ 28 w 53"/>
                <a:gd name="T25" fmla="*/ 5 h 28"/>
                <a:gd name="T26" fmla="*/ 34 w 53"/>
                <a:gd name="T27" fmla="*/ 4 h 28"/>
                <a:gd name="T28" fmla="*/ 41 w 53"/>
                <a:gd name="T29" fmla="*/ 1 h 28"/>
                <a:gd name="T30" fmla="*/ 53 w 53"/>
                <a:gd name="T31" fmla="*/ 0 h 28"/>
                <a:gd name="T32" fmla="*/ 52 w 53"/>
                <a:gd name="T33" fmla="*/ 10 h 28"/>
                <a:gd name="T34" fmla="*/ 51 w 53"/>
                <a:gd name="T35" fmla="*/ 18 h 28"/>
                <a:gd name="T36" fmla="*/ 49 w 53"/>
                <a:gd name="T37" fmla="*/ 28 h 2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3"/>
                <a:gd name="T58" fmla="*/ 0 h 28"/>
                <a:gd name="T59" fmla="*/ 53 w 53"/>
                <a:gd name="T60" fmla="*/ 28 h 2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3" h="28">
                  <a:moveTo>
                    <a:pt x="49" y="28"/>
                  </a:moveTo>
                  <a:lnTo>
                    <a:pt x="42" y="27"/>
                  </a:lnTo>
                  <a:lnTo>
                    <a:pt x="34" y="27"/>
                  </a:lnTo>
                  <a:lnTo>
                    <a:pt x="25" y="25"/>
                  </a:lnTo>
                  <a:lnTo>
                    <a:pt x="15" y="24"/>
                  </a:lnTo>
                  <a:lnTo>
                    <a:pt x="8" y="21"/>
                  </a:lnTo>
                  <a:lnTo>
                    <a:pt x="2" y="15"/>
                  </a:lnTo>
                  <a:lnTo>
                    <a:pt x="0" y="10"/>
                  </a:lnTo>
                  <a:lnTo>
                    <a:pt x="2" y="0"/>
                  </a:lnTo>
                  <a:lnTo>
                    <a:pt x="14" y="5"/>
                  </a:lnTo>
                  <a:lnTo>
                    <a:pt x="21" y="8"/>
                  </a:lnTo>
                  <a:lnTo>
                    <a:pt x="25" y="8"/>
                  </a:lnTo>
                  <a:lnTo>
                    <a:pt x="28" y="5"/>
                  </a:lnTo>
                  <a:lnTo>
                    <a:pt x="34" y="4"/>
                  </a:lnTo>
                  <a:lnTo>
                    <a:pt x="41" y="1"/>
                  </a:lnTo>
                  <a:lnTo>
                    <a:pt x="53" y="0"/>
                  </a:lnTo>
                  <a:lnTo>
                    <a:pt x="52" y="10"/>
                  </a:lnTo>
                  <a:lnTo>
                    <a:pt x="51" y="18"/>
                  </a:lnTo>
                  <a:lnTo>
                    <a:pt x="49" y="28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49" name="Freeform 31"/>
            <p:cNvSpPr>
              <a:spLocks/>
            </p:cNvSpPr>
            <p:nvPr/>
          </p:nvSpPr>
          <p:spPr bwMode="gray">
            <a:xfrm>
              <a:off x="3976" y="2476"/>
              <a:ext cx="19" cy="24"/>
            </a:xfrm>
            <a:custGeom>
              <a:avLst/>
              <a:gdLst>
                <a:gd name="T0" fmla="*/ 9 w 19"/>
                <a:gd name="T1" fmla="*/ 0 h 24"/>
                <a:gd name="T2" fmla="*/ 13 w 19"/>
                <a:gd name="T3" fmla="*/ 6 h 24"/>
                <a:gd name="T4" fmla="*/ 17 w 19"/>
                <a:gd name="T5" fmla="*/ 12 h 24"/>
                <a:gd name="T6" fmla="*/ 19 w 19"/>
                <a:gd name="T7" fmla="*/ 19 h 24"/>
                <a:gd name="T8" fmla="*/ 16 w 19"/>
                <a:gd name="T9" fmla="*/ 24 h 24"/>
                <a:gd name="T10" fmla="*/ 10 w 19"/>
                <a:gd name="T11" fmla="*/ 23 h 24"/>
                <a:gd name="T12" fmla="*/ 4 w 19"/>
                <a:gd name="T13" fmla="*/ 19 h 24"/>
                <a:gd name="T14" fmla="*/ 2 w 19"/>
                <a:gd name="T15" fmla="*/ 13 h 24"/>
                <a:gd name="T16" fmla="*/ 0 w 19"/>
                <a:gd name="T17" fmla="*/ 8 h 24"/>
                <a:gd name="T18" fmla="*/ 3 w 19"/>
                <a:gd name="T19" fmla="*/ 3 h 24"/>
                <a:gd name="T20" fmla="*/ 9 w 19"/>
                <a:gd name="T21" fmla="*/ 0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"/>
                <a:gd name="T34" fmla="*/ 0 h 24"/>
                <a:gd name="T35" fmla="*/ 19 w 19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" h="24">
                  <a:moveTo>
                    <a:pt x="9" y="0"/>
                  </a:moveTo>
                  <a:lnTo>
                    <a:pt x="13" y="6"/>
                  </a:lnTo>
                  <a:lnTo>
                    <a:pt x="17" y="12"/>
                  </a:lnTo>
                  <a:lnTo>
                    <a:pt x="19" y="19"/>
                  </a:lnTo>
                  <a:lnTo>
                    <a:pt x="16" y="24"/>
                  </a:lnTo>
                  <a:lnTo>
                    <a:pt x="10" y="23"/>
                  </a:lnTo>
                  <a:lnTo>
                    <a:pt x="4" y="19"/>
                  </a:lnTo>
                  <a:lnTo>
                    <a:pt x="2" y="13"/>
                  </a:lnTo>
                  <a:lnTo>
                    <a:pt x="0" y="8"/>
                  </a:lnTo>
                  <a:lnTo>
                    <a:pt x="3" y="3"/>
                  </a:lnTo>
                  <a:lnTo>
                    <a:pt x="9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50" name="Freeform 32"/>
            <p:cNvSpPr>
              <a:spLocks/>
            </p:cNvSpPr>
            <p:nvPr/>
          </p:nvSpPr>
          <p:spPr bwMode="gray">
            <a:xfrm>
              <a:off x="4014" y="2481"/>
              <a:ext cx="46" cy="60"/>
            </a:xfrm>
            <a:custGeom>
              <a:avLst/>
              <a:gdLst>
                <a:gd name="T0" fmla="*/ 23 w 46"/>
                <a:gd name="T1" fmla="*/ 60 h 60"/>
                <a:gd name="T2" fmla="*/ 22 w 46"/>
                <a:gd name="T3" fmla="*/ 58 h 60"/>
                <a:gd name="T4" fmla="*/ 16 w 46"/>
                <a:gd name="T5" fmla="*/ 55 h 60"/>
                <a:gd name="T6" fmla="*/ 10 w 46"/>
                <a:gd name="T7" fmla="*/ 52 h 60"/>
                <a:gd name="T8" fmla="*/ 5 w 46"/>
                <a:gd name="T9" fmla="*/ 46 h 60"/>
                <a:gd name="T10" fmla="*/ 0 w 46"/>
                <a:gd name="T11" fmla="*/ 36 h 60"/>
                <a:gd name="T12" fmla="*/ 7 w 46"/>
                <a:gd name="T13" fmla="*/ 28 h 60"/>
                <a:gd name="T14" fmla="*/ 12 w 46"/>
                <a:gd name="T15" fmla="*/ 17 h 60"/>
                <a:gd name="T16" fmla="*/ 17 w 46"/>
                <a:gd name="T17" fmla="*/ 7 h 60"/>
                <a:gd name="T18" fmla="*/ 23 w 46"/>
                <a:gd name="T19" fmla="*/ 0 h 60"/>
                <a:gd name="T20" fmla="*/ 27 w 46"/>
                <a:gd name="T21" fmla="*/ 5 h 60"/>
                <a:gd name="T22" fmla="*/ 33 w 46"/>
                <a:gd name="T23" fmla="*/ 11 h 60"/>
                <a:gd name="T24" fmla="*/ 38 w 46"/>
                <a:gd name="T25" fmla="*/ 19 h 60"/>
                <a:gd name="T26" fmla="*/ 43 w 46"/>
                <a:gd name="T27" fmla="*/ 27 h 60"/>
                <a:gd name="T28" fmla="*/ 44 w 46"/>
                <a:gd name="T29" fmla="*/ 31 h 60"/>
                <a:gd name="T30" fmla="*/ 44 w 46"/>
                <a:gd name="T31" fmla="*/ 41 h 60"/>
                <a:gd name="T32" fmla="*/ 46 w 46"/>
                <a:gd name="T33" fmla="*/ 48 h 60"/>
                <a:gd name="T34" fmla="*/ 44 w 46"/>
                <a:gd name="T35" fmla="*/ 51 h 60"/>
                <a:gd name="T36" fmla="*/ 40 w 46"/>
                <a:gd name="T37" fmla="*/ 53 h 60"/>
                <a:gd name="T38" fmla="*/ 34 w 46"/>
                <a:gd name="T39" fmla="*/ 56 h 60"/>
                <a:gd name="T40" fmla="*/ 23 w 46"/>
                <a:gd name="T41" fmla="*/ 60 h 6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6"/>
                <a:gd name="T64" fmla="*/ 0 h 60"/>
                <a:gd name="T65" fmla="*/ 46 w 46"/>
                <a:gd name="T66" fmla="*/ 60 h 6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6" h="60">
                  <a:moveTo>
                    <a:pt x="23" y="60"/>
                  </a:moveTo>
                  <a:lnTo>
                    <a:pt x="22" y="58"/>
                  </a:lnTo>
                  <a:lnTo>
                    <a:pt x="16" y="55"/>
                  </a:lnTo>
                  <a:lnTo>
                    <a:pt x="10" y="52"/>
                  </a:lnTo>
                  <a:lnTo>
                    <a:pt x="5" y="46"/>
                  </a:lnTo>
                  <a:lnTo>
                    <a:pt x="0" y="36"/>
                  </a:lnTo>
                  <a:lnTo>
                    <a:pt x="7" y="28"/>
                  </a:lnTo>
                  <a:lnTo>
                    <a:pt x="12" y="17"/>
                  </a:lnTo>
                  <a:lnTo>
                    <a:pt x="17" y="7"/>
                  </a:lnTo>
                  <a:lnTo>
                    <a:pt x="23" y="0"/>
                  </a:lnTo>
                  <a:lnTo>
                    <a:pt x="27" y="5"/>
                  </a:lnTo>
                  <a:lnTo>
                    <a:pt x="33" y="11"/>
                  </a:lnTo>
                  <a:lnTo>
                    <a:pt x="38" y="19"/>
                  </a:lnTo>
                  <a:lnTo>
                    <a:pt x="43" y="27"/>
                  </a:lnTo>
                  <a:lnTo>
                    <a:pt x="44" y="31"/>
                  </a:lnTo>
                  <a:lnTo>
                    <a:pt x="44" y="41"/>
                  </a:lnTo>
                  <a:lnTo>
                    <a:pt x="46" y="48"/>
                  </a:lnTo>
                  <a:lnTo>
                    <a:pt x="44" y="51"/>
                  </a:lnTo>
                  <a:lnTo>
                    <a:pt x="40" y="53"/>
                  </a:lnTo>
                  <a:lnTo>
                    <a:pt x="34" y="56"/>
                  </a:lnTo>
                  <a:lnTo>
                    <a:pt x="23" y="6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51" name="Freeform 33"/>
            <p:cNvSpPr>
              <a:spLocks/>
            </p:cNvSpPr>
            <p:nvPr/>
          </p:nvSpPr>
          <p:spPr bwMode="gray">
            <a:xfrm>
              <a:off x="4150" y="2341"/>
              <a:ext cx="41" cy="72"/>
            </a:xfrm>
            <a:custGeom>
              <a:avLst/>
              <a:gdLst>
                <a:gd name="T0" fmla="*/ 40 w 41"/>
                <a:gd name="T1" fmla="*/ 28 h 72"/>
                <a:gd name="T2" fmla="*/ 40 w 41"/>
                <a:gd name="T3" fmla="*/ 37 h 72"/>
                <a:gd name="T4" fmla="*/ 41 w 41"/>
                <a:gd name="T5" fmla="*/ 45 h 72"/>
                <a:gd name="T6" fmla="*/ 40 w 41"/>
                <a:gd name="T7" fmla="*/ 55 h 72"/>
                <a:gd name="T8" fmla="*/ 35 w 41"/>
                <a:gd name="T9" fmla="*/ 61 h 72"/>
                <a:gd name="T10" fmla="*/ 28 w 41"/>
                <a:gd name="T11" fmla="*/ 61 h 72"/>
                <a:gd name="T12" fmla="*/ 23 w 41"/>
                <a:gd name="T13" fmla="*/ 59 h 72"/>
                <a:gd name="T14" fmla="*/ 18 w 41"/>
                <a:gd name="T15" fmla="*/ 58 h 72"/>
                <a:gd name="T16" fmla="*/ 13 w 41"/>
                <a:gd name="T17" fmla="*/ 56 h 72"/>
                <a:gd name="T18" fmla="*/ 8 w 41"/>
                <a:gd name="T19" fmla="*/ 61 h 72"/>
                <a:gd name="T20" fmla="*/ 6 w 41"/>
                <a:gd name="T21" fmla="*/ 65 h 72"/>
                <a:gd name="T22" fmla="*/ 3 w 41"/>
                <a:gd name="T23" fmla="*/ 69 h 72"/>
                <a:gd name="T24" fmla="*/ 0 w 41"/>
                <a:gd name="T25" fmla="*/ 72 h 72"/>
                <a:gd name="T26" fmla="*/ 0 w 41"/>
                <a:gd name="T27" fmla="*/ 58 h 72"/>
                <a:gd name="T28" fmla="*/ 1 w 41"/>
                <a:gd name="T29" fmla="*/ 41 h 72"/>
                <a:gd name="T30" fmla="*/ 4 w 41"/>
                <a:gd name="T31" fmla="*/ 27 h 72"/>
                <a:gd name="T32" fmla="*/ 4 w 41"/>
                <a:gd name="T33" fmla="*/ 20 h 72"/>
                <a:gd name="T34" fmla="*/ 6 w 41"/>
                <a:gd name="T35" fmla="*/ 15 h 72"/>
                <a:gd name="T36" fmla="*/ 6 w 41"/>
                <a:gd name="T37" fmla="*/ 10 h 72"/>
                <a:gd name="T38" fmla="*/ 6 w 41"/>
                <a:gd name="T39" fmla="*/ 0 h 72"/>
                <a:gd name="T40" fmla="*/ 13 w 41"/>
                <a:gd name="T41" fmla="*/ 1 h 72"/>
                <a:gd name="T42" fmla="*/ 17 w 41"/>
                <a:gd name="T43" fmla="*/ 3 h 72"/>
                <a:gd name="T44" fmla="*/ 18 w 41"/>
                <a:gd name="T45" fmla="*/ 4 h 72"/>
                <a:gd name="T46" fmla="*/ 20 w 41"/>
                <a:gd name="T47" fmla="*/ 7 h 72"/>
                <a:gd name="T48" fmla="*/ 23 w 41"/>
                <a:gd name="T49" fmla="*/ 11 h 72"/>
                <a:gd name="T50" fmla="*/ 30 w 41"/>
                <a:gd name="T51" fmla="*/ 18 h 72"/>
                <a:gd name="T52" fmla="*/ 40 w 41"/>
                <a:gd name="T53" fmla="*/ 28 h 7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1"/>
                <a:gd name="T82" fmla="*/ 0 h 72"/>
                <a:gd name="T83" fmla="*/ 41 w 41"/>
                <a:gd name="T84" fmla="*/ 72 h 7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1" h="72">
                  <a:moveTo>
                    <a:pt x="40" y="28"/>
                  </a:moveTo>
                  <a:lnTo>
                    <a:pt x="40" y="37"/>
                  </a:lnTo>
                  <a:lnTo>
                    <a:pt x="41" y="45"/>
                  </a:lnTo>
                  <a:lnTo>
                    <a:pt x="40" y="55"/>
                  </a:lnTo>
                  <a:lnTo>
                    <a:pt x="35" y="61"/>
                  </a:lnTo>
                  <a:lnTo>
                    <a:pt x="28" y="61"/>
                  </a:lnTo>
                  <a:lnTo>
                    <a:pt x="23" y="59"/>
                  </a:lnTo>
                  <a:lnTo>
                    <a:pt x="18" y="58"/>
                  </a:lnTo>
                  <a:lnTo>
                    <a:pt x="13" y="56"/>
                  </a:lnTo>
                  <a:lnTo>
                    <a:pt x="8" y="61"/>
                  </a:lnTo>
                  <a:lnTo>
                    <a:pt x="6" y="65"/>
                  </a:lnTo>
                  <a:lnTo>
                    <a:pt x="3" y="69"/>
                  </a:lnTo>
                  <a:lnTo>
                    <a:pt x="0" y="72"/>
                  </a:lnTo>
                  <a:lnTo>
                    <a:pt x="0" y="58"/>
                  </a:lnTo>
                  <a:lnTo>
                    <a:pt x="1" y="41"/>
                  </a:lnTo>
                  <a:lnTo>
                    <a:pt x="4" y="27"/>
                  </a:lnTo>
                  <a:lnTo>
                    <a:pt x="4" y="20"/>
                  </a:lnTo>
                  <a:lnTo>
                    <a:pt x="6" y="15"/>
                  </a:lnTo>
                  <a:lnTo>
                    <a:pt x="6" y="10"/>
                  </a:lnTo>
                  <a:lnTo>
                    <a:pt x="6" y="0"/>
                  </a:lnTo>
                  <a:lnTo>
                    <a:pt x="13" y="1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20" y="7"/>
                  </a:lnTo>
                  <a:lnTo>
                    <a:pt x="23" y="11"/>
                  </a:lnTo>
                  <a:lnTo>
                    <a:pt x="30" y="18"/>
                  </a:lnTo>
                  <a:lnTo>
                    <a:pt x="40" y="28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52" name="Freeform 34"/>
            <p:cNvSpPr>
              <a:spLocks/>
            </p:cNvSpPr>
            <p:nvPr/>
          </p:nvSpPr>
          <p:spPr bwMode="gray">
            <a:xfrm>
              <a:off x="4007" y="2259"/>
              <a:ext cx="132" cy="198"/>
            </a:xfrm>
            <a:custGeom>
              <a:avLst/>
              <a:gdLst>
                <a:gd name="T0" fmla="*/ 33 w 132"/>
                <a:gd name="T1" fmla="*/ 76 h 198"/>
                <a:gd name="T2" fmla="*/ 40 w 132"/>
                <a:gd name="T3" fmla="*/ 71 h 198"/>
                <a:gd name="T4" fmla="*/ 45 w 132"/>
                <a:gd name="T5" fmla="*/ 66 h 198"/>
                <a:gd name="T6" fmla="*/ 50 w 132"/>
                <a:gd name="T7" fmla="*/ 63 h 198"/>
                <a:gd name="T8" fmla="*/ 53 w 132"/>
                <a:gd name="T9" fmla="*/ 63 h 198"/>
                <a:gd name="T10" fmla="*/ 57 w 132"/>
                <a:gd name="T11" fmla="*/ 69 h 198"/>
                <a:gd name="T12" fmla="*/ 60 w 132"/>
                <a:gd name="T13" fmla="*/ 80 h 198"/>
                <a:gd name="T14" fmla="*/ 75 w 132"/>
                <a:gd name="T15" fmla="*/ 69 h 198"/>
                <a:gd name="T16" fmla="*/ 89 w 132"/>
                <a:gd name="T17" fmla="*/ 58 h 198"/>
                <a:gd name="T18" fmla="*/ 103 w 132"/>
                <a:gd name="T19" fmla="*/ 44 h 198"/>
                <a:gd name="T20" fmla="*/ 109 w 132"/>
                <a:gd name="T21" fmla="*/ 55 h 198"/>
                <a:gd name="T22" fmla="*/ 112 w 132"/>
                <a:gd name="T23" fmla="*/ 68 h 198"/>
                <a:gd name="T24" fmla="*/ 112 w 132"/>
                <a:gd name="T25" fmla="*/ 80 h 198"/>
                <a:gd name="T26" fmla="*/ 132 w 132"/>
                <a:gd name="T27" fmla="*/ 62 h 198"/>
                <a:gd name="T28" fmla="*/ 132 w 132"/>
                <a:gd name="T29" fmla="*/ 72 h 198"/>
                <a:gd name="T30" fmla="*/ 132 w 132"/>
                <a:gd name="T31" fmla="*/ 85 h 198"/>
                <a:gd name="T32" fmla="*/ 132 w 132"/>
                <a:gd name="T33" fmla="*/ 100 h 198"/>
                <a:gd name="T34" fmla="*/ 132 w 132"/>
                <a:gd name="T35" fmla="*/ 117 h 198"/>
                <a:gd name="T36" fmla="*/ 129 w 132"/>
                <a:gd name="T37" fmla="*/ 133 h 198"/>
                <a:gd name="T38" fmla="*/ 126 w 132"/>
                <a:gd name="T39" fmla="*/ 148 h 198"/>
                <a:gd name="T40" fmla="*/ 120 w 132"/>
                <a:gd name="T41" fmla="*/ 161 h 198"/>
                <a:gd name="T42" fmla="*/ 113 w 132"/>
                <a:gd name="T43" fmla="*/ 169 h 198"/>
                <a:gd name="T44" fmla="*/ 103 w 132"/>
                <a:gd name="T45" fmla="*/ 172 h 198"/>
                <a:gd name="T46" fmla="*/ 103 w 132"/>
                <a:gd name="T47" fmla="*/ 165 h 198"/>
                <a:gd name="T48" fmla="*/ 106 w 132"/>
                <a:gd name="T49" fmla="*/ 155 h 198"/>
                <a:gd name="T50" fmla="*/ 108 w 132"/>
                <a:gd name="T51" fmla="*/ 147 h 198"/>
                <a:gd name="T52" fmla="*/ 88 w 132"/>
                <a:gd name="T53" fmla="*/ 148 h 198"/>
                <a:gd name="T54" fmla="*/ 74 w 132"/>
                <a:gd name="T55" fmla="*/ 152 h 198"/>
                <a:gd name="T56" fmla="*/ 62 w 132"/>
                <a:gd name="T57" fmla="*/ 160 h 198"/>
                <a:gd name="T58" fmla="*/ 54 w 132"/>
                <a:gd name="T59" fmla="*/ 168 h 198"/>
                <a:gd name="T60" fmla="*/ 44 w 132"/>
                <a:gd name="T61" fmla="*/ 178 h 198"/>
                <a:gd name="T62" fmla="*/ 33 w 132"/>
                <a:gd name="T63" fmla="*/ 188 h 198"/>
                <a:gd name="T64" fmla="*/ 20 w 132"/>
                <a:gd name="T65" fmla="*/ 198 h 198"/>
                <a:gd name="T66" fmla="*/ 20 w 132"/>
                <a:gd name="T67" fmla="*/ 195 h 198"/>
                <a:gd name="T68" fmla="*/ 21 w 132"/>
                <a:gd name="T69" fmla="*/ 186 h 198"/>
                <a:gd name="T70" fmla="*/ 23 w 132"/>
                <a:gd name="T71" fmla="*/ 176 h 198"/>
                <a:gd name="T72" fmla="*/ 24 w 132"/>
                <a:gd name="T73" fmla="*/ 165 h 198"/>
                <a:gd name="T74" fmla="*/ 26 w 132"/>
                <a:gd name="T75" fmla="*/ 157 h 198"/>
                <a:gd name="T76" fmla="*/ 26 w 132"/>
                <a:gd name="T77" fmla="*/ 151 h 198"/>
                <a:gd name="T78" fmla="*/ 23 w 132"/>
                <a:gd name="T79" fmla="*/ 150 h 198"/>
                <a:gd name="T80" fmla="*/ 19 w 132"/>
                <a:gd name="T81" fmla="*/ 147 h 198"/>
                <a:gd name="T82" fmla="*/ 14 w 132"/>
                <a:gd name="T83" fmla="*/ 145 h 198"/>
                <a:gd name="T84" fmla="*/ 12 w 132"/>
                <a:gd name="T85" fmla="*/ 143 h 198"/>
                <a:gd name="T86" fmla="*/ 2 w 132"/>
                <a:gd name="T87" fmla="*/ 76 h 198"/>
                <a:gd name="T88" fmla="*/ 0 w 132"/>
                <a:gd name="T89" fmla="*/ 65 h 198"/>
                <a:gd name="T90" fmla="*/ 2 w 132"/>
                <a:gd name="T91" fmla="*/ 51 h 198"/>
                <a:gd name="T92" fmla="*/ 2 w 132"/>
                <a:gd name="T93" fmla="*/ 35 h 198"/>
                <a:gd name="T94" fmla="*/ 3 w 132"/>
                <a:gd name="T95" fmla="*/ 21 h 198"/>
                <a:gd name="T96" fmla="*/ 6 w 132"/>
                <a:gd name="T97" fmla="*/ 10 h 198"/>
                <a:gd name="T98" fmla="*/ 10 w 132"/>
                <a:gd name="T99" fmla="*/ 1 h 198"/>
                <a:gd name="T100" fmla="*/ 16 w 132"/>
                <a:gd name="T101" fmla="*/ 0 h 198"/>
                <a:gd name="T102" fmla="*/ 21 w 132"/>
                <a:gd name="T103" fmla="*/ 7 h 198"/>
                <a:gd name="T104" fmla="*/ 27 w 132"/>
                <a:gd name="T105" fmla="*/ 18 h 198"/>
                <a:gd name="T106" fmla="*/ 30 w 132"/>
                <a:gd name="T107" fmla="*/ 34 h 198"/>
                <a:gd name="T108" fmla="*/ 31 w 132"/>
                <a:gd name="T109" fmla="*/ 49 h 198"/>
                <a:gd name="T110" fmla="*/ 33 w 132"/>
                <a:gd name="T111" fmla="*/ 65 h 198"/>
                <a:gd name="T112" fmla="*/ 33 w 132"/>
                <a:gd name="T113" fmla="*/ 76 h 19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32"/>
                <a:gd name="T172" fmla="*/ 0 h 198"/>
                <a:gd name="T173" fmla="*/ 132 w 132"/>
                <a:gd name="T174" fmla="*/ 198 h 19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32" h="198">
                  <a:moveTo>
                    <a:pt x="33" y="76"/>
                  </a:moveTo>
                  <a:lnTo>
                    <a:pt x="40" y="71"/>
                  </a:lnTo>
                  <a:lnTo>
                    <a:pt x="45" y="66"/>
                  </a:lnTo>
                  <a:lnTo>
                    <a:pt x="50" y="63"/>
                  </a:lnTo>
                  <a:lnTo>
                    <a:pt x="53" y="63"/>
                  </a:lnTo>
                  <a:lnTo>
                    <a:pt x="57" y="69"/>
                  </a:lnTo>
                  <a:lnTo>
                    <a:pt x="60" y="80"/>
                  </a:lnTo>
                  <a:lnTo>
                    <a:pt x="75" y="69"/>
                  </a:lnTo>
                  <a:lnTo>
                    <a:pt x="89" y="58"/>
                  </a:lnTo>
                  <a:lnTo>
                    <a:pt x="103" y="44"/>
                  </a:lnTo>
                  <a:lnTo>
                    <a:pt x="109" y="55"/>
                  </a:lnTo>
                  <a:lnTo>
                    <a:pt x="112" y="68"/>
                  </a:lnTo>
                  <a:lnTo>
                    <a:pt x="112" y="80"/>
                  </a:lnTo>
                  <a:lnTo>
                    <a:pt x="132" y="62"/>
                  </a:lnTo>
                  <a:lnTo>
                    <a:pt x="132" y="72"/>
                  </a:lnTo>
                  <a:lnTo>
                    <a:pt x="132" y="85"/>
                  </a:lnTo>
                  <a:lnTo>
                    <a:pt x="132" y="100"/>
                  </a:lnTo>
                  <a:lnTo>
                    <a:pt x="132" y="117"/>
                  </a:lnTo>
                  <a:lnTo>
                    <a:pt x="129" y="133"/>
                  </a:lnTo>
                  <a:lnTo>
                    <a:pt x="126" y="148"/>
                  </a:lnTo>
                  <a:lnTo>
                    <a:pt x="120" y="161"/>
                  </a:lnTo>
                  <a:lnTo>
                    <a:pt x="113" y="169"/>
                  </a:lnTo>
                  <a:lnTo>
                    <a:pt x="103" y="172"/>
                  </a:lnTo>
                  <a:lnTo>
                    <a:pt x="103" y="165"/>
                  </a:lnTo>
                  <a:lnTo>
                    <a:pt x="106" y="155"/>
                  </a:lnTo>
                  <a:lnTo>
                    <a:pt x="108" y="147"/>
                  </a:lnTo>
                  <a:lnTo>
                    <a:pt x="88" y="148"/>
                  </a:lnTo>
                  <a:lnTo>
                    <a:pt x="74" y="152"/>
                  </a:lnTo>
                  <a:lnTo>
                    <a:pt x="62" y="160"/>
                  </a:lnTo>
                  <a:lnTo>
                    <a:pt x="54" y="168"/>
                  </a:lnTo>
                  <a:lnTo>
                    <a:pt x="44" y="178"/>
                  </a:lnTo>
                  <a:lnTo>
                    <a:pt x="33" y="188"/>
                  </a:lnTo>
                  <a:lnTo>
                    <a:pt x="20" y="198"/>
                  </a:lnTo>
                  <a:lnTo>
                    <a:pt x="20" y="195"/>
                  </a:lnTo>
                  <a:lnTo>
                    <a:pt x="21" y="186"/>
                  </a:lnTo>
                  <a:lnTo>
                    <a:pt x="23" y="176"/>
                  </a:lnTo>
                  <a:lnTo>
                    <a:pt x="24" y="165"/>
                  </a:lnTo>
                  <a:lnTo>
                    <a:pt x="26" y="157"/>
                  </a:lnTo>
                  <a:lnTo>
                    <a:pt x="26" y="151"/>
                  </a:lnTo>
                  <a:lnTo>
                    <a:pt x="23" y="150"/>
                  </a:lnTo>
                  <a:lnTo>
                    <a:pt x="19" y="147"/>
                  </a:lnTo>
                  <a:lnTo>
                    <a:pt x="14" y="145"/>
                  </a:lnTo>
                  <a:lnTo>
                    <a:pt x="12" y="143"/>
                  </a:lnTo>
                  <a:lnTo>
                    <a:pt x="2" y="76"/>
                  </a:lnTo>
                  <a:lnTo>
                    <a:pt x="0" y="65"/>
                  </a:lnTo>
                  <a:lnTo>
                    <a:pt x="2" y="51"/>
                  </a:lnTo>
                  <a:lnTo>
                    <a:pt x="2" y="35"/>
                  </a:lnTo>
                  <a:lnTo>
                    <a:pt x="3" y="21"/>
                  </a:lnTo>
                  <a:lnTo>
                    <a:pt x="6" y="10"/>
                  </a:lnTo>
                  <a:lnTo>
                    <a:pt x="10" y="1"/>
                  </a:lnTo>
                  <a:lnTo>
                    <a:pt x="16" y="0"/>
                  </a:lnTo>
                  <a:lnTo>
                    <a:pt x="21" y="7"/>
                  </a:lnTo>
                  <a:lnTo>
                    <a:pt x="27" y="18"/>
                  </a:lnTo>
                  <a:lnTo>
                    <a:pt x="30" y="34"/>
                  </a:lnTo>
                  <a:lnTo>
                    <a:pt x="31" y="49"/>
                  </a:lnTo>
                  <a:lnTo>
                    <a:pt x="33" y="65"/>
                  </a:lnTo>
                  <a:lnTo>
                    <a:pt x="33" y="76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53" name="Freeform 35"/>
            <p:cNvSpPr>
              <a:spLocks/>
            </p:cNvSpPr>
            <p:nvPr/>
          </p:nvSpPr>
          <p:spPr bwMode="gray">
            <a:xfrm>
              <a:off x="2340" y="2499"/>
              <a:ext cx="85" cy="95"/>
            </a:xfrm>
            <a:custGeom>
              <a:avLst/>
              <a:gdLst>
                <a:gd name="T0" fmla="*/ 85 w 85"/>
                <a:gd name="T1" fmla="*/ 93 h 95"/>
                <a:gd name="T2" fmla="*/ 84 w 85"/>
                <a:gd name="T3" fmla="*/ 81 h 95"/>
                <a:gd name="T4" fmla="*/ 77 w 85"/>
                <a:gd name="T5" fmla="*/ 68 h 95"/>
                <a:gd name="T6" fmla="*/ 65 w 85"/>
                <a:gd name="T7" fmla="*/ 52 h 95"/>
                <a:gd name="T8" fmla="*/ 51 w 85"/>
                <a:gd name="T9" fmla="*/ 33 h 95"/>
                <a:gd name="T10" fmla="*/ 36 w 85"/>
                <a:gd name="T11" fmla="*/ 14 h 95"/>
                <a:gd name="T12" fmla="*/ 23 w 85"/>
                <a:gd name="T13" fmla="*/ 4 h 95"/>
                <a:gd name="T14" fmla="*/ 10 w 85"/>
                <a:gd name="T15" fmla="*/ 0 h 95"/>
                <a:gd name="T16" fmla="*/ 0 w 85"/>
                <a:gd name="T17" fmla="*/ 1 h 95"/>
                <a:gd name="T18" fmla="*/ 0 w 85"/>
                <a:gd name="T19" fmla="*/ 9 h 95"/>
                <a:gd name="T20" fmla="*/ 3 w 85"/>
                <a:gd name="T21" fmla="*/ 17 h 95"/>
                <a:gd name="T22" fmla="*/ 9 w 85"/>
                <a:gd name="T23" fmla="*/ 27 h 95"/>
                <a:gd name="T24" fmla="*/ 17 w 85"/>
                <a:gd name="T25" fmla="*/ 38 h 95"/>
                <a:gd name="T26" fmla="*/ 31 w 85"/>
                <a:gd name="T27" fmla="*/ 54 h 95"/>
                <a:gd name="T28" fmla="*/ 37 w 85"/>
                <a:gd name="T29" fmla="*/ 64 h 95"/>
                <a:gd name="T30" fmla="*/ 39 w 85"/>
                <a:gd name="T31" fmla="*/ 72 h 95"/>
                <a:gd name="T32" fmla="*/ 40 w 85"/>
                <a:gd name="T33" fmla="*/ 79 h 95"/>
                <a:gd name="T34" fmla="*/ 46 w 85"/>
                <a:gd name="T35" fmla="*/ 88 h 95"/>
                <a:gd name="T36" fmla="*/ 53 w 85"/>
                <a:gd name="T37" fmla="*/ 93 h 95"/>
                <a:gd name="T38" fmla="*/ 63 w 85"/>
                <a:gd name="T39" fmla="*/ 95 h 95"/>
                <a:gd name="T40" fmla="*/ 72 w 85"/>
                <a:gd name="T41" fmla="*/ 95 h 95"/>
                <a:gd name="T42" fmla="*/ 81 w 85"/>
                <a:gd name="T43" fmla="*/ 93 h 95"/>
                <a:gd name="T44" fmla="*/ 85 w 85"/>
                <a:gd name="T45" fmla="*/ 93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5"/>
                <a:gd name="T70" fmla="*/ 0 h 95"/>
                <a:gd name="T71" fmla="*/ 85 w 85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5" h="95">
                  <a:moveTo>
                    <a:pt x="85" y="93"/>
                  </a:moveTo>
                  <a:lnTo>
                    <a:pt x="84" y="81"/>
                  </a:lnTo>
                  <a:lnTo>
                    <a:pt x="77" y="68"/>
                  </a:lnTo>
                  <a:lnTo>
                    <a:pt x="65" y="52"/>
                  </a:lnTo>
                  <a:lnTo>
                    <a:pt x="51" y="33"/>
                  </a:lnTo>
                  <a:lnTo>
                    <a:pt x="36" y="14"/>
                  </a:lnTo>
                  <a:lnTo>
                    <a:pt x="23" y="4"/>
                  </a:lnTo>
                  <a:lnTo>
                    <a:pt x="10" y="0"/>
                  </a:lnTo>
                  <a:lnTo>
                    <a:pt x="0" y="1"/>
                  </a:lnTo>
                  <a:lnTo>
                    <a:pt x="0" y="9"/>
                  </a:lnTo>
                  <a:lnTo>
                    <a:pt x="3" y="17"/>
                  </a:lnTo>
                  <a:lnTo>
                    <a:pt x="9" y="27"/>
                  </a:lnTo>
                  <a:lnTo>
                    <a:pt x="17" y="38"/>
                  </a:lnTo>
                  <a:lnTo>
                    <a:pt x="31" y="54"/>
                  </a:lnTo>
                  <a:lnTo>
                    <a:pt x="37" y="64"/>
                  </a:lnTo>
                  <a:lnTo>
                    <a:pt x="39" y="72"/>
                  </a:lnTo>
                  <a:lnTo>
                    <a:pt x="40" y="79"/>
                  </a:lnTo>
                  <a:lnTo>
                    <a:pt x="46" y="88"/>
                  </a:lnTo>
                  <a:lnTo>
                    <a:pt x="53" y="93"/>
                  </a:lnTo>
                  <a:lnTo>
                    <a:pt x="63" y="95"/>
                  </a:lnTo>
                  <a:lnTo>
                    <a:pt x="72" y="95"/>
                  </a:lnTo>
                  <a:lnTo>
                    <a:pt x="81" y="93"/>
                  </a:lnTo>
                  <a:lnTo>
                    <a:pt x="85" y="93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54" name="Freeform 36"/>
            <p:cNvSpPr>
              <a:spLocks/>
            </p:cNvSpPr>
            <p:nvPr/>
          </p:nvSpPr>
          <p:spPr bwMode="gray">
            <a:xfrm>
              <a:off x="2263" y="1709"/>
              <a:ext cx="1787" cy="1193"/>
            </a:xfrm>
            <a:custGeom>
              <a:avLst/>
              <a:gdLst>
                <a:gd name="T0" fmla="*/ 965 w 1787"/>
                <a:gd name="T1" fmla="*/ 984 h 1193"/>
                <a:gd name="T2" fmla="*/ 1103 w 1787"/>
                <a:gd name="T3" fmla="*/ 947 h 1193"/>
                <a:gd name="T4" fmla="*/ 1183 w 1787"/>
                <a:gd name="T5" fmla="*/ 1022 h 1193"/>
                <a:gd name="T6" fmla="*/ 1315 w 1787"/>
                <a:gd name="T7" fmla="*/ 1040 h 1193"/>
                <a:gd name="T8" fmla="*/ 1274 w 1787"/>
                <a:gd name="T9" fmla="*/ 1061 h 1193"/>
                <a:gd name="T10" fmla="*/ 1265 w 1787"/>
                <a:gd name="T11" fmla="*/ 1152 h 1193"/>
                <a:gd name="T12" fmla="*/ 1350 w 1787"/>
                <a:gd name="T13" fmla="*/ 1112 h 1193"/>
                <a:gd name="T14" fmla="*/ 1397 w 1787"/>
                <a:gd name="T15" fmla="*/ 1064 h 1193"/>
                <a:gd name="T16" fmla="*/ 1527 w 1787"/>
                <a:gd name="T17" fmla="*/ 968 h 1193"/>
                <a:gd name="T18" fmla="*/ 1573 w 1787"/>
                <a:gd name="T19" fmla="*/ 862 h 1193"/>
                <a:gd name="T20" fmla="*/ 1686 w 1787"/>
                <a:gd name="T21" fmla="*/ 895 h 1193"/>
                <a:gd name="T22" fmla="*/ 1695 w 1787"/>
                <a:gd name="T23" fmla="*/ 971 h 1193"/>
                <a:gd name="T24" fmla="*/ 1758 w 1787"/>
                <a:gd name="T25" fmla="*/ 879 h 1193"/>
                <a:gd name="T26" fmla="*/ 1729 w 1787"/>
                <a:gd name="T27" fmla="*/ 858 h 1193"/>
                <a:gd name="T28" fmla="*/ 1606 w 1787"/>
                <a:gd name="T29" fmla="*/ 824 h 1193"/>
                <a:gd name="T30" fmla="*/ 1628 w 1787"/>
                <a:gd name="T31" fmla="*/ 760 h 1193"/>
                <a:gd name="T32" fmla="*/ 1537 w 1787"/>
                <a:gd name="T33" fmla="*/ 803 h 1193"/>
                <a:gd name="T34" fmla="*/ 1651 w 1787"/>
                <a:gd name="T35" fmla="*/ 693 h 1193"/>
                <a:gd name="T36" fmla="*/ 1732 w 1787"/>
                <a:gd name="T37" fmla="*/ 577 h 1193"/>
                <a:gd name="T38" fmla="*/ 1658 w 1787"/>
                <a:gd name="T39" fmla="*/ 496 h 1193"/>
                <a:gd name="T40" fmla="*/ 1630 w 1787"/>
                <a:gd name="T41" fmla="*/ 529 h 1193"/>
                <a:gd name="T42" fmla="*/ 1604 w 1787"/>
                <a:gd name="T43" fmla="*/ 478 h 1193"/>
                <a:gd name="T44" fmla="*/ 1544 w 1787"/>
                <a:gd name="T45" fmla="*/ 448 h 1193"/>
                <a:gd name="T46" fmla="*/ 1401 w 1787"/>
                <a:gd name="T47" fmla="*/ 378 h 1193"/>
                <a:gd name="T48" fmla="*/ 1350 w 1787"/>
                <a:gd name="T49" fmla="*/ 438 h 1193"/>
                <a:gd name="T50" fmla="*/ 1241 w 1787"/>
                <a:gd name="T51" fmla="*/ 352 h 1193"/>
                <a:gd name="T52" fmla="*/ 1159 w 1787"/>
                <a:gd name="T53" fmla="*/ 365 h 1193"/>
                <a:gd name="T54" fmla="*/ 1174 w 1787"/>
                <a:gd name="T55" fmla="*/ 461 h 1193"/>
                <a:gd name="T56" fmla="*/ 1247 w 1787"/>
                <a:gd name="T57" fmla="*/ 598 h 1193"/>
                <a:gd name="T58" fmla="*/ 1222 w 1787"/>
                <a:gd name="T59" fmla="*/ 708 h 1193"/>
                <a:gd name="T60" fmla="*/ 1248 w 1787"/>
                <a:gd name="T61" fmla="*/ 799 h 1193"/>
                <a:gd name="T62" fmla="*/ 1154 w 1787"/>
                <a:gd name="T63" fmla="*/ 704 h 1193"/>
                <a:gd name="T64" fmla="*/ 1072 w 1787"/>
                <a:gd name="T65" fmla="*/ 677 h 1193"/>
                <a:gd name="T66" fmla="*/ 907 w 1787"/>
                <a:gd name="T67" fmla="*/ 605 h 1193"/>
                <a:gd name="T68" fmla="*/ 863 w 1787"/>
                <a:gd name="T69" fmla="*/ 479 h 1193"/>
                <a:gd name="T70" fmla="*/ 912 w 1787"/>
                <a:gd name="T71" fmla="*/ 389 h 1193"/>
                <a:gd name="T72" fmla="*/ 957 w 1787"/>
                <a:gd name="T73" fmla="*/ 317 h 1193"/>
                <a:gd name="T74" fmla="*/ 940 w 1787"/>
                <a:gd name="T75" fmla="*/ 290 h 1193"/>
                <a:gd name="T76" fmla="*/ 1024 w 1787"/>
                <a:gd name="T77" fmla="*/ 198 h 1193"/>
                <a:gd name="T78" fmla="*/ 960 w 1787"/>
                <a:gd name="T79" fmla="*/ 128 h 1193"/>
                <a:gd name="T80" fmla="*/ 921 w 1787"/>
                <a:gd name="T81" fmla="*/ 183 h 1193"/>
                <a:gd name="T82" fmla="*/ 881 w 1787"/>
                <a:gd name="T83" fmla="*/ 184 h 1193"/>
                <a:gd name="T84" fmla="*/ 849 w 1787"/>
                <a:gd name="T85" fmla="*/ 119 h 1193"/>
                <a:gd name="T86" fmla="*/ 785 w 1787"/>
                <a:gd name="T87" fmla="*/ 104 h 1193"/>
                <a:gd name="T88" fmla="*/ 826 w 1787"/>
                <a:gd name="T89" fmla="*/ 211 h 1193"/>
                <a:gd name="T90" fmla="*/ 747 w 1787"/>
                <a:gd name="T91" fmla="*/ 226 h 1193"/>
                <a:gd name="T92" fmla="*/ 655 w 1787"/>
                <a:gd name="T93" fmla="*/ 183 h 1193"/>
                <a:gd name="T94" fmla="*/ 661 w 1787"/>
                <a:gd name="T95" fmla="*/ 204 h 1193"/>
                <a:gd name="T96" fmla="*/ 610 w 1787"/>
                <a:gd name="T97" fmla="*/ 225 h 1193"/>
                <a:gd name="T98" fmla="*/ 552 w 1787"/>
                <a:gd name="T99" fmla="*/ 208 h 1193"/>
                <a:gd name="T100" fmla="*/ 532 w 1787"/>
                <a:gd name="T101" fmla="*/ 193 h 1193"/>
                <a:gd name="T102" fmla="*/ 491 w 1787"/>
                <a:gd name="T103" fmla="*/ 149 h 1193"/>
                <a:gd name="T104" fmla="*/ 431 w 1787"/>
                <a:gd name="T105" fmla="*/ 105 h 1193"/>
                <a:gd name="T106" fmla="*/ 409 w 1787"/>
                <a:gd name="T107" fmla="*/ 85 h 1193"/>
                <a:gd name="T108" fmla="*/ 364 w 1787"/>
                <a:gd name="T109" fmla="*/ 61 h 1193"/>
                <a:gd name="T110" fmla="*/ 224 w 1787"/>
                <a:gd name="T111" fmla="*/ 9 h 1193"/>
                <a:gd name="T112" fmla="*/ 104 w 1787"/>
                <a:gd name="T113" fmla="*/ 541 h 1193"/>
                <a:gd name="T114" fmla="*/ 87 w 1787"/>
                <a:gd name="T115" fmla="*/ 690 h 1193"/>
                <a:gd name="T116" fmla="*/ 87 w 1787"/>
                <a:gd name="T117" fmla="*/ 741 h 1193"/>
                <a:gd name="T118" fmla="*/ 145 w 1787"/>
                <a:gd name="T119" fmla="*/ 820 h 119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87"/>
                <a:gd name="T181" fmla="*/ 0 h 1193"/>
                <a:gd name="T182" fmla="*/ 1787 w 1787"/>
                <a:gd name="T183" fmla="*/ 1193 h 119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87" h="1193">
                  <a:moveTo>
                    <a:pt x="628" y="969"/>
                  </a:moveTo>
                  <a:lnTo>
                    <a:pt x="871" y="962"/>
                  </a:lnTo>
                  <a:lnTo>
                    <a:pt x="878" y="938"/>
                  </a:lnTo>
                  <a:lnTo>
                    <a:pt x="902" y="941"/>
                  </a:lnTo>
                  <a:lnTo>
                    <a:pt x="902" y="968"/>
                  </a:lnTo>
                  <a:lnTo>
                    <a:pt x="909" y="969"/>
                  </a:lnTo>
                  <a:lnTo>
                    <a:pt x="921" y="972"/>
                  </a:lnTo>
                  <a:lnTo>
                    <a:pt x="935" y="977"/>
                  </a:lnTo>
                  <a:lnTo>
                    <a:pt x="950" y="981"/>
                  </a:lnTo>
                  <a:lnTo>
                    <a:pt x="965" y="984"/>
                  </a:lnTo>
                  <a:lnTo>
                    <a:pt x="979" y="985"/>
                  </a:lnTo>
                  <a:lnTo>
                    <a:pt x="1032" y="981"/>
                  </a:lnTo>
                  <a:lnTo>
                    <a:pt x="1042" y="977"/>
                  </a:lnTo>
                  <a:lnTo>
                    <a:pt x="1051" y="969"/>
                  </a:lnTo>
                  <a:lnTo>
                    <a:pt x="1056" y="958"/>
                  </a:lnTo>
                  <a:lnTo>
                    <a:pt x="1063" y="947"/>
                  </a:lnTo>
                  <a:lnTo>
                    <a:pt x="1070" y="937"/>
                  </a:lnTo>
                  <a:lnTo>
                    <a:pt x="1082" y="938"/>
                  </a:lnTo>
                  <a:lnTo>
                    <a:pt x="1093" y="941"/>
                  </a:lnTo>
                  <a:lnTo>
                    <a:pt x="1103" y="947"/>
                  </a:lnTo>
                  <a:lnTo>
                    <a:pt x="1117" y="954"/>
                  </a:lnTo>
                  <a:lnTo>
                    <a:pt x="1135" y="964"/>
                  </a:lnTo>
                  <a:lnTo>
                    <a:pt x="1164" y="974"/>
                  </a:lnTo>
                  <a:lnTo>
                    <a:pt x="1167" y="981"/>
                  </a:lnTo>
                  <a:lnTo>
                    <a:pt x="1165" y="989"/>
                  </a:lnTo>
                  <a:lnTo>
                    <a:pt x="1162" y="999"/>
                  </a:lnTo>
                  <a:lnTo>
                    <a:pt x="1161" y="1008"/>
                  </a:lnTo>
                  <a:lnTo>
                    <a:pt x="1162" y="1015"/>
                  </a:lnTo>
                  <a:lnTo>
                    <a:pt x="1174" y="1017"/>
                  </a:lnTo>
                  <a:lnTo>
                    <a:pt x="1183" y="1022"/>
                  </a:lnTo>
                  <a:lnTo>
                    <a:pt x="1195" y="1025"/>
                  </a:lnTo>
                  <a:lnTo>
                    <a:pt x="1213" y="1027"/>
                  </a:lnTo>
                  <a:lnTo>
                    <a:pt x="1234" y="1027"/>
                  </a:lnTo>
                  <a:lnTo>
                    <a:pt x="1253" y="1027"/>
                  </a:lnTo>
                  <a:lnTo>
                    <a:pt x="1271" y="1032"/>
                  </a:lnTo>
                  <a:lnTo>
                    <a:pt x="1277" y="1032"/>
                  </a:lnTo>
                  <a:lnTo>
                    <a:pt x="1287" y="1030"/>
                  </a:lnTo>
                  <a:lnTo>
                    <a:pt x="1298" y="1032"/>
                  </a:lnTo>
                  <a:lnTo>
                    <a:pt x="1308" y="1034"/>
                  </a:lnTo>
                  <a:lnTo>
                    <a:pt x="1315" y="1040"/>
                  </a:lnTo>
                  <a:lnTo>
                    <a:pt x="1312" y="1044"/>
                  </a:lnTo>
                  <a:lnTo>
                    <a:pt x="1312" y="1051"/>
                  </a:lnTo>
                  <a:lnTo>
                    <a:pt x="1312" y="1060"/>
                  </a:lnTo>
                  <a:lnTo>
                    <a:pt x="1312" y="1068"/>
                  </a:lnTo>
                  <a:lnTo>
                    <a:pt x="1309" y="1073"/>
                  </a:lnTo>
                  <a:lnTo>
                    <a:pt x="1304" y="1074"/>
                  </a:lnTo>
                  <a:lnTo>
                    <a:pt x="1296" y="1071"/>
                  </a:lnTo>
                  <a:lnTo>
                    <a:pt x="1288" y="1068"/>
                  </a:lnTo>
                  <a:lnTo>
                    <a:pt x="1281" y="1064"/>
                  </a:lnTo>
                  <a:lnTo>
                    <a:pt x="1274" y="1061"/>
                  </a:lnTo>
                  <a:lnTo>
                    <a:pt x="1271" y="1060"/>
                  </a:lnTo>
                  <a:lnTo>
                    <a:pt x="1272" y="1060"/>
                  </a:lnTo>
                  <a:lnTo>
                    <a:pt x="1274" y="1073"/>
                  </a:lnTo>
                  <a:lnTo>
                    <a:pt x="1275" y="1088"/>
                  </a:lnTo>
                  <a:lnTo>
                    <a:pt x="1278" y="1104"/>
                  </a:lnTo>
                  <a:lnTo>
                    <a:pt x="1278" y="1118"/>
                  </a:lnTo>
                  <a:lnTo>
                    <a:pt x="1278" y="1130"/>
                  </a:lnTo>
                  <a:lnTo>
                    <a:pt x="1274" y="1139"/>
                  </a:lnTo>
                  <a:lnTo>
                    <a:pt x="1270" y="1143"/>
                  </a:lnTo>
                  <a:lnTo>
                    <a:pt x="1265" y="1152"/>
                  </a:lnTo>
                  <a:lnTo>
                    <a:pt x="1264" y="1164"/>
                  </a:lnTo>
                  <a:lnTo>
                    <a:pt x="1263" y="1176"/>
                  </a:lnTo>
                  <a:lnTo>
                    <a:pt x="1264" y="1186"/>
                  </a:lnTo>
                  <a:lnTo>
                    <a:pt x="1265" y="1193"/>
                  </a:lnTo>
                  <a:lnTo>
                    <a:pt x="1268" y="1193"/>
                  </a:lnTo>
                  <a:lnTo>
                    <a:pt x="1301" y="1143"/>
                  </a:lnTo>
                  <a:lnTo>
                    <a:pt x="1350" y="1136"/>
                  </a:lnTo>
                  <a:lnTo>
                    <a:pt x="1359" y="1116"/>
                  </a:lnTo>
                  <a:lnTo>
                    <a:pt x="1357" y="1114"/>
                  </a:lnTo>
                  <a:lnTo>
                    <a:pt x="1350" y="1112"/>
                  </a:lnTo>
                  <a:lnTo>
                    <a:pt x="1339" y="1112"/>
                  </a:lnTo>
                  <a:lnTo>
                    <a:pt x="1330" y="1112"/>
                  </a:lnTo>
                  <a:lnTo>
                    <a:pt x="1325" y="1112"/>
                  </a:lnTo>
                  <a:lnTo>
                    <a:pt x="1326" y="1112"/>
                  </a:lnTo>
                  <a:lnTo>
                    <a:pt x="1335" y="1105"/>
                  </a:lnTo>
                  <a:lnTo>
                    <a:pt x="1346" y="1095"/>
                  </a:lnTo>
                  <a:lnTo>
                    <a:pt x="1359" y="1085"/>
                  </a:lnTo>
                  <a:lnTo>
                    <a:pt x="1373" y="1075"/>
                  </a:lnTo>
                  <a:lnTo>
                    <a:pt x="1385" y="1068"/>
                  </a:lnTo>
                  <a:lnTo>
                    <a:pt x="1397" y="1064"/>
                  </a:lnTo>
                  <a:lnTo>
                    <a:pt x="1405" y="1063"/>
                  </a:lnTo>
                  <a:lnTo>
                    <a:pt x="1452" y="986"/>
                  </a:lnTo>
                  <a:lnTo>
                    <a:pt x="1455" y="982"/>
                  </a:lnTo>
                  <a:lnTo>
                    <a:pt x="1462" y="981"/>
                  </a:lnTo>
                  <a:lnTo>
                    <a:pt x="1472" y="979"/>
                  </a:lnTo>
                  <a:lnTo>
                    <a:pt x="1484" y="979"/>
                  </a:lnTo>
                  <a:lnTo>
                    <a:pt x="1497" y="979"/>
                  </a:lnTo>
                  <a:lnTo>
                    <a:pt x="1508" y="978"/>
                  </a:lnTo>
                  <a:lnTo>
                    <a:pt x="1520" y="974"/>
                  </a:lnTo>
                  <a:lnTo>
                    <a:pt x="1527" y="968"/>
                  </a:lnTo>
                  <a:lnTo>
                    <a:pt x="1531" y="958"/>
                  </a:lnTo>
                  <a:lnTo>
                    <a:pt x="1535" y="955"/>
                  </a:lnTo>
                  <a:lnTo>
                    <a:pt x="1541" y="944"/>
                  </a:lnTo>
                  <a:lnTo>
                    <a:pt x="1544" y="930"/>
                  </a:lnTo>
                  <a:lnTo>
                    <a:pt x="1547" y="912"/>
                  </a:lnTo>
                  <a:lnTo>
                    <a:pt x="1549" y="893"/>
                  </a:lnTo>
                  <a:lnTo>
                    <a:pt x="1551" y="878"/>
                  </a:lnTo>
                  <a:lnTo>
                    <a:pt x="1554" y="865"/>
                  </a:lnTo>
                  <a:lnTo>
                    <a:pt x="1562" y="864"/>
                  </a:lnTo>
                  <a:lnTo>
                    <a:pt x="1573" y="862"/>
                  </a:lnTo>
                  <a:lnTo>
                    <a:pt x="1586" y="861"/>
                  </a:lnTo>
                  <a:lnTo>
                    <a:pt x="1595" y="861"/>
                  </a:lnTo>
                  <a:lnTo>
                    <a:pt x="1600" y="902"/>
                  </a:lnTo>
                  <a:lnTo>
                    <a:pt x="1613" y="919"/>
                  </a:lnTo>
                  <a:lnTo>
                    <a:pt x="1627" y="930"/>
                  </a:lnTo>
                  <a:lnTo>
                    <a:pt x="1645" y="941"/>
                  </a:lnTo>
                  <a:lnTo>
                    <a:pt x="1661" y="923"/>
                  </a:lnTo>
                  <a:lnTo>
                    <a:pt x="1672" y="910"/>
                  </a:lnTo>
                  <a:lnTo>
                    <a:pt x="1681" y="902"/>
                  </a:lnTo>
                  <a:lnTo>
                    <a:pt x="1686" y="895"/>
                  </a:lnTo>
                  <a:lnTo>
                    <a:pt x="1692" y="890"/>
                  </a:lnTo>
                  <a:lnTo>
                    <a:pt x="1698" y="886"/>
                  </a:lnTo>
                  <a:lnTo>
                    <a:pt x="1705" y="880"/>
                  </a:lnTo>
                  <a:lnTo>
                    <a:pt x="1696" y="902"/>
                  </a:lnTo>
                  <a:lnTo>
                    <a:pt x="1688" y="919"/>
                  </a:lnTo>
                  <a:lnTo>
                    <a:pt x="1682" y="931"/>
                  </a:lnTo>
                  <a:lnTo>
                    <a:pt x="1679" y="941"/>
                  </a:lnTo>
                  <a:lnTo>
                    <a:pt x="1679" y="951"/>
                  </a:lnTo>
                  <a:lnTo>
                    <a:pt x="1685" y="960"/>
                  </a:lnTo>
                  <a:lnTo>
                    <a:pt x="1695" y="971"/>
                  </a:lnTo>
                  <a:lnTo>
                    <a:pt x="1710" y="961"/>
                  </a:lnTo>
                  <a:lnTo>
                    <a:pt x="1719" y="951"/>
                  </a:lnTo>
                  <a:lnTo>
                    <a:pt x="1723" y="940"/>
                  </a:lnTo>
                  <a:lnTo>
                    <a:pt x="1725" y="928"/>
                  </a:lnTo>
                  <a:lnTo>
                    <a:pt x="1725" y="917"/>
                  </a:lnTo>
                  <a:lnTo>
                    <a:pt x="1727" y="904"/>
                  </a:lnTo>
                  <a:lnTo>
                    <a:pt x="1733" y="904"/>
                  </a:lnTo>
                  <a:lnTo>
                    <a:pt x="1740" y="899"/>
                  </a:lnTo>
                  <a:lnTo>
                    <a:pt x="1750" y="890"/>
                  </a:lnTo>
                  <a:lnTo>
                    <a:pt x="1758" y="879"/>
                  </a:lnTo>
                  <a:lnTo>
                    <a:pt x="1768" y="868"/>
                  </a:lnTo>
                  <a:lnTo>
                    <a:pt x="1777" y="858"/>
                  </a:lnTo>
                  <a:lnTo>
                    <a:pt x="1782" y="849"/>
                  </a:lnTo>
                  <a:lnTo>
                    <a:pt x="1787" y="844"/>
                  </a:lnTo>
                  <a:lnTo>
                    <a:pt x="1768" y="842"/>
                  </a:lnTo>
                  <a:lnTo>
                    <a:pt x="1763" y="844"/>
                  </a:lnTo>
                  <a:lnTo>
                    <a:pt x="1754" y="847"/>
                  </a:lnTo>
                  <a:lnTo>
                    <a:pt x="1743" y="851"/>
                  </a:lnTo>
                  <a:lnTo>
                    <a:pt x="1734" y="855"/>
                  </a:lnTo>
                  <a:lnTo>
                    <a:pt x="1729" y="858"/>
                  </a:lnTo>
                  <a:lnTo>
                    <a:pt x="1709" y="864"/>
                  </a:lnTo>
                  <a:lnTo>
                    <a:pt x="1691" y="861"/>
                  </a:lnTo>
                  <a:lnTo>
                    <a:pt x="1674" y="854"/>
                  </a:lnTo>
                  <a:lnTo>
                    <a:pt x="1661" y="842"/>
                  </a:lnTo>
                  <a:lnTo>
                    <a:pt x="1651" y="827"/>
                  </a:lnTo>
                  <a:lnTo>
                    <a:pt x="1645" y="811"/>
                  </a:lnTo>
                  <a:lnTo>
                    <a:pt x="1640" y="813"/>
                  </a:lnTo>
                  <a:lnTo>
                    <a:pt x="1630" y="815"/>
                  </a:lnTo>
                  <a:lnTo>
                    <a:pt x="1619" y="820"/>
                  </a:lnTo>
                  <a:lnTo>
                    <a:pt x="1606" y="824"/>
                  </a:lnTo>
                  <a:lnTo>
                    <a:pt x="1596" y="827"/>
                  </a:lnTo>
                  <a:lnTo>
                    <a:pt x="1590" y="828"/>
                  </a:lnTo>
                  <a:lnTo>
                    <a:pt x="1593" y="820"/>
                  </a:lnTo>
                  <a:lnTo>
                    <a:pt x="1600" y="811"/>
                  </a:lnTo>
                  <a:lnTo>
                    <a:pt x="1611" y="804"/>
                  </a:lnTo>
                  <a:lnTo>
                    <a:pt x="1624" y="796"/>
                  </a:lnTo>
                  <a:lnTo>
                    <a:pt x="1637" y="787"/>
                  </a:lnTo>
                  <a:lnTo>
                    <a:pt x="1645" y="777"/>
                  </a:lnTo>
                  <a:lnTo>
                    <a:pt x="1648" y="767"/>
                  </a:lnTo>
                  <a:lnTo>
                    <a:pt x="1628" y="760"/>
                  </a:lnTo>
                  <a:lnTo>
                    <a:pt x="1613" y="758"/>
                  </a:lnTo>
                  <a:lnTo>
                    <a:pt x="1599" y="760"/>
                  </a:lnTo>
                  <a:lnTo>
                    <a:pt x="1587" y="767"/>
                  </a:lnTo>
                  <a:lnTo>
                    <a:pt x="1578" y="777"/>
                  </a:lnTo>
                  <a:lnTo>
                    <a:pt x="1568" y="790"/>
                  </a:lnTo>
                  <a:lnTo>
                    <a:pt x="1558" y="803"/>
                  </a:lnTo>
                  <a:lnTo>
                    <a:pt x="1548" y="817"/>
                  </a:lnTo>
                  <a:lnTo>
                    <a:pt x="1537" y="830"/>
                  </a:lnTo>
                  <a:lnTo>
                    <a:pt x="1534" y="817"/>
                  </a:lnTo>
                  <a:lnTo>
                    <a:pt x="1537" y="803"/>
                  </a:lnTo>
                  <a:lnTo>
                    <a:pt x="1544" y="787"/>
                  </a:lnTo>
                  <a:lnTo>
                    <a:pt x="1551" y="773"/>
                  </a:lnTo>
                  <a:lnTo>
                    <a:pt x="1558" y="759"/>
                  </a:lnTo>
                  <a:lnTo>
                    <a:pt x="1559" y="745"/>
                  </a:lnTo>
                  <a:lnTo>
                    <a:pt x="1568" y="729"/>
                  </a:lnTo>
                  <a:lnTo>
                    <a:pt x="1580" y="718"/>
                  </a:lnTo>
                  <a:lnTo>
                    <a:pt x="1596" y="710"/>
                  </a:lnTo>
                  <a:lnTo>
                    <a:pt x="1613" y="704"/>
                  </a:lnTo>
                  <a:lnTo>
                    <a:pt x="1633" y="698"/>
                  </a:lnTo>
                  <a:lnTo>
                    <a:pt x="1651" y="693"/>
                  </a:lnTo>
                  <a:lnTo>
                    <a:pt x="1669" y="687"/>
                  </a:lnTo>
                  <a:lnTo>
                    <a:pt x="1685" y="678"/>
                  </a:lnTo>
                  <a:lnTo>
                    <a:pt x="1696" y="669"/>
                  </a:lnTo>
                  <a:lnTo>
                    <a:pt x="1705" y="654"/>
                  </a:lnTo>
                  <a:lnTo>
                    <a:pt x="1709" y="640"/>
                  </a:lnTo>
                  <a:lnTo>
                    <a:pt x="1710" y="628"/>
                  </a:lnTo>
                  <a:lnTo>
                    <a:pt x="1712" y="613"/>
                  </a:lnTo>
                  <a:lnTo>
                    <a:pt x="1715" y="601"/>
                  </a:lnTo>
                  <a:lnTo>
                    <a:pt x="1723" y="589"/>
                  </a:lnTo>
                  <a:lnTo>
                    <a:pt x="1732" y="577"/>
                  </a:lnTo>
                  <a:lnTo>
                    <a:pt x="1736" y="563"/>
                  </a:lnTo>
                  <a:lnTo>
                    <a:pt x="1739" y="549"/>
                  </a:lnTo>
                  <a:lnTo>
                    <a:pt x="1739" y="533"/>
                  </a:lnTo>
                  <a:lnTo>
                    <a:pt x="1736" y="519"/>
                  </a:lnTo>
                  <a:lnTo>
                    <a:pt x="1729" y="506"/>
                  </a:lnTo>
                  <a:lnTo>
                    <a:pt x="1719" y="496"/>
                  </a:lnTo>
                  <a:lnTo>
                    <a:pt x="1705" y="491"/>
                  </a:lnTo>
                  <a:lnTo>
                    <a:pt x="1684" y="500"/>
                  </a:lnTo>
                  <a:lnTo>
                    <a:pt x="1667" y="489"/>
                  </a:lnTo>
                  <a:lnTo>
                    <a:pt x="1658" y="496"/>
                  </a:lnTo>
                  <a:lnTo>
                    <a:pt x="1652" y="510"/>
                  </a:lnTo>
                  <a:lnTo>
                    <a:pt x="1647" y="527"/>
                  </a:lnTo>
                  <a:lnTo>
                    <a:pt x="1643" y="544"/>
                  </a:lnTo>
                  <a:lnTo>
                    <a:pt x="1640" y="560"/>
                  </a:lnTo>
                  <a:lnTo>
                    <a:pt x="1636" y="570"/>
                  </a:lnTo>
                  <a:lnTo>
                    <a:pt x="1633" y="571"/>
                  </a:lnTo>
                  <a:lnTo>
                    <a:pt x="1633" y="565"/>
                  </a:lnTo>
                  <a:lnTo>
                    <a:pt x="1633" y="556"/>
                  </a:lnTo>
                  <a:lnTo>
                    <a:pt x="1631" y="541"/>
                  </a:lnTo>
                  <a:lnTo>
                    <a:pt x="1630" y="529"/>
                  </a:lnTo>
                  <a:lnTo>
                    <a:pt x="1630" y="516"/>
                  </a:lnTo>
                  <a:lnTo>
                    <a:pt x="1633" y="509"/>
                  </a:lnTo>
                  <a:lnTo>
                    <a:pt x="1637" y="500"/>
                  </a:lnTo>
                  <a:lnTo>
                    <a:pt x="1643" y="491"/>
                  </a:lnTo>
                  <a:lnTo>
                    <a:pt x="1648" y="481"/>
                  </a:lnTo>
                  <a:lnTo>
                    <a:pt x="1651" y="474"/>
                  </a:lnTo>
                  <a:lnTo>
                    <a:pt x="1651" y="469"/>
                  </a:lnTo>
                  <a:lnTo>
                    <a:pt x="1637" y="474"/>
                  </a:lnTo>
                  <a:lnTo>
                    <a:pt x="1621" y="476"/>
                  </a:lnTo>
                  <a:lnTo>
                    <a:pt x="1604" y="478"/>
                  </a:lnTo>
                  <a:lnTo>
                    <a:pt x="1590" y="479"/>
                  </a:lnTo>
                  <a:lnTo>
                    <a:pt x="1579" y="481"/>
                  </a:lnTo>
                  <a:lnTo>
                    <a:pt x="1563" y="472"/>
                  </a:lnTo>
                  <a:lnTo>
                    <a:pt x="1548" y="465"/>
                  </a:lnTo>
                  <a:lnTo>
                    <a:pt x="1537" y="457"/>
                  </a:lnTo>
                  <a:lnTo>
                    <a:pt x="1538" y="455"/>
                  </a:lnTo>
                  <a:lnTo>
                    <a:pt x="1539" y="454"/>
                  </a:lnTo>
                  <a:lnTo>
                    <a:pt x="1542" y="451"/>
                  </a:lnTo>
                  <a:lnTo>
                    <a:pt x="1544" y="448"/>
                  </a:lnTo>
                  <a:lnTo>
                    <a:pt x="1545" y="445"/>
                  </a:lnTo>
                  <a:lnTo>
                    <a:pt x="1545" y="443"/>
                  </a:lnTo>
                  <a:lnTo>
                    <a:pt x="1522" y="424"/>
                  </a:lnTo>
                  <a:lnTo>
                    <a:pt x="1493" y="404"/>
                  </a:lnTo>
                  <a:lnTo>
                    <a:pt x="1462" y="386"/>
                  </a:lnTo>
                  <a:lnTo>
                    <a:pt x="1432" y="366"/>
                  </a:lnTo>
                  <a:lnTo>
                    <a:pt x="1405" y="344"/>
                  </a:lnTo>
                  <a:lnTo>
                    <a:pt x="1401" y="354"/>
                  </a:lnTo>
                  <a:lnTo>
                    <a:pt x="1400" y="365"/>
                  </a:lnTo>
                  <a:lnTo>
                    <a:pt x="1401" y="378"/>
                  </a:lnTo>
                  <a:lnTo>
                    <a:pt x="1404" y="390"/>
                  </a:lnTo>
                  <a:lnTo>
                    <a:pt x="1407" y="402"/>
                  </a:lnTo>
                  <a:lnTo>
                    <a:pt x="1411" y="410"/>
                  </a:lnTo>
                  <a:lnTo>
                    <a:pt x="1407" y="420"/>
                  </a:lnTo>
                  <a:lnTo>
                    <a:pt x="1401" y="431"/>
                  </a:lnTo>
                  <a:lnTo>
                    <a:pt x="1394" y="443"/>
                  </a:lnTo>
                  <a:lnTo>
                    <a:pt x="1387" y="452"/>
                  </a:lnTo>
                  <a:lnTo>
                    <a:pt x="1374" y="444"/>
                  </a:lnTo>
                  <a:lnTo>
                    <a:pt x="1363" y="440"/>
                  </a:lnTo>
                  <a:lnTo>
                    <a:pt x="1350" y="438"/>
                  </a:lnTo>
                  <a:lnTo>
                    <a:pt x="1342" y="423"/>
                  </a:lnTo>
                  <a:lnTo>
                    <a:pt x="1333" y="407"/>
                  </a:lnTo>
                  <a:lnTo>
                    <a:pt x="1325" y="393"/>
                  </a:lnTo>
                  <a:lnTo>
                    <a:pt x="1315" y="382"/>
                  </a:lnTo>
                  <a:lnTo>
                    <a:pt x="1304" y="373"/>
                  </a:lnTo>
                  <a:lnTo>
                    <a:pt x="1288" y="368"/>
                  </a:lnTo>
                  <a:lnTo>
                    <a:pt x="1270" y="368"/>
                  </a:lnTo>
                  <a:lnTo>
                    <a:pt x="1260" y="365"/>
                  </a:lnTo>
                  <a:lnTo>
                    <a:pt x="1250" y="359"/>
                  </a:lnTo>
                  <a:lnTo>
                    <a:pt x="1241" y="352"/>
                  </a:lnTo>
                  <a:lnTo>
                    <a:pt x="1233" y="347"/>
                  </a:lnTo>
                  <a:lnTo>
                    <a:pt x="1222" y="342"/>
                  </a:lnTo>
                  <a:lnTo>
                    <a:pt x="1209" y="344"/>
                  </a:lnTo>
                  <a:lnTo>
                    <a:pt x="1205" y="347"/>
                  </a:lnTo>
                  <a:lnTo>
                    <a:pt x="1200" y="354"/>
                  </a:lnTo>
                  <a:lnTo>
                    <a:pt x="1198" y="362"/>
                  </a:lnTo>
                  <a:lnTo>
                    <a:pt x="1195" y="368"/>
                  </a:lnTo>
                  <a:lnTo>
                    <a:pt x="1185" y="365"/>
                  </a:lnTo>
                  <a:lnTo>
                    <a:pt x="1172" y="365"/>
                  </a:lnTo>
                  <a:lnTo>
                    <a:pt x="1159" y="365"/>
                  </a:lnTo>
                  <a:lnTo>
                    <a:pt x="1147" y="368"/>
                  </a:lnTo>
                  <a:lnTo>
                    <a:pt x="1140" y="372"/>
                  </a:lnTo>
                  <a:lnTo>
                    <a:pt x="1141" y="382"/>
                  </a:lnTo>
                  <a:lnTo>
                    <a:pt x="1144" y="393"/>
                  </a:lnTo>
                  <a:lnTo>
                    <a:pt x="1148" y="404"/>
                  </a:lnTo>
                  <a:lnTo>
                    <a:pt x="1151" y="417"/>
                  </a:lnTo>
                  <a:lnTo>
                    <a:pt x="1154" y="427"/>
                  </a:lnTo>
                  <a:lnTo>
                    <a:pt x="1152" y="434"/>
                  </a:lnTo>
                  <a:lnTo>
                    <a:pt x="1165" y="448"/>
                  </a:lnTo>
                  <a:lnTo>
                    <a:pt x="1174" y="461"/>
                  </a:lnTo>
                  <a:lnTo>
                    <a:pt x="1181" y="469"/>
                  </a:lnTo>
                  <a:lnTo>
                    <a:pt x="1183" y="479"/>
                  </a:lnTo>
                  <a:lnTo>
                    <a:pt x="1183" y="489"/>
                  </a:lnTo>
                  <a:lnTo>
                    <a:pt x="1179" y="502"/>
                  </a:lnTo>
                  <a:lnTo>
                    <a:pt x="1172" y="519"/>
                  </a:lnTo>
                  <a:lnTo>
                    <a:pt x="1193" y="530"/>
                  </a:lnTo>
                  <a:lnTo>
                    <a:pt x="1212" y="543"/>
                  </a:lnTo>
                  <a:lnTo>
                    <a:pt x="1227" y="557"/>
                  </a:lnTo>
                  <a:lnTo>
                    <a:pt x="1239" y="575"/>
                  </a:lnTo>
                  <a:lnTo>
                    <a:pt x="1247" y="598"/>
                  </a:lnTo>
                  <a:lnTo>
                    <a:pt x="1248" y="613"/>
                  </a:lnTo>
                  <a:lnTo>
                    <a:pt x="1246" y="625"/>
                  </a:lnTo>
                  <a:lnTo>
                    <a:pt x="1239" y="635"/>
                  </a:lnTo>
                  <a:lnTo>
                    <a:pt x="1231" y="645"/>
                  </a:lnTo>
                  <a:lnTo>
                    <a:pt x="1223" y="653"/>
                  </a:lnTo>
                  <a:lnTo>
                    <a:pt x="1215" y="663"/>
                  </a:lnTo>
                  <a:lnTo>
                    <a:pt x="1209" y="674"/>
                  </a:lnTo>
                  <a:lnTo>
                    <a:pt x="1210" y="683"/>
                  </a:lnTo>
                  <a:lnTo>
                    <a:pt x="1215" y="695"/>
                  </a:lnTo>
                  <a:lnTo>
                    <a:pt x="1222" y="708"/>
                  </a:lnTo>
                  <a:lnTo>
                    <a:pt x="1230" y="724"/>
                  </a:lnTo>
                  <a:lnTo>
                    <a:pt x="1239" y="738"/>
                  </a:lnTo>
                  <a:lnTo>
                    <a:pt x="1248" y="752"/>
                  </a:lnTo>
                  <a:lnTo>
                    <a:pt x="1256" y="765"/>
                  </a:lnTo>
                  <a:lnTo>
                    <a:pt x="1261" y="773"/>
                  </a:lnTo>
                  <a:lnTo>
                    <a:pt x="1257" y="783"/>
                  </a:lnTo>
                  <a:lnTo>
                    <a:pt x="1256" y="789"/>
                  </a:lnTo>
                  <a:lnTo>
                    <a:pt x="1254" y="793"/>
                  </a:lnTo>
                  <a:lnTo>
                    <a:pt x="1253" y="796"/>
                  </a:lnTo>
                  <a:lnTo>
                    <a:pt x="1248" y="799"/>
                  </a:lnTo>
                  <a:lnTo>
                    <a:pt x="1239" y="801"/>
                  </a:lnTo>
                  <a:lnTo>
                    <a:pt x="1223" y="806"/>
                  </a:lnTo>
                  <a:lnTo>
                    <a:pt x="1206" y="789"/>
                  </a:lnTo>
                  <a:lnTo>
                    <a:pt x="1191" y="776"/>
                  </a:lnTo>
                  <a:lnTo>
                    <a:pt x="1179" y="766"/>
                  </a:lnTo>
                  <a:lnTo>
                    <a:pt x="1171" y="758"/>
                  </a:lnTo>
                  <a:lnTo>
                    <a:pt x="1164" y="749"/>
                  </a:lnTo>
                  <a:lnTo>
                    <a:pt x="1158" y="738"/>
                  </a:lnTo>
                  <a:lnTo>
                    <a:pt x="1155" y="724"/>
                  </a:lnTo>
                  <a:lnTo>
                    <a:pt x="1154" y="704"/>
                  </a:lnTo>
                  <a:lnTo>
                    <a:pt x="1152" y="678"/>
                  </a:lnTo>
                  <a:lnTo>
                    <a:pt x="1145" y="673"/>
                  </a:lnTo>
                  <a:lnTo>
                    <a:pt x="1140" y="670"/>
                  </a:lnTo>
                  <a:lnTo>
                    <a:pt x="1135" y="671"/>
                  </a:lnTo>
                  <a:lnTo>
                    <a:pt x="1130" y="676"/>
                  </a:lnTo>
                  <a:lnTo>
                    <a:pt x="1124" y="678"/>
                  </a:lnTo>
                  <a:lnTo>
                    <a:pt x="1117" y="683"/>
                  </a:lnTo>
                  <a:lnTo>
                    <a:pt x="1106" y="684"/>
                  </a:lnTo>
                  <a:lnTo>
                    <a:pt x="1090" y="683"/>
                  </a:lnTo>
                  <a:lnTo>
                    <a:pt x="1072" y="677"/>
                  </a:lnTo>
                  <a:lnTo>
                    <a:pt x="1052" y="669"/>
                  </a:lnTo>
                  <a:lnTo>
                    <a:pt x="1031" y="660"/>
                  </a:lnTo>
                  <a:lnTo>
                    <a:pt x="1010" y="650"/>
                  </a:lnTo>
                  <a:lnTo>
                    <a:pt x="989" y="640"/>
                  </a:lnTo>
                  <a:lnTo>
                    <a:pt x="967" y="635"/>
                  </a:lnTo>
                  <a:lnTo>
                    <a:pt x="949" y="632"/>
                  </a:lnTo>
                  <a:lnTo>
                    <a:pt x="932" y="633"/>
                  </a:lnTo>
                  <a:lnTo>
                    <a:pt x="919" y="642"/>
                  </a:lnTo>
                  <a:lnTo>
                    <a:pt x="912" y="625"/>
                  </a:lnTo>
                  <a:lnTo>
                    <a:pt x="907" y="605"/>
                  </a:lnTo>
                  <a:lnTo>
                    <a:pt x="901" y="587"/>
                  </a:lnTo>
                  <a:lnTo>
                    <a:pt x="895" y="570"/>
                  </a:lnTo>
                  <a:lnTo>
                    <a:pt x="885" y="571"/>
                  </a:lnTo>
                  <a:lnTo>
                    <a:pt x="874" y="574"/>
                  </a:lnTo>
                  <a:lnTo>
                    <a:pt x="863" y="575"/>
                  </a:lnTo>
                  <a:lnTo>
                    <a:pt x="850" y="557"/>
                  </a:lnTo>
                  <a:lnTo>
                    <a:pt x="846" y="539"/>
                  </a:lnTo>
                  <a:lnTo>
                    <a:pt x="847" y="519"/>
                  </a:lnTo>
                  <a:lnTo>
                    <a:pt x="853" y="499"/>
                  </a:lnTo>
                  <a:lnTo>
                    <a:pt x="863" y="479"/>
                  </a:lnTo>
                  <a:lnTo>
                    <a:pt x="876" y="460"/>
                  </a:lnTo>
                  <a:lnTo>
                    <a:pt x="888" y="443"/>
                  </a:lnTo>
                  <a:lnTo>
                    <a:pt x="901" y="426"/>
                  </a:lnTo>
                  <a:lnTo>
                    <a:pt x="912" y="411"/>
                  </a:lnTo>
                  <a:lnTo>
                    <a:pt x="919" y="400"/>
                  </a:lnTo>
                  <a:lnTo>
                    <a:pt x="919" y="399"/>
                  </a:lnTo>
                  <a:lnTo>
                    <a:pt x="918" y="396"/>
                  </a:lnTo>
                  <a:lnTo>
                    <a:pt x="916" y="393"/>
                  </a:lnTo>
                  <a:lnTo>
                    <a:pt x="914" y="390"/>
                  </a:lnTo>
                  <a:lnTo>
                    <a:pt x="912" y="389"/>
                  </a:lnTo>
                  <a:lnTo>
                    <a:pt x="911" y="387"/>
                  </a:lnTo>
                  <a:lnTo>
                    <a:pt x="911" y="386"/>
                  </a:lnTo>
                  <a:lnTo>
                    <a:pt x="916" y="379"/>
                  </a:lnTo>
                  <a:lnTo>
                    <a:pt x="926" y="369"/>
                  </a:lnTo>
                  <a:lnTo>
                    <a:pt x="938" y="355"/>
                  </a:lnTo>
                  <a:lnTo>
                    <a:pt x="949" y="341"/>
                  </a:lnTo>
                  <a:lnTo>
                    <a:pt x="959" y="328"/>
                  </a:lnTo>
                  <a:lnTo>
                    <a:pt x="966" y="317"/>
                  </a:lnTo>
                  <a:lnTo>
                    <a:pt x="963" y="317"/>
                  </a:lnTo>
                  <a:lnTo>
                    <a:pt x="957" y="317"/>
                  </a:lnTo>
                  <a:lnTo>
                    <a:pt x="949" y="314"/>
                  </a:lnTo>
                  <a:lnTo>
                    <a:pt x="940" y="311"/>
                  </a:lnTo>
                  <a:lnTo>
                    <a:pt x="931" y="308"/>
                  </a:lnTo>
                  <a:lnTo>
                    <a:pt x="922" y="304"/>
                  </a:lnTo>
                  <a:lnTo>
                    <a:pt x="915" y="300"/>
                  </a:lnTo>
                  <a:lnTo>
                    <a:pt x="911" y="296"/>
                  </a:lnTo>
                  <a:lnTo>
                    <a:pt x="909" y="293"/>
                  </a:lnTo>
                  <a:lnTo>
                    <a:pt x="914" y="290"/>
                  </a:lnTo>
                  <a:lnTo>
                    <a:pt x="924" y="290"/>
                  </a:lnTo>
                  <a:lnTo>
                    <a:pt x="940" y="290"/>
                  </a:lnTo>
                  <a:lnTo>
                    <a:pt x="965" y="293"/>
                  </a:lnTo>
                  <a:lnTo>
                    <a:pt x="962" y="286"/>
                  </a:lnTo>
                  <a:lnTo>
                    <a:pt x="960" y="273"/>
                  </a:lnTo>
                  <a:lnTo>
                    <a:pt x="959" y="262"/>
                  </a:lnTo>
                  <a:lnTo>
                    <a:pt x="957" y="255"/>
                  </a:lnTo>
                  <a:lnTo>
                    <a:pt x="990" y="259"/>
                  </a:lnTo>
                  <a:lnTo>
                    <a:pt x="1007" y="243"/>
                  </a:lnTo>
                  <a:lnTo>
                    <a:pt x="1021" y="226"/>
                  </a:lnTo>
                  <a:lnTo>
                    <a:pt x="1032" y="208"/>
                  </a:lnTo>
                  <a:lnTo>
                    <a:pt x="1024" y="198"/>
                  </a:lnTo>
                  <a:lnTo>
                    <a:pt x="1015" y="187"/>
                  </a:lnTo>
                  <a:lnTo>
                    <a:pt x="1008" y="174"/>
                  </a:lnTo>
                  <a:lnTo>
                    <a:pt x="1004" y="166"/>
                  </a:lnTo>
                  <a:lnTo>
                    <a:pt x="1005" y="159"/>
                  </a:lnTo>
                  <a:lnTo>
                    <a:pt x="1007" y="150"/>
                  </a:lnTo>
                  <a:lnTo>
                    <a:pt x="1008" y="142"/>
                  </a:lnTo>
                  <a:lnTo>
                    <a:pt x="998" y="136"/>
                  </a:lnTo>
                  <a:lnTo>
                    <a:pt x="986" y="132"/>
                  </a:lnTo>
                  <a:lnTo>
                    <a:pt x="973" y="129"/>
                  </a:lnTo>
                  <a:lnTo>
                    <a:pt x="960" y="128"/>
                  </a:lnTo>
                  <a:lnTo>
                    <a:pt x="949" y="130"/>
                  </a:lnTo>
                  <a:lnTo>
                    <a:pt x="938" y="137"/>
                  </a:lnTo>
                  <a:lnTo>
                    <a:pt x="945" y="154"/>
                  </a:lnTo>
                  <a:lnTo>
                    <a:pt x="949" y="173"/>
                  </a:lnTo>
                  <a:lnTo>
                    <a:pt x="949" y="190"/>
                  </a:lnTo>
                  <a:lnTo>
                    <a:pt x="945" y="207"/>
                  </a:lnTo>
                  <a:lnTo>
                    <a:pt x="933" y="222"/>
                  </a:lnTo>
                  <a:lnTo>
                    <a:pt x="929" y="212"/>
                  </a:lnTo>
                  <a:lnTo>
                    <a:pt x="925" y="198"/>
                  </a:lnTo>
                  <a:lnTo>
                    <a:pt x="921" y="183"/>
                  </a:lnTo>
                  <a:lnTo>
                    <a:pt x="919" y="170"/>
                  </a:lnTo>
                  <a:lnTo>
                    <a:pt x="909" y="163"/>
                  </a:lnTo>
                  <a:lnTo>
                    <a:pt x="895" y="160"/>
                  </a:lnTo>
                  <a:lnTo>
                    <a:pt x="892" y="167"/>
                  </a:lnTo>
                  <a:lnTo>
                    <a:pt x="891" y="171"/>
                  </a:lnTo>
                  <a:lnTo>
                    <a:pt x="888" y="177"/>
                  </a:lnTo>
                  <a:lnTo>
                    <a:pt x="885" y="180"/>
                  </a:lnTo>
                  <a:lnTo>
                    <a:pt x="884" y="183"/>
                  </a:lnTo>
                  <a:lnTo>
                    <a:pt x="883" y="184"/>
                  </a:lnTo>
                  <a:lnTo>
                    <a:pt x="881" y="184"/>
                  </a:lnTo>
                  <a:lnTo>
                    <a:pt x="880" y="183"/>
                  </a:lnTo>
                  <a:lnTo>
                    <a:pt x="878" y="178"/>
                  </a:lnTo>
                  <a:lnTo>
                    <a:pt x="878" y="174"/>
                  </a:lnTo>
                  <a:lnTo>
                    <a:pt x="877" y="166"/>
                  </a:lnTo>
                  <a:lnTo>
                    <a:pt x="877" y="156"/>
                  </a:lnTo>
                  <a:lnTo>
                    <a:pt x="870" y="152"/>
                  </a:lnTo>
                  <a:lnTo>
                    <a:pt x="860" y="146"/>
                  </a:lnTo>
                  <a:lnTo>
                    <a:pt x="850" y="142"/>
                  </a:lnTo>
                  <a:lnTo>
                    <a:pt x="850" y="132"/>
                  </a:lnTo>
                  <a:lnTo>
                    <a:pt x="849" y="119"/>
                  </a:lnTo>
                  <a:lnTo>
                    <a:pt x="846" y="105"/>
                  </a:lnTo>
                  <a:lnTo>
                    <a:pt x="842" y="91"/>
                  </a:lnTo>
                  <a:lnTo>
                    <a:pt x="833" y="78"/>
                  </a:lnTo>
                  <a:lnTo>
                    <a:pt x="822" y="71"/>
                  </a:lnTo>
                  <a:lnTo>
                    <a:pt x="806" y="68"/>
                  </a:lnTo>
                  <a:lnTo>
                    <a:pt x="795" y="68"/>
                  </a:lnTo>
                  <a:lnTo>
                    <a:pt x="788" y="74"/>
                  </a:lnTo>
                  <a:lnTo>
                    <a:pt x="785" y="82"/>
                  </a:lnTo>
                  <a:lnTo>
                    <a:pt x="784" y="92"/>
                  </a:lnTo>
                  <a:lnTo>
                    <a:pt x="785" y="104"/>
                  </a:lnTo>
                  <a:lnTo>
                    <a:pt x="788" y="115"/>
                  </a:lnTo>
                  <a:lnTo>
                    <a:pt x="791" y="125"/>
                  </a:lnTo>
                  <a:lnTo>
                    <a:pt x="794" y="135"/>
                  </a:lnTo>
                  <a:lnTo>
                    <a:pt x="796" y="142"/>
                  </a:lnTo>
                  <a:lnTo>
                    <a:pt x="798" y="146"/>
                  </a:lnTo>
                  <a:lnTo>
                    <a:pt x="811" y="153"/>
                  </a:lnTo>
                  <a:lnTo>
                    <a:pt x="819" y="163"/>
                  </a:lnTo>
                  <a:lnTo>
                    <a:pt x="825" y="174"/>
                  </a:lnTo>
                  <a:lnTo>
                    <a:pt x="832" y="188"/>
                  </a:lnTo>
                  <a:lnTo>
                    <a:pt x="826" y="211"/>
                  </a:lnTo>
                  <a:lnTo>
                    <a:pt x="819" y="234"/>
                  </a:lnTo>
                  <a:lnTo>
                    <a:pt x="813" y="253"/>
                  </a:lnTo>
                  <a:lnTo>
                    <a:pt x="792" y="200"/>
                  </a:lnTo>
                  <a:lnTo>
                    <a:pt x="768" y="204"/>
                  </a:lnTo>
                  <a:lnTo>
                    <a:pt x="768" y="208"/>
                  </a:lnTo>
                  <a:lnTo>
                    <a:pt x="768" y="212"/>
                  </a:lnTo>
                  <a:lnTo>
                    <a:pt x="770" y="218"/>
                  </a:lnTo>
                  <a:lnTo>
                    <a:pt x="770" y="222"/>
                  </a:lnTo>
                  <a:lnTo>
                    <a:pt x="760" y="224"/>
                  </a:lnTo>
                  <a:lnTo>
                    <a:pt x="747" y="226"/>
                  </a:lnTo>
                  <a:lnTo>
                    <a:pt x="731" y="226"/>
                  </a:lnTo>
                  <a:lnTo>
                    <a:pt x="716" y="225"/>
                  </a:lnTo>
                  <a:lnTo>
                    <a:pt x="700" y="221"/>
                  </a:lnTo>
                  <a:lnTo>
                    <a:pt x="689" y="217"/>
                  </a:lnTo>
                  <a:lnTo>
                    <a:pt x="679" y="208"/>
                  </a:lnTo>
                  <a:lnTo>
                    <a:pt x="676" y="198"/>
                  </a:lnTo>
                  <a:lnTo>
                    <a:pt x="678" y="185"/>
                  </a:lnTo>
                  <a:lnTo>
                    <a:pt x="674" y="185"/>
                  </a:lnTo>
                  <a:lnTo>
                    <a:pt x="665" y="184"/>
                  </a:lnTo>
                  <a:lnTo>
                    <a:pt x="655" y="183"/>
                  </a:lnTo>
                  <a:lnTo>
                    <a:pt x="644" y="183"/>
                  </a:lnTo>
                  <a:lnTo>
                    <a:pt x="634" y="185"/>
                  </a:lnTo>
                  <a:lnTo>
                    <a:pt x="627" y="190"/>
                  </a:lnTo>
                  <a:lnTo>
                    <a:pt x="624" y="197"/>
                  </a:lnTo>
                  <a:lnTo>
                    <a:pt x="627" y="200"/>
                  </a:lnTo>
                  <a:lnTo>
                    <a:pt x="634" y="201"/>
                  </a:lnTo>
                  <a:lnTo>
                    <a:pt x="642" y="201"/>
                  </a:lnTo>
                  <a:lnTo>
                    <a:pt x="651" y="201"/>
                  </a:lnTo>
                  <a:lnTo>
                    <a:pt x="658" y="201"/>
                  </a:lnTo>
                  <a:lnTo>
                    <a:pt x="661" y="204"/>
                  </a:lnTo>
                  <a:lnTo>
                    <a:pt x="658" y="207"/>
                  </a:lnTo>
                  <a:lnTo>
                    <a:pt x="652" y="212"/>
                  </a:lnTo>
                  <a:lnTo>
                    <a:pt x="644" y="218"/>
                  </a:lnTo>
                  <a:lnTo>
                    <a:pt x="635" y="224"/>
                  </a:lnTo>
                  <a:lnTo>
                    <a:pt x="625" y="229"/>
                  </a:lnTo>
                  <a:lnTo>
                    <a:pt x="620" y="232"/>
                  </a:lnTo>
                  <a:lnTo>
                    <a:pt x="616" y="232"/>
                  </a:lnTo>
                  <a:lnTo>
                    <a:pt x="614" y="231"/>
                  </a:lnTo>
                  <a:lnTo>
                    <a:pt x="613" y="228"/>
                  </a:lnTo>
                  <a:lnTo>
                    <a:pt x="610" y="225"/>
                  </a:lnTo>
                  <a:lnTo>
                    <a:pt x="609" y="221"/>
                  </a:lnTo>
                  <a:lnTo>
                    <a:pt x="606" y="217"/>
                  </a:lnTo>
                  <a:lnTo>
                    <a:pt x="603" y="214"/>
                  </a:lnTo>
                  <a:lnTo>
                    <a:pt x="601" y="211"/>
                  </a:lnTo>
                  <a:lnTo>
                    <a:pt x="600" y="210"/>
                  </a:lnTo>
                  <a:lnTo>
                    <a:pt x="596" y="210"/>
                  </a:lnTo>
                  <a:lnTo>
                    <a:pt x="586" y="208"/>
                  </a:lnTo>
                  <a:lnTo>
                    <a:pt x="573" y="208"/>
                  </a:lnTo>
                  <a:lnTo>
                    <a:pt x="562" y="208"/>
                  </a:lnTo>
                  <a:lnTo>
                    <a:pt x="552" y="208"/>
                  </a:lnTo>
                  <a:lnTo>
                    <a:pt x="548" y="208"/>
                  </a:lnTo>
                  <a:lnTo>
                    <a:pt x="544" y="205"/>
                  </a:lnTo>
                  <a:lnTo>
                    <a:pt x="536" y="202"/>
                  </a:lnTo>
                  <a:lnTo>
                    <a:pt x="528" y="200"/>
                  </a:lnTo>
                  <a:lnTo>
                    <a:pt x="521" y="197"/>
                  </a:lnTo>
                  <a:lnTo>
                    <a:pt x="518" y="195"/>
                  </a:lnTo>
                  <a:lnTo>
                    <a:pt x="518" y="194"/>
                  </a:lnTo>
                  <a:lnTo>
                    <a:pt x="521" y="193"/>
                  </a:lnTo>
                  <a:lnTo>
                    <a:pt x="527" y="193"/>
                  </a:lnTo>
                  <a:lnTo>
                    <a:pt x="532" y="193"/>
                  </a:lnTo>
                  <a:lnTo>
                    <a:pt x="538" y="193"/>
                  </a:lnTo>
                  <a:lnTo>
                    <a:pt x="544" y="191"/>
                  </a:lnTo>
                  <a:lnTo>
                    <a:pt x="546" y="190"/>
                  </a:lnTo>
                  <a:lnTo>
                    <a:pt x="546" y="185"/>
                  </a:lnTo>
                  <a:lnTo>
                    <a:pt x="542" y="181"/>
                  </a:lnTo>
                  <a:lnTo>
                    <a:pt x="534" y="174"/>
                  </a:lnTo>
                  <a:lnTo>
                    <a:pt x="518" y="164"/>
                  </a:lnTo>
                  <a:lnTo>
                    <a:pt x="496" y="153"/>
                  </a:lnTo>
                  <a:lnTo>
                    <a:pt x="491" y="149"/>
                  </a:lnTo>
                  <a:lnTo>
                    <a:pt x="484" y="142"/>
                  </a:lnTo>
                  <a:lnTo>
                    <a:pt x="476" y="133"/>
                  </a:lnTo>
                  <a:lnTo>
                    <a:pt x="464" y="123"/>
                  </a:lnTo>
                  <a:lnTo>
                    <a:pt x="455" y="115"/>
                  </a:lnTo>
                  <a:lnTo>
                    <a:pt x="446" y="106"/>
                  </a:lnTo>
                  <a:lnTo>
                    <a:pt x="440" y="101"/>
                  </a:lnTo>
                  <a:lnTo>
                    <a:pt x="438" y="99"/>
                  </a:lnTo>
                  <a:lnTo>
                    <a:pt x="436" y="101"/>
                  </a:lnTo>
                  <a:lnTo>
                    <a:pt x="433" y="102"/>
                  </a:lnTo>
                  <a:lnTo>
                    <a:pt x="431" y="105"/>
                  </a:lnTo>
                  <a:lnTo>
                    <a:pt x="429" y="108"/>
                  </a:lnTo>
                  <a:lnTo>
                    <a:pt x="426" y="112"/>
                  </a:lnTo>
                  <a:lnTo>
                    <a:pt x="423" y="115"/>
                  </a:lnTo>
                  <a:lnTo>
                    <a:pt x="421" y="116"/>
                  </a:lnTo>
                  <a:lnTo>
                    <a:pt x="419" y="118"/>
                  </a:lnTo>
                  <a:lnTo>
                    <a:pt x="422" y="102"/>
                  </a:lnTo>
                  <a:lnTo>
                    <a:pt x="422" y="91"/>
                  </a:lnTo>
                  <a:lnTo>
                    <a:pt x="419" y="85"/>
                  </a:lnTo>
                  <a:lnTo>
                    <a:pt x="415" y="84"/>
                  </a:lnTo>
                  <a:lnTo>
                    <a:pt x="409" y="85"/>
                  </a:lnTo>
                  <a:lnTo>
                    <a:pt x="402" y="91"/>
                  </a:lnTo>
                  <a:lnTo>
                    <a:pt x="395" y="99"/>
                  </a:lnTo>
                  <a:lnTo>
                    <a:pt x="395" y="87"/>
                  </a:lnTo>
                  <a:lnTo>
                    <a:pt x="395" y="74"/>
                  </a:lnTo>
                  <a:lnTo>
                    <a:pt x="395" y="65"/>
                  </a:lnTo>
                  <a:lnTo>
                    <a:pt x="394" y="57"/>
                  </a:lnTo>
                  <a:lnTo>
                    <a:pt x="390" y="53"/>
                  </a:lnTo>
                  <a:lnTo>
                    <a:pt x="384" y="51"/>
                  </a:lnTo>
                  <a:lnTo>
                    <a:pt x="375" y="54"/>
                  </a:lnTo>
                  <a:lnTo>
                    <a:pt x="364" y="61"/>
                  </a:lnTo>
                  <a:lnTo>
                    <a:pt x="356" y="57"/>
                  </a:lnTo>
                  <a:lnTo>
                    <a:pt x="340" y="54"/>
                  </a:lnTo>
                  <a:lnTo>
                    <a:pt x="320" y="50"/>
                  </a:lnTo>
                  <a:lnTo>
                    <a:pt x="298" y="47"/>
                  </a:lnTo>
                  <a:lnTo>
                    <a:pt x="277" y="44"/>
                  </a:lnTo>
                  <a:lnTo>
                    <a:pt x="258" y="43"/>
                  </a:lnTo>
                  <a:lnTo>
                    <a:pt x="247" y="43"/>
                  </a:lnTo>
                  <a:lnTo>
                    <a:pt x="240" y="33"/>
                  </a:lnTo>
                  <a:lnTo>
                    <a:pt x="231" y="22"/>
                  </a:lnTo>
                  <a:lnTo>
                    <a:pt x="224" y="9"/>
                  </a:lnTo>
                  <a:lnTo>
                    <a:pt x="220" y="0"/>
                  </a:lnTo>
                  <a:lnTo>
                    <a:pt x="0" y="306"/>
                  </a:lnTo>
                  <a:lnTo>
                    <a:pt x="21" y="311"/>
                  </a:lnTo>
                  <a:lnTo>
                    <a:pt x="34" y="320"/>
                  </a:lnTo>
                  <a:lnTo>
                    <a:pt x="39" y="331"/>
                  </a:lnTo>
                  <a:lnTo>
                    <a:pt x="39" y="348"/>
                  </a:lnTo>
                  <a:lnTo>
                    <a:pt x="35" y="371"/>
                  </a:lnTo>
                  <a:lnTo>
                    <a:pt x="86" y="373"/>
                  </a:lnTo>
                  <a:lnTo>
                    <a:pt x="92" y="527"/>
                  </a:lnTo>
                  <a:lnTo>
                    <a:pt x="104" y="541"/>
                  </a:lnTo>
                  <a:lnTo>
                    <a:pt x="111" y="556"/>
                  </a:lnTo>
                  <a:lnTo>
                    <a:pt x="114" y="568"/>
                  </a:lnTo>
                  <a:lnTo>
                    <a:pt x="114" y="581"/>
                  </a:lnTo>
                  <a:lnTo>
                    <a:pt x="108" y="595"/>
                  </a:lnTo>
                  <a:lnTo>
                    <a:pt x="101" y="611"/>
                  </a:lnTo>
                  <a:lnTo>
                    <a:pt x="90" y="630"/>
                  </a:lnTo>
                  <a:lnTo>
                    <a:pt x="89" y="650"/>
                  </a:lnTo>
                  <a:lnTo>
                    <a:pt x="89" y="664"/>
                  </a:lnTo>
                  <a:lnTo>
                    <a:pt x="89" y="678"/>
                  </a:lnTo>
                  <a:lnTo>
                    <a:pt x="87" y="690"/>
                  </a:lnTo>
                  <a:lnTo>
                    <a:pt x="84" y="700"/>
                  </a:lnTo>
                  <a:lnTo>
                    <a:pt x="82" y="711"/>
                  </a:lnTo>
                  <a:lnTo>
                    <a:pt x="79" y="725"/>
                  </a:lnTo>
                  <a:lnTo>
                    <a:pt x="79" y="728"/>
                  </a:lnTo>
                  <a:lnTo>
                    <a:pt x="80" y="731"/>
                  </a:lnTo>
                  <a:lnTo>
                    <a:pt x="82" y="734"/>
                  </a:lnTo>
                  <a:lnTo>
                    <a:pt x="84" y="736"/>
                  </a:lnTo>
                  <a:lnTo>
                    <a:pt x="86" y="738"/>
                  </a:lnTo>
                  <a:lnTo>
                    <a:pt x="87" y="739"/>
                  </a:lnTo>
                  <a:lnTo>
                    <a:pt x="87" y="741"/>
                  </a:lnTo>
                  <a:lnTo>
                    <a:pt x="82" y="749"/>
                  </a:lnTo>
                  <a:lnTo>
                    <a:pt x="79" y="763"/>
                  </a:lnTo>
                  <a:lnTo>
                    <a:pt x="83" y="766"/>
                  </a:lnTo>
                  <a:lnTo>
                    <a:pt x="94" y="770"/>
                  </a:lnTo>
                  <a:lnTo>
                    <a:pt x="107" y="776"/>
                  </a:lnTo>
                  <a:lnTo>
                    <a:pt x="118" y="783"/>
                  </a:lnTo>
                  <a:lnTo>
                    <a:pt x="127" y="787"/>
                  </a:lnTo>
                  <a:lnTo>
                    <a:pt x="131" y="794"/>
                  </a:lnTo>
                  <a:lnTo>
                    <a:pt x="138" y="806"/>
                  </a:lnTo>
                  <a:lnTo>
                    <a:pt x="145" y="820"/>
                  </a:lnTo>
                  <a:lnTo>
                    <a:pt x="154" y="838"/>
                  </a:lnTo>
                  <a:lnTo>
                    <a:pt x="162" y="855"/>
                  </a:lnTo>
                  <a:lnTo>
                    <a:pt x="171" y="871"/>
                  </a:lnTo>
                  <a:lnTo>
                    <a:pt x="178" y="883"/>
                  </a:lnTo>
                  <a:lnTo>
                    <a:pt x="185" y="892"/>
                  </a:lnTo>
                  <a:lnTo>
                    <a:pt x="628" y="969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55" name="Freeform 37"/>
            <p:cNvSpPr>
              <a:spLocks/>
            </p:cNvSpPr>
            <p:nvPr/>
          </p:nvSpPr>
          <p:spPr bwMode="gray">
            <a:xfrm>
              <a:off x="2767" y="1701"/>
              <a:ext cx="229" cy="195"/>
            </a:xfrm>
            <a:custGeom>
              <a:avLst/>
              <a:gdLst>
                <a:gd name="T0" fmla="*/ 48 w 229"/>
                <a:gd name="T1" fmla="*/ 178 h 195"/>
                <a:gd name="T2" fmla="*/ 37 w 229"/>
                <a:gd name="T3" fmla="*/ 158 h 195"/>
                <a:gd name="T4" fmla="*/ 20 w 229"/>
                <a:gd name="T5" fmla="*/ 148 h 195"/>
                <a:gd name="T6" fmla="*/ 1 w 229"/>
                <a:gd name="T7" fmla="*/ 134 h 195"/>
                <a:gd name="T8" fmla="*/ 4 w 229"/>
                <a:gd name="T9" fmla="*/ 120 h 195"/>
                <a:gd name="T10" fmla="*/ 18 w 229"/>
                <a:gd name="T11" fmla="*/ 113 h 195"/>
                <a:gd name="T12" fmla="*/ 31 w 229"/>
                <a:gd name="T13" fmla="*/ 116 h 195"/>
                <a:gd name="T14" fmla="*/ 54 w 229"/>
                <a:gd name="T15" fmla="*/ 119 h 195"/>
                <a:gd name="T16" fmla="*/ 54 w 229"/>
                <a:gd name="T17" fmla="*/ 109 h 195"/>
                <a:gd name="T18" fmla="*/ 27 w 229"/>
                <a:gd name="T19" fmla="*/ 99 h 195"/>
                <a:gd name="T20" fmla="*/ 0 w 229"/>
                <a:gd name="T21" fmla="*/ 93 h 195"/>
                <a:gd name="T22" fmla="*/ 8 w 229"/>
                <a:gd name="T23" fmla="*/ 75 h 195"/>
                <a:gd name="T24" fmla="*/ 17 w 229"/>
                <a:gd name="T25" fmla="*/ 64 h 195"/>
                <a:gd name="T26" fmla="*/ 23 w 229"/>
                <a:gd name="T27" fmla="*/ 41 h 195"/>
                <a:gd name="T28" fmla="*/ 35 w 229"/>
                <a:gd name="T29" fmla="*/ 16 h 195"/>
                <a:gd name="T30" fmla="*/ 54 w 229"/>
                <a:gd name="T31" fmla="*/ 0 h 195"/>
                <a:gd name="T32" fmla="*/ 79 w 229"/>
                <a:gd name="T33" fmla="*/ 10 h 195"/>
                <a:gd name="T34" fmla="*/ 78 w 229"/>
                <a:gd name="T35" fmla="*/ 18 h 195"/>
                <a:gd name="T36" fmla="*/ 75 w 229"/>
                <a:gd name="T37" fmla="*/ 24 h 195"/>
                <a:gd name="T38" fmla="*/ 73 w 229"/>
                <a:gd name="T39" fmla="*/ 27 h 195"/>
                <a:gd name="T40" fmla="*/ 76 w 229"/>
                <a:gd name="T41" fmla="*/ 27 h 195"/>
                <a:gd name="T42" fmla="*/ 83 w 229"/>
                <a:gd name="T43" fmla="*/ 25 h 195"/>
                <a:gd name="T44" fmla="*/ 99 w 229"/>
                <a:gd name="T45" fmla="*/ 21 h 195"/>
                <a:gd name="T46" fmla="*/ 99 w 229"/>
                <a:gd name="T47" fmla="*/ 31 h 195"/>
                <a:gd name="T48" fmla="*/ 99 w 229"/>
                <a:gd name="T49" fmla="*/ 45 h 195"/>
                <a:gd name="T50" fmla="*/ 106 w 229"/>
                <a:gd name="T51" fmla="*/ 49 h 195"/>
                <a:gd name="T52" fmla="*/ 110 w 229"/>
                <a:gd name="T53" fmla="*/ 35 h 195"/>
                <a:gd name="T54" fmla="*/ 114 w 229"/>
                <a:gd name="T55" fmla="*/ 25 h 195"/>
                <a:gd name="T56" fmla="*/ 126 w 229"/>
                <a:gd name="T57" fmla="*/ 30 h 195"/>
                <a:gd name="T58" fmla="*/ 131 w 229"/>
                <a:gd name="T59" fmla="*/ 47 h 195"/>
                <a:gd name="T60" fmla="*/ 136 w 229"/>
                <a:gd name="T61" fmla="*/ 72 h 195"/>
                <a:gd name="T62" fmla="*/ 143 w 229"/>
                <a:gd name="T63" fmla="*/ 55 h 195"/>
                <a:gd name="T64" fmla="*/ 143 w 229"/>
                <a:gd name="T65" fmla="*/ 31 h 195"/>
                <a:gd name="T66" fmla="*/ 154 w 229"/>
                <a:gd name="T67" fmla="*/ 16 h 195"/>
                <a:gd name="T68" fmla="*/ 177 w 229"/>
                <a:gd name="T69" fmla="*/ 7 h 195"/>
                <a:gd name="T70" fmla="*/ 196 w 229"/>
                <a:gd name="T71" fmla="*/ 13 h 195"/>
                <a:gd name="T72" fmla="*/ 179 w 229"/>
                <a:gd name="T73" fmla="*/ 48 h 195"/>
                <a:gd name="T74" fmla="*/ 178 w 229"/>
                <a:gd name="T75" fmla="*/ 93 h 195"/>
                <a:gd name="T76" fmla="*/ 188 w 229"/>
                <a:gd name="T77" fmla="*/ 120 h 195"/>
                <a:gd name="T78" fmla="*/ 209 w 229"/>
                <a:gd name="T79" fmla="*/ 133 h 195"/>
                <a:gd name="T80" fmla="*/ 229 w 229"/>
                <a:gd name="T81" fmla="*/ 145 h 195"/>
                <a:gd name="T82" fmla="*/ 227 w 229"/>
                <a:gd name="T83" fmla="*/ 153 h 195"/>
                <a:gd name="T84" fmla="*/ 225 w 229"/>
                <a:gd name="T85" fmla="*/ 161 h 195"/>
                <a:gd name="T86" fmla="*/ 220 w 229"/>
                <a:gd name="T87" fmla="*/ 164 h 195"/>
                <a:gd name="T88" fmla="*/ 210 w 229"/>
                <a:gd name="T89" fmla="*/ 164 h 195"/>
                <a:gd name="T90" fmla="*/ 202 w 229"/>
                <a:gd name="T91" fmla="*/ 164 h 195"/>
                <a:gd name="T92" fmla="*/ 210 w 229"/>
                <a:gd name="T93" fmla="*/ 178 h 195"/>
                <a:gd name="T94" fmla="*/ 210 w 229"/>
                <a:gd name="T95" fmla="*/ 188 h 195"/>
                <a:gd name="T96" fmla="*/ 208 w 229"/>
                <a:gd name="T97" fmla="*/ 193 h 195"/>
                <a:gd name="T98" fmla="*/ 192 w 229"/>
                <a:gd name="T99" fmla="*/ 192 h 195"/>
                <a:gd name="T100" fmla="*/ 182 w 229"/>
                <a:gd name="T101" fmla="*/ 189 h 195"/>
                <a:gd name="T102" fmla="*/ 177 w 229"/>
                <a:gd name="T103" fmla="*/ 184 h 195"/>
                <a:gd name="T104" fmla="*/ 171 w 229"/>
                <a:gd name="T105" fmla="*/ 175 h 195"/>
                <a:gd name="T106" fmla="*/ 161 w 229"/>
                <a:gd name="T107" fmla="*/ 171 h 195"/>
                <a:gd name="T108" fmla="*/ 137 w 229"/>
                <a:gd name="T109" fmla="*/ 177 h 195"/>
                <a:gd name="T110" fmla="*/ 106 w 229"/>
                <a:gd name="T111" fmla="*/ 188 h 195"/>
                <a:gd name="T112" fmla="*/ 75 w 229"/>
                <a:gd name="T113" fmla="*/ 195 h 195"/>
                <a:gd name="T114" fmla="*/ 48 w 229"/>
                <a:gd name="T115" fmla="*/ 186 h 19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29"/>
                <a:gd name="T175" fmla="*/ 0 h 195"/>
                <a:gd name="T176" fmla="*/ 229 w 229"/>
                <a:gd name="T177" fmla="*/ 195 h 19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29" h="195">
                  <a:moveTo>
                    <a:pt x="48" y="186"/>
                  </a:moveTo>
                  <a:lnTo>
                    <a:pt x="48" y="178"/>
                  </a:lnTo>
                  <a:lnTo>
                    <a:pt x="44" y="168"/>
                  </a:lnTo>
                  <a:lnTo>
                    <a:pt x="37" y="158"/>
                  </a:lnTo>
                  <a:lnTo>
                    <a:pt x="32" y="150"/>
                  </a:lnTo>
                  <a:lnTo>
                    <a:pt x="20" y="148"/>
                  </a:lnTo>
                  <a:lnTo>
                    <a:pt x="8" y="143"/>
                  </a:lnTo>
                  <a:lnTo>
                    <a:pt x="1" y="134"/>
                  </a:lnTo>
                  <a:lnTo>
                    <a:pt x="0" y="121"/>
                  </a:lnTo>
                  <a:lnTo>
                    <a:pt x="4" y="120"/>
                  </a:lnTo>
                  <a:lnTo>
                    <a:pt x="11" y="117"/>
                  </a:lnTo>
                  <a:lnTo>
                    <a:pt x="18" y="113"/>
                  </a:lnTo>
                  <a:lnTo>
                    <a:pt x="23" y="112"/>
                  </a:lnTo>
                  <a:lnTo>
                    <a:pt x="31" y="116"/>
                  </a:lnTo>
                  <a:lnTo>
                    <a:pt x="42" y="117"/>
                  </a:lnTo>
                  <a:lnTo>
                    <a:pt x="54" y="119"/>
                  </a:lnTo>
                  <a:lnTo>
                    <a:pt x="62" y="117"/>
                  </a:lnTo>
                  <a:lnTo>
                    <a:pt x="54" y="109"/>
                  </a:lnTo>
                  <a:lnTo>
                    <a:pt x="41" y="103"/>
                  </a:lnTo>
                  <a:lnTo>
                    <a:pt x="27" y="99"/>
                  </a:lnTo>
                  <a:lnTo>
                    <a:pt x="13" y="96"/>
                  </a:lnTo>
                  <a:lnTo>
                    <a:pt x="0" y="93"/>
                  </a:lnTo>
                  <a:lnTo>
                    <a:pt x="3" y="83"/>
                  </a:lnTo>
                  <a:lnTo>
                    <a:pt x="8" y="75"/>
                  </a:lnTo>
                  <a:lnTo>
                    <a:pt x="16" y="69"/>
                  </a:lnTo>
                  <a:lnTo>
                    <a:pt x="17" y="64"/>
                  </a:lnTo>
                  <a:lnTo>
                    <a:pt x="18" y="54"/>
                  </a:lnTo>
                  <a:lnTo>
                    <a:pt x="23" y="41"/>
                  </a:lnTo>
                  <a:lnTo>
                    <a:pt x="28" y="28"/>
                  </a:lnTo>
                  <a:lnTo>
                    <a:pt x="35" y="16"/>
                  </a:lnTo>
                  <a:lnTo>
                    <a:pt x="44" y="6"/>
                  </a:lnTo>
                  <a:lnTo>
                    <a:pt x="54" y="0"/>
                  </a:lnTo>
                  <a:lnTo>
                    <a:pt x="66" y="1"/>
                  </a:lnTo>
                  <a:lnTo>
                    <a:pt x="79" y="10"/>
                  </a:lnTo>
                  <a:lnTo>
                    <a:pt x="78" y="16"/>
                  </a:lnTo>
                  <a:lnTo>
                    <a:pt x="78" y="18"/>
                  </a:lnTo>
                  <a:lnTo>
                    <a:pt x="76" y="23"/>
                  </a:lnTo>
                  <a:lnTo>
                    <a:pt x="75" y="24"/>
                  </a:lnTo>
                  <a:lnTo>
                    <a:pt x="73" y="25"/>
                  </a:lnTo>
                  <a:lnTo>
                    <a:pt x="73" y="27"/>
                  </a:lnTo>
                  <a:lnTo>
                    <a:pt x="75" y="27"/>
                  </a:lnTo>
                  <a:lnTo>
                    <a:pt x="76" y="27"/>
                  </a:lnTo>
                  <a:lnTo>
                    <a:pt x="79" y="25"/>
                  </a:lnTo>
                  <a:lnTo>
                    <a:pt x="83" y="25"/>
                  </a:lnTo>
                  <a:lnTo>
                    <a:pt x="90" y="24"/>
                  </a:lnTo>
                  <a:lnTo>
                    <a:pt x="99" y="21"/>
                  </a:lnTo>
                  <a:lnTo>
                    <a:pt x="100" y="24"/>
                  </a:lnTo>
                  <a:lnTo>
                    <a:pt x="99" y="31"/>
                  </a:lnTo>
                  <a:lnTo>
                    <a:pt x="99" y="38"/>
                  </a:lnTo>
                  <a:lnTo>
                    <a:pt x="99" y="45"/>
                  </a:lnTo>
                  <a:lnTo>
                    <a:pt x="102" y="51"/>
                  </a:lnTo>
                  <a:lnTo>
                    <a:pt x="106" y="49"/>
                  </a:lnTo>
                  <a:lnTo>
                    <a:pt x="109" y="42"/>
                  </a:lnTo>
                  <a:lnTo>
                    <a:pt x="110" y="35"/>
                  </a:lnTo>
                  <a:lnTo>
                    <a:pt x="113" y="28"/>
                  </a:lnTo>
                  <a:lnTo>
                    <a:pt x="114" y="25"/>
                  </a:lnTo>
                  <a:lnTo>
                    <a:pt x="120" y="27"/>
                  </a:lnTo>
                  <a:lnTo>
                    <a:pt x="126" y="30"/>
                  </a:lnTo>
                  <a:lnTo>
                    <a:pt x="130" y="32"/>
                  </a:lnTo>
                  <a:lnTo>
                    <a:pt x="131" y="47"/>
                  </a:lnTo>
                  <a:lnTo>
                    <a:pt x="133" y="61"/>
                  </a:lnTo>
                  <a:lnTo>
                    <a:pt x="136" y="72"/>
                  </a:lnTo>
                  <a:lnTo>
                    <a:pt x="141" y="65"/>
                  </a:lnTo>
                  <a:lnTo>
                    <a:pt x="143" y="55"/>
                  </a:lnTo>
                  <a:lnTo>
                    <a:pt x="144" y="42"/>
                  </a:lnTo>
                  <a:lnTo>
                    <a:pt x="143" y="31"/>
                  </a:lnTo>
                  <a:lnTo>
                    <a:pt x="143" y="21"/>
                  </a:lnTo>
                  <a:lnTo>
                    <a:pt x="154" y="16"/>
                  </a:lnTo>
                  <a:lnTo>
                    <a:pt x="165" y="10"/>
                  </a:lnTo>
                  <a:lnTo>
                    <a:pt x="177" y="7"/>
                  </a:lnTo>
                  <a:lnTo>
                    <a:pt x="186" y="7"/>
                  </a:lnTo>
                  <a:lnTo>
                    <a:pt x="196" y="13"/>
                  </a:lnTo>
                  <a:lnTo>
                    <a:pt x="186" y="28"/>
                  </a:lnTo>
                  <a:lnTo>
                    <a:pt x="179" y="48"/>
                  </a:lnTo>
                  <a:lnTo>
                    <a:pt x="177" y="71"/>
                  </a:lnTo>
                  <a:lnTo>
                    <a:pt x="178" y="93"/>
                  </a:lnTo>
                  <a:lnTo>
                    <a:pt x="182" y="112"/>
                  </a:lnTo>
                  <a:lnTo>
                    <a:pt x="188" y="120"/>
                  </a:lnTo>
                  <a:lnTo>
                    <a:pt x="198" y="127"/>
                  </a:lnTo>
                  <a:lnTo>
                    <a:pt x="209" y="133"/>
                  </a:lnTo>
                  <a:lnTo>
                    <a:pt x="220" y="140"/>
                  </a:lnTo>
                  <a:lnTo>
                    <a:pt x="229" y="145"/>
                  </a:lnTo>
                  <a:lnTo>
                    <a:pt x="227" y="148"/>
                  </a:lnTo>
                  <a:lnTo>
                    <a:pt x="227" y="153"/>
                  </a:lnTo>
                  <a:lnTo>
                    <a:pt x="226" y="157"/>
                  </a:lnTo>
                  <a:lnTo>
                    <a:pt x="225" y="161"/>
                  </a:lnTo>
                  <a:lnTo>
                    <a:pt x="225" y="164"/>
                  </a:lnTo>
                  <a:lnTo>
                    <a:pt x="220" y="164"/>
                  </a:lnTo>
                  <a:lnTo>
                    <a:pt x="215" y="164"/>
                  </a:lnTo>
                  <a:lnTo>
                    <a:pt x="210" y="164"/>
                  </a:lnTo>
                  <a:lnTo>
                    <a:pt x="205" y="164"/>
                  </a:lnTo>
                  <a:lnTo>
                    <a:pt x="202" y="164"/>
                  </a:lnTo>
                  <a:lnTo>
                    <a:pt x="209" y="171"/>
                  </a:lnTo>
                  <a:lnTo>
                    <a:pt x="210" y="178"/>
                  </a:lnTo>
                  <a:lnTo>
                    <a:pt x="212" y="182"/>
                  </a:lnTo>
                  <a:lnTo>
                    <a:pt x="210" y="188"/>
                  </a:lnTo>
                  <a:lnTo>
                    <a:pt x="212" y="193"/>
                  </a:lnTo>
                  <a:lnTo>
                    <a:pt x="208" y="193"/>
                  </a:lnTo>
                  <a:lnTo>
                    <a:pt x="201" y="192"/>
                  </a:lnTo>
                  <a:lnTo>
                    <a:pt x="192" y="192"/>
                  </a:lnTo>
                  <a:lnTo>
                    <a:pt x="185" y="191"/>
                  </a:lnTo>
                  <a:lnTo>
                    <a:pt x="182" y="189"/>
                  </a:lnTo>
                  <a:lnTo>
                    <a:pt x="179" y="186"/>
                  </a:lnTo>
                  <a:lnTo>
                    <a:pt x="177" y="184"/>
                  </a:lnTo>
                  <a:lnTo>
                    <a:pt x="174" y="179"/>
                  </a:lnTo>
                  <a:lnTo>
                    <a:pt x="171" y="175"/>
                  </a:lnTo>
                  <a:lnTo>
                    <a:pt x="168" y="174"/>
                  </a:lnTo>
                  <a:lnTo>
                    <a:pt x="161" y="171"/>
                  </a:lnTo>
                  <a:lnTo>
                    <a:pt x="151" y="172"/>
                  </a:lnTo>
                  <a:lnTo>
                    <a:pt x="137" y="177"/>
                  </a:lnTo>
                  <a:lnTo>
                    <a:pt x="123" y="182"/>
                  </a:lnTo>
                  <a:lnTo>
                    <a:pt x="106" y="188"/>
                  </a:lnTo>
                  <a:lnTo>
                    <a:pt x="90" y="192"/>
                  </a:lnTo>
                  <a:lnTo>
                    <a:pt x="75" y="195"/>
                  </a:lnTo>
                  <a:lnTo>
                    <a:pt x="59" y="193"/>
                  </a:lnTo>
                  <a:lnTo>
                    <a:pt x="48" y="186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56" name="Freeform 38"/>
            <p:cNvSpPr>
              <a:spLocks/>
            </p:cNvSpPr>
            <p:nvPr/>
          </p:nvSpPr>
          <p:spPr bwMode="gray">
            <a:xfrm>
              <a:off x="2997" y="1851"/>
              <a:ext cx="79" cy="45"/>
            </a:xfrm>
            <a:custGeom>
              <a:avLst/>
              <a:gdLst>
                <a:gd name="T0" fmla="*/ 79 w 79"/>
                <a:gd name="T1" fmla="*/ 43 h 45"/>
                <a:gd name="T2" fmla="*/ 61 w 79"/>
                <a:gd name="T3" fmla="*/ 45 h 45"/>
                <a:gd name="T4" fmla="*/ 40 w 79"/>
                <a:gd name="T5" fmla="*/ 45 h 45"/>
                <a:gd name="T6" fmla="*/ 19 w 79"/>
                <a:gd name="T7" fmla="*/ 42 h 45"/>
                <a:gd name="T8" fmla="*/ 0 w 79"/>
                <a:gd name="T9" fmla="*/ 36 h 45"/>
                <a:gd name="T10" fmla="*/ 12 w 79"/>
                <a:gd name="T11" fmla="*/ 34 h 45"/>
                <a:gd name="T12" fmla="*/ 19 w 79"/>
                <a:gd name="T13" fmla="*/ 31 h 45"/>
                <a:gd name="T14" fmla="*/ 24 w 79"/>
                <a:gd name="T15" fmla="*/ 27 h 45"/>
                <a:gd name="T16" fmla="*/ 27 w 79"/>
                <a:gd name="T17" fmla="*/ 22 h 45"/>
                <a:gd name="T18" fmla="*/ 31 w 79"/>
                <a:gd name="T19" fmla="*/ 14 h 45"/>
                <a:gd name="T20" fmla="*/ 36 w 79"/>
                <a:gd name="T21" fmla="*/ 0 h 45"/>
                <a:gd name="T22" fmla="*/ 47 w 79"/>
                <a:gd name="T23" fmla="*/ 3 h 45"/>
                <a:gd name="T24" fmla="*/ 57 w 79"/>
                <a:gd name="T25" fmla="*/ 11 h 45"/>
                <a:gd name="T26" fmla="*/ 64 w 79"/>
                <a:gd name="T27" fmla="*/ 22 h 45"/>
                <a:gd name="T28" fmla="*/ 71 w 79"/>
                <a:gd name="T29" fmla="*/ 32 h 45"/>
                <a:gd name="T30" fmla="*/ 77 w 79"/>
                <a:gd name="T31" fmla="*/ 41 h 45"/>
                <a:gd name="T32" fmla="*/ 79 w 79"/>
                <a:gd name="T33" fmla="*/ 43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9"/>
                <a:gd name="T52" fmla="*/ 0 h 45"/>
                <a:gd name="T53" fmla="*/ 79 w 79"/>
                <a:gd name="T54" fmla="*/ 45 h 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9" h="45">
                  <a:moveTo>
                    <a:pt x="79" y="43"/>
                  </a:moveTo>
                  <a:lnTo>
                    <a:pt x="61" y="45"/>
                  </a:lnTo>
                  <a:lnTo>
                    <a:pt x="40" y="45"/>
                  </a:lnTo>
                  <a:lnTo>
                    <a:pt x="19" y="42"/>
                  </a:lnTo>
                  <a:lnTo>
                    <a:pt x="0" y="36"/>
                  </a:lnTo>
                  <a:lnTo>
                    <a:pt x="12" y="34"/>
                  </a:lnTo>
                  <a:lnTo>
                    <a:pt x="19" y="31"/>
                  </a:lnTo>
                  <a:lnTo>
                    <a:pt x="24" y="27"/>
                  </a:lnTo>
                  <a:lnTo>
                    <a:pt x="27" y="22"/>
                  </a:lnTo>
                  <a:lnTo>
                    <a:pt x="31" y="14"/>
                  </a:lnTo>
                  <a:lnTo>
                    <a:pt x="36" y="0"/>
                  </a:lnTo>
                  <a:lnTo>
                    <a:pt x="47" y="3"/>
                  </a:lnTo>
                  <a:lnTo>
                    <a:pt x="57" y="11"/>
                  </a:lnTo>
                  <a:lnTo>
                    <a:pt x="64" y="22"/>
                  </a:lnTo>
                  <a:lnTo>
                    <a:pt x="71" y="32"/>
                  </a:lnTo>
                  <a:lnTo>
                    <a:pt x="77" y="41"/>
                  </a:lnTo>
                  <a:lnTo>
                    <a:pt x="79" y="43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57" name="Freeform 39"/>
            <p:cNvSpPr>
              <a:spLocks/>
            </p:cNvSpPr>
            <p:nvPr/>
          </p:nvSpPr>
          <p:spPr bwMode="gray">
            <a:xfrm>
              <a:off x="2970" y="1692"/>
              <a:ext cx="84" cy="112"/>
            </a:xfrm>
            <a:custGeom>
              <a:avLst/>
              <a:gdLst>
                <a:gd name="T0" fmla="*/ 51 w 84"/>
                <a:gd name="T1" fmla="*/ 13 h 112"/>
                <a:gd name="T2" fmla="*/ 51 w 84"/>
                <a:gd name="T3" fmla="*/ 8 h 112"/>
                <a:gd name="T4" fmla="*/ 53 w 84"/>
                <a:gd name="T5" fmla="*/ 2 h 112"/>
                <a:gd name="T6" fmla="*/ 63 w 84"/>
                <a:gd name="T7" fmla="*/ 0 h 112"/>
                <a:gd name="T8" fmla="*/ 70 w 84"/>
                <a:gd name="T9" fmla="*/ 2 h 112"/>
                <a:gd name="T10" fmla="*/ 72 w 84"/>
                <a:gd name="T11" fmla="*/ 6 h 112"/>
                <a:gd name="T12" fmla="*/ 72 w 84"/>
                <a:gd name="T13" fmla="*/ 16 h 112"/>
                <a:gd name="T14" fmla="*/ 65 w 84"/>
                <a:gd name="T15" fmla="*/ 30 h 112"/>
                <a:gd name="T16" fmla="*/ 60 w 84"/>
                <a:gd name="T17" fmla="*/ 46 h 112"/>
                <a:gd name="T18" fmla="*/ 74 w 84"/>
                <a:gd name="T19" fmla="*/ 47 h 112"/>
                <a:gd name="T20" fmla="*/ 84 w 84"/>
                <a:gd name="T21" fmla="*/ 53 h 112"/>
                <a:gd name="T22" fmla="*/ 82 w 84"/>
                <a:gd name="T23" fmla="*/ 78 h 112"/>
                <a:gd name="T24" fmla="*/ 77 w 84"/>
                <a:gd name="T25" fmla="*/ 82 h 112"/>
                <a:gd name="T26" fmla="*/ 70 w 84"/>
                <a:gd name="T27" fmla="*/ 85 h 112"/>
                <a:gd name="T28" fmla="*/ 63 w 84"/>
                <a:gd name="T29" fmla="*/ 91 h 112"/>
                <a:gd name="T30" fmla="*/ 60 w 84"/>
                <a:gd name="T31" fmla="*/ 95 h 112"/>
                <a:gd name="T32" fmla="*/ 57 w 84"/>
                <a:gd name="T33" fmla="*/ 102 h 112"/>
                <a:gd name="T34" fmla="*/ 54 w 84"/>
                <a:gd name="T35" fmla="*/ 109 h 112"/>
                <a:gd name="T36" fmla="*/ 48 w 84"/>
                <a:gd name="T37" fmla="*/ 112 h 112"/>
                <a:gd name="T38" fmla="*/ 19 w 84"/>
                <a:gd name="T39" fmla="*/ 77 h 112"/>
                <a:gd name="T40" fmla="*/ 0 w 84"/>
                <a:gd name="T41" fmla="*/ 57 h 112"/>
                <a:gd name="T42" fmla="*/ 2 w 84"/>
                <a:gd name="T43" fmla="*/ 50 h 112"/>
                <a:gd name="T44" fmla="*/ 3 w 84"/>
                <a:gd name="T45" fmla="*/ 47 h 112"/>
                <a:gd name="T46" fmla="*/ 9 w 84"/>
                <a:gd name="T47" fmla="*/ 43 h 112"/>
                <a:gd name="T48" fmla="*/ 19 w 84"/>
                <a:gd name="T49" fmla="*/ 40 h 112"/>
                <a:gd name="T50" fmla="*/ 26 w 84"/>
                <a:gd name="T51" fmla="*/ 41 h 112"/>
                <a:gd name="T52" fmla="*/ 27 w 84"/>
                <a:gd name="T53" fmla="*/ 43 h 112"/>
                <a:gd name="T54" fmla="*/ 26 w 84"/>
                <a:gd name="T55" fmla="*/ 44 h 112"/>
                <a:gd name="T56" fmla="*/ 26 w 84"/>
                <a:gd name="T57" fmla="*/ 46 h 112"/>
                <a:gd name="T58" fmla="*/ 27 w 84"/>
                <a:gd name="T59" fmla="*/ 47 h 112"/>
                <a:gd name="T60" fmla="*/ 33 w 84"/>
                <a:gd name="T61" fmla="*/ 49 h 112"/>
                <a:gd name="T62" fmla="*/ 29 w 84"/>
                <a:gd name="T63" fmla="*/ 36 h 112"/>
                <a:gd name="T64" fmla="*/ 24 w 84"/>
                <a:gd name="T65" fmla="*/ 20 h 112"/>
                <a:gd name="T66" fmla="*/ 27 w 84"/>
                <a:gd name="T67" fmla="*/ 9 h 112"/>
                <a:gd name="T68" fmla="*/ 39 w 84"/>
                <a:gd name="T69" fmla="*/ 9 h 112"/>
                <a:gd name="T70" fmla="*/ 44 w 84"/>
                <a:gd name="T71" fmla="*/ 10 h 112"/>
                <a:gd name="T72" fmla="*/ 50 w 84"/>
                <a:gd name="T73" fmla="*/ 12 h 112"/>
                <a:gd name="T74" fmla="*/ 51 w 84"/>
                <a:gd name="T75" fmla="*/ 15 h 11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4"/>
                <a:gd name="T115" fmla="*/ 0 h 112"/>
                <a:gd name="T116" fmla="*/ 84 w 84"/>
                <a:gd name="T117" fmla="*/ 112 h 11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4" h="112">
                  <a:moveTo>
                    <a:pt x="51" y="17"/>
                  </a:moveTo>
                  <a:lnTo>
                    <a:pt x="51" y="13"/>
                  </a:lnTo>
                  <a:lnTo>
                    <a:pt x="51" y="10"/>
                  </a:lnTo>
                  <a:lnTo>
                    <a:pt x="51" y="8"/>
                  </a:lnTo>
                  <a:lnTo>
                    <a:pt x="51" y="5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3" y="0"/>
                  </a:lnTo>
                  <a:lnTo>
                    <a:pt x="67" y="2"/>
                  </a:lnTo>
                  <a:lnTo>
                    <a:pt x="70" y="2"/>
                  </a:lnTo>
                  <a:lnTo>
                    <a:pt x="71" y="3"/>
                  </a:lnTo>
                  <a:lnTo>
                    <a:pt x="72" y="6"/>
                  </a:lnTo>
                  <a:lnTo>
                    <a:pt x="72" y="10"/>
                  </a:lnTo>
                  <a:lnTo>
                    <a:pt x="72" y="16"/>
                  </a:lnTo>
                  <a:lnTo>
                    <a:pt x="70" y="22"/>
                  </a:lnTo>
                  <a:lnTo>
                    <a:pt x="65" y="30"/>
                  </a:lnTo>
                  <a:lnTo>
                    <a:pt x="61" y="40"/>
                  </a:lnTo>
                  <a:lnTo>
                    <a:pt x="60" y="46"/>
                  </a:lnTo>
                  <a:lnTo>
                    <a:pt x="67" y="47"/>
                  </a:lnTo>
                  <a:lnTo>
                    <a:pt x="74" y="47"/>
                  </a:lnTo>
                  <a:lnTo>
                    <a:pt x="80" y="49"/>
                  </a:lnTo>
                  <a:lnTo>
                    <a:pt x="84" y="53"/>
                  </a:lnTo>
                  <a:lnTo>
                    <a:pt x="84" y="74"/>
                  </a:lnTo>
                  <a:lnTo>
                    <a:pt x="82" y="78"/>
                  </a:lnTo>
                  <a:lnTo>
                    <a:pt x="80" y="81"/>
                  </a:lnTo>
                  <a:lnTo>
                    <a:pt x="77" y="82"/>
                  </a:lnTo>
                  <a:lnTo>
                    <a:pt x="72" y="84"/>
                  </a:lnTo>
                  <a:lnTo>
                    <a:pt x="70" y="85"/>
                  </a:lnTo>
                  <a:lnTo>
                    <a:pt x="65" y="88"/>
                  </a:lnTo>
                  <a:lnTo>
                    <a:pt x="63" y="91"/>
                  </a:lnTo>
                  <a:lnTo>
                    <a:pt x="61" y="92"/>
                  </a:lnTo>
                  <a:lnTo>
                    <a:pt x="60" y="95"/>
                  </a:lnTo>
                  <a:lnTo>
                    <a:pt x="58" y="99"/>
                  </a:lnTo>
                  <a:lnTo>
                    <a:pt x="57" y="102"/>
                  </a:lnTo>
                  <a:lnTo>
                    <a:pt x="56" y="106"/>
                  </a:lnTo>
                  <a:lnTo>
                    <a:pt x="54" y="109"/>
                  </a:lnTo>
                  <a:lnTo>
                    <a:pt x="51" y="111"/>
                  </a:lnTo>
                  <a:lnTo>
                    <a:pt x="48" y="112"/>
                  </a:lnTo>
                  <a:lnTo>
                    <a:pt x="36" y="92"/>
                  </a:lnTo>
                  <a:lnTo>
                    <a:pt x="19" y="77"/>
                  </a:lnTo>
                  <a:lnTo>
                    <a:pt x="0" y="63"/>
                  </a:lnTo>
                  <a:lnTo>
                    <a:pt x="0" y="57"/>
                  </a:lnTo>
                  <a:lnTo>
                    <a:pt x="0" y="53"/>
                  </a:lnTo>
                  <a:lnTo>
                    <a:pt x="2" y="50"/>
                  </a:lnTo>
                  <a:lnTo>
                    <a:pt x="2" y="49"/>
                  </a:lnTo>
                  <a:lnTo>
                    <a:pt x="3" y="47"/>
                  </a:lnTo>
                  <a:lnTo>
                    <a:pt x="5" y="46"/>
                  </a:lnTo>
                  <a:lnTo>
                    <a:pt x="9" y="43"/>
                  </a:lnTo>
                  <a:lnTo>
                    <a:pt x="12" y="40"/>
                  </a:lnTo>
                  <a:lnTo>
                    <a:pt x="19" y="40"/>
                  </a:lnTo>
                  <a:lnTo>
                    <a:pt x="23" y="40"/>
                  </a:lnTo>
                  <a:lnTo>
                    <a:pt x="26" y="41"/>
                  </a:lnTo>
                  <a:lnTo>
                    <a:pt x="27" y="41"/>
                  </a:lnTo>
                  <a:lnTo>
                    <a:pt x="27" y="43"/>
                  </a:lnTo>
                  <a:lnTo>
                    <a:pt x="26" y="44"/>
                  </a:lnTo>
                  <a:lnTo>
                    <a:pt x="26" y="46"/>
                  </a:lnTo>
                  <a:lnTo>
                    <a:pt x="26" y="47"/>
                  </a:lnTo>
                  <a:lnTo>
                    <a:pt x="27" y="47"/>
                  </a:lnTo>
                  <a:lnTo>
                    <a:pt x="29" y="49"/>
                  </a:lnTo>
                  <a:lnTo>
                    <a:pt x="33" y="49"/>
                  </a:lnTo>
                  <a:lnTo>
                    <a:pt x="31" y="43"/>
                  </a:lnTo>
                  <a:lnTo>
                    <a:pt x="29" y="36"/>
                  </a:lnTo>
                  <a:lnTo>
                    <a:pt x="26" y="27"/>
                  </a:lnTo>
                  <a:lnTo>
                    <a:pt x="24" y="20"/>
                  </a:lnTo>
                  <a:lnTo>
                    <a:pt x="24" y="15"/>
                  </a:lnTo>
                  <a:lnTo>
                    <a:pt x="27" y="9"/>
                  </a:lnTo>
                  <a:lnTo>
                    <a:pt x="36" y="8"/>
                  </a:lnTo>
                  <a:lnTo>
                    <a:pt x="39" y="9"/>
                  </a:lnTo>
                  <a:lnTo>
                    <a:pt x="41" y="10"/>
                  </a:lnTo>
                  <a:lnTo>
                    <a:pt x="44" y="10"/>
                  </a:lnTo>
                  <a:lnTo>
                    <a:pt x="47" y="12"/>
                  </a:lnTo>
                  <a:lnTo>
                    <a:pt x="50" y="12"/>
                  </a:lnTo>
                  <a:lnTo>
                    <a:pt x="51" y="13"/>
                  </a:lnTo>
                  <a:lnTo>
                    <a:pt x="51" y="15"/>
                  </a:lnTo>
                  <a:lnTo>
                    <a:pt x="51" y="17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58" name="Freeform 40"/>
            <p:cNvSpPr>
              <a:spLocks/>
            </p:cNvSpPr>
            <p:nvPr/>
          </p:nvSpPr>
          <p:spPr bwMode="gray">
            <a:xfrm>
              <a:off x="3057" y="1688"/>
              <a:ext cx="63" cy="79"/>
            </a:xfrm>
            <a:custGeom>
              <a:avLst/>
              <a:gdLst>
                <a:gd name="T0" fmla="*/ 7 w 63"/>
                <a:gd name="T1" fmla="*/ 37 h 79"/>
                <a:gd name="T2" fmla="*/ 5 w 63"/>
                <a:gd name="T3" fmla="*/ 7 h 79"/>
                <a:gd name="T4" fmla="*/ 17 w 63"/>
                <a:gd name="T5" fmla="*/ 2 h 79"/>
                <a:gd name="T6" fmla="*/ 26 w 63"/>
                <a:gd name="T7" fmla="*/ 0 h 79"/>
                <a:gd name="T8" fmla="*/ 35 w 63"/>
                <a:gd name="T9" fmla="*/ 4 h 79"/>
                <a:gd name="T10" fmla="*/ 41 w 63"/>
                <a:gd name="T11" fmla="*/ 7 h 79"/>
                <a:gd name="T12" fmla="*/ 42 w 63"/>
                <a:gd name="T13" fmla="*/ 10 h 79"/>
                <a:gd name="T14" fmla="*/ 45 w 63"/>
                <a:gd name="T15" fmla="*/ 12 h 79"/>
                <a:gd name="T16" fmla="*/ 49 w 63"/>
                <a:gd name="T17" fmla="*/ 13 h 79"/>
                <a:gd name="T18" fmla="*/ 53 w 63"/>
                <a:gd name="T19" fmla="*/ 13 h 79"/>
                <a:gd name="T20" fmla="*/ 57 w 63"/>
                <a:gd name="T21" fmla="*/ 14 h 79"/>
                <a:gd name="T22" fmla="*/ 60 w 63"/>
                <a:gd name="T23" fmla="*/ 16 h 79"/>
                <a:gd name="T24" fmla="*/ 63 w 63"/>
                <a:gd name="T25" fmla="*/ 17 h 79"/>
                <a:gd name="T26" fmla="*/ 63 w 63"/>
                <a:gd name="T27" fmla="*/ 27 h 79"/>
                <a:gd name="T28" fmla="*/ 62 w 63"/>
                <a:gd name="T29" fmla="*/ 33 h 79"/>
                <a:gd name="T30" fmla="*/ 60 w 63"/>
                <a:gd name="T31" fmla="*/ 34 h 79"/>
                <a:gd name="T32" fmla="*/ 57 w 63"/>
                <a:gd name="T33" fmla="*/ 34 h 79"/>
                <a:gd name="T34" fmla="*/ 56 w 63"/>
                <a:gd name="T35" fmla="*/ 34 h 79"/>
                <a:gd name="T36" fmla="*/ 55 w 63"/>
                <a:gd name="T37" fmla="*/ 36 h 79"/>
                <a:gd name="T38" fmla="*/ 53 w 63"/>
                <a:gd name="T39" fmla="*/ 41 h 79"/>
                <a:gd name="T40" fmla="*/ 42 w 63"/>
                <a:gd name="T41" fmla="*/ 45 h 79"/>
                <a:gd name="T42" fmla="*/ 35 w 63"/>
                <a:gd name="T43" fmla="*/ 53 h 79"/>
                <a:gd name="T44" fmla="*/ 29 w 63"/>
                <a:gd name="T45" fmla="*/ 64 h 79"/>
                <a:gd name="T46" fmla="*/ 28 w 63"/>
                <a:gd name="T47" fmla="*/ 78 h 79"/>
                <a:gd name="T48" fmla="*/ 24 w 63"/>
                <a:gd name="T49" fmla="*/ 78 h 79"/>
                <a:gd name="T50" fmla="*/ 21 w 63"/>
                <a:gd name="T51" fmla="*/ 78 h 79"/>
                <a:gd name="T52" fmla="*/ 17 w 63"/>
                <a:gd name="T53" fmla="*/ 79 h 79"/>
                <a:gd name="T54" fmla="*/ 5 w 63"/>
                <a:gd name="T55" fmla="*/ 65 h 79"/>
                <a:gd name="T56" fmla="*/ 1 w 63"/>
                <a:gd name="T57" fmla="*/ 54 h 79"/>
                <a:gd name="T58" fmla="*/ 0 w 63"/>
                <a:gd name="T59" fmla="*/ 47 h 79"/>
                <a:gd name="T60" fmla="*/ 2 w 63"/>
                <a:gd name="T61" fmla="*/ 41 h 79"/>
                <a:gd name="T62" fmla="*/ 5 w 63"/>
                <a:gd name="T63" fmla="*/ 38 h 79"/>
                <a:gd name="T64" fmla="*/ 7 w 63"/>
                <a:gd name="T65" fmla="*/ 37 h 7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3"/>
                <a:gd name="T100" fmla="*/ 0 h 79"/>
                <a:gd name="T101" fmla="*/ 63 w 63"/>
                <a:gd name="T102" fmla="*/ 79 h 7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3" h="79">
                  <a:moveTo>
                    <a:pt x="7" y="37"/>
                  </a:moveTo>
                  <a:lnTo>
                    <a:pt x="5" y="7"/>
                  </a:lnTo>
                  <a:lnTo>
                    <a:pt x="17" y="2"/>
                  </a:lnTo>
                  <a:lnTo>
                    <a:pt x="26" y="0"/>
                  </a:lnTo>
                  <a:lnTo>
                    <a:pt x="35" y="4"/>
                  </a:lnTo>
                  <a:lnTo>
                    <a:pt x="41" y="7"/>
                  </a:lnTo>
                  <a:lnTo>
                    <a:pt x="42" y="10"/>
                  </a:lnTo>
                  <a:lnTo>
                    <a:pt x="45" y="12"/>
                  </a:lnTo>
                  <a:lnTo>
                    <a:pt x="49" y="13"/>
                  </a:lnTo>
                  <a:lnTo>
                    <a:pt x="53" y="13"/>
                  </a:lnTo>
                  <a:lnTo>
                    <a:pt x="57" y="14"/>
                  </a:lnTo>
                  <a:lnTo>
                    <a:pt x="60" y="16"/>
                  </a:lnTo>
                  <a:lnTo>
                    <a:pt x="63" y="17"/>
                  </a:lnTo>
                  <a:lnTo>
                    <a:pt x="63" y="27"/>
                  </a:lnTo>
                  <a:lnTo>
                    <a:pt x="62" y="33"/>
                  </a:lnTo>
                  <a:lnTo>
                    <a:pt x="60" y="34"/>
                  </a:lnTo>
                  <a:lnTo>
                    <a:pt x="57" y="34"/>
                  </a:lnTo>
                  <a:lnTo>
                    <a:pt x="56" y="34"/>
                  </a:lnTo>
                  <a:lnTo>
                    <a:pt x="55" y="36"/>
                  </a:lnTo>
                  <a:lnTo>
                    <a:pt x="53" y="41"/>
                  </a:lnTo>
                  <a:lnTo>
                    <a:pt x="42" y="45"/>
                  </a:lnTo>
                  <a:lnTo>
                    <a:pt x="35" y="53"/>
                  </a:lnTo>
                  <a:lnTo>
                    <a:pt x="29" y="64"/>
                  </a:lnTo>
                  <a:lnTo>
                    <a:pt x="28" y="78"/>
                  </a:lnTo>
                  <a:lnTo>
                    <a:pt x="24" y="78"/>
                  </a:lnTo>
                  <a:lnTo>
                    <a:pt x="21" y="78"/>
                  </a:lnTo>
                  <a:lnTo>
                    <a:pt x="17" y="79"/>
                  </a:lnTo>
                  <a:lnTo>
                    <a:pt x="5" y="65"/>
                  </a:lnTo>
                  <a:lnTo>
                    <a:pt x="1" y="54"/>
                  </a:lnTo>
                  <a:lnTo>
                    <a:pt x="0" y="47"/>
                  </a:lnTo>
                  <a:lnTo>
                    <a:pt x="2" y="41"/>
                  </a:lnTo>
                  <a:lnTo>
                    <a:pt x="5" y="38"/>
                  </a:lnTo>
                  <a:lnTo>
                    <a:pt x="7" y="37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59" name="Freeform 41"/>
            <p:cNvSpPr>
              <a:spLocks/>
            </p:cNvSpPr>
            <p:nvPr/>
          </p:nvSpPr>
          <p:spPr bwMode="gray">
            <a:xfrm>
              <a:off x="3233" y="1988"/>
              <a:ext cx="117" cy="107"/>
            </a:xfrm>
            <a:custGeom>
              <a:avLst/>
              <a:gdLst>
                <a:gd name="T0" fmla="*/ 4 w 117"/>
                <a:gd name="T1" fmla="*/ 0 h 107"/>
                <a:gd name="T2" fmla="*/ 10 w 117"/>
                <a:gd name="T3" fmla="*/ 0 h 107"/>
                <a:gd name="T4" fmla="*/ 19 w 117"/>
                <a:gd name="T5" fmla="*/ 3 h 107"/>
                <a:gd name="T6" fmla="*/ 31 w 117"/>
                <a:gd name="T7" fmla="*/ 7 h 107"/>
                <a:gd name="T8" fmla="*/ 45 w 117"/>
                <a:gd name="T9" fmla="*/ 12 h 107"/>
                <a:gd name="T10" fmla="*/ 59 w 117"/>
                <a:gd name="T11" fmla="*/ 19 h 107"/>
                <a:gd name="T12" fmla="*/ 72 w 117"/>
                <a:gd name="T13" fmla="*/ 27 h 107"/>
                <a:gd name="T14" fmla="*/ 81 w 117"/>
                <a:gd name="T15" fmla="*/ 35 h 107"/>
                <a:gd name="T16" fmla="*/ 86 w 117"/>
                <a:gd name="T17" fmla="*/ 44 h 107"/>
                <a:gd name="T18" fmla="*/ 89 w 117"/>
                <a:gd name="T19" fmla="*/ 52 h 107"/>
                <a:gd name="T20" fmla="*/ 95 w 117"/>
                <a:gd name="T21" fmla="*/ 55 h 107"/>
                <a:gd name="T22" fmla="*/ 100 w 117"/>
                <a:gd name="T23" fmla="*/ 55 h 107"/>
                <a:gd name="T24" fmla="*/ 108 w 117"/>
                <a:gd name="T25" fmla="*/ 53 h 107"/>
                <a:gd name="T26" fmla="*/ 113 w 117"/>
                <a:gd name="T27" fmla="*/ 51 h 107"/>
                <a:gd name="T28" fmla="*/ 117 w 117"/>
                <a:gd name="T29" fmla="*/ 51 h 107"/>
                <a:gd name="T30" fmla="*/ 115 w 117"/>
                <a:gd name="T31" fmla="*/ 62 h 107"/>
                <a:gd name="T32" fmla="*/ 109 w 117"/>
                <a:gd name="T33" fmla="*/ 69 h 107"/>
                <a:gd name="T34" fmla="*/ 99 w 117"/>
                <a:gd name="T35" fmla="*/ 72 h 107"/>
                <a:gd name="T36" fmla="*/ 89 w 117"/>
                <a:gd name="T37" fmla="*/ 72 h 107"/>
                <a:gd name="T38" fmla="*/ 79 w 117"/>
                <a:gd name="T39" fmla="*/ 69 h 107"/>
                <a:gd name="T40" fmla="*/ 71 w 117"/>
                <a:gd name="T41" fmla="*/ 65 h 107"/>
                <a:gd name="T42" fmla="*/ 58 w 117"/>
                <a:gd name="T43" fmla="*/ 77 h 107"/>
                <a:gd name="T44" fmla="*/ 50 w 117"/>
                <a:gd name="T45" fmla="*/ 93 h 107"/>
                <a:gd name="T46" fmla="*/ 43 w 117"/>
                <a:gd name="T47" fmla="*/ 107 h 107"/>
                <a:gd name="T48" fmla="*/ 33 w 117"/>
                <a:gd name="T49" fmla="*/ 107 h 107"/>
                <a:gd name="T50" fmla="*/ 28 w 117"/>
                <a:gd name="T51" fmla="*/ 104 h 107"/>
                <a:gd name="T52" fmla="*/ 26 w 117"/>
                <a:gd name="T53" fmla="*/ 100 h 107"/>
                <a:gd name="T54" fmla="*/ 26 w 117"/>
                <a:gd name="T55" fmla="*/ 97 h 107"/>
                <a:gd name="T56" fmla="*/ 24 w 117"/>
                <a:gd name="T57" fmla="*/ 93 h 107"/>
                <a:gd name="T58" fmla="*/ 21 w 117"/>
                <a:gd name="T59" fmla="*/ 92 h 107"/>
                <a:gd name="T60" fmla="*/ 14 w 117"/>
                <a:gd name="T61" fmla="*/ 92 h 107"/>
                <a:gd name="T62" fmla="*/ 0 w 117"/>
                <a:gd name="T63" fmla="*/ 93 h 107"/>
                <a:gd name="T64" fmla="*/ 0 w 117"/>
                <a:gd name="T65" fmla="*/ 82 h 107"/>
                <a:gd name="T66" fmla="*/ 2 w 117"/>
                <a:gd name="T67" fmla="*/ 65 h 107"/>
                <a:gd name="T68" fmla="*/ 4 w 117"/>
                <a:gd name="T69" fmla="*/ 46 h 107"/>
                <a:gd name="T70" fmla="*/ 7 w 117"/>
                <a:gd name="T71" fmla="*/ 28 h 107"/>
                <a:gd name="T72" fmla="*/ 7 w 117"/>
                <a:gd name="T73" fmla="*/ 12 h 107"/>
                <a:gd name="T74" fmla="*/ 4 w 117"/>
                <a:gd name="T75" fmla="*/ 0 h 10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7"/>
                <a:gd name="T115" fmla="*/ 0 h 107"/>
                <a:gd name="T116" fmla="*/ 117 w 117"/>
                <a:gd name="T117" fmla="*/ 107 h 10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7" h="107">
                  <a:moveTo>
                    <a:pt x="4" y="0"/>
                  </a:moveTo>
                  <a:lnTo>
                    <a:pt x="10" y="0"/>
                  </a:lnTo>
                  <a:lnTo>
                    <a:pt x="19" y="3"/>
                  </a:lnTo>
                  <a:lnTo>
                    <a:pt x="31" y="7"/>
                  </a:lnTo>
                  <a:lnTo>
                    <a:pt x="45" y="12"/>
                  </a:lnTo>
                  <a:lnTo>
                    <a:pt x="59" y="19"/>
                  </a:lnTo>
                  <a:lnTo>
                    <a:pt x="72" y="27"/>
                  </a:lnTo>
                  <a:lnTo>
                    <a:pt x="81" y="35"/>
                  </a:lnTo>
                  <a:lnTo>
                    <a:pt x="86" y="44"/>
                  </a:lnTo>
                  <a:lnTo>
                    <a:pt x="89" y="52"/>
                  </a:lnTo>
                  <a:lnTo>
                    <a:pt x="95" y="55"/>
                  </a:lnTo>
                  <a:lnTo>
                    <a:pt x="100" y="55"/>
                  </a:lnTo>
                  <a:lnTo>
                    <a:pt x="108" y="53"/>
                  </a:lnTo>
                  <a:lnTo>
                    <a:pt x="113" y="51"/>
                  </a:lnTo>
                  <a:lnTo>
                    <a:pt x="117" y="51"/>
                  </a:lnTo>
                  <a:lnTo>
                    <a:pt x="115" y="62"/>
                  </a:lnTo>
                  <a:lnTo>
                    <a:pt x="109" y="69"/>
                  </a:lnTo>
                  <a:lnTo>
                    <a:pt x="99" y="72"/>
                  </a:lnTo>
                  <a:lnTo>
                    <a:pt x="89" y="72"/>
                  </a:lnTo>
                  <a:lnTo>
                    <a:pt x="79" y="69"/>
                  </a:lnTo>
                  <a:lnTo>
                    <a:pt x="71" y="65"/>
                  </a:lnTo>
                  <a:lnTo>
                    <a:pt x="58" y="77"/>
                  </a:lnTo>
                  <a:lnTo>
                    <a:pt x="50" y="93"/>
                  </a:lnTo>
                  <a:lnTo>
                    <a:pt x="43" y="107"/>
                  </a:lnTo>
                  <a:lnTo>
                    <a:pt x="33" y="107"/>
                  </a:lnTo>
                  <a:lnTo>
                    <a:pt x="28" y="104"/>
                  </a:lnTo>
                  <a:lnTo>
                    <a:pt x="26" y="100"/>
                  </a:lnTo>
                  <a:lnTo>
                    <a:pt x="26" y="97"/>
                  </a:lnTo>
                  <a:lnTo>
                    <a:pt x="24" y="93"/>
                  </a:lnTo>
                  <a:lnTo>
                    <a:pt x="21" y="92"/>
                  </a:lnTo>
                  <a:lnTo>
                    <a:pt x="14" y="92"/>
                  </a:lnTo>
                  <a:lnTo>
                    <a:pt x="0" y="93"/>
                  </a:lnTo>
                  <a:lnTo>
                    <a:pt x="0" y="82"/>
                  </a:lnTo>
                  <a:lnTo>
                    <a:pt x="2" y="65"/>
                  </a:lnTo>
                  <a:lnTo>
                    <a:pt x="4" y="46"/>
                  </a:lnTo>
                  <a:lnTo>
                    <a:pt x="7" y="28"/>
                  </a:lnTo>
                  <a:lnTo>
                    <a:pt x="7" y="12"/>
                  </a:lnTo>
                  <a:lnTo>
                    <a:pt x="4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60" name="Freeform 42"/>
            <p:cNvSpPr>
              <a:spLocks/>
            </p:cNvSpPr>
            <p:nvPr/>
          </p:nvSpPr>
          <p:spPr bwMode="gray">
            <a:xfrm>
              <a:off x="3288" y="2070"/>
              <a:ext cx="45" cy="53"/>
            </a:xfrm>
            <a:custGeom>
              <a:avLst/>
              <a:gdLst>
                <a:gd name="T0" fmla="*/ 45 w 45"/>
                <a:gd name="T1" fmla="*/ 10 h 53"/>
                <a:gd name="T2" fmla="*/ 44 w 45"/>
                <a:gd name="T3" fmla="*/ 22 h 53"/>
                <a:gd name="T4" fmla="*/ 37 w 45"/>
                <a:gd name="T5" fmla="*/ 32 h 53"/>
                <a:gd name="T6" fmla="*/ 29 w 45"/>
                <a:gd name="T7" fmla="*/ 41 h 53"/>
                <a:gd name="T8" fmla="*/ 20 w 45"/>
                <a:gd name="T9" fmla="*/ 53 h 53"/>
                <a:gd name="T10" fmla="*/ 7 w 45"/>
                <a:gd name="T11" fmla="*/ 50 h 53"/>
                <a:gd name="T12" fmla="*/ 0 w 45"/>
                <a:gd name="T13" fmla="*/ 48 h 53"/>
                <a:gd name="T14" fmla="*/ 0 w 45"/>
                <a:gd name="T15" fmla="*/ 43 h 53"/>
                <a:gd name="T16" fmla="*/ 3 w 45"/>
                <a:gd name="T17" fmla="*/ 38 h 53"/>
                <a:gd name="T18" fmla="*/ 9 w 45"/>
                <a:gd name="T19" fmla="*/ 31 h 53"/>
                <a:gd name="T20" fmla="*/ 13 w 45"/>
                <a:gd name="T21" fmla="*/ 21 h 53"/>
                <a:gd name="T22" fmla="*/ 14 w 45"/>
                <a:gd name="T23" fmla="*/ 11 h 53"/>
                <a:gd name="T24" fmla="*/ 19 w 45"/>
                <a:gd name="T25" fmla="*/ 10 h 53"/>
                <a:gd name="T26" fmla="*/ 21 w 45"/>
                <a:gd name="T27" fmla="*/ 5 h 53"/>
                <a:gd name="T28" fmla="*/ 26 w 45"/>
                <a:gd name="T29" fmla="*/ 2 h 53"/>
                <a:gd name="T30" fmla="*/ 31 w 45"/>
                <a:gd name="T31" fmla="*/ 0 h 53"/>
                <a:gd name="T32" fmla="*/ 37 w 45"/>
                <a:gd name="T33" fmla="*/ 2 h 53"/>
                <a:gd name="T34" fmla="*/ 45 w 45"/>
                <a:gd name="T35" fmla="*/ 10 h 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53"/>
                <a:gd name="T56" fmla="*/ 45 w 45"/>
                <a:gd name="T57" fmla="*/ 53 h 5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53">
                  <a:moveTo>
                    <a:pt x="45" y="10"/>
                  </a:moveTo>
                  <a:lnTo>
                    <a:pt x="44" y="22"/>
                  </a:lnTo>
                  <a:lnTo>
                    <a:pt x="37" y="32"/>
                  </a:lnTo>
                  <a:lnTo>
                    <a:pt x="29" y="41"/>
                  </a:lnTo>
                  <a:lnTo>
                    <a:pt x="20" y="53"/>
                  </a:lnTo>
                  <a:lnTo>
                    <a:pt x="7" y="50"/>
                  </a:lnTo>
                  <a:lnTo>
                    <a:pt x="0" y="48"/>
                  </a:lnTo>
                  <a:lnTo>
                    <a:pt x="0" y="43"/>
                  </a:lnTo>
                  <a:lnTo>
                    <a:pt x="3" y="38"/>
                  </a:lnTo>
                  <a:lnTo>
                    <a:pt x="9" y="31"/>
                  </a:lnTo>
                  <a:lnTo>
                    <a:pt x="13" y="21"/>
                  </a:lnTo>
                  <a:lnTo>
                    <a:pt x="14" y="11"/>
                  </a:lnTo>
                  <a:lnTo>
                    <a:pt x="19" y="10"/>
                  </a:lnTo>
                  <a:lnTo>
                    <a:pt x="21" y="5"/>
                  </a:lnTo>
                  <a:lnTo>
                    <a:pt x="26" y="2"/>
                  </a:lnTo>
                  <a:lnTo>
                    <a:pt x="31" y="0"/>
                  </a:lnTo>
                  <a:lnTo>
                    <a:pt x="37" y="2"/>
                  </a:lnTo>
                  <a:lnTo>
                    <a:pt x="45" y="1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61" name="Freeform 43"/>
            <p:cNvSpPr>
              <a:spLocks/>
            </p:cNvSpPr>
            <p:nvPr/>
          </p:nvSpPr>
          <p:spPr bwMode="gray">
            <a:xfrm>
              <a:off x="3365" y="2081"/>
              <a:ext cx="19" cy="39"/>
            </a:xfrm>
            <a:custGeom>
              <a:avLst/>
              <a:gdLst>
                <a:gd name="T0" fmla="*/ 12 w 19"/>
                <a:gd name="T1" fmla="*/ 0 h 39"/>
                <a:gd name="T2" fmla="*/ 18 w 19"/>
                <a:gd name="T3" fmla="*/ 10 h 39"/>
                <a:gd name="T4" fmla="*/ 19 w 19"/>
                <a:gd name="T5" fmla="*/ 20 h 39"/>
                <a:gd name="T6" fmla="*/ 18 w 19"/>
                <a:gd name="T7" fmla="*/ 30 h 39"/>
                <a:gd name="T8" fmla="*/ 16 w 19"/>
                <a:gd name="T9" fmla="*/ 39 h 39"/>
                <a:gd name="T10" fmla="*/ 8 w 19"/>
                <a:gd name="T11" fmla="*/ 35 h 39"/>
                <a:gd name="T12" fmla="*/ 2 w 19"/>
                <a:gd name="T13" fmla="*/ 30 h 39"/>
                <a:gd name="T14" fmla="*/ 0 w 19"/>
                <a:gd name="T15" fmla="*/ 23 h 39"/>
                <a:gd name="T16" fmla="*/ 0 w 19"/>
                <a:gd name="T17" fmla="*/ 14 h 39"/>
                <a:gd name="T18" fmla="*/ 7 w 19"/>
                <a:gd name="T19" fmla="*/ 4 h 39"/>
                <a:gd name="T20" fmla="*/ 9 w 19"/>
                <a:gd name="T21" fmla="*/ 4 h 39"/>
                <a:gd name="T22" fmla="*/ 9 w 19"/>
                <a:gd name="T23" fmla="*/ 3 h 39"/>
                <a:gd name="T24" fmla="*/ 11 w 19"/>
                <a:gd name="T25" fmla="*/ 1 h 39"/>
                <a:gd name="T26" fmla="*/ 12 w 19"/>
                <a:gd name="T27" fmla="*/ 0 h 39"/>
                <a:gd name="T28" fmla="*/ 12 w 19"/>
                <a:gd name="T29" fmla="*/ 0 h 3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"/>
                <a:gd name="T46" fmla="*/ 0 h 39"/>
                <a:gd name="T47" fmla="*/ 19 w 19"/>
                <a:gd name="T48" fmla="*/ 39 h 3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" h="39">
                  <a:moveTo>
                    <a:pt x="12" y="0"/>
                  </a:moveTo>
                  <a:lnTo>
                    <a:pt x="18" y="10"/>
                  </a:lnTo>
                  <a:lnTo>
                    <a:pt x="19" y="20"/>
                  </a:lnTo>
                  <a:lnTo>
                    <a:pt x="18" y="30"/>
                  </a:lnTo>
                  <a:lnTo>
                    <a:pt x="16" y="39"/>
                  </a:lnTo>
                  <a:lnTo>
                    <a:pt x="8" y="35"/>
                  </a:lnTo>
                  <a:lnTo>
                    <a:pt x="2" y="30"/>
                  </a:lnTo>
                  <a:lnTo>
                    <a:pt x="0" y="23"/>
                  </a:lnTo>
                  <a:lnTo>
                    <a:pt x="0" y="14"/>
                  </a:lnTo>
                  <a:lnTo>
                    <a:pt x="7" y="4"/>
                  </a:lnTo>
                  <a:lnTo>
                    <a:pt x="9" y="4"/>
                  </a:lnTo>
                  <a:lnTo>
                    <a:pt x="9" y="3"/>
                  </a:lnTo>
                  <a:lnTo>
                    <a:pt x="11" y="1"/>
                  </a:lnTo>
                  <a:lnTo>
                    <a:pt x="12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62" name="Freeform 44"/>
            <p:cNvSpPr>
              <a:spLocks/>
            </p:cNvSpPr>
            <p:nvPr/>
          </p:nvSpPr>
          <p:spPr bwMode="gray">
            <a:xfrm>
              <a:off x="3336" y="1854"/>
              <a:ext cx="31" cy="45"/>
            </a:xfrm>
            <a:custGeom>
              <a:avLst/>
              <a:gdLst>
                <a:gd name="T0" fmla="*/ 9 w 31"/>
                <a:gd name="T1" fmla="*/ 0 h 45"/>
                <a:gd name="T2" fmla="*/ 13 w 31"/>
                <a:gd name="T3" fmla="*/ 0 h 45"/>
                <a:gd name="T4" fmla="*/ 16 w 31"/>
                <a:gd name="T5" fmla="*/ 0 h 45"/>
                <a:gd name="T6" fmla="*/ 17 w 31"/>
                <a:gd name="T7" fmla="*/ 1 h 45"/>
                <a:gd name="T8" fmla="*/ 20 w 31"/>
                <a:gd name="T9" fmla="*/ 1 h 45"/>
                <a:gd name="T10" fmla="*/ 21 w 31"/>
                <a:gd name="T11" fmla="*/ 2 h 45"/>
                <a:gd name="T12" fmla="*/ 24 w 31"/>
                <a:gd name="T13" fmla="*/ 4 h 45"/>
                <a:gd name="T14" fmla="*/ 29 w 31"/>
                <a:gd name="T15" fmla="*/ 5 h 45"/>
                <a:gd name="T16" fmla="*/ 29 w 31"/>
                <a:gd name="T17" fmla="*/ 12 h 45"/>
                <a:gd name="T18" fmla="*/ 30 w 31"/>
                <a:gd name="T19" fmla="*/ 16 h 45"/>
                <a:gd name="T20" fmla="*/ 31 w 31"/>
                <a:gd name="T21" fmla="*/ 22 h 45"/>
                <a:gd name="T22" fmla="*/ 31 w 31"/>
                <a:gd name="T23" fmla="*/ 33 h 45"/>
                <a:gd name="T24" fmla="*/ 9 w 31"/>
                <a:gd name="T25" fmla="*/ 45 h 45"/>
                <a:gd name="T26" fmla="*/ 2 w 31"/>
                <a:gd name="T27" fmla="*/ 33 h 45"/>
                <a:gd name="T28" fmla="*/ 0 w 31"/>
                <a:gd name="T29" fmla="*/ 22 h 45"/>
                <a:gd name="T30" fmla="*/ 3 w 31"/>
                <a:gd name="T31" fmla="*/ 11 h 45"/>
                <a:gd name="T32" fmla="*/ 9 w 31"/>
                <a:gd name="T33" fmla="*/ 0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1"/>
                <a:gd name="T52" fmla="*/ 0 h 45"/>
                <a:gd name="T53" fmla="*/ 31 w 31"/>
                <a:gd name="T54" fmla="*/ 45 h 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1" h="45">
                  <a:moveTo>
                    <a:pt x="9" y="0"/>
                  </a:moveTo>
                  <a:lnTo>
                    <a:pt x="13" y="0"/>
                  </a:lnTo>
                  <a:lnTo>
                    <a:pt x="16" y="0"/>
                  </a:lnTo>
                  <a:lnTo>
                    <a:pt x="17" y="1"/>
                  </a:lnTo>
                  <a:lnTo>
                    <a:pt x="20" y="1"/>
                  </a:lnTo>
                  <a:lnTo>
                    <a:pt x="21" y="2"/>
                  </a:lnTo>
                  <a:lnTo>
                    <a:pt x="24" y="4"/>
                  </a:lnTo>
                  <a:lnTo>
                    <a:pt x="29" y="5"/>
                  </a:lnTo>
                  <a:lnTo>
                    <a:pt x="29" y="12"/>
                  </a:lnTo>
                  <a:lnTo>
                    <a:pt x="30" y="16"/>
                  </a:lnTo>
                  <a:lnTo>
                    <a:pt x="31" y="22"/>
                  </a:lnTo>
                  <a:lnTo>
                    <a:pt x="31" y="33"/>
                  </a:lnTo>
                  <a:lnTo>
                    <a:pt x="9" y="45"/>
                  </a:lnTo>
                  <a:lnTo>
                    <a:pt x="2" y="33"/>
                  </a:lnTo>
                  <a:lnTo>
                    <a:pt x="0" y="22"/>
                  </a:lnTo>
                  <a:lnTo>
                    <a:pt x="3" y="11"/>
                  </a:lnTo>
                  <a:lnTo>
                    <a:pt x="9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63" name="Freeform 45"/>
            <p:cNvSpPr>
              <a:spLocks/>
            </p:cNvSpPr>
            <p:nvPr/>
          </p:nvSpPr>
          <p:spPr bwMode="gray">
            <a:xfrm>
              <a:off x="3134" y="1688"/>
              <a:ext cx="478" cy="348"/>
            </a:xfrm>
            <a:custGeom>
              <a:avLst/>
              <a:gdLst>
                <a:gd name="T0" fmla="*/ 61 w 478"/>
                <a:gd name="T1" fmla="*/ 2 h 348"/>
                <a:gd name="T2" fmla="*/ 94 w 478"/>
                <a:gd name="T3" fmla="*/ 26 h 348"/>
                <a:gd name="T4" fmla="*/ 112 w 478"/>
                <a:gd name="T5" fmla="*/ 44 h 348"/>
                <a:gd name="T6" fmla="*/ 112 w 478"/>
                <a:gd name="T7" fmla="*/ 48 h 348"/>
                <a:gd name="T8" fmla="*/ 129 w 478"/>
                <a:gd name="T9" fmla="*/ 43 h 348"/>
                <a:gd name="T10" fmla="*/ 142 w 478"/>
                <a:gd name="T11" fmla="*/ 36 h 348"/>
                <a:gd name="T12" fmla="*/ 178 w 478"/>
                <a:gd name="T13" fmla="*/ 34 h 348"/>
                <a:gd name="T14" fmla="*/ 211 w 478"/>
                <a:gd name="T15" fmla="*/ 51 h 348"/>
                <a:gd name="T16" fmla="*/ 236 w 478"/>
                <a:gd name="T17" fmla="*/ 44 h 348"/>
                <a:gd name="T18" fmla="*/ 236 w 478"/>
                <a:gd name="T19" fmla="*/ 69 h 348"/>
                <a:gd name="T20" fmla="*/ 267 w 478"/>
                <a:gd name="T21" fmla="*/ 55 h 348"/>
                <a:gd name="T22" fmla="*/ 269 w 478"/>
                <a:gd name="T23" fmla="*/ 84 h 348"/>
                <a:gd name="T24" fmla="*/ 303 w 478"/>
                <a:gd name="T25" fmla="*/ 57 h 348"/>
                <a:gd name="T26" fmla="*/ 310 w 478"/>
                <a:gd name="T27" fmla="*/ 77 h 348"/>
                <a:gd name="T28" fmla="*/ 294 w 478"/>
                <a:gd name="T29" fmla="*/ 88 h 348"/>
                <a:gd name="T30" fmla="*/ 311 w 478"/>
                <a:gd name="T31" fmla="*/ 101 h 348"/>
                <a:gd name="T32" fmla="*/ 401 w 478"/>
                <a:gd name="T33" fmla="*/ 127 h 348"/>
                <a:gd name="T34" fmla="*/ 441 w 478"/>
                <a:gd name="T35" fmla="*/ 173 h 348"/>
                <a:gd name="T36" fmla="*/ 454 w 478"/>
                <a:gd name="T37" fmla="*/ 201 h 348"/>
                <a:gd name="T38" fmla="*/ 389 w 478"/>
                <a:gd name="T39" fmla="*/ 191 h 348"/>
                <a:gd name="T40" fmla="*/ 369 w 478"/>
                <a:gd name="T41" fmla="*/ 204 h 348"/>
                <a:gd name="T42" fmla="*/ 418 w 478"/>
                <a:gd name="T43" fmla="*/ 226 h 348"/>
                <a:gd name="T44" fmla="*/ 478 w 478"/>
                <a:gd name="T45" fmla="*/ 270 h 348"/>
                <a:gd name="T46" fmla="*/ 430 w 478"/>
                <a:gd name="T47" fmla="*/ 288 h 348"/>
                <a:gd name="T48" fmla="*/ 406 w 478"/>
                <a:gd name="T49" fmla="*/ 293 h 348"/>
                <a:gd name="T50" fmla="*/ 449 w 478"/>
                <a:gd name="T51" fmla="*/ 303 h 348"/>
                <a:gd name="T52" fmla="*/ 459 w 478"/>
                <a:gd name="T53" fmla="*/ 335 h 348"/>
                <a:gd name="T54" fmla="*/ 385 w 478"/>
                <a:gd name="T55" fmla="*/ 348 h 348"/>
                <a:gd name="T56" fmla="*/ 328 w 478"/>
                <a:gd name="T57" fmla="*/ 291 h 348"/>
                <a:gd name="T58" fmla="*/ 249 w 478"/>
                <a:gd name="T59" fmla="*/ 322 h 348"/>
                <a:gd name="T60" fmla="*/ 236 w 478"/>
                <a:gd name="T61" fmla="*/ 312 h 348"/>
                <a:gd name="T62" fmla="*/ 249 w 478"/>
                <a:gd name="T63" fmla="*/ 280 h 348"/>
                <a:gd name="T64" fmla="*/ 294 w 478"/>
                <a:gd name="T65" fmla="*/ 260 h 348"/>
                <a:gd name="T66" fmla="*/ 300 w 478"/>
                <a:gd name="T67" fmla="*/ 247 h 348"/>
                <a:gd name="T68" fmla="*/ 290 w 478"/>
                <a:gd name="T69" fmla="*/ 211 h 348"/>
                <a:gd name="T70" fmla="*/ 334 w 478"/>
                <a:gd name="T71" fmla="*/ 215 h 348"/>
                <a:gd name="T72" fmla="*/ 346 w 478"/>
                <a:gd name="T73" fmla="*/ 198 h 348"/>
                <a:gd name="T74" fmla="*/ 284 w 478"/>
                <a:gd name="T75" fmla="*/ 197 h 348"/>
                <a:gd name="T76" fmla="*/ 250 w 478"/>
                <a:gd name="T77" fmla="*/ 163 h 348"/>
                <a:gd name="T78" fmla="*/ 219 w 478"/>
                <a:gd name="T79" fmla="*/ 137 h 348"/>
                <a:gd name="T80" fmla="*/ 191 w 478"/>
                <a:gd name="T81" fmla="*/ 117 h 348"/>
                <a:gd name="T82" fmla="*/ 153 w 478"/>
                <a:gd name="T83" fmla="*/ 89 h 348"/>
                <a:gd name="T84" fmla="*/ 156 w 478"/>
                <a:gd name="T85" fmla="*/ 109 h 348"/>
                <a:gd name="T86" fmla="*/ 120 w 478"/>
                <a:gd name="T87" fmla="*/ 115 h 348"/>
                <a:gd name="T88" fmla="*/ 53 w 478"/>
                <a:gd name="T89" fmla="*/ 136 h 348"/>
                <a:gd name="T90" fmla="*/ 30 w 478"/>
                <a:gd name="T91" fmla="*/ 108 h 348"/>
                <a:gd name="T92" fmla="*/ 36 w 478"/>
                <a:gd name="T93" fmla="*/ 101 h 348"/>
                <a:gd name="T94" fmla="*/ 2 w 478"/>
                <a:gd name="T95" fmla="*/ 81 h 348"/>
                <a:gd name="T96" fmla="*/ 13 w 478"/>
                <a:gd name="T97" fmla="*/ 0 h 348"/>
                <a:gd name="T98" fmla="*/ 36 w 478"/>
                <a:gd name="T99" fmla="*/ 19 h 348"/>
                <a:gd name="T100" fmla="*/ 50 w 478"/>
                <a:gd name="T101" fmla="*/ 78 h 348"/>
                <a:gd name="T102" fmla="*/ 71 w 478"/>
                <a:gd name="T103" fmla="*/ 68 h 348"/>
                <a:gd name="T104" fmla="*/ 60 w 478"/>
                <a:gd name="T105" fmla="*/ 50 h 348"/>
                <a:gd name="T106" fmla="*/ 67 w 478"/>
                <a:gd name="T107" fmla="*/ 33 h 348"/>
                <a:gd name="T108" fmla="*/ 55 w 478"/>
                <a:gd name="T109" fmla="*/ 10 h 34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78"/>
                <a:gd name="T166" fmla="*/ 0 h 348"/>
                <a:gd name="T167" fmla="*/ 478 w 478"/>
                <a:gd name="T168" fmla="*/ 348 h 34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78" h="348">
                  <a:moveTo>
                    <a:pt x="60" y="12"/>
                  </a:moveTo>
                  <a:lnTo>
                    <a:pt x="61" y="10"/>
                  </a:lnTo>
                  <a:lnTo>
                    <a:pt x="62" y="7"/>
                  </a:lnTo>
                  <a:lnTo>
                    <a:pt x="61" y="4"/>
                  </a:lnTo>
                  <a:lnTo>
                    <a:pt x="61" y="2"/>
                  </a:lnTo>
                  <a:lnTo>
                    <a:pt x="61" y="3"/>
                  </a:lnTo>
                  <a:lnTo>
                    <a:pt x="65" y="7"/>
                  </a:lnTo>
                  <a:lnTo>
                    <a:pt x="74" y="13"/>
                  </a:lnTo>
                  <a:lnTo>
                    <a:pt x="82" y="19"/>
                  </a:lnTo>
                  <a:lnTo>
                    <a:pt x="94" y="26"/>
                  </a:lnTo>
                  <a:lnTo>
                    <a:pt x="102" y="33"/>
                  </a:lnTo>
                  <a:lnTo>
                    <a:pt x="109" y="37"/>
                  </a:lnTo>
                  <a:lnTo>
                    <a:pt x="113" y="38"/>
                  </a:lnTo>
                  <a:lnTo>
                    <a:pt x="113" y="41"/>
                  </a:lnTo>
                  <a:lnTo>
                    <a:pt x="112" y="44"/>
                  </a:lnTo>
                  <a:lnTo>
                    <a:pt x="112" y="45"/>
                  </a:lnTo>
                  <a:lnTo>
                    <a:pt x="110" y="47"/>
                  </a:lnTo>
                  <a:lnTo>
                    <a:pt x="110" y="48"/>
                  </a:lnTo>
                  <a:lnTo>
                    <a:pt x="112" y="48"/>
                  </a:lnTo>
                  <a:lnTo>
                    <a:pt x="113" y="47"/>
                  </a:lnTo>
                  <a:lnTo>
                    <a:pt x="115" y="44"/>
                  </a:lnTo>
                  <a:lnTo>
                    <a:pt x="119" y="40"/>
                  </a:lnTo>
                  <a:lnTo>
                    <a:pt x="125" y="41"/>
                  </a:lnTo>
                  <a:lnTo>
                    <a:pt x="129" y="43"/>
                  </a:lnTo>
                  <a:lnTo>
                    <a:pt x="132" y="44"/>
                  </a:lnTo>
                  <a:lnTo>
                    <a:pt x="134" y="47"/>
                  </a:lnTo>
                  <a:lnTo>
                    <a:pt x="137" y="48"/>
                  </a:lnTo>
                  <a:lnTo>
                    <a:pt x="140" y="48"/>
                  </a:lnTo>
                  <a:lnTo>
                    <a:pt x="142" y="36"/>
                  </a:lnTo>
                  <a:lnTo>
                    <a:pt x="144" y="24"/>
                  </a:lnTo>
                  <a:lnTo>
                    <a:pt x="150" y="14"/>
                  </a:lnTo>
                  <a:lnTo>
                    <a:pt x="163" y="20"/>
                  </a:lnTo>
                  <a:lnTo>
                    <a:pt x="171" y="27"/>
                  </a:lnTo>
                  <a:lnTo>
                    <a:pt x="178" y="34"/>
                  </a:lnTo>
                  <a:lnTo>
                    <a:pt x="180" y="44"/>
                  </a:lnTo>
                  <a:lnTo>
                    <a:pt x="187" y="38"/>
                  </a:lnTo>
                  <a:lnTo>
                    <a:pt x="199" y="38"/>
                  </a:lnTo>
                  <a:lnTo>
                    <a:pt x="209" y="64"/>
                  </a:lnTo>
                  <a:lnTo>
                    <a:pt x="211" y="51"/>
                  </a:lnTo>
                  <a:lnTo>
                    <a:pt x="212" y="41"/>
                  </a:lnTo>
                  <a:lnTo>
                    <a:pt x="218" y="33"/>
                  </a:lnTo>
                  <a:lnTo>
                    <a:pt x="225" y="37"/>
                  </a:lnTo>
                  <a:lnTo>
                    <a:pt x="231" y="41"/>
                  </a:lnTo>
                  <a:lnTo>
                    <a:pt x="236" y="44"/>
                  </a:lnTo>
                  <a:lnTo>
                    <a:pt x="221" y="69"/>
                  </a:lnTo>
                  <a:lnTo>
                    <a:pt x="243" y="53"/>
                  </a:lnTo>
                  <a:lnTo>
                    <a:pt x="242" y="54"/>
                  </a:lnTo>
                  <a:lnTo>
                    <a:pt x="238" y="61"/>
                  </a:lnTo>
                  <a:lnTo>
                    <a:pt x="236" y="69"/>
                  </a:lnTo>
                  <a:lnTo>
                    <a:pt x="238" y="78"/>
                  </a:lnTo>
                  <a:lnTo>
                    <a:pt x="242" y="75"/>
                  </a:lnTo>
                  <a:lnTo>
                    <a:pt x="249" y="69"/>
                  </a:lnTo>
                  <a:lnTo>
                    <a:pt x="257" y="62"/>
                  </a:lnTo>
                  <a:lnTo>
                    <a:pt x="267" y="55"/>
                  </a:lnTo>
                  <a:lnTo>
                    <a:pt x="274" y="53"/>
                  </a:lnTo>
                  <a:lnTo>
                    <a:pt x="279" y="53"/>
                  </a:lnTo>
                  <a:lnTo>
                    <a:pt x="279" y="64"/>
                  </a:lnTo>
                  <a:lnTo>
                    <a:pt x="276" y="75"/>
                  </a:lnTo>
                  <a:lnTo>
                    <a:pt x="269" y="84"/>
                  </a:lnTo>
                  <a:lnTo>
                    <a:pt x="280" y="77"/>
                  </a:lnTo>
                  <a:lnTo>
                    <a:pt x="288" y="65"/>
                  </a:lnTo>
                  <a:lnTo>
                    <a:pt x="296" y="54"/>
                  </a:lnTo>
                  <a:lnTo>
                    <a:pt x="300" y="55"/>
                  </a:lnTo>
                  <a:lnTo>
                    <a:pt x="303" y="57"/>
                  </a:lnTo>
                  <a:lnTo>
                    <a:pt x="305" y="60"/>
                  </a:lnTo>
                  <a:lnTo>
                    <a:pt x="307" y="64"/>
                  </a:lnTo>
                  <a:lnTo>
                    <a:pt x="308" y="67"/>
                  </a:lnTo>
                  <a:lnTo>
                    <a:pt x="308" y="72"/>
                  </a:lnTo>
                  <a:lnTo>
                    <a:pt x="310" y="77"/>
                  </a:lnTo>
                  <a:lnTo>
                    <a:pt x="307" y="79"/>
                  </a:lnTo>
                  <a:lnTo>
                    <a:pt x="304" y="82"/>
                  </a:lnTo>
                  <a:lnTo>
                    <a:pt x="301" y="85"/>
                  </a:lnTo>
                  <a:lnTo>
                    <a:pt x="297" y="86"/>
                  </a:lnTo>
                  <a:lnTo>
                    <a:pt x="294" y="88"/>
                  </a:lnTo>
                  <a:lnTo>
                    <a:pt x="290" y="88"/>
                  </a:lnTo>
                  <a:lnTo>
                    <a:pt x="300" y="89"/>
                  </a:lnTo>
                  <a:lnTo>
                    <a:pt x="308" y="92"/>
                  </a:lnTo>
                  <a:lnTo>
                    <a:pt x="315" y="98"/>
                  </a:lnTo>
                  <a:lnTo>
                    <a:pt x="311" y="101"/>
                  </a:lnTo>
                  <a:lnTo>
                    <a:pt x="308" y="105"/>
                  </a:lnTo>
                  <a:lnTo>
                    <a:pt x="304" y="108"/>
                  </a:lnTo>
                  <a:lnTo>
                    <a:pt x="300" y="110"/>
                  </a:lnTo>
                  <a:lnTo>
                    <a:pt x="349" y="120"/>
                  </a:lnTo>
                  <a:lnTo>
                    <a:pt x="401" y="127"/>
                  </a:lnTo>
                  <a:lnTo>
                    <a:pt x="454" y="130"/>
                  </a:lnTo>
                  <a:lnTo>
                    <a:pt x="445" y="146"/>
                  </a:lnTo>
                  <a:lnTo>
                    <a:pt x="441" y="158"/>
                  </a:lnTo>
                  <a:lnTo>
                    <a:pt x="440" y="167"/>
                  </a:lnTo>
                  <a:lnTo>
                    <a:pt x="441" y="173"/>
                  </a:lnTo>
                  <a:lnTo>
                    <a:pt x="444" y="177"/>
                  </a:lnTo>
                  <a:lnTo>
                    <a:pt x="447" y="181"/>
                  </a:lnTo>
                  <a:lnTo>
                    <a:pt x="449" y="187"/>
                  </a:lnTo>
                  <a:lnTo>
                    <a:pt x="452" y="192"/>
                  </a:lnTo>
                  <a:lnTo>
                    <a:pt x="454" y="201"/>
                  </a:lnTo>
                  <a:lnTo>
                    <a:pt x="440" y="201"/>
                  </a:lnTo>
                  <a:lnTo>
                    <a:pt x="424" y="201"/>
                  </a:lnTo>
                  <a:lnTo>
                    <a:pt x="409" y="198"/>
                  </a:lnTo>
                  <a:lnTo>
                    <a:pt x="396" y="195"/>
                  </a:lnTo>
                  <a:lnTo>
                    <a:pt x="389" y="191"/>
                  </a:lnTo>
                  <a:lnTo>
                    <a:pt x="380" y="184"/>
                  </a:lnTo>
                  <a:lnTo>
                    <a:pt x="372" y="177"/>
                  </a:lnTo>
                  <a:lnTo>
                    <a:pt x="368" y="185"/>
                  </a:lnTo>
                  <a:lnTo>
                    <a:pt x="368" y="194"/>
                  </a:lnTo>
                  <a:lnTo>
                    <a:pt x="369" y="204"/>
                  </a:lnTo>
                  <a:lnTo>
                    <a:pt x="370" y="215"/>
                  </a:lnTo>
                  <a:lnTo>
                    <a:pt x="377" y="216"/>
                  </a:lnTo>
                  <a:lnTo>
                    <a:pt x="389" y="218"/>
                  </a:lnTo>
                  <a:lnTo>
                    <a:pt x="403" y="222"/>
                  </a:lnTo>
                  <a:lnTo>
                    <a:pt x="418" y="226"/>
                  </a:lnTo>
                  <a:lnTo>
                    <a:pt x="435" y="233"/>
                  </a:lnTo>
                  <a:lnTo>
                    <a:pt x="451" y="240"/>
                  </a:lnTo>
                  <a:lnTo>
                    <a:pt x="464" y="249"/>
                  </a:lnTo>
                  <a:lnTo>
                    <a:pt x="474" y="259"/>
                  </a:lnTo>
                  <a:lnTo>
                    <a:pt x="478" y="270"/>
                  </a:lnTo>
                  <a:lnTo>
                    <a:pt x="475" y="283"/>
                  </a:lnTo>
                  <a:lnTo>
                    <a:pt x="465" y="295"/>
                  </a:lnTo>
                  <a:lnTo>
                    <a:pt x="455" y="294"/>
                  </a:lnTo>
                  <a:lnTo>
                    <a:pt x="444" y="291"/>
                  </a:lnTo>
                  <a:lnTo>
                    <a:pt x="430" y="288"/>
                  </a:lnTo>
                  <a:lnTo>
                    <a:pt x="418" y="287"/>
                  </a:lnTo>
                  <a:lnTo>
                    <a:pt x="409" y="288"/>
                  </a:lnTo>
                  <a:lnTo>
                    <a:pt x="407" y="288"/>
                  </a:lnTo>
                  <a:lnTo>
                    <a:pt x="407" y="290"/>
                  </a:lnTo>
                  <a:lnTo>
                    <a:pt x="406" y="293"/>
                  </a:lnTo>
                  <a:lnTo>
                    <a:pt x="406" y="294"/>
                  </a:lnTo>
                  <a:lnTo>
                    <a:pt x="416" y="295"/>
                  </a:lnTo>
                  <a:lnTo>
                    <a:pt x="427" y="297"/>
                  </a:lnTo>
                  <a:lnTo>
                    <a:pt x="438" y="300"/>
                  </a:lnTo>
                  <a:lnTo>
                    <a:pt x="449" y="303"/>
                  </a:lnTo>
                  <a:lnTo>
                    <a:pt x="461" y="308"/>
                  </a:lnTo>
                  <a:lnTo>
                    <a:pt x="468" y="315"/>
                  </a:lnTo>
                  <a:lnTo>
                    <a:pt x="472" y="324"/>
                  </a:lnTo>
                  <a:lnTo>
                    <a:pt x="472" y="336"/>
                  </a:lnTo>
                  <a:lnTo>
                    <a:pt x="459" y="335"/>
                  </a:lnTo>
                  <a:lnTo>
                    <a:pt x="444" y="334"/>
                  </a:lnTo>
                  <a:lnTo>
                    <a:pt x="427" y="334"/>
                  </a:lnTo>
                  <a:lnTo>
                    <a:pt x="411" y="335"/>
                  </a:lnTo>
                  <a:lnTo>
                    <a:pt x="396" y="339"/>
                  </a:lnTo>
                  <a:lnTo>
                    <a:pt x="385" y="348"/>
                  </a:lnTo>
                  <a:lnTo>
                    <a:pt x="373" y="338"/>
                  </a:lnTo>
                  <a:lnTo>
                    <a:pt x="362" y="327"/>
                  </a:lnTo>
                  <a:lnTo>
                    <a:pt x="352" y="314"/>
                  </a:lnTo>
                  <a:lnTo>
                    <a:pt x="341" y="303"/>
                  </a:lnTo>
                  <a:lnTo>
                    <a:pt x="328" y="291"/>
                  </a:lnTo>
                  <a:lnTo>
                    <a:pt x="311" y="284"/>
                  </a:lnTo>
                  <a:lnTo>
                    <a:pt x="291" y="283"/>
                  </a:lnTo>
                  <a:lnTo>
                    <a:pt x="277" y="295"/>
                  </a:lnTo>
                  <a:lnTo>
                    <a:pt x="264" y="308"/>
                  </a:lnTo>
                  <a:lnTo>
                    <a:pt x="249" y="322"/>
                  </a:lnTo>
                  <a:lnTo>
                    <a:pt x="245" y="319"/>
                  </a:lnTo>
                  <a:lnTo>
                    <a:pt x="242" y="318"/>
                  </a:lnTo>
                  <a:lnTo>
                    <a:pt x="239" y="317"/>
                  </a:lnTo>
                  <a:lnTo>
                    <a:pt x="238" y="315"/>
                  </a:lnTo>
                  <a:lnTo>
                    <a:pt x="236" y="312"/>
                  </a:lnTo>
                  <a:lnTo>
                    <a:pt x="235" y="311"/>
                  </a:lnTo>
                  <a:lnTo>
                    <a:pt x="233" y="307"/>
                  </a:lnTo>
                  <a:lnTo>
                    <a:pt x="232" y="303"/>
                  </a:lnTo>
                  <a:lnTo>
                    <a:pt x="238" y="290"/>
                  </a:lnTo>
                  <a:lnTo>
                    <a:pt x="249" y="280"/>
                  </a:lnTo>
                  <a:lnTo>
                    <a:pt x="262" y="273"/>
                  </a:lnTo>
                  <a:lnTo>
                    <a:pt x="276" y="267"/>
                  </a:lnTo>
                  <a:lnTo>
                    <a:pt x="287" y="262"/>
                  </a:lnTo>
                  <a:lnTo>
                    <a:pt x="291" y="262"/>
                  </a:lnTo>
                  <a:lnTo>
                    <a:pt x="294" y="260"/>
                  </a:lnTo>
                  <a:lnTo>
                    <a:pt x="297" y="259"/>
                  </a:lnTo>
                  <a:lnTo>
                    <a:pt x="298" y="256"/>
                  </a:lnTo>
                  <a:lnTo>
                    <a:pt x="298" y="253"/>
                  </a:lnTo>
                  <a:lnTo>
                    <a:pt x="300" y="250"/>
                  </a:lnTo>
                  <a:lnTo>
                    <a:pt x="300" y="247"/>
                  </a:lnTo>
                  <a:lnTo>
                    <a:pt x="290" y="242"/>
                  </a:lnTo>
                  <a:lnTo>
                    <a:pt x="283" y="233"/>
                  </a:lnTo>
                  <a:lnTo>
                    <a:pt x="279" y="221"/>
                  </a:lnTo>
                  <a:lnTo>
                    <a:pt x="284" y="215"/>
                  </a:lnTo>
                  <a:lnTo>
                    <a:pt x="290" y="211"/>
                  </a:lnTo>
                  <a:lnTo>
                    <a:pt x="297" y="208"/>
                  </a:lnTo>
                  <a:lnTo>
                    <a:pt x="307" y="206"/>
                  </a:lnTo>
                  <a:lnTo>
                    <a:pt x="315" y="214"/>
                  </a:lnTo>
                  <a:lnTo>
                    <a:pt x="324" y="215"/>
                  </a:lnTo>
                  <a:lnTo>
                    <a:pt x="334" y="215"/>
                  </a:lnTo>
                  <a:lnTo>
                    <a:pt x="342" y="215"/>
                  </a:lnTo>
                  <a:lnTo>
                    <a:pt x="345" y="211"/>
                  </a:lnTo>
                  <a:lnTo>
                    <a:pt x="346" y="206"/>
                  </a:lnTo>
                  <a:lnTo>
                    <a:pt x="348" y="202"/>
                  </a:lnTo>
                  <a:lnTo>
                    <a:pt x="346" y="198"/>
                  </a:lnTo>
                  <a:lnTo>
                    <a:pt x="346" y="192"/>
                  </a:lnTo>
                  <a:lnTo>
                    <a:pt x="327" y="194"/>
                  </a:lnTo>
                  <a:lnTo>
                    <a:pt x="307" y="197"/>
                  </a:lnTo>
                  <a:lnTo>
                    <a:pt x="297" y="198"/>
                  </a:lnTo>
                  <a:lnTo>
                    <a:pt x="284" y="197"/>
                  </a:lnTo>
                  <a:lnTo>
                    <a:pt x="271" y="194"/>
                  </a:lnTo>
                  <a:lnTo>
                    <a:pt x="263" y="190"/>
                  </a:lnTo>
                  <a:lnTo>
                    <a:pt x="262" y="181"/>
                  </a:lnTo>
                  <a:lnTo>
                    <a:pt x="256" y="171"/>
                  </a:lnTo>
                  <a:lnTo>
                    <a:pt x="250" y="163"/>
                  </a:lnTo>
                  <a:lnTo>
                    <a:pt x="246" y="156"/>
                  </a:lnTo>
                  <a:lnTo>
                    <a:pt x="243" y="151"/>
                  </a:lnTo>
                  <a:lnTo>
                    <a:pt x="236" y="149"/>
                  </a:lnTo>
                  <a:lnTo>
                    <a:pt x="228" y="143"/>
                  </a:lnTo>
                  <a:lnTo>
                    <a:pt x="219" y="137"/>
                  </a:lnTo>
                  <a:lnTo>
                    <a:pt x="211" y="134"/>
                  </a:lnTo>
                  <a:lnTo>
                    <a:pt x="202" y="134"/>
                  </a:lnTo>
                  <a:lnTo>
                    <a:pt x="192" y="142"/>
                  </a:lnTo>
                  <a:lnTo>
                    <a:pt x="192" y="127"/>
                  </a:lnTo>
                  <a:lnTo>
                    <a:pt x="191" y="117"/>
                  </a:lnTo>
                  <a:lnTo>
                    <a:pt x="187" y="109"/>
                  </a:lnTo>
                  <a:lnTo>
                    <a:pt x="178" y="103"/>
                  </a:lnTo>
                  <a:lnTo>
                    <a:pt x="168" y="96"/>
                  </a:lnTo>
                  <a:lnTo>
                    <a:pt x="154" y="88"/>
                  </a:lnTo>
                  <a:lnTo>
                    <a:pt x="153" y="89"/>
                  </a:lnTo>
                  <a:lnTo>
                    <a:pt x="151" y="92"/>
                  </a:lnTo>
                  <a:lnTo>
                    <a:pt x="150" y="96"/>
                  </a:lnTo>
                  <a:lnTo>
                    <a:pt x="149" y="99"/>
                  </a:lnTo>
                  <a:lnTo>
                    <a:pt x="149" y="102"/>
                  </a:lnTo>
                  <a:lnTo>
                    <a:pt x="156" y="109"/>
                  </a:lnTo>
                  <a:lnTo>
                    <a:pt x="160" y="119"/>
                  </a:lnTo>
                  <a:lnTo>
                    <a:pt x="163" y="127"/>
                  </a:lnTo>
                  <a:lnTo>
                    <a:pt x="146" y="119"/>
                  </a:lnTo>
                  <a:lnTo>
                    <a:pt x="132" y="115"/>
                  </a:lnTo>
                  <a:lnTo>
                    <a:pt x="120" y="115"/>
                  </a:lnTo>
                  <a:lnTo>
                    <a:pt x="109" y="119"/>
                  </a:lnTo>
                  <a:lnTo>
                    <a:pt x="98" y="127"/>
                  </a:lnTo>
                  <a:lnTo>
                    <a:pt x="85" y="140"/>
                  </a:lnTo>
                  <a:lnTo>
                    <a:pt x="67" y="139"/>
                  </a:lnTo>
                  <a:lnTo>
                    <a:pt x="53" y="136"/>
                  </a:lnTo>
                  <a:lnTo>
                    <a:pt x="40" y="130"/>
                  </a:lnTo>
                  <a:lnTo>
                    <a:pt x="29" y="122"/>
                  </a:lnTo>
                  <a:lnTo>
                    <a:pt x="13" y="108"/>
                  </a:lnTo>
                  <a:lnTo>
                    <a:pt x="23" y="108"/>
                  </a:lnTo>
                  <a:lnTo>
                    <a:pt x="30" y="108"/>
                  </a:lnTo>
                  <a:lnTo>
                    <a:pt x="36" y="106"/>
                  </a:lnTo>
                  <a:lnTo>
                    <a:pt x="38" y="106"/>
                  </a:lnTo>
                  <a:lnTo>
                    <a:pt x="38" y="105"/>
                  </a:lnTo>
                  <a:lnTo>
                    <a:pt x="38" y="102"/>
                  </a:lnTo>
                  <a:lnTo>
                    <a:pt x="36" y="101"/>
                  </a:lnTo>
                  <a:lnTo>
                    <a:pt x="30" y="99"/>
                  </a:lnTo>
                  <a:lnTo>
                    <a:pt x="23" y="96"/>
                  </a:lnTo>
                  <a:lnTo>
                    <a:pt x="13" y="93"/>
                  </a:lnTo>
                  <a:lnTo>
                    <a:pt x="3" y="91"/>
                  </a:lnTo>
                  <a:lnTo>
                    <a:pt x="2" y="81"/>
                  </a:lnTo>
                  <a:lnTo>
                    <a:pt x="0" y="68"/>
                  </a:lnTo>
                  <a:lnTo>
                    <a:pt x="0" y="58"/>
                  </a:lnTo>
                  <a:lnTo>
                    <a:pt x="5" y="38"/>
                  </a:lnTo>
                  <a:lnTo>
                    <a:pt x="10" y="20"/>
                  </a:lnTo>
                  <a:lnTo>
                    <a:pt x="13" y="0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36" y="3"/>
                  </a:lnTo>
                  <a:lnTo>
                    <a:pt x="36" y="9"/>
                  </a:lnTo>
                  <a:lnTo>
                    <a:pt x="36" y="19"/>
                  </a:lnTo>
                  <a:lnTo>
                    <a:pt x="36" y="31"/>
                  </a:lnTo>
                  <a:lnTo>
                    <a:pt x="37" y="45"/>
                  </a:lnTo>
                  <a:lnTo>
                    <a:pt x="38" y="58"/>
                  </a:lnTo>
                  <a:lnTo>
                    <a:pt x="43" y="69"/>
                  </a:lnTo>
                  <a:lnTo>
                    <a:pt x="50" y="78"/>
                  </a:lnTo>
                  <a:lnTo>
                    <a:pt x="58" y="81"/>
                  </a:lnTo>
                  <a:lnTo>
                    <a:pt x="61" y="79"/>
                  </a:lnTo>
                  <a:lnTo>
                    <a:pt x="65" y="75"/>
                  </a:lnTo>
                  <a:lnTo>
                    <a:pt x="68" y="72"/>
                  </a:lnTo>
                  <a:lnTo>
                    <a:pt x="71" y="68"/>
                  </a:lnTo>
                  <a:lnTo>
                    <a:pt x="74" y="64"/>
                  </a:lnTo>
                  <a:lnTo>
                    <a:pt x="74" y="60"/>
                  </a:lnTo>
                  <a:lnTo>
                    <a:pt x="71" y="55"/>
                  </a:lnTo>
                  <a:lnTo>
                    <a:pt x="65" y="53"/>
                  </a:lnTo>
                  <a:lnTo>
                    <a:pt x="60" y="50"/>
                  </a:lnTo>
                  <a:lnTo>
                    <a:pt x="55" y="47"/>
                  </a:lnTo>
                  <a:lnTo>
                    <a:pt x="51" y="44"/>
                  </a:lnTo>
                  <a:lnTo>
                    <a:pt x="51" y="41"/>
                  </a:lnTo>
                  <a:lnTo>
                    <a:pt x="57" y="37"/>
                  </a:lnTo>
                  <a:lnTo>
                    <a:pt x="67" y="33"/>
                  </a:lnTo>
                  <a:lnTo>
                    <a:pt x="48" y="14"/>
                  </a:lnTo>
                  <a:lnTo>
                    <a:pt x="50" y="13"/>
                  </a:lnTo>
                  <a:lnTo>
                    <a:pt x="53" y="12"/>
                  </a:lnTo>
                  <a:lnTo>
                    <a:pt x="55" y="10"/>
                  </a:lnTo>
                  <a:lnTo>
                    <a:pt x="57" y="10"/>
                  </a:lnTo>
                  <a:lnTo>
                    <a:pt x="60" y="10"/>
                  </a:lnTo>
                  <a:lnTo>
                    <a:pt x="60" y="12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64" name="Freeform 46"/>
            <p:cNvSpPr>
              <a:spLocks/>
            </p:cNvSpPr>
            <p:nvPr/>
          </p:nvSpPr>
          <p:spPr bwMode="gray">
            <a:xfrm>
              <a:off x="3223" y="1663"/>
              <a:ext cx="48" cy="38"/>
            </a:xfrm>
            <a:custGeom>
              <a:avLst/>
              <a:gdLst>
                <a:gd name="T0" fmla="*/ 21 w 48"/>
                <a:gd name="T1" fmla="*/ 8 h 38"/>
                <a:gd name="T2" fmla="*/ 36 w 48"/>
                <a:gd name="T3" fmla="*/ 8 h 38"/>
                <a:gd name="T4" fmla="*/ 44 w 48"/>
                <a:gd name="T5" fmla="*/ 13 h 38"/>
                <a:gd name="T6" fmla="*/ 48 w 48"/>
                <a:gd name="T7" fmla="*/ 20 h 38"/>
                <a:gd name="T8" fmla="*/ 48 w 48"/>
                <a:gd name="T9" fmla="*/ 29 h 38"/>
                <a:gd name="T10" fmla="*/ 41 w 48"/>
                <a:gd name="T11" fmla="*/ 38 h 38"/>
                <a:gd name="T12" fmla="*/ 19 w 48"/>
                <a:gd name="T13" fmla="*/ 38 h 38"/>
                <a:gd name="T14" fmla="*/ 13 w 48"/>
                <a:gd name="T15" fmla="*/ 31 h 38"/>
                <a:gd name="T16" fmla="*/ 6 w 48"/>
                <a:gd name="T17" fmla="*/ 22 h 38"/>
                <a:gd name="T18" fmla="*/ 0 w 48"/>
                <a:gd name="T19" fmla="*/ 14 h 38"/>
                <a:gd name="T20" fmla="*/ 0 w 48"/>
                <a:gd name="T21" fmla="*/ 10 h 38"/>
                <a:gd name="T22" fmla="*/ 0 w 48"/>
                <a:gd name="T23" fmla="*/ 7 h 38"/>
                <a:gd name="T24" fmla="*/ 0 w 48"/>
                <a:gd name="T25" fmla="*/ 5 h 38"/>
                <a:gd name="T26" fmla="*/ 2 w 48"/>
                <a:gd name="T27" fmla="*/ 4 h 38"/>
                <a:gd name="T28" fmla="*/ 3 w 48"/>
                <a:gd name="T29" fmla="*/ 3 h 38"/>
                <a:gd name="T30" fmla="*/ 6 w 48"/>
                <a:gd name="T31" fmla="*/ 1 h 38"/>
                <a:gd name="T32" fmla="*/ 10 w 48"/>
                <a:gd name="T33" fmla="*/ 0 h 38"/>
                <a:gd name="T34" fmla="*/ 13 w 48"/>
                <a:gd name="T35" fmla="*/ 3 h 38"/>
                <a:gd name="T36" fmla="*/ 16 w 48"/>
                <a:gd name="T37" fmla="*/ 4 h 38"/>
                <a:gd name="T38" fmla="*/ 19 w 48"/>
                <a:gd name="T39" fmla="*/ 7 h 38"/>
                <a:gd name="T40" fmla="*/ 20 w 48"/>
                <a:gd name="T41" fmla="*/ 8 h 38"/>
                <a:gd name="T42" fmla="*/ 21 w 48"/>
                <a:gd name="T43" fmla="*/ 8 h 3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8"/>
                <a:gd name="T67" fmla="*/ 0 h 38"/>
                <a:gd name="T68" fmla="*/ 48 w 48"/>
                <a:gd name="T69" fmla="*/ 38 h 3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8" h="38">
                  <a:moveTo>
                    <a:pt x="21" y="8"/>
                  </a:moveTo>
                  <a:lnTo>
                    <a:pt x="36" y="8"/>
                  </a:lnTo>
                  <a:lnTo>
                    <a:pt x="44" y="13"/>
                  </a:lnTo>
                  <a:lnTo>
                    <a:pt x="48" y="20"/>
                  </a:lnTo>
                  <a:lnTo>
                    <a:pt x="48" y="29"/>
                  </a:lnTo>
                  <a:lnTo>
                    <a:pt x="41" y="38"/>
                  </a:lnTo>
                  <a:lnTo>
                    <a:pt x="19" y="38"/>
                  </a:lnTo>
                  <a:lnTo>
                    <a:pt x="13" y="31"/>
                  </a:lnTo>
                  <a:lnTo>
                    <a:pt x="6" y="22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4"/>
                  </a:lnTo>
                  <a:lnTo>
                    <a:pt x="3" y="3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6" y="4"/>
                  </a:lnTo>
                  <a:lnTo>
                    <a:pt x="19" y="7"/>
                  </a:lnTo>
                  <a:lnTo>
                    <a:pt x="20" y="8"/>
                  </a:lnTo>
                  <a:lnTo>
                    <a:pt x="21" y="8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65" name="Freeform 47"/>
            <p:cNvSpPr>
              <a:spLocks/>
            </p:cNvSpPr>
            <p:nvPr/>
          </p:nvSpPr>
          <p:spPr bwMode="gray">
            <a:xfrm>
              <a:off x="2999" y="1628"/>
              <a:ext cx="36" cy="33"/>
            </a:xfrm>
            <a:custGeom>
              <a:avLst/>
              <a:gdLst>
                <a:gd name="T0" fmla="*/ 17 w 36"/>
                <a:gd name="T1" fmla="*/ 0 h 33"/>
                <a:gd name="T2" fmla="*/ 19 w 36"/>
                <a:gd name="T3" fmla="*/ 0 h 33"/>
                <a:gd name="T4" fmla="*/ 24 w 36"/>
                <a:gd name="T5" fmla="*/ 0 h 33"/>
                <a:gd name="T6" fmla="*/ 27 w 36"/>
                <a:gd name="T7" fmla="*/ 0 h 33"/>
                <a:gd name="T8" fmla="*/ 29 w 36"/>
                <a:gd name="T9" fmla="*/ 0 h 33"/>
                <a:gd name="T10" fmla="*/ 31 w 36"/>
                <a:gd name="T11" fmla="*/ 1 h 33"/>
                <a:gd name="T12" fmla="*/ 34 w 36"/>
                <a:gd name="T13" fmla="*/ 2 h 33"/>
                <a:gd name="T14" fmla="*/ 35 w 36"/>
                <a:gd name="T15" fmla="*/ 5 h 33"/>
                <a:gd name="T16" fmla="*/ 35 w 36"/>
                <a:gd name="T17" fmla="*/ 9 h 33"/>
                <a:gd name="T18" fmla="*/ 36 w 36"/>
                <a:gd name="T19" fmla="*/ 15 h 33"/>
                <a:gd name="T20" fmla="*/ 28 w 36"/>
                <a:gd name="T21" fmla="*/ 22 h 33"/>
                <a:gd name="T22" fmla="*/ 24 w 36"/>
                <a:gd name="T23" fmla="*/ 26 h 33"/>
                <a:gd name="T24" fmla="*/ 21 w 36"/>
                <a:gd name="T25" fmla="*/ 31 h 33"/>
                <a:gd name="T26" fmla="*/ 17 w 36"/>
                <a:gd name="T27" fmla="*/ 33 h 33"/>
                <a:gd name="T28" fmla="*/ 10 w 36"/>
                <a:gd name="T29" fmla="*/ 32 h 33"/>
                <a:gd name="T30" fmla="*/ 0 w 36"/>
                <a:gd name="T31" fmla="*/ 28 h 33"/>
                <a:gd name="T32" fmla="*/ 5 w 36"/>
                <a:gd name="T33" fmla="*/ 18 h 33"/>
                <a:gd name="T34" fmla="*/ 12 w 36"/>
                <a:gd name="T35" fmla="*/ 9 h 33"/>
                <a:gd name="T36" fmla="*/ 17 w 36"/>
                <a:gd name="T37" fmla="*/ 0 h 3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6"/>
                <a:gd name="T58" fmla="*/ 0 h 33"/>
                <a:gd name="T59" fmla="*/ 36 w 36"/>
                <a:gd name="T60" fmla="*/ 33 h 3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6" h="33">
                  <a:moveTo>
                    <a:pt x="17" y="0"/>
                  </a:moveTo>
                  <a:lnTo>
                    <a:pt x="19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1"/>
                  </a:lnTo>
                  <a:lnTo>
                    <a:pt x="34" y="2"/>
                  </a:lnTo>
                  <a:lnTo>
                    <a:pt x="35" y="5"/>
                  </a:lnTo>
                  <a:lnTo>
                    <a:pt x="35" y="9"/>
                  </a:lnTo>
                  <a:lnTo>
                    <a:pt x="36" y="15"/>
                  </a:lnTo>
                  <a:lnTo>
                    <a:pt x="28" y="22"/>
                  </a:lnTo>
                  <a:lnTo>
                    <a:pt x="24" y="26"/>
                  </a:lnTo>
                  <a:lnTo>
                    <a:pt x="21" y="31"/>
                  </a:lnTo>
                  <a:lnTo>
                    <a:pt x="17" y="33"/>
                  </a:lnTo>
                  <a:lnTo>
                    <a:pt x="10" y="32"/>
                  </a:lnTo>
                  <a:lnTo>
                    <a:pt x="0" y="28"/>
                  </a:lnTo>
                  <a:lnTo>
                    <a:pt x="5" y="18"/>
                  </a:lnTo>
                  <a:lnTo>
                    <a:pt x="12" y="9"/>
                  </a:lnTo>
                  <a:lnTo>
                    <a:pt x="17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66" name="Freeform 48"/>
            <p:cNvSpPr>
              <a:spLocks/>
            </p:cNvSpPr>
            <p:nvPr/>
          </p:nvSpPr>
          <p:spPr bwMode="gray">
            <a:xfrm>
              <a:off x="2962" y="1572"/>
              <a:ext cx="54" cy="72"/>
            </a:xfrm>
            <a:custGeom>
              <a:avLst/>
              <a:gdLst>
                <a:gd name="T0" fmla="*/ 28 w 54"/>
                <a:gd name="T1" fmla="*/ 39 h 72"/>
                <a:gd name="T2" fmla="*/ 32 w 54"/>
                <a:gd name="T3" fmla="*/ 26 h 72"/>
                <a:gd name="T4" fmla="*/ 35 w 54"/>
                <a:gd name="T5" fmla="*/ 12 h 72"/>
                <a:gd name="T6" fmla="*/ 41 w 54"/>
                <a:gd name="T7" fmla="*/ 0 h 72"/>
                <a:gd name="T8" fmla="*/ 48 w 54"/>
                <a:gd name="T9" fmla="*/ 9 h 72"/>
                <a:gd name="T10" fmla="*/ 52 w 54"/>
                <a:gd name="T11" fmla="*/ 16 h 72"/>
                <a:gd name="T12" fmla="*/ 54 w 54"/>
                <a:gd name="T13" fmla="*/ 22 h 72"/>
                <a:gd name="T14" fmla="*/ 52 w 54"/>
                <a:gd name="T15" fmla="*/ 27 h 72"/>
                <a:gd name="T16" fmla="*/ 51 w 54"/>
                <a:gd name="T17" fmla="*/ 34 h 72"/>
                <a:gd name="T18" fmla="*/ 49 w 54"/>
                <a:gd name="T19" fmla="*/ 43 h 72"/>
                <a:gd name="T20" fmla="*/ 42 w 54"/>
                <a:gd name="T21" fmla="*/ 57 h 72"/>
                <a:gd name="T22" fmla="*/ 38 w 54"/>
                <a:gd name="T23" fmla="*/ 65 h 72"/>
                <a:gd name="T24" fmla="*/ 34 w 54"/>
                <a:gd name="T25" fmla="*/ 70 h 72"/>
                <a:gd name="T26" fmla="*/ 27 w 54"/>
                <a:gd name="T27" fmla="*/ 72 h 72"/>
                <a:gd name="T28" fmla="*/ 15 w 54"/>
                <a:gd name="T29" fmla="*/ 72 h 72"/>
                <a:gd name="T30" fmla="*/ 11 w 54"/>
                <a:gd name="T31" fmla="*/ 71 h 72"/>
                <a:gd name="T32" fmla="*/ 8 w 54"/>
                <a:gd name="T33" fmla="*/ 70 h 72"/>
                <a:gd name="T34" fmla="*/ 7 w 54"/>
                <a:gd name="T35" fmla="*/ 67 h 72"/>
                <a:gd name="T36" fmla="*/ 6 w 54"/>
                <a:gd name="T37" fmla="*/ 63 h 72"/>
                <a:gd name="T38" fmla="*/ 6 w 54"/>
                <a:gd name="T39" fmla="*/ 60 h 72"/>
                <a:gd name="T40" fmla="*/ 6 w 54"/>
                <a:gd name="T41" fmla="*/ 57 h 72"/>
                <a:gd name="T42" fmla="*/ 7 w 54"/>
                <a:gd name="T43" fmla="*/ 54 h 72"/>
                <a:gd name="T44" fmla="*/ 8 w 54"/>
                <a:gd name="T45" fmla="*/ 51 h 72"/>
                <a:gd name="T46" fmla="*/ 11 w 54"/>
                <a:gd name="T47" fmla="*/ 51 h 72"/>
                <a:gd name="T48" fmla="*/ 13 w 54"/>
                <a:gd name="T49" fmla="*/ 47 h 72"/>
                <a:gd name="T50" fmla="*/ 14 w 54"/>
                <a:gd name="T51" fmla="*/ 44 h 72"/>
                <a:gd name="T52" fmla="*/ 14 w 54"/>
                <a:gd name="T53" fmla="*/ 43 h 72"/>
                <a:gd name="T54" fmla="*/ 13 w 54"/>
                <a:gd name="T55" fmla="*/ 43 h 72"/>
                <a:gd name="T56" fmla="*/ 11 w 54"/>
                <a:gd name="T57" fmla="*/ 41 h 72"/>
                <a:gd name="T58" fmla="*/ 8 w 54"/>
                <a:gd name="T59" fmla="*/ 41 h 72"/>
                <a:gd name="T60" fmla="*/ 6 w 54"/>
                <a:gd name="T61" fmla="*/ 41 h 72"/>
                <a:gd name="T62" fmla="*/ 1 w 54"/>
                <a:gd name="T63" fmla="*/ 41 h 72"/>
                <a:gd name="T64" fmla="*/ 0 w 54"/>
                <a:gd name="T65" fmla="*/ 37 h 72"/>
                <a:gd name="T66" fmla="*/ 0 w 54"/>
                <a:gd name="T67" fmla="*/ 34 h 72"/>
                <a:gd name="T68" fmla="*/ 0 w 54"/>
                <a:gd name="T69" fmla="*/ 33 h 72"/>
                <a:gd name="T70" fmla="*/ 0 w 54"/>
                <a:gd name="T71" fmla="*/ 32 h 72"/>
                <a:gd name="T72" fmla="*/ 3 w 54"/>
                <a:gd name="T73" fmla="*/ 30 h 72"/>
                <a:gd name="T74" fmla="*/ 6 w 54"/>
                <a:gd name="T75" fmla="*/ 27 h 72"/>
                <a:gd name="T76" fmla="*/ 14 w 54"/>
                <a:gd name="T77" fmla="*/ 30 h 72"/>
                <a:gd name="T78" fmla="*/ 23 w 54"/>
                <a:gd name="T79" fmla="*/ 34 h 72"/>
                <a:gd name="T80" fmla="*/ 28 w 54"/>
                <a:gd name="T81" fmla="*/ 39 h 7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4"/>
                <a:gd name="T124" fmla="*/ 0 h 72"/>
                <a:gd name="T125" fmla="*/ 54 w 54"/>
                <a:gd name="T126" fmla="*/ 72 h 7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4" h="72">
                  <a:moveTo>
                    <a:pt x="28" y="39"/>
                  </a:moveTo>
                  <a:lnTo>
                    <a:pt x="32" y="26"/>
                  </a:lnTo>
                  <a:lnTo>
                    <a:pt x="35" y="12"/>
                  </a:lnTo>
                  <a:lnTo>
                    <a:pt x="41" y="0"/>
                  </a:lnTo>
                  <a:lnTo>
                    <a:pt x="48" y="9"/>
                  </a:lnTo>
                  <a:lnTo>
                    <a:pt x="52" y="16"/>
                  </a:lnTo>
                  <a:lnTo>
                    <a:pt x="54" y="22"/>
                  </a:lnTo>
                  <a:lnTo>
                    <a:pt x="52" y="27"/>
                  </a:lnTo>
                  <a:lnTo>
                    <a:pt x="51" y="34"/>
                  </a:lnTo>
                  <a:lnTo>
                    <a:pt x="49" y="43"/>
                  </a:lnTo>
                  <a:lnTo>
                    <a:pt x="42" y="57"/>
                  </a:lnTo>
                  <a:lnTo>
                    <a:pt x="38" y="65"/>
                  </a:lnTo>
                  <a:lnTo>
                    <a:pt x="34" y="70"/>
                  </a:lnTo>
                  <a:lnTo>
                    <a:pt x="27" y="72"/>
                  </a:lnTo>
                  <a:lnTo>
                    <a:pt x="15" y="72"/>
                  </a:lnTo>
                  <a:lnTo>
                    <a:pt x="11" y="71"/>
                  </a:lnTo>
                  <a:lnTo>
                    <a:pt x="8" y="70"/>
                  </a:lnTo>
                  <a:lnTo>
                    <a:pt x="7" y="67"/>
                  </a:lnTo>
                  <a:lnTo>
                    <a:pt x="6" y="63"/>
                  </a:lnTo>
                  <a:lnTo>
                    <a:pt x="6" y="60"/>
                  </a:lnTo>
                  <a:lnTo>
                    <a:pt x="6" y="57"/>
                  </a:lnTo>
                  <a:lnTo>
                    <a:pt x="7" y="54"/>
                  </a:lnTo>
                  <a:lnTo>
                    <a:pt x="8" y="51"/>
                  </a:lnTo>
                  <a:lnTo>
                    <a:pt x="11" y="51"/>
                  </a:lnTo>
                  <a:lnTo>
                    <a:pt x="13" y="47"/>
                  </a:lnTo>
                  <a:lnTo>
                    <a:pt x="14" y="44"/>
                  </a:lnTo>
                  <a:lnTo>
                    <a:pt x="14" y="43"/>
                  </a:lnTo>
                  <a:lnTo>
                    <a:pt x="13" y="43"/>
                  </a:lnTo>
                  <a:lnTo>
                    <a:pt x="11" y="41"/>
                  </a:lnTo>
                  <a:lnTo>
                    <a:pt x="8" y="41"/>
                  </a:lnTo>
                  <a:lnTo>
                    <a:pt x="6" y="41"/>
                  </a:lnTo>
                  <a:lnTo>
                    <a:pt x="1" y="41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3" y="30"/>
                  </a:lnTo>
                  <a:lnTo>
                    <a:pt x="6" y="27"/>
                  </a:lnTo>
                  <a:lnTo>
                    <a:pt x="14" y="30"/>
                  </a:lnTo>
                  <a:lnTo>
                    <a:pt x="23" y="34"/>
                  </a:lnTo>
                  <a:lnTo>
                    <a:pt x="28" y="39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67" name="Freeform 49"/>
            <p:cNvSpPr>
              <a:spLocks/>
            </p:cNvSpPr>
            <p:nvPr/>
          </p:nvSpPr>
          <p:spPr bwMode="gray">
            <a:xfrm>
              <a:off x="2825" y="1587"/>
              <a:ext cx="120" cy="89"/>
            </a:xfrm>
            <a:custGeom>
              <a:avLst/>
              <a:gdLst>
                <a:gd name="T0" fmla="*/ 76 w 120"/>
                <a:gd name="T1" fmla="*/ 42 h 89"/>
                <a:gd name="T2" fmla="*/ 82 w 120"/>
                <a:gd name="T3" fmla="*/ 33 h 89"/>
                <a:gd name="T4" fmla="*/ 83 w 120"/>
                <a:gd name="T5" fmla="*/ 25 h 89"/>
                <a:gd name="T6" fmla="*/ 82 w 120"/>
                <a:gd name="T7" fmla="*/ 18 h 89"/>
                <a:gd name="T8" fmla="*/ 82 w 120"/>
                <a:gd name="T9" fmla="*/ 12 h 89"/>
                <a:gd name="T10" fmla="*/ 83 w 120"/>
                <a:gd name="T11" fmla="*/ 7 h 89"/>
                <a:gd name="T12" fmla="*/ 89 w 120"/>
                <a:gd name="T13" fmla="*/ 2 h 89"/>
                <a:gd name="T14" fmla="*/ 100 w 120"/>
                <a:gd name="T15" fmla="*/ 0 h 89"/>
                <a:gd name="T16" fmla="*/ 103 w 120"/>
                <a:gd name="T17" fmla="*/ 12 h 89"/>
                <a:gd name="T18" fmla="*/ 106 w 120"/>
                <a:gd name="T19" fmla="*/ 28 h 89"/>
                <a:gd name="T20" fmla="*/ 106 w 120"/>
                <a:gd name="T21" fmla="*/ 41 h 89"/>
                <a:gd name="T22" fmla="*/ 113 w 120"/>
                <a:gd name="T23" fmla="*/ 45 h 89"/>
                <a:gd name="T24" fmla="*/ 119 w 120"/>
                <a:gd name="T25" fmla="*/ 52 h 89"/>
                <a:gd name="T26" fmla="*/ 120 w 120"/>
                <a:gd name="T27" fmla="*/ 60 h 89"/>
                <a:gd name="T28" fmla="*/ 117 w 120"/>
                <a:gd name="T29" fmla="*/ 66 h 89"/>
                <a:gd name="T30" fmla="*/ 102 w 120"/>
                <a:gd name="T31" fmla="*/ 66 h 89"/>
                <a:gd name="T32" fmla="*/ 89 w 120"/>
                <a:gd name="T33" fmla="*/ 65 h 89"/>
                <a:gd name="T34" fmla="*/ 73 w 120"/>
                <a:gd name="T35" fmla="*/ 67 h 89"/>
                <a:gd name="T36" fmla="*/ 63 w 120"/>
                <a:gd name="T37" fmla="*/ 69 h 89"/>
                <a:gd name="T38" fmla="*/ 58 w 120"/>
                <a:gd name="T39" fmla="*/ 74 h 89"/>
                <a:gd name="T40" fmla="*/ 52 w 120"/>
                <a:gd name="T41" fmla="*/ 81 h 89"/>
                <a:gd name="T42" fmla="*/ 47 w 120"/>
                <a:gd name="T43" fmla="*/ 86 h 89"/>
                <a:gd name="T44" fmla="*/ 38 w 120"/>
                <a:gd name="T45" fmla="*/ 89 h 89"/>
                <a:gd name="T46" fmla="*/ 34 w 120"/>
                <a:gd name="T47" fmla="*/ 86 h 89"/>
                <a:gd name="T48" fmla="*/ 32 w 120"/>
                <a:gd name="T49" fmla="*/ 79 h 89"/>
                <a:gd name="T50" fmla="*/ 32 w 120"/>
                <a:gd name="T51" fmla="*/ 73 h 89"/>
                <a:gd name="T52" fmla="*/ 32 w 120"/>
                <a:gd name="T53" fmla="*/ 66 h 89"/>
                <a:gd name="T54" fmla="*/ 34 w 120"/>
                <a:gd name="T55" fmla="*/ 62 h 89"/>
                <a:gd name="T56" fmla="*/ 44 w 120"/>
                <a:gd name="T57" fmla="*/ 59 h 89"/>
                <a:gd name="T58" fmla="*/ 54 w 120"/>
                <a:gd name="T59" fmla="*/ 56 h 89"/>
                <a:gd name="T60" fmla="*/ 62 w 120"/>
                <a:gd name="T61" fmla="*/ 52 h 89"/>
                <a:gd name="T62" fmla="*/ 51 w 120"/>
                <a:gd name="T63" fmla="*/ 50 h 89"/>
                <a:gd name="T64" fmla="*/ 35 w 120"/>
                <a:gd name="T65" fmla="*/ 50 h 89"/>
                <a:gd name="T66" fmla="*/ 21 w 120"/>
                <a:gd name="T67" fmla="*/ 53 h 89"/>
                <a:gd name="T68" fmla="*/ 8 w 120"/>
                <a:gd name="T69" fmla="*/ 53 h 89"/>
                <a:gd name="T70" fmla="*/ 0 w 120"/>
                <a:gd name="T71" fmla="*/ 39 h 89"/>
                <a:gd name="T72" fmla="*/ 8 w 120"/>
                <a:gd name="T73" fmla="*/ 32 h 89"/>
                <a:gd name="T74" fmla="*/ 15 w 120"/>
                <a:gd name="T75" fmla="*/ 29 h 89"/>
                <a:gd name="T76" fmla="*/ 23 w 120"/>
                <a:gd name="T77" fmla="*/ 26 h 89"/>
                <a:gd name="T78" fmla="*/ 30 w 120"/>
                <a:gd name="T79" fmla="*/ 24 h 89"/>
                <a:gd name="T80" fmla="*/ 34 w 120"/>
                <a:gd name="T81" fmla="*/ 18 h 89"/>
                <a:gd name="T82" fmla="*/ 38 w 120"/>
                <a:gd name="T83" fmla="*/ 7 h 89"/>
                <a:gd name="T84" fmla="*/ 51 w 120"/>
                <a:gd name="T85" fmla="*/ 8 h 89"/>
                <a:gd name="T86" fmla="*/ 61 w 120"/>
                <a:gd name="T87" fmla="*/ 11 h 89"/>
                <a:gd name="T88" fmla="*/ 65 w 120"/>
                <a:gd name="T89" fmla="*/ 17 h 89"/>
                <a:gd name="T90" fmla="*/ 68 w 120"/>
                <a:gd name="T91" fmla="*/ 24 h 89"/>
                <a:gd name="T92" fmla="*/ 69 w 120"/>
                <a:gd name="T93" fmla="*/ 31 h 89"/>
                <a:gd name="T94" fmla="*/ 72 w 120"/>
                <a:gd name="T95" fmla="*/ 36 h 89"/>
                <a:gd name="T96" fmla="*/ 76 w 120"/>
                <a:gd name="T97" fmla="*/ 42 h 8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0"/>
                <a:gd name="T148" fmla="*/ 0 h 89"/>
                <a:gd name="T149" fmla="*/ 120 w 120"/>
                <a:gd name="T150" fmla="*/ 89 h 8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0" h="89">
                  <a:moveTo>
                    <a:pt x="76" y="42"/>
                  </a:moveTo>
                  <a:lnTo>
                    <a:pt x="82" y="33"/>
                  </a:lnTo>
                  <a:lnTo>
                    <a:pt x="83" y="25"/>
                  </a:lnTo>
                  <a:lnTo>
                    <a:pt x="82" y="18"/>
                  </a:lnTo>
                  <a:lnTo>
                    <a:pt x="82" y="12"/>
                  </a:lnTo>
                  <a:lnTo>
                    <a:pt x="83" y="7"/>
                  </a:lnTo>
                  <a:lnTo>
                    <a:pt x="89" y="2"/>
                  </a:lnTo>
                  <a:lnTo>
                    <a:pt x="100" y="0"/>
                  </a:lnTo>
                  <a:lnTo>
                    <a:pt x="103" y="12"/>
                  </a:lnTo>
                  <a:lnTo>
                    <a:pt x="106" y="28"/>
                  </a:lnTo>
                  <a:lnTo>
                    <a:pt x="106" y="41"/>
                  </a:lnTo>
                  <a:lnTo>
                    <a:pt x="113" y="45"/>
                  </a:lnTo>
                  <a:lnTo>
                    <a:pt x="119" y="52"/>
                  </a:lnTo>
                  <a:lnTo>
                    <a:pt x="120" y="60"/>
                  </a:lnTo>
                  <a:lnTo>
                    <a:pt x="117" y="66"/>
                  </a:lnTo>
                  <a:lnTo>
                    <a:pt x="102" y="66"/>
                  </a:lnTo>
                  <a:lnTo>
                    <a:pt x="89" y="65"/>
                  </a:lnTo>
                  <a:lnTo>
                    <a:pt x="73" y="67"/>
                  </a:lnTo>
                  <a:lnTo>
                    <a:pt x="63" y="69"/>
                  </a:lnTo>
                  <a:lnTo>
                    <a:pt x="58" y="74"/>
                  </a:lnTo>
                  <a:lnTo>
                    <a:pt x="52" y="81"/>
                  </a:lnTo>
                  <a:lnTo>
                    <a:pt x="47" y="86"/>
                  </a:lnTo>
                  <a:lnTo>
                    <a:pt x="38" y="89"/>
                  </a:lnTo>
                  <a:lnTo>
                    <a:pt x="34" y="86"/>
                  </a:lnTo>
                  <a:lnTo>
                    <a:pt x="32" y="79"/>
                  </a:lnTo>
                  <a:lnTo>
                    <a:pt x="32" y="73"/>
                  </a:lnTo>
                  <a:lnTo>
                    <a:pt x="32" y="66"/>
                  </a:lnTo>
                  <a:lnTo>
                    <a:pt x="34" y="62"/>
                  </a:lnTo>
                  <a:lnTo>
                    <a:pt x="44" y="59"/>
                  </a:lnTo>
                  <a:lnTo>
                    <a:pt x="54" y="56"/>
                  </a:lnTo>
                  <a:lnTo>
                    <a:pt x="62" y="52"/>
                  </a:lnTo>
                  <a:lnTo>
                    <a:pt x="51" y="50"/>
                  </a:lnTo>
                  <a:lnTo>
                    <a:pt x="35" y="50"/>
                  </a:lnTo>
                  <a:lnTo>
                    <a:pt x="21" y="53"/>
                  </a:lnTo>
                  <a:lnTo>
                    <a:pt x="8" y="53"/>
                  </a:lnTo>
                  <a:lnTo>
                    <a:pt x="0" y="39"/>
                  </a:lnTo>
                  <a:lnTo>
                    <a:pt x="8" y="32"/>
                  </a:lnTo>
                  <a:lnTo>
                    <a:pt x="15" y="29"/>
                  </a:lnTo>
                  <a:lnTo>
                    <a:pt x="23" y="26"/>
                  </a:lnTo>
                  <a:lnTo>
                    <a:pt x="30" y="24"/>
                  </a:lnTo>
                  <a:lnTo>
                    <a:pt x="34" y="18"/>
                  </a:lnTo>
                  <a:lnTo>
                    <a:pt x="38" y="7"/>
                  </a:lnTo>
                  <a:lnTo>
                    <a:pt x="51" y="8"/>
                  </a:lnTo>
                  <a:lnTo>
                    <a:pt x="61" y="11"/>
                  </a:lnTo>
                  <a:lnTo>
                    <a:pt x="65" y="17"/>
                  </a:lnTo>
                  <a:lnTo>
                    <a:pt x="68" y="24"/>
                  </a:lnTo>
                  <a:lnTo>
                    <a:pt x="69" y="31"/>
                  </a:lnTo>
                  <a:lnTo>
                    <a:pt x="72" y="36"/>
                  </a:lnTo>
                  <a:lnTo>
                    <a:pt x="76" y="42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68" name="Freeform 50"/>
            <p:cNvSpPr>
              <a:spLocks/>
            </p:cNvSpPr>
            <p:nvPr/>
          </p:nvSpPr>
          <p:spPr bwMode="gray">
            <a:xfrm>
              <a:off x="2689" y="1636"/>
              <a:ext cx="143" cy="123"/>
            </a:xfrm>
            <a:custGeom>
              <a:avLst/>
              <a:gdLst>
                <a:gd name="T0" fmla="*/ 68 w 143"/>
                <a:gd name="T1" fmla="*/ 120 h 123"/>
                <a:gd name="T2" fmla="*/ 19 w 143"/>
                <a:gd name="T3" fmla="*/ 123 h 123"/>
                <a:gd name="T4" fmla="*/ 19 w 143"/>
                <a:gd name="T5" fmla="*/ 109 h 123"/>
                <a:gd name="T6" fmla="*/ 13 w 143"/>
                <a:gd name="T7" fmla="*/ 96 h 123"/>
                <a:gd name="T8" fmla="*/ 0 w 143"/>
                <a:gd name="T9" fmla="*/ 85 h 123"/>
                <a:gd name="T10" fmla="*/ 54 w 143"/>
                <a:gd name="T11" fmla="*/ 21 h 123"/>
                <a:gd name="T12" fmla="*/ 51 w 143"/>
                <a:gd name="T13" fmla="*/ 18 h 123"/>
                <a:gd name="T14" fmla="*/ 48 w 143"/>
                <a:gd name="T15" fmla="*/ 16 h 123"/>
                <a:gd name="T16" fmla="*/ 45 w 143"/>
                <a:gd name="T17" fmla="*/ 13 h 123"/>
                <a:gd name="T18" fmla="*/ 45 w 143"/>
                <a:gd name="T19" fmla="*/ 11 h 123"/>
                <a:gd name="T20" fmla="*/ 45 w 143"/>
                <a:gd name="T21" fmla="*/ 10 h 123"/>
                <a:gd name="T22" fmla="*/ 45 w 143"/>
                <a:gd name="T23" fmla="*/ 7 h 123"/>
                <a:gd name="T24" fmla="*/ 48 w 143"/>
                <a:gd name="T25" fmla="*/ 4 h 123"/>
                <a:gd name="T26" fmla="*/ 51 w 143"/>
                <a:gd name="T27" fmla="*/ 0 h 123"/>
                <a:gd name="T28" fmla="*/ 86 w 143"/>
                <a:gd name="T29" fmla="*/ 0 h 123"/>
                <a:gd name="T30" fmla="*/ 89 w 143"/>
                <a:gd name="T31" fmla="*/ 0 h 123"/>
                <a:gd name="T32" fmla="*/ 92 w 143"/>
                <a:gd name="T33" fmla="*/ 1 h 123"/>
                <a:gd name="T34" fmla="*/ 94 w 143"/>
                <a:gd name="T35" fmla="*/ 3 h 123"/>
                <a:gd name="T36" fmla="*/ 95 w 143"/>
                <a:gd name="T37" fmla="*/ 4 h 123"/>
                <a:gd name="T38" fmla="*/ 95 w 143"/>
                <a:gd name="T39" fmla="*/ 7 h 123"/>
                <a:gd name="T40" fmla="*/ 96 w 143"/>
                <a:gd name="T41" fmla="*/ 10 h 123"/>
                <a:gd name="T42" fmla="*/ 99 w 143"/>
                <a:gd name="T43" fmla="*/ 14 h 123"/>
                <a:gd name="T44" fmla="*/ 103 w 143"/>
                <a:gd name="T45" fmla="*/ 18 h 123"/>
                <a:gd name="T46" fmla="*/ 110 w 143"/>
                <a:gd name="T47" fmla="*/ 23 h 123"/>
                <a:gd name="T48" fmla="*/ 119 w 143"/>
                <a:gd name="T49" fmla="*/ 25 h 123"/>
                <a:gd name="T50" fmla="*/ 126 w 143"/>
                <a:gd name="T51" fmla="*/ 28 h 123"/>
                <a:gd name="T52" fmla="*/ 133 w 143"/>
                <a:gd name="T53" fmla="*/ 31 h 123"/>
                <a:gd name="T54" fmla="*/ 139 w 143"/>
                <a:gd name="T55" fmla="*/ 37 h 123"/>
                <a:gd name="T56" fmla="*/ 143 w 143"/>
                <a:gd name="T57" fmla="*/ 44 h 123"/>
                <a:gd name="T58" fmla="*/ 143 w 143"/>
                <a:gd name="T59" fmla="*/ 55 h 123"/>
                <a:gd name="T60" fmla="*/ 126 w 143"/>
                <a:gd name="T61" fmla="*/ 62 h 123"/>
                <a:gd name="T62" fmla="*/ 115 w 143"/>
                <a:gd name="T63" fmla="*/ 68 h 123"/>
                <a:gd name="T64" fmla="*/ 106 w 143"/>
                <a:gd name="T65" fmla="*/ 72 h 123"/>
                <a:gd name="T66" fmla="*/ 101 w 143"/>
                <a:gd name="T67" fmla="*/ 76 h 123"/>
                <a:gd name="T68" fmla="*/ 96 w 143"/>
                <a:gd name="T69" fmla="*/ 81 h 123"/>
                <a:gd name="T70" fmla="*/ 91 w 143"/>
                <a:gd name="T71" fmla="*/ 86 h 123"/>
                <a:gd name="T72" fmla="*/ 86 w 143"/>
                <a:gd name="T73" fmla="*/ 95 h 123"/>
                <a:gd name="T74" fmla="*/ 78 w 143"/>
                <a:gd name="T75" fmla="*/ 105 h 123"/>
                <a:gd name="T76" fmla="*/ 68 w 143"/>
                <a:gd name="T77" fmla="*/ 120 h 12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43"/>
                <a:gd name="T118" fmla="*/ 0 h 123"/>
                <a:gd name="T119" fmla="*/ 143 w 143"/>
                <a:gd name="T120" fmla="*/ 123 h 12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43" h="123">
                  <a:moveTo>
                    <a:pt x="68" y="120"/>
                  </a:moveTo>
                  <a:lnTo>
                    <a:pt x="19" y="123"/>
                  </a:lnTo>
                  <a:lnTo>
                    <a:pt x="19" y="109"/>
                  </a:lnTo>
                  <a:lnTo>
                    <a:pt x="13" y="96"/>
                  </a:lnTo>
                  <a:lnTo>
                    <a:pt x="0" y="85"/>
                  </a:lnTo>
                  <a:lnTo>
                    <a:pt x="54" y="21"/>
                  </a:lnTo>
                  <a:lnTo>
                    <a:pt x="51" y="18"/>
                  </a:lnTo>
                  <a:lnTo>
                    <a:pt x="48" y="16"/>
                  </a:lnTo>
                  <a:lnTo>
                    <a:pt x="45" y="13"/>
                  </a:lnTo>
                  <a:lnTo>
                    <a:pt x="45" y="11"/>
                  </a:lnTo>
                  <a:lnTo>
                    <a:pt x="45" y="10"/>
                  </a:lnTo>
                  <a:lnTo>
                    <a:pt x="45" y="7"/>
                  </a:lnTo>
                  <a:lnTo>
                    <a:pt x="48" y="4"/>
                  </a:lnTo>
                  <a:lnTo>
                    <a:pt x="51" y="0"/>
                  </a:lnTo>
                  <a:lnTo>
                    <a:pt x="86" y="0"/>
                  </a:lnTo>
                  <a:lnTo>
                    <a:pt x="89" y="0"/>
                  </a:lnTo>
                  <a:lnTo>
                    <a:pt x="92" y="1"/>
                  </a:lnTo>
                  <a:lnTo>
                    <a:pt x="94" y="3"/>
                  </a:lnTo>
                  <a:lnTo>
                    <a:pt x="95" y="4"/>
                  </a:lnTo>
                  <a:lnTo>
                    <a:pt x="95" y="7"/>
                  </a:lnTo>
                  <a:lnTo>
                    <a:pt x="96" y="10"/>
                  </a:lnTo>
                  <a:lnTo>
                    <a:pt x="99" y="14"/>
                  </a:lnTo>
                  <a:lnTo>
                    <a:pt x="103" y="18"/>
                  </a:lnTo>
                  <a:lnTo>
                    <a:pt x="110" y="23"/>
                  </a:lnTo>
                  <a:lnTo>
                    <a:pt x="119" y="25"/>
                  </a:lnTo>
                  <a:lnTo>
                    <a:pt x="126" y="28"/>
                  </a:lnTo>
                  <a:lnTo>
                    <a:pt x="133" y="31"/>
                  </a:lnTo>
                  <a:lnTo>
                    <a:pt x="139" y="37"/>
                  </a:lnTo>
                  <a:lnTo>
                    <a:pt x="143" y="44"/>
                  </a:lnTo>
                  <a:lnTo>
                    <a:pt x="143" y="55"/>
                  </a:lnTo>
                  <a:lnTo>
                    <a:pt x="126" y="62"/>
                  </a:lnTo>
                  <a:lnTo>
                    <a:pt x="115" y="68"/>
                  </a:lnTo>
                  <a:lnTo>
                    <a:pt x="106" y="72"/>
                  </a:lnTo>
                  <a:lnTo>
                    <a:pt x="101" y="76"/>
                  </a:lnTo>
                  <a:lnTo>
                    <a:pt x="96" y="81"/>
                  </a:lnTo>
                  <a:lnTo>
                    <a:pt x="91" y="86"/>
                  </a:lnTo>
                  <a:lnTo>
                    <a:pt x="86" y="95"/>
                  </a:lnTo>
                  <a:lnTo>
                    <a:pt x="78" y="105"/>
                  </a:lnTo>
                  <a:lnTo>
                    <a:pt x="68" y="12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69" name="Freeform 51"/>
            <p:cNvSpPr>
              <a:spLocks/>
            </p:cNvSpPr>
            <p:nvPr/>
          </p:nvSpPr>
          <p:spPr bwMode="gray">
            <a:xfrm>
              <a:off x="2784" y="1546"/>
              <a:ext cx="86" cy="55"/>
            </a:xfrm>
            <a:custGeom>
              <a:avLst/>
              <a:gdLst>
                <a:gd name="T0" fmla="*/ 65 w 86"/>
                <a:gd name="T1" fmla="*/ 0 h 55"/>
                <a:gd name="T2" fmla="*/ 69 w 86"/>
                <a:gd name="T3" fmla="*/ 1 h 55"/>
                <a:gd name="T4" fmla="*/ 72 w 86"/>
                <a:gd name="T5" fmla="*/ 2 h 55"/>
                <a:gd name="T6" fmla="*/ 75 w 86"/>
                <a:gd name="T7" fmla="*/ 2 h 55"/>
                <a:gd name="T8" fmla="*/ 76 w 86"/>
                <a:gd name="T9" fmla="*/ 4 h 55"/>
                <a:gd name="T10" fmla="*/ 79 w 86"/>
                <a:gd name="T11" fmla="*/ 5 h 55"/>
                <a:gd name="T12" fmla="*/ 82 w 86"/>
                <a:gd name="T13" fmla="*/ 7 h 55"/>
                <a:gd name="T14" fmla="*/ 86 w 86"/>
                <a:gd name="T15" fmla="*/ 9 h 55"/>
                <a:gd name="T16" fmla="*/ 85 w 86"/>
                <a:gd name="T17" fmla="*/ 17 h 55"/>
                <a:gd name="T18" fmla="*/ 82 w 86"/>
                <a:gd name="T19" fmla="*/ 21 h 55"/>
                <a:gd name="T20" fmla="*/ 78 w 86"/>
                <a:gd name="T21" fmla="*/ 24 h 55"/>
                <a:gd name="T22" fmla="*/ 73 w 86"/>
                <a:gd name="T23" fmla="*/ 28 h 55"/>
                <a:gd name="T24" fmla="*/ 73 w 86"/>
                <a:gd name="T25" fmla="*/ 35 h 55"/>
                <a:gd name="T26" fmla="*/ 59 w 86"/>
                <a:gd name="T27" fmla="*/ 39 h 55"/>
                <a:gd name="T28" fmla="*/ 51 w 86"/>
                <a:gd name="T29" fmla="*/ 41 h 55"/>
                <a:gd name="T30" fmla="*/ 44 w 86"/>
                <a:gd name="T31" fmla="*/ 42 h 55"/>
                <a:gd name="T32" fmla="*/ 37 w 86"/>
                <a:gd name="T33" fmla="*/ 46 h 55"/>
                <a:gd name="T34" fmla="*/ 30 w 86"/>
                <a:gd name="T35" fmla="*/ 55 h 55"/>
                <a:gd name="T36" fmla="*/ 17 w 86"/>
                <a:gd name="T37" fmla="*/ 52 h 55"/>
                <a:gd name="T38" fmla="*/ 10 w 86"/>
                <a:gd name="T39" fmla="*/ 50 h 55"/>
                <a:gd name="T40" fmla="*/ 4 w 86"/>
                <a:gd name="T41" fmla="*/ 46 h 55"/>
                <a:gd name="T42" fmla="*/ 1 w 86"/>
                <a:gd name="T43" fmla="*/ 41 h 55"/>
                <a:gd name="T44" fmla="*/ 0 w 86"/>
                <a:gd name="T45" fmla="*/ 29 h 55"/>
                <a:gd name="T46" fmla="*/ 14 w 86"/>
                <a:gd name="T47" fmla="*/ 21 h 55"/>
                <a:gd name="T48" fmla="*/ 31 w 86"/>
                <a:gd name="T49" fmla="*/ 15 h 55"/>
                <a:gd name="T50" fmla="*/ 49 w 86"/>
                <a:gd name="T51" fmla="*/ 8 h 55"/>
                <a:gd name="T52" fmla="*/ 65 w 86"/>
                <a:gd name="T53" fmla="*/ 0 h 5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86"/>
                <a:gd name="T82" fmla="*/ 0 h 55"/>
                <a:gd name="T83" fmla="*/ 86 w 86"/>
                <a:gd name="T84" fmla="*/ 55 h 5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86" h="55">
                  <a:moveTo>
                    <a:pt x="65" y="0"/>
                  </a:moveTo>
                  <a:lnTo>
                    <a:pt x="69" y="1"/>
                  </a:lnTo>
                  <a:lnTo>
                    <a:pt x="72" y="2"/>
                  </a:lnTo>
                  <a:lnTo>
                    <a:pt x="75" y="2"/>
                  </a:lnTo>
                  <a:lnTo>
                    <a:pt x="76" y="4"/>
                  </a:lnTo>
                  <a:lnTo>
                    <a:pt x="79" y="5"/>
                  </a:lnTo>
                  <a:lnTo>
                    <a:pt x="82" y="7"/>
                  </a:lnTo>
                  <a:lnTo>
                    <a:pt x="86" y="9"/>
                  </a:lnTo>
                  <a:lnTo>
                    <a:pt x="85" y="17"/>
                  </a:lnTo>
                  <a:lnTo>
                    <a:pt x="82" y="21"/>
                  </a:lnTo>
                  <a:lnTo>
                    <a:pt x="78" y="24"/>
                  </a:lnTo>
                  <a:lnTo>
                    <a:pt x="73" y="28"/>
                  </a:lnTo>
                  <a:lnTo>
                    <a:pt x="73" y="35"/>
                  </a:lnTo>
                  <a:lnTo>
                    <a:pt x="59" y="39"/>
                  </a:lnTo>
                  <a:lnTo>
                    <a:pt x="51" y="41"/>
                  </a:lnTo>
                  <a:lnTo>
                    <a:pt x="44" y="42"/>
                  </a:lnTo>
                  <a:lnTo>
                    <a:pt x="37" y="46"/>
                  </a:lnTo>
                  <a:lnTo>
                    <a:pt x="30" y="55"/>
                  </a:lnTo>
                  <a:lnTo>
                    <a:pt x="17" y="52"/>
                  </a:lnTo>
                  <a:lnTo>
                    <a:pt x="10" y="50"/>
                  </a:lnTo>
                  <a:lnTo>
                    <a:pt x="4" y="46"/>
                  </a:lnTo>
                  <a:lnTo>
                    <a:pt x="1" y="41"/>
                  </a:lnTo>
                  <a:lnTo>
                    <a:pt x="0" y="29"/>
                  </a:lnTo>
                  <a:lnTo>
                    <a:pt x="14" y="21"/>
                  </a:lnTo>
                  <a:lnTo>
                    <a:pt x="31" y="15"/>
                  </a:lnTo>
                  <a:lnTo>
                    <a:pt x="49" y="8"/>
                  </a:lnTo>
                  <a:lnTo>
                    <a:pt x="65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70" name="Freeform 52"/>
            <p:cNvSpPr>
              <a:spLocks/>
            </p:cNvSpPr>
            <p:nvPr/>
          </p:nvSpPr>
          <p:spPr bwMode="gray">
            <a:xfrm>
              <a:off x="2900" y="1510"/>
              <a:ext cx="31" cy="24"/>
            </a:xfrm>
            <a:custGeom>
              <a:avLst/>
              <a:gdLst>
                <a:gd name="T0" fmla="*/ 10 w 31"/>
                <a:gd name="T1" fmla="*/ 5 h 24"/>
                <a:gd name="T2" fmla="*/ 14 w 31"/>
                <a:gd name="T3" fmla="*/ 2 h 24"/>
                <a:gd name="T4" fmla="*/ 17 w 31"/>
                <a:gd name="T5" fmla="*/ 0 h 24"/>
                <a:gd name="T6" fmla="*/ 21 w 31"/>
                <a:gd name="T7" fmla="*/ 0 h 24"/>
                <a:gd name="T8" fmla="*/ 24 w 31"/>
                <a:gd name="T9" fmla="*/ 0 h 24"/>
                <a:gd name="T10" fmla="*/ 28 w 31"/>
                <a:gd name="T11" fmla="*/ 2 h 24"/>
                <a:gd name="T12" fmla="*/ 31 w 31"/>
                <a:gd name="T13" fmla="*/ 3 h 24"/>
                <a:gd name="T14" fmla="*/ 27 w 31"/>
                <a:gd name="T15" fmla="*/ 10 h 24"/>
                <a:gd name="T16" fmla="*/ 21 w 31"/>
                <a:gd name="T17" fmla="*/ 17 h 24"/>
                <a:gd name="T18" fmla="*/ 14 w 31"/>
                <a:gd name="T19" fmla="*/ 23 h 24"/>
                <a:gd name="T20" fmla="*/ 4 w 31"/>
                <a:gd name="T21" fmla="*/ 24 h 24"/>
                <a:gd name="T22" fmla="*/ 4 w 31"/>
                <a:gd name="T23" fmla="*/ 23 h 24"/>
                <a:gd name="T24" fmla="*/ 3 w 31"/>
                <a:gd name="T25" fmla="*/ 21 h 24"/>
                <a:gd name="T26" fmla="*/ 1 w 31"/>
                <a:gd name="T27" fmla="*/ 20 h 24"/>
                <a:gd name="T28" fmla="*/ 0 w 31"/>
                <a:gd name="T29" fmla="*/ 17 h 24"/>
                <a:gd name="T30" fmla="*/ 0 w 31"/>
                <a:gd name="T31" fmla="*/ 14 h 24"/>
                <a:gd name="T32" fmla="*/ 0 w 31"/>
                <a:gd name="T33" fmla="*/ 12 h 24"/>
                <a:gd name="T34" fmla="*/ 0 w 31"/>
                <a:gd name="T35" fmla="*/ 9 h 24"/>
                <a:gd name="T36" fmla="*/ 0 w 31"/>
                <a:gd name="T37" fmla="*/ 6 h 24"/>
                <a:gd name="T38" fmla="*/ 1 w 31"/>
                <a:gd name="T39" fmla="*/ 5 h 24"/>
                <a:gd name="T40" fmla="*/ 4 w 31"/>
                <a:gd name="T41" fmla="*/ 3 h 24"/>
                <a:gd name="T42" fmla="*/ 7 w 31"/>
                <a:gd name="T43" fmla="*/ 3 h 24"/>
                <a:gd name="T44" fmla="*/ 10 w 31"/>
                <a:gd name="T45" fmla="*/ 5 h 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1"/>
                <a:gd name="T70" fmla="*/ 0 h 24"/>
                <a:gd name="T71" fmla="*/ 31 w 31"/>
                <a:gd name="T72" fmla="*/ 24 h 2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1" h="24">
                  <a:moveTo>
                    <a:pt x="10" y="5"/>
                  </a:moveTo>
                  <a:lnTo>
                    <a:pt x="14" y="2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8" y="2"/>
                  </a:lnTo>
                  <a:lnTo>
                    <a:pt x="31" y="3"/>
                  </a:lnTo>
                  <a:lnTo>
                    <a:pt x="27" y="10"/>
                  </a:lnTo>
                  <a:lnTo>
                    <a:pt x="21" y="17"/>
                  </a:lnTo>
                  <a:lnTo>
                    <a:pt x="14" y="23"/>
                  </a:lnTo>
                  <a:lnTo>
                    <a:pt x="4" y="24"/>
                  </a:lnTo>
                  <a:lnTo>
                    <a:pt x="4" y="23"/>
                  </a:lnTo>
                  <a:lnTo>
                    <a:pt x="3" y="21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5"/>
                  </a:lnTo>
                  <a:lnTo>
                    <a:pt x="4" y="3"/>
                  </a:lnTo>
                  <a:lnTo>
                    <a:pt x="7" y="3"/>
                  </a:lnTo>
                  <a:lnTo>
                    <a:pt x="10" y="5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71" name="Freeform 53"/>
            <p:cNvSpPr>
              <a:spLocks/>
            </p:cNvSpPr>
            <p:nvPr/>
          </p:nvSpPr>
          <p:spPr bwMode="gray">
            <a:xfrm>
              <a:off x="2890" y="1541"/>
              <a:ext cx="28" cy="23"/>
            </a:xfrm>
            <a:custGeom>
              <a:avLst/>
              <a:gdLst>
                <a:gd name="T0" fmla="*/ 28 w 28"/>
                <a:gd name="T1" fmla="*/ 0 h 23"/>
                <a:gd name="T2" fmla="*/ 28 w 28"/>
                <a:gd name="T3" fmla="*/ 5 h 23"/>
                <a:gd name="T4" fmla="*/ 27 w 28"/>
                <a:gd name="T5" fmla="*/ 9 h 23"/>
                <a:gd name="T6" fmla="*/ 24 w 28"/>
                <a:gd name="T7" fmla="*/ 13 h 23"/>
                <a:gd name="T8" fmla="*/ 21 w 28"/>
                <a:gd name="T9" fmla="*/ 17 h 23"/>
                <a:gd name="T10" fmla="*/ 17 w 28"/>
                <a:gd name="T11" fmla="*/ 20 h 23"/>
                <a:gd name="T12" fmla="*/ 13 w 28"/>
                <a:gd name="T13" fmla="*/ 22 h 23"/>
                <a:gd name="T14" fmla="*/ 8 w 28"/>
                <a:gd name="T15" fmla="*/ 23 h 23"/>
                <a:gd name="T16" fmla="*/ 4 w 28"/>
                <a:gd name="T17" fmla="*/ 19 h 23"/>
                <a:gd name="T18" fmla="*/ 1 w 28"/>
                <a:gd name="T19" fmla="*/ 14 h 23"/>
                <a:gd name="T20" fmla="*/ 0 w 28"/>
                <a:gd name="T21" fmla="*/ 12 h 23"/>
                <a:gd name="T22" fmla="*/ 0 w 28"/>
                <a:gd name="T23" fmla="*/ 9 h 23"/>
                <a:gd name="T24" fmla="*/ 3 w 28"/>
                <a:gd name="T25" fmla="*/ 7 h 23"/>
                <a:gd name="T26" fmla="*/ 6 w 28"/>
                <a:gd name="T27" fmla="*/ 6 h 23"/>
                <a:gd name="T28" fmla="*/ 8 w 28"/>
                <a:gd name="T29" fmla="*/ 3 h 23"/>
                <a:gd name="T30" fmla="*/ 13 w 28"/>
                <a:gd name="T31" fmla="*/ 3 h 23"/>
                <a:gd name="T32" fmla="*/ 17 w 28"/>
                <a:gd name="T33" fmla="*/ 2 h 23"/>
                <a:gd name="T34" fmla="*/ 21 w 28"/>
                <a:gd name="T35" fmla="*/ 2 h 23"/>
                <a:gd name="T36" fmla="*/ 25 w 28"/>
                <a:gd name="T37" fmla="*/ 0 h 23"/>
                <a:gd name="T38" fmla="*/ 28 w 28"/>
                <a:gd name="T39" fmla="*/ 0 h 2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8"/>
                <a:gd name="T61" fmla="*/ 0 h 23"/>
                <a:gd name="T62" fmla="*/ 28 w 28"/>
                <a:gd name="T63" fmla="*/ 23 h 2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8" h="23">
                  <a:moveTo>
                    <a:pt x="28" y="0"/>
                  </a:moveTo>
                  <a:lnTo>
                    <a:pt x="28" y="5"/>
                  </a:lnTo>
                  <a:lnTo>
                    <a:pt x="27" y="9"/>
                  </a:lnTo>
                  <a:lnTo>
                    <a:pt x="24" y="13"/>
                  </a:lnTo>
                  <a:lnTo>
                    <a:pt x="21" y="17"/>
                  </a:lnTo>
                  <a:lnTo>
                    <a:pt x="17" y="20"/>
                  </a:lnTo>
                  <a:lnTo>
                    <a:pt x="13" y="22"/>
                  </a:lnTo>
                  <a:lnTo>
                    <a:pt x="8" y="23"/>
                  </a:lnTo>
                  <a:lnTo>
                    <a:pt x="4" y="19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3" y="7"/>
                  </a:lnTo>
                  <a:lnTo>
                    <a:pt x="6" y="6"/>
                  </a:lnTo>
                  <a:lnTo>
                    <a:pt x="8" y="3"/>
                  </a:lnTo>
                  <a:lnTo>
                    <a:pt x="13" y="3"/>
                  </a:lnTo>
                  <a:lnTo>
                    <a:pt x="17" y="2"/>
                  </a:lnTo>
                  <a:lnTo>
                    <a:pt x="21" y="2"/>
                  </a:lnTo>
                  <a:lnTo>
                    <a:pt x="25" y="0"/>
                  </a:lnTo>
                  <a:lnTo>
                    <a:pt x="28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72" name="Freeform 54"/>
            <p:cNvSpPr>
              <a:spLocks/>
            </p:cNvSpPr>
            <p:nvPr/>
          </p:nvSpPr>
          <p:spPr bwMode="gray">
            <a:xfrm>
              <a:off x="2963" y="1495"/>
              <a:ext cx="46" cy="56"/>
            </a:xfrm>
            <a:custGeom>
              <a:avLst/>
              <a:gdLst>
                <a:gd name="T0" fmla="*/ 16 w 46"/>
                <a:gd name="T1" fmla="*/ 4 h 56"/>
                <a:gd name="T2" fmla="*/ 19 w 46"/>
                <a:gd name="T3" fmla="*/ 4 h 56"/>
                <a:gd name="T4" fmla="*/ 20 w 46"/>
                <a:gd name="T5" fmla="*/ 5 h 56"/>
                <a:gd name="T6" fmla="*/ 22 w 46"/>
                <a:gd name="T7" fmla="*/ 7 h 56"/>
                <a:gd name="T8" fmla="*/ 23 w 46"/>
                <a:gd name="T9" fmla="*/ 8 h 56"/>
                <a:gd name="T10" fmla="*/ 24 w 46"/>
                <a:gd name="T11" fmla="*/ 11 h 56"/>
                <a:gd name="T12" fmla="*/ 24 w 46"/>
                <a:gd name="T13" fmla="*/ 12 h 56"/>
                <a:gd name="T14" fmla="*/ 26 w 46"/>
                <a:gd name="T15" fmla="*/ 14 h 56"/>
                <a:gd name="T16" fmla="*/ 29 w 46"/>
                <a:gd name="T17" fmla="*/ 17 h 56"/>
                <a:gd name="T18" fmla="*/ 31 w 46"/>
                <a:gd name="T19" fmla="*/ 17 h 56"/>
                <a:gd name="T20" fmla="*/ 36 w 46"/>
                <a:gd name="T21" fmla="*/ 18 h 56"/>
                <a:gd name="T22" fmla="*/ 43 w 46"/>
                <a:gd name="T23" fmla="*/ 27 h 56"/>
                <a:gd name="T24" fmla="*/ 46 w 46"/>
                <a:gd name="T25" fmla="*/ 36 h 56"/>
                <a:gd name="T26" fmla="*/ 46 w 46"/>
                <a:gd name="T27" fmla="*/ 46 h 56"/>
                <a:gd name="T28" fmla="*/ 46 w 46"/>
                <a:gd name="T29" fmla="*/ 56 h 56"/>
                <a:gd name="T30" fmla="*/ 44 w 46"/>
                <a:gd name="T31" fmla="*/ 56 h 56"/>
                <a:gd name="T32" fmla="*/ 41 w 46"/>
                <a:gd name="T33" fmla="*/ 56 h 56"/>
                <a:gd name="T34" fmla="*/ 37 w 46"/>
                <a:gd name="T35" fmla="*/ 56 h 56"/>
                <a:gd name="T36" fmla="*/ 34 w 46"/>
                <a:gd name="T37" fmla="*/ 55 h 56"/>
                <a:gd name="T38" fmla="*/ 31 w 46"/>
                <a:gd name="T39" fmla="*/ 55 h 56"/>
                <a:gd name="T40" fmla="*/ 31 w 46"/>
                <a:gd name="T41" fmla="*/ 52 h 56"/>
                <a:gd name="T42" fmla="*/ 30 w 46"/>
                <a:gd name="T43" fmla="*/ 48 h 56"/>
                <a:gd name="T44" fmla="*/ 29 w 46"/>
                <a:gd name="T45" fmla="*/ 46 h 56"/>
                <a:gd name="T46" fmla="*/ 27 w 46"/>
                <a:gd name="T47" fmla="*/ 45 h 56"/>
                <a:gd name="T48" fmla="*/ 24 w 46"/>
                <a:gd name="T49" fmla="*/ 45 h 56"/>
                <a:gd name="T50" fmla="*/ 23 w 46"/>
                <a:gd name="T51" fmla="*/ 46 h 56"/>
                <a:gd name="T52" fmla="*/ 22 w 46"/>
                <a:gd name="T53" fmla="*/ 49 h 56"/>
                <a:gd name="T54" fmla="*/ 22 w 46"/>
                <a:gd name="T55" fmla="*/ 53 h 56"/>
                <a:gd name="T56" fmla="*/ 0 w 46"/>
                <a:gd name="T57" fmla="*/ 46 h 56"/>
                <a:gd name="T58" fmla="*/ 0 w 46"/>
                <a:gd name="T59" fmla="*/ 42 h 56"/>
                <a:gd name="T60" fmla="*/ 3 w 46"/>
                <a:gd name="T61" fmla="*/ 38 h 56"/>
                <a:gd name="T62" fmla="*/ 5 w 46"/>
                <a:gd name="T63" fmla="*/ 35 h 56"/>
                <a:gd name="T64" fmla="*/ 7 w 46"/>
                <a:gd name="T65" fmla="*/ 32 h 56"/>
                <a:gd name="T66" fmla="*/ 10 w 46"/>
                <a:gd name="T67" fmla="*/ 29 h 56"/>
                <a:gd name="T68" fmla="*/ 12 w 46"/>
                <a:gd name="T69" fmla="*/ 31 h 56"/>
                <a:gd name="T70" fmla="*/ 12 w 46"/>
                <a:gd name="T71" fmla="*/ 28 h 56"/>
                <a:gd name="T72" fmla="*/ 10 w 46"/>
                <a:gd name="T73" fmla="*/ 22 h 56"/>
                <a:gd name="T74" fmla="*/ 9 w 46"/>
                <a:gd name="T75" fmla="*/ 14 h 56"/>
                <a:gd name="T76" fmla="*/ 7 w 46"/>
                <a:gd name="T77" fmla="*/ 7 h 56"/>
                <a:gd name="T78" fmla="*/ 7 w 46"/>
                <a:gd name="T79" fmla="*/ 3 h 56"/>
                <a:gd name="T80" fmla="*/ 10 w 46"/>
                <a:gd name="T81" fmla="*/ 0 h 56"/>
                <a:gd name="T82" fmla="*/ 16 w 46"/>
                <a:gd name="T83" fmla="*/ 4 h 5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6"/>
                <a:gd name="T127" fmla="*/ 0 h 56"/>
                <a:gd name="T128" fmla="*/ 46 w 46"/>
                <a:gd name="T129" fmla="*/ 56 h 5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6" h="56">
                  <a:moveTo>
                    <a:pt x="16" y="4"/>
                  </a:moveTo>
                  <a:lnTo>
                    <a:pt x="19" y="4"/>
                  </a:lnTo>
                  <a:lnTo>
                    <a:pt x="20" y="5"/>
                  </a:lnTo>
                  <a:lnTo>
                    <a:pt x="22" y="7"/>
                  </a:lnTo>
                  <a:lnTo>
                    <a:pt x="23" y="8"/>
                  </a:lnTo>
                  <a:lnTo>
                    <a:pt x="24" y="11"/>
                  </a:lnTo>
                  <a:lnTo>
                    <a:pt x="24" y="12"/>
                  </a:lnTo>
                  <a:lnTo>
                    <a:pt x="26" y="14"/>
                  </a:lnTo>
                  <a:lnTo>
                    <a:pt x="29" y="17"/>
                  </a:lnTo>
                  <a:lnTo>
                    <a:pt x="31" y="17"/>
                  </a:lnTo>
                  <a:lnTo>
                    <a:pt x="36" y="18"/>
                  </a:lnTo>
                  <a:lnTo>
                    <a:pt x="43" y="27"/>
                  </a:lnTo>
                  <a:lnTo>
                    <a:pt x="46" y="36"/>
                  </a:lnTo>
                  <a:lnTo>
                    <a:pt x="46" y="46"/>
                  </a:lnTo>
                  <a:lnTo>
                    <a:pt x="46" y="56"/>
                  </a:lnTo>
                  <a:lnTo>
                    <a:pt x="44" y="56"/>
                  </a:lnTo>
                  <a:lnTo>
                    <a:pt x="41" y="56"/>
                  </a:lnTo>
                  <a:lnTo>
                    <a:pt x="37" y="56"/>
                  </a:lnTo>
                  <a:lnTo>
                    <a:pt x="34" y="55"/>
                  </a:lnTo>
                  <a:lnTo>
                    <a:pt x="31" y="55"/>
                  </a:lnTo>
                  <a:lnTo>
                    <a:pt x="31" y="52"/>
                  </a:lnTo>
                  <a:lnTo>
                    <a:pt x="30" y="48"/>
                  </a:lnTo>
                  <a:lnTo>
                    <a:pt x="29" y="46"/>
                  </a:lnTo>
                  <a:lnTo>
                    <a:pt x="27" y="45"/>
                  </a:lnTo>
                  <a:lnTo>
                    <a:pt x="24" y="45"/>
                  </a:lnTo>
                  <a:lnTo>
                    <a:pt x="23" y="46"/>
                  </a:lnTo>
                  <a:lnTo>
                    <a:pt x="22" y="49"/>
                  </a:lnTo>
                  <a:lnTo>
                    <a:pt x="22" y="53"/>
                  </a:lnTo>
                  <a:lnTo>
                    <a:pt x="0" y="46"/>
                  </a:lnTo>
                  <a:lnTo>
                    <a:pt x="0" y="42"/>
                  </a:lnTo>
                  <a:lnTo>
                    <a:pt x="3" y="38"/>
                  </a:lnTo>
                  <a:lnTo>
                    <a:pt x="5" y="35"/>
                  </a:lnTo>
                  <a:lnTo>
                    <a:pt x="7" y="32"/>
                  </a:lnTo>
                  <a:lnTo>
                    <a:pt x="10" y="29"/>
                  </a:lnTo>
                  <a:lnTo>
                    <a:pt x="12" y="31"/>
                  </a:lnTo>
                  <a:lnTo>
                    <a:pt x="12" y="28"/>
                  </a:lnTo>
                  <a:lnTo>
                    <a:pt x="10" y="22"/>
                  </a:lnTo>
                  <a:lnTo>
                    <a:pt x="9" y="14"/>
                  </a:lnTo>
                  <a:lnTo>
                    <a:pt x="7" y="7"/>
                  </a:lnTo>
                  <a:lnTo>
                    <a:pt x="7" y="3"/>
                  </a:lnTo>
                  <a:lnTo>
                    <a:pt x="10" y="0"/>
                  </a:lnTo>
                  <a:lnTo>
                    <a:pt x="16" y="4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73" name="Freeform 55"/>
            <p:cNvSpPr>
              <a:spLocks/>
            </p:cNvSpPr>
            <p:nvPr/>
          </p:nvSpPr>
          <p:spPr bwMode="gray">
            <a:xfrm>
              <a:off x="3021" y="1513"/>
              <a:ext cx="24" cy="38"/>
            </a:xfrm>
            <a:custGeom>
              <a:avLst/>
              <a:gdLst>
                <a:gd name="T0" fmla="*/ 9 w 24"/>
                <a:gd name="T1" fmla="*/ 0 h 38"/>
                <a:gd name="T2" fmla="*/ 13 w 24"/>
                <a:gd name="T3" fmla="*/ 4 h 38"/>
                <a:gd name="T4" fmla="*/ 16 w 24"/>
                <a:gd name="T5" fmla="*/ 7 h 38"/>
                <a:gd name="T6" fmla="*/ 19 w 24"/>
                <a:gd name="T7" fmla="*/ 11 h 38"/>
                <a:gd name="T8" fmla="*/ 21 w 24"/>
                <a:gd name="T9" fmla="*/ 16 h 38"/>
                <a:gd name="T10" fmla="*/ 24 w 24"/>
                <a:gd name="T11" fmla="*/ 18 h 38"/>
                <a:gd name="T12" fmla="*/ 19 w 24"/>
                <a:gd name="T13" fmla="*/ 38 h 38"/>
                <a:gd name="T14" fmla="*/ 13 w 24"/>
                <a:gd name="T15" fmla="*/ 37 h 38"/>
                <a:gd name="T16" fmla="*/ 9 w 24"/>
                <a:gd name="T17" fmla="*/ 34 h 38"/>
                <a:gd name="T18" fmla="*/ 5 w 24"/>
                <a:gd name="T19" fmla="*/ 31 h 38"/>
                <a:gd name="T20" fmla="*/ 0 w 24"/>
                <a:gd name="T21" fmla="*/ 28 h 38"/>
                <a:gd name="T22" fmla="*/ 0 w 24"/>
                <a:gd name="T23" fmla="*/ 17 h 38"/>
                <a:gd name="T24" fmla="*/ 0 w 24"/>
                <a:gd name="T25" fmla="*/ 11 h 38"/>
                <a:gd name="T26" fmla="*/ 3 w 24"/>
                <a:gd name="T27" fmla="*/ 7 h 38"/>
                <a:gd name="T28" fmla="*/ 9 w 24"/>
                <a:gd name="T29" fmla="*/ 0 h 3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4"/>
                <a:gd name="T46" fmla="*/ 0 h 38"/>
                <a:gd name="T47" fmla="*/ 24 w 24"/>
                <a:gd name="T48" fmla="*/ 38 h 3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4" h="38">
                  <a:moveTo>
                    <a:pt x="9" y="0"/>
                  </a:moveTo>
                  <a:lnTo>
                    <a:pt x="13" y="4"/>
                  </a:lnTo>
                  <a:lnTo>
                    <a:pt x="16" y="7"/>
                  </a:lnTo>
                  <a:lnTo>
                    <a:pt x="19" y="11"/>
                  </a:lnTo>
                  <a:lnTo>
                    <a:pt x="21" y="16"/>
                  </a:lnTo>
                  <a:lnTo>
                    <a:pt x="24" y="18"/>
                  </a:lnTo>
                  <a:lnTo>
                    <a:pt x="19" y="38"/>
                  </a:lnTo>
                  <a:lnTo>
                    <a:pt x="13" y="37"/>
                  </a:lnTo>
                  <a:lnTo>
                    <a:pt x="9" y="34"/>
                  </a:lnTo>
                  <a:lnTo>
                    <a:pt x="5" y="31"/>
                  </a:lnTo>
                  <a:lnTo>
                    <a:pt x="0" y="28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3" y="7"/>
                  </a:lnTo>
                  <a:lnTo>
                    <a:pt x="9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74" name="Freeform 56"/>
            <p:cNvSpPr>
              <a:spLocks/>
            </p:cNvSpPr>
            <p:nvPr/>
          </p:nvSpPr>
          <p:spPr bwMode="gray">
            <a:xfrm>
              <a:off x="3030" y="1572"/>
              <a:ext cx="179" cy="95"/>
            </a:xfrm>
            <a:custGeom>
              <a:avLst/>
              <a:gdLst>
                <a:gd name="T0" fmla="*/ 51 w 179"/>
                <a:gd name="T1" fmla="*/ 9 h 95"/>
                <a:gd name="T2" fmla="*/ 55 w 179"/>
                <a:gd name="T3" fmla="*/ 16 h 95"/>
                <a:gd name="T4" fmla="*/ 56 w 179"/>
                <a:gd name="T5" fmla="*/ 24 h 95"/>
                <a:gd name="T6" fmla="*/ 56 w 179"/>
                <a:gd name="T7" fmla="*/ 33 h 95"/>
                <a:gd name="T8" fmla="*/ 56 w 179"/>
                <a:gd name="T9" fmla="*/ 41 h 95"/>
                <a:gd name="T10" fmla="*/ 84 w 179"/>
                <a:gd name="T11" fmla="*/ 51 h 95"/>
                <a:gd name="T12" fmla="*/ 116 w 179"/>
                <a:gd name="T13" fmla="*/ 54 h 95"/>
                <a:gd name="T14" fmla="*/ 121 w 179"/>
                <a:gd name="T15" fmla="*/ 56 h 95"/>
                <a:gd name="T16" fmla="*/ 127 w 179"/>
                <a:gd name="T17" fmla="*/ 51 h 95"/>
                <a:gd name="T18" fmla="*/ 134 w 179"/>
                <a:gd name="T19" fmla="*/ 44 h 95"/>
                <a:gd name="T20" fmla="*/ 138 w 179"/>
                <a:gd name="T21" fmla="*/ 36 h 95"/>
                <a:gd name="T22" fmla="*/ 141 w 179"/>
                <a:gd name="T23" fmla="*/ 32 h 95"/>
                <a:gd name="T24" fmla="*/ 173 w 179"/>
                <a:gd name="T25" fmla="*/ 32 h 95"/>
                <a:gd name="T26" fmla="*/ 178 w 179"/>
                <a:gd name="T27" fmla="*/ 41 h 95"/>
                <a:gd name="T28" fmla="*/ 179 w 179"/>
                <a:gd name="T29" fmla="*/ 50 h 95"/>
                <a:gd name="T30" fmla="*/ 179 w 179"/>
                <a:gd name="T31" fmla="*/ 60 h 95"/>
                <a:gd name="T32" fmla="*/ 173 w 179"/>
                <a:gd name="T33" fmla="*/ 71 h 95"/>
                <a:gd name="T34" fmla="*/ 158 w 179"/>
                <a:gd name="T35" fmla="*/ 71 h 95"/>
                <a:gd name="T36" fmla="*/ 144 w 179"/>
                <a:gd name="T37" fmla="*/ 70 h 95"/>
                <a:gd name="T38" fmla="*/ 134 w 179"/>
                <a:gd name="T39" fmla="*/ 81 h 95"/>
                <a:gd name="T40" fmla="*/ 120 w 179"/>
                <a:gd name="T41" fmla="*/ 89 h 95"/>
                <a:gd name="T42" fmla="*/ 103 w 179"/>
                <a:gd name="T43" fmla="*/ 91 h 95"/>
                <a:gd name="T44" fmla="*/ 86 w 179"/>
                <a:gd name="T45" fmla="*/ 88 h 95"/>
                <a:gd name="T46" fmla="*/ 77 w 179"/>
                <a:gd name="T47" fmla="*/ 82 h 95"/>
                <a:gd name="T48" fmla="*/ 72 w 179"/>
                <a:gd name="T49" fmla="*/ 81 h 95"/>
                <a:gd name="T50" fmla="*/ 69 w 179"/>
                <a:gd name="T51" fmla="*/ 81 h 95"/>
                <a:gd name="T52" fmla="*/ 66 w 179"/>
                <a:gd name="T53" fmla="*/ 85 h 95"/>
                <a:gd name="T54" fmla="*/ 63 w 179"/>
                <a:gd name="T55" fmla="*/ 95 h 95"/>
                <a:gd name="T56" fmla="*/ 52 w 179"/>
                <a:gd name="T57" fmla="*/ 94 h 95"/>
                <a:gd name="T58" fmla="*/ 42 w 179"/>
                <a:gd name="T59" fmla="*/ 92 h 95"/>
                <a:gd name="T60" fmla="*/ 28 w 179"/>
                <a:gd name="T61" fmla="*/ 88 h 95"/>
                <a:gd name="T62" fmla="*/ 22 w 179"/>
                <a:gd name="T63" fmla="*/ 84 h 95"/>
                <a:gd name="T64" fmla="*/ 18 w 179"/>
                <a:gd name="T65" fmla="*/ 77 h 95"/>
                <a:gd name="T66" fmla="*/ 15 w 179"/>
                <a:gd name="T67" fmla="*/ 65 h 95"/>
                <a:gd name="T68" fmla="*/ 14 w 179"/>
                <a:gd name="T69" fmla="*/ 54 h 95"/>
                <a:gd name="T70" fmla="*/ 12 w 179"/>
                <a:gd name="T71" fmla="*/ 46 h 95"/>
                <a:gd name="T72" fmla="*/ 12 w 179"/>
                <a:gd name="T73" fmla="*/ 40 h 95"/>
                <a:gd name="T74" fmla="*/ 0 w 179"/>
                <a:gd name="T75" fmla="*/ 27 h 95"/>
                <a:gd name="T76" fmla="*/ 4 w 179"/>
                <a:gd name="T77" fmla="*/ 16 h 95"/>
                <a:gd name="T78" fmla="*/ 10 w 179"/>
                <a:gd name="T79" fmla="*/ 7 h 95"/>
                <a:gd name="T80" fmla="*/ 17 w 179"/>
                <a:gd name="T81" fmla="*/ 3 h 95"/>
                <a:gd name="T82" fmla="*/ 27 w 179"/>
                <a:gd name="T83" fmla="*/ 0 h 95"/>
                <a:gd name="T84" fmla="*/ 29 w 179"/>
                <a:gd name="T85" fmla="*/ 3 h 95"/>
                <a:gd name="T86" fmla="*/ 29 w 179"/>
                <a:gd name="T87" fmla="*/ 6 h 95"/>
                <a:gd name="T88" fmla="*/ 29 w 179"/>
                <a:gd name="T89" fmla="*/ 10 h 95"/>
                <a:gd name="T90" fmla="*/ 29 w 179"/>
                <a:gd name="T91" fmla="*/ 15 h 95"/>
                <a:gd name="T92" fmla="*/ 29 w 179"/>
                <a:gd name="T93" fmla="*/ 17 h 95"/>
                <a:gd name="T94" fmla="*/ 28 w 179"/>
                <a:gd name="T95" fmla="*/ 22 h 95"/>
                <a:gd name="T96" fmla="*/ 35 w 179"/>
                <a:gd name="T97" fmla="*/ 22 h 95"/>
                <a:gd name="T98" fmla="*/ 39 w 179"/>
                <a:gd name="T99" fmla="*/ 22 h 95"/>
                <a:gd name="T100" fmla="*/ 42 w 179"/>
                <a:gd name="T101" fmla="*/ 19 h 95"/>
                <a:gd name="T102" fmla="*/ 45 w 179"/>
                <a:gd name="T103" fmla="*/ 16 h 95"/>
                <a:gd name="T104" fmla="*/ 51 w 179"/>
                <a:gd name="T105" fmla="*/ 9 h 9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79"/>
                <a:gd name="T160" fmla="*/ 0 h 95"/>
                <a:gd name="T161" fmla="*/ 179 w 179"/>
                <a:gd name="T162" fmla="*/ 95 h 9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79" h="95">
                  <a:moveTo>
                    <a:pt x="51" y="9"/>
                  </a:moveTo>
                  <a:lnTo>
                    <a:pt x="55" y="16"/>
                  </a:lnTo>
                  <a:lnTo>
                    <a:pt x="56" y="24"/>
                  </a:lnTo>
                  <a:lnTo>
                    <a:pt x="56" y="33"/>
                  </a:lnTo>
                  <a:lnTo>
                    <a:pt x="56" y="41"/>
                  </a:lnTo>
                  <a:lnTo>
                    <a:pt x="84" y="51"/>
                  </a:lnTo>
                  <a:lnTo>
                    <a:pt x="116" y="54"/>
                  </a:lnTo>
                  <a:lnTo>
                    <a:pt x="121" y="56"/>
                  </a:lnTo>
                  <a:lnTo>
                    <a:pt x="127" y="51"/>
                  </a:lnTo>
                  <a:lnTo>
                    <a:pt x="134" y="44"/>
                  </a:lnTo>
                  <a:lnTo>
                    <a:pt x="138" y="36"/>
                  </a:lnTo>
                  <a:lnTo>
                    <a:pt x="141" y="32"/>
                  </a:lnTo>
                  <a:lnTo>
                    <a:pt x="173" y="32"/>
                  </a:lnTo>
                  <a:lnTo>
                    <a:pt x="178" y="41"/>
                  </a:lnTo>
                  <a:lnTo>
                    <a:pt x="179" y="50"/>
                  </a:lnTo>
                  <a:lnTo>
                    <a:pt x="179" y="60"/>
                  </a:lnTo>
                  <a:lnTo>
                    <a:pt x="173" y="71"/>
                  </a:lnTo>
                  <a:lnTo>
                    <a:pt x="158" y="71"/>
                  </a:lnTo>
                  <a:lnTo>
                    <a:pt x="144" y="70"/>
                  </a:lnTo>
                  <a:lnTo>
                    <a:pt x="134" y="81"/>
                  </a:lnTo>
                  <a:lnTo>
                    <a:pt x="120" y="89"/>
                  </a:lnTo>
                  <a:lnTo>
                    <a:pt x="103" y="91"/>
                  </a:lnTo>
                  <a:lnTo>
                    <a:pt x="86" y="88"/>
                  </a:lnTo>
                  <a:lnTo>
                    <a:pt x="77" y="82"/>
                  </a:lnTo>
                  <a:lnTo>
                    <a:pt x="72" y="81"/>
                  </a:lnTo>
                  <a:lnTo>
                    <a:pt x="69" y="81"/>
                  </a:lnTo>
                  <a:lnTo>
                    <a:pt x="66" y="85"/>
                  </a:lnTo>
                  <a:lnTo>
                    <a:pt x="63" y="95"/>
                  </a:lnTo>
                  <a:lnTo>
                    <a:pt x="52" y="94"/>
                  </a:lnTo>
                  <a:lnTo>
                    <a:pt x="42" y="92"/>
                  </a:lnTo>
                  <a:lnTo>
                    <a:pt x="28" y="88"/>
                  </a:lnTo>
                  <a:lnTo>
                    <a:pt x="22" y="84"/>
                  </a:lnTo>
                  <a:lnTo>
                    <a:pt x="18" y="77"/>
                  </a:lnTo>
                  <a:lnTo>
                    <a:pt x="15" y="65"/>
                  </a:lnTo>
                  <a:lnTo>
                    <a:pt x="14" y="54"/>
                  </a:lnTo>
                  <a:lnTo>
                    <a:pt x="12" y="46"/>
                  </a:lnTo>
                  <a:lnTo>
                    <a:pt x="12" y="40"/>
                  </a:lnTo>
                  <a:lnTo>
                    <a:pt x="0" y="27"/>
                  </a:lnTo>
                  <a:lnTo>
                    <a:pt x="4" y="16"/>
                  </a:lnTo>
                  <a:lnTo>
                    <a:pt x="10" y="7"/>
                  </a:lnTo>
                  <a:lnTo>
                    <a:pt x="17" y="3"/>
                  </a:lnTo>
                  <a:lnTo>
                    <a:pt x="27" y="0"/>
                  </a:lnTo>
                  <a:lnTo>
                    <a:pt x="29" y="3"/>
                  </a:lnTo>
                  <a:lnTo>
                    <a:pt x="29" y="6"/>
                  </a:lnTo>
                  <a:lnTo>
                    <a:pt x="29" y="10"/>
                  </a:lnTo>
                  <a:lnTo>
                    <a:pt x="29" y="15"/>
                  </a:lnTo>
                  <a:lnTo>
                    <a:pt x="29" y="17"/>
                  </a:lnTo>
                  <a:lnTo>
                    <a:pt x="28" y="22"/>
                  </a:lnTo>
                  <a:lnTo>
                    <a:pt x="35" y="22"/>
                  </a:lnTo>
                  <a:lnTo>
                    <a:pt x="39" y="22"/>
                  </a:lnTo>
                  <a:lnTo>
                    <a:pt x="42" y="19"/>
                  </a:lnTo>
                  <a:lnTo>
                    <a:pt x="45" y="16"/>
                  </a:lnTo>
                  <a:lnTo>
                    <a:pt x="51" y="9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75" name="Freeform 57"/>
            <p:cNvSpPr>
              <a:spLocks/>
            </p:cNvSpPr>
            <p:nvPr/>
          </p:nvSpPr>
          <p:spPr bwMode="gray">
            <a:xfrm>
              <a:off x="3031" y="1418"/>
              <a:ext cx="81" cy="116"/>
            </a:xfrm>
            <a:custGeom>
              <a:avLst/>
              <a:gdLst>
                <a:gd name="T0" fmla="*/ 48 w 81"/>
                <a:gd name="T1" fmla="*/ 34 h 116"/>
                <a:gd name="T2" fmla="*/ 81 w 81"/>
                <a:gd name="T3" fmla="*/ 74 h 116"/>
                <a:gd name="T4" fmla="*/ 50 w 81"/>
                <a:gd name="T5" fmla="*/ 116 h 116"/>
                <a:gd name="T6" fmla="*/ 38 w 81"/>
                <a:gd name="T7" fmla="*/ 115 h 116"/>
                <a:gd name="T8" fmla="*/ 30 w 81"/>
                <a:gd name="T9" fmla="*/ 108 h 116"/>
                <a:gd name="T10" fmla="*/ 26 w 81"/>
                <a:gd name="T11" fmla="*/ 99 h 116"/>
                <a:gd name="T12" fmla="*/ 23 w 81"/>
                <a:gd name="T13" fmla="*/ 89 h 116"/>
                <a:gd name="T14" fmla="*/ 30 w 81"/>
                <a:gd name="T15" fmla="*/ 80 h 116"/>
                <a:gd name="T16" fmla="*/ 21 w 81"/>
                <a:gd name="T17" fmla="*/ 72 h 116"/>
                <a:gd name="T18" fmla="*/ 16 w 81"/>
                <a:gd name="T19" fmla="*/ 71 h 116"/>
                <a:gd name="T20" fmla="*/ 11 w 81"/>
                <a:gd name="T21" fmla="*/ 71 h 116"/>
                <a:gd name="T22" fmla="*/ 10 w 81"/>
                <a:gd name="T23" fmla="*/ 71 h 116"/>
                <a:gd name="T24" fmla="*/ 9 w 81"/>
                <a:gd name="T25" fmla="*/ 70 h 116"/>
                <a:gd name="T26" fmla="*/ 6 w 81"/>
                <a:gd name="T27" fmla="*/ 64 h 116"/>
                <a:gd name="T28" fmla="*/ 3 w 81"/>
                <a:gd name="T29" fmla="*/ 51 h 116"/>
                <a:gd name="T30" fmla="*/ 0 w 81"/>
                <a:gd name="T31" fmla="*/ 36 h 116"/>
                <a:gd name="T32" fmla="*/ 0 w 81"/>
                <a:gd name="T33" fmla="*/ 24 h 116"/>
                <a:gd name="T34" fmla="*/ 3 w 81"/>
                <a:gd name="T35" fmla="*/ 17 h 116"/>
                <a:gd name="T36" fmla="*/ 7 w 81"/>
                <a:gd name="T37" fmla="*/ 12 h 116"/>
                <a:gd name="T38" fmla="*/ 10 w 81"/>
                <a:gd name="T39" fmla="*/ 6 h 116"/>
                <a:gd name="T40" fmla="*/ 11 w 81"/>
                <a:gd name="T41" fmla="*/ 0 h 116"/>
                <a:gd name="T42" fmla="*/ 14 w 81"/>
                <a:gd name="T43" fmla="*/ 2 h 116"/>
                <a:gd name="T44" fmla="*/ 19 w 81"/>
                <a:gd name="T45" fmla="*/ 6 h 116"/>
                <a:gd name="T46" fmla="*/ 26 w 81"/>
                <a:gd name="T47" fmla="*/ 13 h 116"/>
                <a:gd name="T48" fmla="*/ 33 w 81"/>
                <a:gd name="T49" fmla="*/ 22 h 116"/>
                <a:gd name="T50" fmla="*/ 40 w 81"/>
                <a:gd name="T51" fmla="*/ 29 h 116"/>
                <a:gd name="T52" fmla="*/ 44 w 81"/>
                <a:gd name="T53" fmla="*/ 33 h 116"/>
                <a:gd name="T54" fmla="*/ 48 w 81"/>
                <a:gd name="T55" fmla="*/ 34 h 11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81"/>
                <a:gd name="T85" fmla="*/ 0 h 116"/>
                <a:gd name="T86" fmla="*/ 81 w 81"/>
                <a:gd name="T87" fmla="*/ 116 h 11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81" h="116">
                  <a:moveTo>
                    <a:pt x="48" y="34"/>
                  </a:moveTo>
                  <a:lnTo>
                    <a:pt x="81" y="74"/>
                  </a:lnTo>
                  <a:lnTo>
                    <a:pt x="50" y="116"/>
                  </a:lnTo>
                  <a:lnTo>
                    <a:pt x="38" y="115"/>
                  </a:lnTo>
                  <a:lnTo>
                    <a:pt x="30" y="108"/>
                  </a:lnTo>
                  <a:lnTo>
                    <a:pt x="26" y="99"/>
                  </a:lnTo>
                  <a:lnTo>
                    <a:pt x="23" y="89"/>
                  </a:lnTo>
                  <a:lnTo>
                    <a:pt x="30" y="80"/>
                  </a:lnTo>
                  <a:lnTo>
                    <a:pt x="21" y="72"/>
                  </a:lnTo>
                  <a:lnTo>
                    <a:pt x="16" y="71"/>
                  </a:lnTo>
                  <a:lnTo>
                    <a:pt x="11" y="71"/>
                  </a:lnTo>
                  <a:lnTo>
                    <a:pt x="10" y="71"/>
                  </a:lnTo>
                  <a:lnTo>
                    <a:pt x="9" y="70"/>
                  </a:lnTo>
                  <a:lnTo>
                    <a:pt x="6" y="64"/>
                  </a:lnTo>
                  <a:lnTo>
                    <a:pt x="3" y="51"/>
                  </a:lnTo>
                  <a:lnTo>
                    <a:pt x="0" y="36"/>
                  </a:lnTo>
                  <a:lnTo>
                    <a:pt x="0" y="24"/>
                  </a:lnTo>
                  <a:lnTo>
                    <a:pt x="3" y="17"/>
                  </a:lnTo>
                  <a:lnTo>
                    <a:pt x="7" y="12"/>
                  </a:lnTo>
                  <a:lnTo>
                    <a:pt x="10" y="6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9" y="6"/>
                  </a:lnTo>
                  <a:lnTo>
                    <a:pt x="26" y="13"/>
                  </a:lnTo>
                  <a:lnTo>
                    <a:pt x="33" y="22"/>
                  </a:lnTo>
                  <a:lnTo>
                    <a:pt x="40" y="29"/>
                  </a:lnTo>
                  <a:lnTo>
                    <a:pt x="44" y="33"/>
                  </a:lnTo>
                  <a:lnTo>
                    <a:pt x="48" y="34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76" name="Freeform 58"/>
            <p:cNvSpPr>
              <a:spLocks/>
            </p:cNvSpPr>
            <p:nvPr/>
          </p:nvSpPr>
          <p:spPr bwMode="gray">
            <a:xfrm>
              <a:off x="3061" y="1318"/>
              <a:ext cx="151" cy="274"/>
            </a:xfrm>
            <a:custGeom>
              <a:avLst/>
              <a:gdLst>
                <a:gd name="T0" fmla="*/ 89 w 151"/>
                <a:gd name="T1" fmla="*/ 148 h 274"/>
                <a:gd name="T2" fmla="*/ 73 w 151"/>
                <a:gd name="T3" fmla="*/ 136 h 274"/>
                <a:gd name="T4" fmla="*/ 65 w 151"/>
                <a:gd name="T5" fmla="*/ 127 h 274"/>
                <a:gd name="T6" fmla="*/ 65 w 151"/>
                <a:gd name="T7" fmla="*/ 120 h 274"/>
                <a:gd name="T8" fmla="*/ 70 w 151"/>
                <a:gd name="T9" fmla="*/ 113 h 274"/>
                <a:gd name="T10" fmla="*/ 79 w 151"/>
                <a:gd name="T11" fmla="*/ 103 h 274"/>
                <a:gd name="T12" fmla="*/ 76 w 151"/>
                <a:gd name="T13" fmla="*/ 102 h 274"/>
                <a:gd name="T14" fmla="*/ 65 w 151"/>
                <a:gd name="T15" fmla="*/ 108 h 274"/>
                <a:gd name="T16" fmla="*/ 51 w 151"/>
                <a:gd name="T17" fmla="*/ 113 h 274"/>
                <a:gd name="T18" fmla="*/ 32 w 151"/>
                <a:gd name="T19" fmla="*/ 112 h 274"/>
                <a:gd name="T20" fmla="*/ 10 w 151"/>
                <a:gd name="T21" fmla="*/ 103 h 274"/>
                <a:gd name="T22" fmla="*/ 0 w 151"/>
                <a:gd name="T23" fmla="*/ 96 h 274"/>
                <a:gd name="T24" fmla="*/ 7 w 151"/>
                <a:gd name="T25" fmla="*/ 75 h 274"/>
                <a:gd name="T26" fmla="*/ 11 w 151"/>
                <a:gd name="T27" fmla="*/ 58 h 274"/>
                <a:gd name="T28" fmla="*/ 34 w 151"/>
                <a:gd name="T29" fmla="*/ 47 h 274"/>
                <a:gd name="T30" fmla="*/ 55 w 151"/>
                <a:gd name="T31" fmla="*/ 31 h 274"/>
                <a:gd name="T32" fmla="*/ 79 w 151"/>
                <a:gd name="T33" fmla="*/ 9 h 274"/>
                <a:gd name="T34" fmla="*/ 109 w 151"/>
                <a:gd name="T35" fmla="*/ 10 h 274"/>
                <a:gd name="T36" fmla="*/ 130 w 151"/>
                <a:gd name="T37" fmla="*/ 4 h 274"/>
                <a:gd name="T38" fmla="*/ 141 w 151"/>
                <a:gd name="T39" fmla="*/ 16 h 274"/>
                <a:gd name="T40" fmla="*/ 140 w 151"/>
                <a:gd name="T41" fmla="*/ 41 h 274"/>
                <a:gd name="T42" fmla="*/ 126 w 151"/>
                <a:gd name="T43" fmla="*/ 59 h 274"/>
                <a:gd name="T44" fmla="*/ 148 w 151"/>
                <a:gd name="T45" fmla="*/ 89 h 274"/>
                <a:gd name="T46" fmla="*/ 140 w 151"/>
                <a:gd name="T47" fmla="*/ 123 h 274"/>
                <a:gd name="T48" fmla="*/ 128 w 151"/>
                <a:gd name="T49" fmla="*/ 147 h 274"/>
                <a:gd name="T50" fmla="*/ 133 w 151"/>
                <a:gd name="T51" fmla="*/ 187 h 274"/>
                <a:gd name="T52" fmla="*/ 121 w 151"/>
                <a:gd name="T53" fmla="*/ 228 h 274"/>
                <a:gd name="T54" fmla="*/ 147 w 151"/>
                <a:gd name="T55" fmla="*/ 254 h 274"/>
                <a:gd name="T56" fmla="*/ 131 w 151"/>
                <a:gd name="T57" fmla="*/ 263 h 274"/>
                <a:gd name="T58" fmla="*/ 117 w 151"/>
                <a:gd name="T59" fmla="*/ 259 h 274"/>
                <a:gd name="T60" fmla="*/ 85 w 151"/>
                <a:gd name="T61" fmla="*/ 271 h 274"/>
                <a:gd name="T62" fmla="*/ 48 w 151"/>
                <a:gd name="T63" fmla="*/ 270 h 274"/>
                <a:gd name="T64" fmla="*/ 62 w 151"/>
                <a:gd name="T65" fmla="*/ 232 h 274"/>
                <a:gd name="T66" fmla="*/ 89 w 151"/>
                <a:gd name="T67" fmla="*/ 228 h 274"/>
                <a:gd name="T68" fmla="*/ 70 w 151"/>
                <a:gd name="T69" fmla="*/ 221 h 274"/>
                <a:gd name="T70" fmla="*/ 49 w 151"/>
                <a:gd name="T71" fmla="*/ 211 h 274"/>
                <a:gd name="T72" fmla="*/ 48 w 151"/>
                <a:gd name="T73" fmla="*/ 205 h 274"/>
                <a:gd name="T74" fmla="*/ 59 w 151"/>
                <a:gd name="T75" fmla="*/ 195 h 274"/>
                <a:gd name="T76" fmla="*/ 66 w 151"/>
                <a:gd name="T77" fmla="*/ 171 h 274"/>
                <a:gd name="T78" fmla="*/ 62 w 151"/>
                <a:gd name="T79" fmla="*/ 156 h 274"/>
                <a:gd name="T80" fmla="*/ 52 w 151"/>
                <a:gd name="T81" fmla="*/ 150 h 274"/>
                <a:gd name="T82" fmla="*/ 46 w 151"/>
                <a:gd name="T83" fmla="*/ 146 h 274"/>
                <a:gd name="T84" fmla="*/ 51 w 151"/>
                <a:gd name="T85" fmla="*/ 134 h 274"/>
                <a:gd name="T86" fmla="*/ 68 w 151"/>
                <a:gd name="T87" fmla="*/ 139 h 274"/>
                <a:gd name="T88" fmla="*/ 85 w 151"/>
                <a:gd name="T89" fmla="*/ 148 h 274"/>
                <a:gd name="T90" fmla="*/ 92 w 151"/>
                <a:gd name="T91" fmla="*/ 151 h 27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1"/>
                <a:gd name="T139" fmla="*/ 0 h 274"/>
                <a:gd name="T140" fmla="*/ 151 w 151"/>
                <a:gd name="T141" fmla="*/ 274 h 27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1" h="274">
                  <a:moveTo>
                    <a:pt x="92" y="151"/>
                  </a:moveTo>
                  <a:lnTo>
                    <a:pt x="89" y="148"/>
                  </a:lnTo>
                  <a:lnTo>
                    <a:pt x="82" y="143"/>
                  </a:lnTo>
                  <a:lnTo>
                    <a:pt x="73" y="136"/>
                  </a:lnTo>
                  <a:lnTo>
                    <a:pt x="68" y="130"/>
                  </a:lnTo>
                  <a:lnTo>
                    <a:pt x="65" y="127"/>
                  </a:lnTo>
                  <a:lnTo>
                    <a:pt x="65" y="124"/>
                  </a:lnTo>
                  <a:lnTo>
                    <a:pt x="65" y="120"/>
                  </a:lnTo>
                  <a:lnTo>
                    <a:pt x="68" y="117"/>
                  </a:lnTo>
                  <a:lnTo>
                    <a:pt x="70" y="113"/>
                  </a:lnTo>
                  <a:lnTo>
                    <a:pt x="75" y="109"/>
                  </a:lnTo>
                  <a:lnTo>
                    <a:pt x="79" y="103"/>
                  </a:lnTo>
                  <a:lnTo>
                    <a:pt x="79" y="100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65" y="108"/>
                  </a:lnTo>
                  <a:lnTo>
                    <a:pt x="58" y="112"/>
                  </a:lnTo>
                  <a:lnTo>
                    <a:pt x="51" y="113"/>
                  </a:lnTo>
                  <a:lnTo>
                    <a:pt x="46" y="115"/>
                  </a:lnTo>
                  <a:lnTo>
                    <a:pt x="32" y="112"/>
                  </a:lnTo>
                  <a:lnTo>
                    <a:pt x="20" y="108"/>
                  </a:lnTo>
                  <a:lnTo>
                    <a:pt x="10" y="103"/>
                  </a:lnTo>
                  <a:lnTo>
                    <a:pt x="3" y="99"/>
                  </a:lnTo>
                  <a:lnTo>
                    <a:pt x="0" y="96"/>
                  </a:lnTo>
                  <a:lnTo>
                    <a:pt x="5" y="85"/>
                  </a:lnTo>
                  <a:lnTo>
                    <a:pt x="7" y="75"/>
                  </a:lnTo>
                  <a:lnTo>
                    <a:pt x="8" y="67"/>
                  </a:lnTo>
                  <a:lnTo>
                    <a:pt x="11" y="58"/>
                  </a:lnTo>
                  <a:lnTo>
                    <a:pt x="20" y="52"/>
                  </a:lnTo>
                  <a:lnTo>
                    <a:pt x="34" y="47"/>
                  </a:lnTo>
                  <a:lnTo>
                    <a:pt x="44" y="41"/>
                  </a:lnTo>
                  <a:lnTo>
                    <a:pt x="55" y="31"/>
                  </a:lnTo>
                  <a:lnTo>
                    <a:pt x="68" y="20"/>
                  </a:lnTo>
                  <a:lnTo>
                    <a:pt x="79" y="9"/>
                  </a:lnTo>
                  <a:lnTo>
                    <a:pt x="89" y="0"/>
                  </a:lnTo>
                  <a:lnTo>
                    <a:pt x="109" y="10"/>
                  </a:lnTo>
                  <a:lnTo>
                    <a:pt x="118" y="6"/>
                  </a:lnTo>
                  <a:lnTo>
                    <a:pt x="130" y="4"/>
                  </a:lnTo>
                  <a:lnTo>
                    <a:pt x="141" y="4"/>
                  </a:lnTo>
                  <a:lnTo>
                    <a:pt x="141" y="16"/>
                  </a:lnTo>
                  <a:lnTo>
                    <a:pt x="141" y="28"/>
                  </a:lnTo>
                  <a:lnTo>
                    <a:pt x="140" y="41"/>
                  </a:lnTo>
                  <a:lnTo>
                    <a:pt x="134" y="52"/>
                  </a:lnTo>
                  <a:lnTo>
                    <a:pt x="126" y="59"/>
                  </a:lnTo>
                  <a:lnTo>
                    <a:pt x="151" y="74"/>
                  </a:lnTo>
                  <a:lnTo>
                    <a:pt x="148" y="89"/>
                  </a:lnTo>
                  <a:lnTo>
                    <a:pt x="144" y="106"/>
                  </a:lnTo>
                  <a:lnTo>
                    <a:pt x="140" y="123"/>
                  </a:lnTo>
                  <a:lnTo>
                    <a:pt x="134" y="137"/>
                  </a:lnTo>
                  <a:lnTo>
                    <a:pt x="128" y="147"/>
                  </a:lnTo>
                  <a:lnTo>
                    <a:pt x="131" y="165"/>
                  </a:lnTo>
                  <a:lnTo>
                    <a:pt x="133" y="187"/>
                  </a:lnTo>
                  <a:lnTo>
                    <a:pt x="130" y="208"/>
                  </a:lnTo>
                  <a:lnTo>
                    <a:pt x="121" y="228"/>
                  </a:lnTo>
                  <a:lnTo>
                    <a:pt x="150" y="240"/>
                  </a:lnTo>
                  <a:lnTo>
                    <a:pt x="147" y="254"/>
                  </a:lnTo>
                  <a:lnTo>
                    <a:pt x="141" y="264"/>
                  </a:lnTo>
                  <a:lnTo>
                    <a:pt x="131" y="263"/>
                  </a:lnTo>
                  <a:lnTo>
                    <a:pt x="123" y="260"/>
                  </a:lnTo>
                  <a:lnTo>
                    <a:pt x="117" y="259"/>
                  </a:lnTo>
                  <a:lnTo>
                    <a:pt x="102" y="266"/>
                  </a:lnTo>
                  <a:lnTo>
                    <a:pt x="85" y="271"/>
                  </a:lnTo>
                  <a:lnTo>
                    <a:pt x="66" y="274"/>
                  </a:lnTo>
                  <a:lnTo>
                    <a:pt x="48" y="270"/>
                  </a:lnTo>
                  <a:lnTo>
                    <a:pt x="51" y="235"/>
                  </a:lnTo>
                  <a:lnTo>
                    <a:pt x="62" y="232"/>
                  </a:lnTo>
                  <a:lnTo>
                    <a:pt x="76" y="229"/>
                  </a:lnTo>
                  <a:lnTo>
                    <a:pt x="89" y="228"/>
                  </a:lnTo>
                  <a:lnTo>
                    <a:pt x="82" y="225"/>
                  </a:lnTo>
                  <a:lnTo>
                    <a:pt x="70" y="221"/>
                  </a:lnTo>
                  <a:lnTo>
                    <a:pt x="59" y="216"/>
                  </a:lnTo>
                  <a:lnTo>
                    <a:pt x="49" y="211"/>
                  </a:lnTo>
                  <a:lnTo>
                    <a:pt x="46" y="206"/>
                  </a:lnTo>
                  <a:lnTo>
                    <a:pt x="48" y="205"/>
                  </a:lnTo>
                  <a:lnTo>
                    <a:pt x="52" y="201"/>
                  </a:lnTo>
                  <a:lnTo>
                    <a:pt x="59" y="195"/>
                  </a:lnTo>
                  <a:lnTo>
                    <a:pt x="63" y="185"/>
                  </a:lnTo>
                  <a:lnTo>
                    <a:pt x="66" y="171"/>
                  </a:lnTo>
                  <a:lnTo>
                    <a:pt x="65" y="161"/>
                  </a:lnTo>
                  <a:lnTo>
                    <a:pt x="62" y="156"/>
                  </a:lnTo>
                  <a:lnTo>
                    <a:pt x="58" y="153"/>
                  </a:lnTo>
                  <a:lnTo>
                    <a:pt x="52" y="150"/>
                  </a:lnTo>
                  <a:lnTo>
                    <a:pt x="49" y="148"/>
                  </a:lnTo>
                  <a:lnTo>
                    <a:pt x="46" y="146"/>
                  </a:lnTo>
                  <a:lnTo>
                    <a:pt x="46" y="140"/>
                  </a:lnTo>
                  <a:lnTo>
                    <a:pt x="51" y="134"/>
                  </a:lnTo>
                  <a:lnTo>
                    <a:pt x="58" y="136"/>
                  </a:lnTo>
                  <a:lnTo>
                    <a:pt x="68" y="139"/>
                  </a:lnTo>
                  <a:lnTo>
                    <a:pt x="76" y="143"/>
                  </a:lnTo>
                  <a:lnTo>
                    <a:pt x="85" y="148"/>
                  </a:lnTo>
                  <a:lnTo>
                    <a:pt x="90" y="151"/>
                  </a:lnTo>
                  <a:lnTo>
                    <a:pt x="92" y="151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77" name="Freeform 59"/>
            <p:cNvSpPr>
              <a:spLocks/>
            </p:cNvSpPr>
            <p:nvPr/>
          </p:nvSpPr>
          <p:spPr bwMode="gray">
            <a:xfrm>
              <a:off x="3729" y="4098"/>
              <a:ext cx="244" cy="103"/>
            </a:xfrm>
            <a:custGeom>
              <a:avLst/>
              <a:gdLst>
                <a:gd name="T0" fmla="*/ 8 w 244"/>
                <a:gd name="T1" fmla="*/ 89 h 103"/>
                <a:gd name="T2" fmla="*/ 0 w 244"/>
                <a:gd name="T3" fmla="*/ 25 h 103"/>
                <a:gd name="T4" fmla="*/ 11 w 244"/>
                <a:gd name="T5" fmla="*/ 35 h 103"/>
                <a:gd name="T6" fmla="*/ 20 w 244"/>
                <a:gd name="T7" fmla="*/ 42 h 103"/>
                <a:gd name="T8" fmla="*/ 27 w 244"/>
                <a:gd name="T9" fmla="*/ 47 h 103"/>
                <a:gd name="T10" fmla="*/ 32 w 244"/>
                <a:gd name="T11" fmla="*/ 49 h 103"/>
                <a:gd name="T12" fmla="*/ 42 w 244"/>
                <a:gd name="T13" fmla="*/ 51 h 103"/>
                <a:gd name="T14" fmla="*/ 55 w 244"/>
                <a:gd name="T15" fmla="*/ 52 h 103"/>
                <a:gd name="T16" fmla="*/ 73 w 244"/>
                <a:gd name="T17" fmla="*/ 54 h 103"/>
                <a:gd name="T18" fmla="*/ 89 w 244"/>
                <a:gd name="T19" fmla="*/ 40 h 103"/>
                <a:gd name="T20" fmla="*/ 107 w 244"/>
                <a:gd name="T21" fmla="*/ 25 h 103"/>
                <a:gd name="T22" fmla="*/ 127 w 244"/>
                <a:gd name="T23" fmla="*/ 14 h 103"/>
                <a:gd name="T24" fmla="*/ 147 w 244"/>
                <a:gd name="T25" fmla="*/ 6 h 103"/>
                <a:gd name="T26" fmla="*/ 168 w 244"/>
                <a:gd name="T27" fmla="*/ 1 h 103"/>
                <a:gd name="T28" fmla="*/ 188 w 244"/>
                <a:gd name="T29" fmla="*/ 0 h 103"/>
                <a:gd name="T30" fmla="*/ 208 w 244"/>
                <a:gd name="T31" fmla="*/ 6 h 103"/>
                <a:gd name="T32" fmla="*/ 225 w 244"/>
                <a:gd name="T33" fmla="*/ 18 h 103"/>
                <a:gd name="T34" fmla="*/ 223 w 244"/>
                <a:gd name="T35" fmla="*/ 25 h 103"/>
                <a:gd name="T36" fmla="*/ 227 w 244"/>
                <a:gd name="T37" fmla="*/ 31 h 103"/>
                <a:gd name="T38" fmla="*/ 233 w 244"/>
                <a:gd name="T39" fmla="*/ 37 h 103"/>
                <a:gd name="T40" fmla="*/ 239 w 244"/>
                <a:gd name="T41" fmla="*/ 41 h 103"/>
                <a:gd name="T42" fmla="*/ 243 w 244"/>
                <a:gd name="T43" fmla="*/ 47 h 103"/>
                <a:gd name="T44" fmla="*/ 242 w 244"/>
                <a:gd name="T45" fmla="*/ 52 h 103"/>
                <a:gd name="T46" fmla="*/ 234 w 244"/>
                <a:gd name="T47" fmla="*/ 59 h 103"/>
                <a:gd name="T48" fmla="*/ 242 w 244"/>
                <a:gd name="T49" fmla="*/ 66 h 103"/>
                <a:gd name="T50" fmla="*/ 244 w 244"/>
                <a:gd name="T51" fmla="*/ 72 h 103"/>
                <a:gd name="T52" fmla="*/ 242 w 244"/>
                <a:gd name="T53" fmla="*/ 78 h 103"/>
                <a:gd name="T54" fmla="*/ 236 w 244"/>
                <a:gd name="T55" fmla="*/ 81 h 103"/>
                <a:gd name="T56" fmla="*/ 229 w 244"/>
                <a:gd name="T57" fmla="*/ 85 h 103"/>
                <a:gd name="T58" fmla="*/ 225 w 244"/>
                <a:gd name="T59" fmla="*/ 86 h 103"/>
                <a:gd name="T60" fmla="*/ 225 w 244"/>
                <a:gd name="T61" fmla="*/ 89 h 103"/>
                <a:gd name="T62" fmla="*/ 208 w 244"/>
                <a:gd name="T63" fmla="*/ 76 h 103"/>
                <a:gd name="T64" fmla="*/ 192 w 244"/>
                <a:gd name="T65" fmla="*/ 61 h 103"/>
                <a:gd name="T66" fmla="*/ 178 w 244"/>
                <a:gd name="T67" fmla="*/ 44 h 103"/>
                <a:gd name="T68" fmla="*/ 164 w 244"/>
                <a:gd name="T69" fmla="*/ 28 h 103"/>
                <a:gd name="T70" fmla="*/ 150 w 244"/>
                <a:gd name="T71" fmla="*/ 37 h 103"/>
                <a:gd name="T72" fmla="*/ 138 w 244"/>
                <a:gd name="T73" fmla="*/ 48 h 103"/>
                <a:gd name="T74" fmla="*/ 130 w 244"/>
                <a:gd name="T75" fmla="*/ 62 h 103"/>
                <a:gd name="T76" fmla="*/ 121 w 244"/>
                <a:gd name="T77" fmla="*/ 76 h 103"/>
                <a:gd name="T78" fmla="*/ 113 w 244"/>
                <a:gd name="T79" fmla="*/ 90 h 103"/>
                <a:gd name="T80" fmla="*/ 103 w 244"/>
                <a:gd name="T81" fmla="*/ 103 h 103"/>
                <a:gd name="T82" fmla="*/ 88 w 244"/>
                <a:gd name="T83" fmla="*/ 100 h 103"/>
                <a:gd name="T84" fmla="*/ 73 w 244"/>
                <a:gd name="T85" fmla="*/ 93 h 103"/>
                <a:gd name="T86" fmla="*/ 59 w 244"/>
                <a:gd name="T87" fmla="*/ 85 h 103"/>
                <a:gd name="T88" fmla="*/ 44 w 244"/>
                <a:gd name="T89" fmla="*/ 78 h 103"/>
                <a:gd name="T90" fmla="*/ 28 w 244"/>
                <a:gd name="T91" fmla="*/ 75 h 103"/>
                <a:gd name="T92" fmla="*/ 25 w 244"/>
                <a:gd name="T93" fmla="*/ 78 h 103"/>
                <a:gd name="T94" fmla="*/ 24 w 244"/>
                <a:gd name="T95" fmla="*/ 81 h 103"/>
                <a:gd name="T96" fmla="*/ 23 w 244"/>
                <a:gd name="T97" fmla="*/ 83 h 103"/>
                <a:gd name="T98" fmla="*/ 21 w 244"/>
                <a:gd name="T99" fmla="*/ 85 h 103"/>
                <a:gd name="T100" fmla="*/ 18 w 244"/>
                <a:gd name="T101" fmla="*/ 88 h 103"/>
                <a:gd name="T102" fmla="*/ 16 w 244"/>
                <a:gd name="T103" fmla="*/ 89 h 103"/>
                <a:gd name="T104" fmla="*/ 13 w 244"/>
                <a:gd name="T105" fmla="*/ 89 h 103"/>
                <a:gd name="T106" fmla="*/ 8 w 244"/>
                <a:gd name="T107" fmla="*/ 89 h 10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44"/>
                <a:gd name="T163" fmla="*/ 0 h 103"/>
                <a:gd name="T164" fmla="*/ 244 w 244"/>
                <a:gd name="T165" fmla="*/ 103 h 10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44" h="103">
                  <a:moveTo>
                    <a:pt x="8" y="89"/>
                  </a:moveTo>
                  <a:lnTo>
                    <a:pt x="0" y="25"/>
                  </a:lnTo>
                  <a:lnTo>
                    <a:pt x="11" y="35"/>
                  </a:lnTo>
                  <a:lnTo>
                    <a:pt x="20" y="42"/>
                  </a:lnTo>
                  <a:lnTo>
                    <a:pt x="27" y="47"/>
                  </a:lnTo>
                  <a:lnTo>
                    <a:pt x="32" y="49"/>
                  </a:lnTo>
                  <a:lnTo>
                    <a:pt x="42" y="51"/>
                  </a:lnTo>
                  <a:lnTo>
                    <a:pt x="55" y="52"/>
                  </a:lnTo>
                  <a:lnTo>
                    <a:pt x="73" y="54"/>
                  </a:lnTo>
                  <a:lnTo>
                    <a:pt x="89" y="40"/>
                  </a:lnTo>
                  <a:lnTo>
                    <a:pt x="107" y="25"/>
                  </a:lnTo>
                  <a:lnTo>
                    <a:pt x="127" y="14"/>
                  </a:lnTo>
                  <a:lnTo>
                    <a:pt x="147" y="6"/>
                  </a:lnTo>
                  <a:lnTo>
                    <a:pt x="168" y="1"/>
                  </a:lnTo>
                  <a:lnTo>
                    <a:pt x="188" y="0"/>
                  </a:lnTo>
                  <a:lnTo>
                    <a:pt x="208" y="6"/>
                  </a:lnTo>
                  <a:lnTo>
                    <a:pt x="225" y="18"/>
                  </a:lnTo>
                  <a:lnTo>
                    <a:pt x="223" y="25"/>
                  </a:lnTo>
                  <a:lnTo>
                    <a:pt x="227" y="31"/>
                  </a:lnTo>
                  <a:lnTo>
                    <a:pt x="233" y="37"/>
                  </a:lnTo>
                  <a:lnTo>
                    <a:pt x="239" y="41"/>
                  </a:lnTo>
                  <a:lnTo>
                    <a:pt x="243" y="47"/>
                  </a:lnTo>
                  <a:lnTo>
                    <a:pt x="242" y="52"/>
                  </a:lnTo>
                  <a:lnTo>
                    <a:pt x="234" y="59"/>
                  </a:lnTo>
                  <a:lnTo>
                    <a:pt x="242" y="66"/>
                  </a:lnTo>
                  <a:lnTo>
                    <a:pt x="244" y="72"/>
                  </a:lnTo>
                  <a:lnTo>
                    <a:pt x="242" y="78"/>
                  </a:lnTo>
                  <a:lnTo>
                    <a:pt x="236" y="81"/>
                  </a:lnTo>
                  <a:lnTo>
                    <a:pt x="229" y="85"/>
                  </a:lnTo>
                  <a:lnTo>
                    <a:pt x="225" y="86"/>
                  </a:lnTo>
                  <a:lnTo>
                    <a:pt x="225" y="89"/>
                  </a:lnTo>
                  <a:lnTo>
                    <a:pt x="208" y="76"/>
                  </a:lnTo>
                  <a:lnTo>
                    <a:pt x="192" y="61"/>
                  </a:lnTo>
                  <a:lnTo>
                    <a:pt x="178" y="44"/>
                  </a:lnTo>
                  <a:lnTo>
                    <a:pt x="164" y="28"/>
                  </a:lnTo>
                  <a:lnTo>
                    <a:pt x="150" y="37"/>
                  </a:lnTo>
                  <a:lnTo>
                    <a:pt x="138" y="48"/>
                  </a:lnTo>
                  <a:lnTo>
                    <a:pt x="130" y="62"/>
                  </a:lnTo>
                  <a:lnTo>
                    <a:pt x="121" y="76"/>
                  </a:lnTo>
                  <a:lnTo>
                    <a:pt x="113" y="90"/>
                  </a:lnTo>
                  <a:lnTo>
                    <a:pt x="103" y="103"/>
                  </a:lnTo>
                  <a:lnTo>
                    <a:pt x="88" y="100"/>
                  </a:lnTo>
                  <a:lnTo>
                    <a:pt x="73" y="93"/>
                  </a:lnTo>
                  <a:lnTo>
                    <a:pt x="59" y="85"/>
                  </a:lnTo>
                  <a:lnTo>
                    <a:pt x="44" y="78"/>
                  </a:lnTo>
                  <a:lnTo>
                    <a:pt x="28" y="75"/>
                  </a:lnTo>
                  <a:lnTo>
                    <a:pt x="25" y="78"/>
                  </a:lnTo>
                  <a:lnTo>
                    <a:pt x="24" y="81"/>
                  </a:lnTo>
                  <a:lnTo>
                    <a:pt x="23" y="83"/>
                  </a:lnTo>
                  <a:lnTo>
                    <a:pt x="21" y="85"/>
                  </a:lnTo>
                  <a:lnTo>
                    <a:pt x="18" y="88"/>
                  </a:lnTo>
                  <a:lnTo>
                    <a:pt x="16" y="89"/>
                  </a:lnTo>
                  <a:lnTo>
                    <a:pt x="13" y="89"/>
                  </a:lnTo>
                  <a:lnTo>
                    <a:pt x="8" y="89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78" name="Freeform 60"/>
            <p:cNvSpPr>
              <a:spLocks/>
            </p:cNvSpPr>
            <p:nvPr/>
          </p:nvSpPr>
          <p:spPr bwMode="gray">
            <a:xfrm>
              <a:off x="3527" y="3955"/>
              <a:ext cx="172" cy="173"/>
            </a:xfrm>
            <a:custGeom>
              <a:avLst/>
              <a:gdLst>
                <a:gd name="T0" fmla="*/ 161 w 172"/>
                <a:gd name="T1" fmla="*/ 136 h 173"/>
                <a:gd name="T2" fmla="*/ 143 w 172"/>
                <a:gd name="T3" fmla="*/ 137 h 173"/>
                <a:gd name="T4" fmla="*/ 126 w 172"/>
                <a:gd name="T5" fmla="*/ 139 h 173"/>
                <a:gd name="T6" fmla="*/ 107 w 172"/>
                <a:gd name="T7" fmla="*/ 139 h 173"/>
                <a:gd name="T8" fmla="*/ 95 w 172"/>
                <a:gd name="T9" fmla="*/ 142 h 173"/>
                <a:gd name="T10" fmla="*/ 86 w 172"/>
                <a:gd name="T11" fmla="*/ 146 h 173"/>
                <a:gd name="T12" fmla="*/ 79 w 172"/>
                <a:gd name="T13" fmla="*/ 156 h 173"/>
                <a:gd name="T14" fmla="*/ 71 w 172"/>
                <a:gd name="T15" fmla="*/ 173 h 173"/>
                <a:gd name="T16" fmla="*/ 59 w 172"/>
                <a:gd name="T17" fmla="*/ 160 h 173"/>
                <a:gd name="T18" fmla="*/ 47 w 172"/>
                <a:gd name="T19" fmla="*/ 144 h 173"/>
                <a:gd name="T20" fmla="*/ 32 w 172"/>
                <a:gd name="T21" fmla="*/ 126 h 173"/>
                <a:gd name="T22" fmla="*/ 17 w 172"/>
                <a:gd name="T23" fmla="*/ 109 h 173"/>
                <a:gd name="T24" fmla="*/ 0 w 172"/>
                <a:gd name="T25" fmla="*/ 92 h 173"/>
                <a:gd name="T26" fmla="*/ 6 w 172"/>
                <a:gd name="T27" fmla="*/ 89 h 173"/>
                <a:gd name="T28" fmla="*/ 14 w 172"/>
                <a:gd name="T29" fmla="*/ 81 h 173"/>
                <a:gd name="T30" fmla="*/ 25 w 172"/>
                <a:gd name="T31" fmla="*/ 72 h 173"/>
                <a:gd name="T32" fmla="*/ 37 w 172"/>
                <a:gd name="T33" fmla="*/ 64 h 173"/>
                <a:gd name="T34" fmla="*/ 44 w 172"/>
                <a:gd name="T35" fmla="*/ 55 h 173"/>
                <a:gd name="T36" fmla="*/ 48 w 172"/>
                <a:gd name="T37" fmla="*/ 51 h 173"/>
                <a:gd name="T38" fmla="*/ 61 w 172"/>
                <a:gd name="T39" fmla="*/ 43 h 173"/>
                <a:gd name="T40" fmla="*/ 78 w 172"/>
                <a:gd name="T41" fmla="*/ 34 h 173"/>
                <a:gd name="T42" fmla="*/ 97 w 172"/>
                <a:gd name="T43" fmla="*/ 26 h 173"/>
                <a:gd name="T44" fmla="*/ 119 w 172"/>
                <a:gd name="T45" fmla="*/ 17 h 173"/>
                <a:gd name="T46" fmla="*/ 138 w 172"/>
                <a:gd name="T47" fmla="*/ 10 h 173"/>
                <a:gd name="T48" fmla="*/ 157 w 172"/>
                <a:gd name="T49" fmla="*/ 5 h 173"/>
                <a:gd name="T50" fmla="*/ 171 w 172"/>
                <a:gd name="T51" fmla="*/ 0 h 173"/>
                <a:gd name="T52" fmla="*/ 167 w 172"/>
                <a:gd name="T53" fmla="*/ 15 h 173"/>
                <a:gd name="T54" fmla="*/ 161 w 172"/>
                <a:gd name="T55" fmla="*/ 26 h 173"/>
                <a:gd name="T56" fmla="*/ 155 w 172"/>
                <a:gd name="T57" fmla="*/ 34 h 173"/>
                <a:gd name="T58" fmla="*/ 157 w 172"/>
                <a:gd name="T59" fmla="*/ 44 h 173"/>
                <a:gd name="T60" fmla="*/ 160 w 172"/>
                <a:gd name="T61" fmla="*/ 58 h 173"/>
                <a:gd name="T62" fmla="*/ 165 w 172"/>
                <a:gd name="T63" fmla="*/ 71 h 173"/>
                <a:gd name="T64" fmla="*/ 170 w 172"/>
                <a:gd name="T65" fmla="*/ 85 h 173"/>
                <a:gd name="T66" fmla="*/ 172 w 172"/>
                <a:gd name="T67" fmla="*/ 95 h 173"/>
                <a:gd name="T68" fmla="*/ 165 w 172"/>
                <a:gd name="T69" fmla="*/ 102 h 173"/>
                <a:gd name="T70" fmla="*/ 161 w 172"/>
                <a:gd name="T71" fmla="*/ 106 h 173"/>
                <a:gd name="T72" fmla="*/ 160 w 172"/>
                <a:gd name="T73" fmla="*/ 111 h 173"/>
                <a:gd name="T74" fmla="*/ 160 w 172"/>
                <a:gd name="T75" fmla="*/ 116 h 173"/>
                <a:gd name="T76" fmla="*/ 160 w 172"/>
                <a:gd name="T77" fmla="*/ 125 h 173"/>
                <a:gd name="T78" fmla="*/ 161 w 172"/>
                <a:gd name="T79" fmla="*/ 136 h 17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72"/>
                <a:gd name="T121" fmla="*/ 0 h 173"/>
                <a:gd name="T122" fmla="*/ 172 w 172"/>
                <a:gd name="T123" fmla="*/ 173 h 173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72" h="173">
                  <a:moveTo>
                    <a:pt x="161" y="136"/>
                  </a:moveTo>
                  <a:lnTo>
                    <a:pt x="143" y="137"/>
                  </a:lnTo>
                  <a:lnTo>
                    <a:pt x="126" y="139"/>
                  </a:lnTo>
                  <a:lnTo>
                    <a:pt x="107" y="139"/>
                  </a:lnTo>
                  <a:lnTo>
                    <a:pt x="95" y="142"/>
                  </a:lnTo>
                  <a:lnTo>
                    <a:pt x="86" y="146"/>
                  </a:lnTo>
                  <a:lnTo>
                    <a:pt x="79" y="156"/>
                  </a:lnTo>
                  <a:lnTo>
                    <a:pt x="71" y="173"/>
                  </a:lnTo>
                  <a:lnTo>
                    <a:pt x="59" y="160"/>
                  </a:lnTo>
                  <a:lnTo>
                    <a:pt x="47" y="144"/>
                  </a:lnTo>
                  <a:lnTo>
                    <a:pt x="32" y="126"/>
                  </a:lnTo>
                  <a:lnTo>
                    <a:pt x="17" y="109"/>
                  </a:lnTo>
                  <a:lnTo>
                    <a:pt x="0" y="92"/>
                  </a:lnTo>
                  <a:lnTo>
                    <a:pt x="6" y="89"/>
                  </a:lnTo>
                  <a:lnTo>
                    <a:pt x="14" y="81"/>
                  </a:lnTo>
                  <a:lnTo>
                    <a:pt x="25" y="72"/>
                  </a:lnTo>
                  <a:lnTo>
                    <a:pt x="37" y="64"/>
                  </a:lnTo>
                  <a:lnTo>
                    <a:pt x="44" y="55"/>
                  </a:lnTo>
                  <a:lnTo>
                    <a:pt x="48" y="51"/>
                  </a:lnTo>
                  <a:lnTo>
                    <a:pt x="61" y="43"/>
                  </a:lnTo>
                  <a:lnTo>
                    <a:pt x="78" y="34"/>
                  </a:lnTo>
                  <a:lnTo>
                    <a:pt x="97" y="26"/>
                  </a:lnTo>
                  <a:lnTo>
                    <a:pt x="119" y="17"/>
                  </a:lnTo>
                  <a:lnTo>
                    <a:pt x="138" y="10"/>
                  </a:lnTo>
                  <a:lnTo>
                    <a:pt x="157" y="5"/>
                  </a:lnTo>
                  <a:lnTo>
                    <a:pt x="171" y="0"/>
                  </a:lnTo>
                  <a:lnTo>
                    <a:pt x="167" y="15"/>
                  </a:lnTo>
                  <a:lnTo>
                    <a:pt x="161" y="26"/>
                  </a:lnTo>
                  <a:lnTo>
                    <a:pt x="155" y="34"/>
                  </a:lnTo>
                  <a:lnTo>
                    <a:pt x="157" y="44"/>
                  </a:lnTo>
                  <a:lnTo>
                    <a:pt x="160" y="58"/>
                  </a:lnTo>
                  <a:lnTo>
                    <a:pt x="165" y="71"/>
                  </a:lnTo>
                  <a:lnTo>
                    <a:pt x="170" y="85"/>
                  </a:lnTo>
                  <a:lnTo>
                    <a:pt x="172" y="95"/>
                  </a:lnTo>
                  <a:lnTo>
                    <a:pt x="165" y="102"/>
                  </a:lnTo>
                  <a:lnTo>
                    <a:pt x="161" y="106"/>
                  </a:lnTo>
                  <a:lnTo>
                    <a:pt x="160" y="111"/>
                  </a:lnTo>
                  <a:lnTo>
                    <a:pt x="160" y="116"/>
                  </a:lnTo>
                  <a:lnTo>
                    <a:pt x="160" y="125"/>
                  </a:lnTo>
                  <a:lnTo>
                    <a:pt x="161" y="136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79" name="Freeform 61"/>
            <p:cNvSpPr>
              <a:spLocks/>
            </p:cNvSpPr>
            <p:nvPr/>
          </p:nvSpPr>
          <p:spPr bwMode="gray">
            <a:xfrm>
              <a:off x="3598" y="4091"/>
              <a:ext cx="138" cy="96"/>
            </a:xfrm>
            <a:custGeom>
              <a:avLst/>
              <a:gdLst>
                <a:gd name="T0" fmla="*/ 131 w 138"/>
                <a:gd name="T1" fmla="*/ 32 h 96"/>
                <a:gd name="T2" fmla="*/ 117 w 138"/>
                <a:gd name="T3" fmla="*/ 21 h 96"/>
                <a:gd name="T4" fmla="*/ 103 w 138"/>
                <a:gd name="T5" fmla="*/ 10 h 96"/>
                <a:gd name="T6" fmla="*/ 91 w 138"/>
                <a:gd name="T7" fmla="*/ 0 h 96"/>
                <a:gd name="T8" fmla="*/ 70 w 138"/>
                <a:gd name="T9" fmla="*/ 1 h 96"/>
                <a:gd name="T10" fmla="*/ 50 w 138"/>
                <a:gd name="T11" fmla="*/ 3 h 96"/>
                <a:gd name="T12" fmla="*/ 31 w 138"/>
                <a:gd name="T13" fmla="*/ 3 h 96"/>
                <a:gd name="T14" fmla="*/ 19 w 138"/>
                <a:gd name="T15" fmla="*/ 4 h 96"/>
                <a:gd name="T16" fmla="*/ 12 w 138"/>
                <a:gd name="T17" fmla="*/ 10 h 96"/>
                <a:gd name="T18" fmla="*/ 7 w 138"/>
                <a:gd name="T19" fmla="*/ 20 h 96"/>
                <a:gd name="T20" fmla="*/ 4 w 138"/>
                <a:gd name="T21" fmla="*/ 30 h 96"/>
                <a:gd name="T22" fmla="*/ 0 w 138"/>
                <a:gd name="T23" fmla="*/ 38 h 96"/>
                <a:gd name="T24" fmla="*/ 5 w 138"/>
                <a:gd name="T25" fmla="*/ 42 h 96"/>
                <a:gd name="T26" fmla="*/ 15 w 138"/>
                <a:gd name="T27" fmla="*/ 48 h 96"/>
                <a:gd name="T28" fmla="*/ 25 w 138"/>
                <a:gd name="T29" fmla="*/ 54 h 96"/>
                <a:gd name="T30" fmla="*/ 36 w 138"/>
                <a:gd name="T31" fmla="*/ 58 h 96"/>
                <a:gd name="T32" fmla="*/ 43 w 138"/>
                <a:gd name="T33" fmla="*/ 59 h 96"/>
                <a:gd name="T34" fmla="*/ 45 w 138"/>
                <a:gd name="T35" fmla="*/ 52 h 96"/>
                <a:gd name="T36" fmla="*/ 45 w 138"/>
                <a:gd name="T37" fmla="*/ 48 h 96"/>
                <a:gd name="T38" fmla="*/ 46 w 138"/>
                <a:gd name="T39" fmla="*/ 45 h 96"/>
                <a:gd name="T40" fmla="*/ 48 w 138"/>
                <a:gd name="T41" fmla="*/ 44 h 96"/>
                <a:gd name="T42" fmla="*/ 49 w 138"/>
                <a:gd name="T43" fmla="*/ 44 h 96"/>
                <a:gd name="T44" fmla="*/ 50 w 138"/>
                <a:gd name="T45" fmla="*/ 45 h 96"/>
                <a:gd name="T46" fmla="*/ 53 w 138"/>
                <a:gd name="T47" fmla="*/ 48 h 96"/>
                <a:gd name="T48" fmla="*/ 55 w 138"/>
                <a:gd name="T49" fmla="*/ 51 h 96"/>
                <a:gd name="T50" fmla="*/ 58 w 138"/>
                <a:gd name="T51" fmla="*/ 55 h 96"/>
                <a:gd name="T52" fmla="*/ 86 w 138"/>
                <a:gd name="T53" fmla="*/ 55 h 96"/>
                <a:gd name="T54" fmla="*/ 86 w 138"/>
                <a:gd name="T55" fmla="*/ 65 h 96"/>
                <a:gd name="T56" fmla="*/ 89 w 138"/>
                <a:gd name="T57" fmla="*/ 71 h 96"/>
                <a:gd name="T58" fmla="*/ 90 w 138"/>
                <a:gd name="T59" fmla="*/ 72 h 96"/>
                <a:gd name="T60" fmla="*/ 93 w 138"/>
                <a:gd name="T61" fmla="*/ 73 h 96"/>
                <a:gd name="T62" fmla="*/ 94 w 138"/>
                <a:gd name="T63" fmla="*/ 75 h 96"/>
                <a:gd name="T64" fmla="*/ 96 w 138"/>
                <a:gd name="T65" fmla="*/ 79 h 96"/>
                <a:gd name="T66" fmla="*/ 97 w 138"/>
                <a:gd name="T67" fmla="*/ 89 h 96"/>
                <a:gd name="T68" fmla="*/ 106 w 138"/>
                <a:gd name="T69" fmla="*/ 93 h 96"/>
                <a:gd name="T70" fmla="*/ 118 w 138"/>
                <a:gd name="T71" fmla="*/ 95 h 96"/>
                <a:gd name="T72" fmla="*/ 132 w 138"/>
                <a:gd name="T73" fmla="*/ 96 h 96"/>
                <a:gd name="T74" fmla="*/ 137 w 138"/>
                <a:gd name="T75" fmla="*/ 83 h 96"/>
                <a:gd name="T76" fmla="*/ 138 w 138"/>
                <a:gd name="T77" fmla="*/ 72 h 96"/>
                <a:gd name="T78" fmla="*/ 135 w 138"/>
                <a:gd name="T79" fmla="*/ 61 h 96"/>
                <a:gd name="T80" fmla="*/ 132 w 138"/>
                <a:gd name="T81" fmla="*/ 49 h 96"/>
                <a:gd name="T82" fmla="*/ 131 w 138"/>
                <a:gd name="T83" fmla="*/ 32 h 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38"/>
                <a:gd name="T127" fmla="*/ 0 h 96"/>
                <a:gd name="T128" fmla="*/ 138 w 138"/>
                <a:gd name="T129" fmla="*/ 96 h 9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38" h="96">
                  <a:moveTo>
                    <a:pt x="131" y="32"/>
                  </a:moveTo>
                  <a:lnTo>
                    <a:pt x="117" y="21"/>
                  </a:lnTo>
                  <a:lnTo>
                    <a:pt x="103" y="10"/>
                  </a:lnTo>
                  <a:lnTo>
                    <a:pt x="91" y="0"/>
                  </a:lnTo>
                  <a:lnTo>
                    <a:pt x="70" y="1"/>
                  </a:lnTo>
                  <a:lnTo>
                    <a:pt x="50" y="3"/>
                  </a:lnTo>
                  <a:lnTo>
                    <a:pt x="31" y="3"/>
                  </a:lnTo>
                  <a:lnTo>
                    <a:pt x="19" y="4"/>
                  </a:lnTo>
                  <a:lnTo>
                    <a:pt x="12" y="10"/>
                  </a:lnTo>
                  <a:lnTo>
                    <a:pt x="7" y="20"/>
                  </a:lnTo>
                  <a:lnTo>
                    <a:pt x="4" y="30"/>
                  </a:lnTo>
                  <a:lnTo>
                    <a:pt x="0" y="38"/>
                  </a:lnTo>
                  <a:lnTo>
                    <a:pt x="5" y="42"/>
                  </a:lnTo>
                  <a:lnTo>
                    <a:pt x="15" y="48"/>
                  </a:lnTo>
                  <a:lnTo>
                    <a:pt x="25" y="54"/>
                  </a:lnTo>
                  <a:lnTo>
                    <a:pt x="36" y="58"/>
                  </a:lnTo>
                  <a:lnTo>
                    <a:pt x="43" y="59"/>
                  </a:lnTo>
                  <a:lnTo>
                    <a:pt x="45" y="52"/>
                  </a:lnTo>
                  <a:lnTo>
                    <a:pt x="45" y="48"/>
                  </a:lnTo>
                  <a:lnTo>
                    <a:pt x="46" y="45"/>
                  </a:lnTo>
                  <a:lnTo>
                    <a:pt x="48" y="44"/>
                  </a:lnTo>
                  <a:lnTo>
                    <a:pt x="49" y="44"/>
                  </a:lnTo>
                  <a:lnTo>
                    <a:pt x="50" y="45"/>
                  </a:lnTo>
                  <a:lnTo>
                    <a:pt x="53" y="48"/>
                  </a:lnTo>
                  <a:lnTo>
                    <a:pt x="55" y="51"/>
                  </a:lnTo>
                  <a:lnTo>
                    <a:pt x="58" y="55"/>
                  </a:lnTo>
                  <a:lnTo>
                    <a:pt x="86" y="55"/>
                  </a:lnTo>
                  <a:lnTo>
                    <a:pt x="86" y="65"/>
                  </a:lnTo>
                  <a:lnTo>
                    <a:pt x="89" y="71"/>
                  </a:lnTo>
                  <a:lnTo>
                    <a:pt x="90" y="72"/>
                  </a:lnTo>
                  <a:lnTo>
                    <a:pt x="93" y="73"/>
                  </a:lnTo>
                  <a:lnTo>
                    <a:pt x="94" y="75"/>
                  </a:lnTo>
                  <a:lnTo>
                    <a:pt x="96" y="79"/>
                  </a:lnTo>
                  <a:lnTo>
                    <a:pt x="97" y="89"/>
                  </a:lnTo>
                  <a:lnTo>
                    <a:pt x="106" y="93"/>
                  </a:lnTo>
                  <a:lnTo>
                    <a:pt x="118" y="95"/>
                  </a:lnTo>
                  <a:lnTo>
                    <a:pt x="132" y="96"/>
                  </a:lnTo>
                  <a:lnTo>
                    <a:pt x="137" y="83"/>
                  </a:lnTo>
                  <a:lnTo>
                    <a:pt x="138" y="72"/>
                  </a:lnTo>
                  <a:lnTo>
                    <a:pt x="135" y="61"/>
                  </a:lnTo>
                  <a:lnTo>
                    <a:pt x="132" y="49"/>
                  </a:lnTo>
                  <a:lnTo>
                    <a:pt x="131" y="32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80" name="Freeform 62"/>
            <p:cNvSpPr>
              <a:spLocks/>
            </p:cNvSpPr>
            <p:nvPr/>
          </p:nvSpPr>
          <p:spPr bwMode="gray">
            <a:xfrm>
              <a:off x="4091" y="3623"/>
              <a:ext cx="127" cy="106"/>
            </a:xfrm>
            <a:custGeom>
              <a:avLst/>
              <a:gdLst>
                <a:gd name="T0" fmla="*/ 4 w 127"/>
                <a:gd name="T1" fmla="*/ 101 h 106"/>
                <a:gd name="T2" fmla="*/ 5 w 127"/>
                <a:gd name="T3" fmla="*/ 88 h 106"/>
                <a:gd name="T4" fmla="*/ 5 w 127"/>
                <a:gd name="T5" fmla="*/ 70 h 106"/>
                <a:gd name="T6" fmla="*/ 5 w 127"/>
                <a:gd name="T7" fmla="*/ 48 h 106"/>
                <a:gd name="T8" fmla="*/ 4 w 127"/>
                <a:gd name="T9" fmla="*/ 30 h 106"/>
                <a:gd name="T10" fmla="*/ 0 w 127"/>
                <a:gd name="T11" fmla="*/ 16 h 106"/>
                <a:gd name="T12" fmla="*/ 5 w 127"/>
                <a:gd name="T13" fmla="*/ 12 h 106"/>
                <a:gd name="T14" fmla="*/ 8 w 127"/>
                <a:gd name="T15" fmla="*/ 9 h 106"/>
                <a:gd name="T16" fmla="*/ 12 w 127"/>
                <a:gd name="T17" fmla="*/ 8 h 106"/>
                <a:gd name="T18" fmla="*/ 14 w 127"/>
                <a:gd name="T19" fmla="*/ 6 h 106"/>
                <a:gd name="T20" fmla="*/ 17 w 127"/>
                <a:gd name="T21" fmla="*/ 5 h 106"/>
                <a:gd name="T22" fmla="*/ 18 w 127"/>
                <a:gd name="T23" fmla="*/ 5 h 106"/>
                <a:gd name="T24" fmla="*/ 19 w 127"/>
                <a:gd name="T25" fmla="*/ 3 h 106"/>
                <a:gd name="T26" fmla="*/ 32 w 127"/>
                <a:gd name="T27" fmla="*/ 0 h 106"/>
                <a:gd name="T28" fmla="*/ 45 w 127"/>
                <a:gd name="T29" fmla="*/ 3 h 106"/>
                <a:gd name="T30" fmla="*/ 58 w 127"/>
                <a:gd name="T31" fmla="*/ 9 h 106"/>
                <a:gd name="T32" fmla="*/ 67 w 127"/>
                <a:gd name="T33" fmla="*/ 17 h 106"/>
                <a:gd name="T34" fmla="*/ 77 w 127"/>
                <a:gd name="T35" fmla="*/ 24 h 106"/>
                <a:gd name="T36" fmla="*/ 87 w 127"/>
                <a:gd name="T37" fmla="*/ 23 h 106"/>
                <a:gd name="T38" fmla="*/ 100 w 127"/>
                <a:gd name="T39" fmla="*/ 20 h 106"/>
                <a:gd name="T40" fmla="*/ 113 w 127"/>
                <a:gd name="T41" fmla="*/ 19 h 106"/>
                <a:gd name="T42" fmla="*/ 123 w 127"/>
                <a:gd name="T43" fmla="*/ 19 h 106"/>
                <a:gd name="T44" fmla="*/ 124 w 127"/>
                <a:gd name="T45" fmla="*/ 32 h 106"/>
                <a:gd name="T46" fmla="*/ 125 w 127"/>
                <a:gd name="T47" fmla="*/ 40 h 106"/>
                <a:gd name="T48" fmla="*/ 127 w 127"/>
                <a:gd name="T49" fmla="*/ 51 h 106"/>
                <a:gd name="T50" fmla="*/ 113 w 127"/>
                <a:gd name="T51" fmla="*/ 57 h 106"/>
                <a:gd name="T52" fmla="*/ 96 w 127"/>
                <a:gd name="T53" fmla="*/ 65 h 106"/>
                <a:gd name="T54" fmla="*/ 80 w 127"/>
                <a:gd name="T55" fmla="*/ 74 h 106"/>
                <a:gd name="T56" fmla="*/ 65 w 127"/>
                <a:gd name="T57" fmla="*/ 78 h 106"/>
                <a:gd name="T58" fmla="*/ 62 w 127"/>
                <a:gd name="T59" fmla="*/ 74 h 106"/>
                <a:gd name="T60" fmla="*/ 59 w 127"/>
                <a:gd name="T61" fmla="*/ 70 h 106"/>
                <a:gd name="T62" fmla="*/ 58 w 127"/>
                <a:gd name="T63" fmla="*/ 64 h 106"/>
                <a:gd name="T64" fmla="*/ 55 w 127"/>
                <a:gd name="T65" fmla="*/ 61 h 106"/>
                <a:gd name="T66" fmla="*/ 53 w 127"/>
                <a:gd name="T67" fmla="*/ 63 h 106"/>
                <a:gd name="T68" fmla="*/ 50 w 127"/>
                <a:gd name="T69" fmla="*/ 64 h 106"/>
                <a:gd name="T70" fmla="*/ 46 w 127"/>
                <a:gd name="T71" fmla="*/ 65 h 106"/>
                <a:gd name="T72" fmla="*/ 43 w 127"/>
                <a:gd name="T73" fmla="*/ 67 h 106"/>
                <a:gd name="T74" fmla="*/ 41 w 127"/>
                <a:gd name="T75" fmla="*/ 70 h 106"/>
                <a:gd name="T76" fmla="*/ 41 w 127"/>
                <a:gd name="T77" fmla="*/ 71 h 106"/>
                <a:gd name="T78" fmla="*/ 34 w 127"/>
                <a:gd name="T79" fmla="*/ 78 h 106"/>
                <a:gd name="T80" fmla="*/ 29 w 127"/>
                <a:gd name="T81" fmla="*/ 88 h 106"/>
                <a:gd name="T82" fmla="*/ 26 w 127"/>
                <a:gd name="T83" fmla="*/ 98 h 106"/>
                <a:gd name="T84" fmla="*/ 21 w 127"/>
                <a:gd name="T85" fmla="*/ 106 h 106"/>
                <a:gd name="T86" fmla="*/ 19 w 127"/>
                <a:gd name="T87" fmla="*/ 105 h 106"/>
                <a:gd name="T88" fmla="*/ 18 w 127"/>
                <a:gd name="T89" fmla="*/ 102 h 106"/>
                <a:gd name="T90" fmla="*/ 15 w 127"/>
                <a:gd name="T91" fmla="*/ 101 h 106"/>
                <a:gd name="T92" fmla="*/ 12 w 127"/>
                <a:gd name="T93" fmla="*/ 99 h 106"/>
                <a:gd name="T94" fmla="*/ 8 w 127"/>
                <a:gd name="T95" fmla="*/ 99 h 106"/>
                <a:gd name="T96" fmla="*/ 4 w 127"/>
                <a:gd name="T97" fmla="*/ 101 h 1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7"/>
                <a:gd name="T148" fmla="*/ 0 h 106"/>
                <a:gd name="T149" fmla="*/ 127 w 127"/>
                <a:gd name="T150" fmla="*/ 106 h 10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7" h="106">
                  <a:moveTo>
                    <a:pt x="4" y="101"/>
                  </a:moveTo>
                  <a:lnTo>
                    <a:pt x="5" y="88"/>
                  </a:lnTo>
                  <a:lnTo>
                    <a:pt x="5" y="70"/>
                  </a:lnTo>
                  <a:lnTo>
                    <a:pt x="5" y="48"/>
                  </a:lnTo>
                  <a:lnTo>
                    <a:pt x="4" y="30"/>
                  </a:lnTo>
                  <a:lnTo>
                    <a:pt x="0" y="16"/>
                  </a:lnTo>
                  <a:lnTo>
                    <a:pt x="5" y="12"/>
                  </a:lnTo>
                  <a:lnTo>
                    <a:pt x="8" y="9"/>
                  </a:lnTo>
                  <a:lnTo>
                    <a:pt x="12" y="8"/>
                  </a:lnTo>
                  <a:lnTo>
                    <a:pt x="14" y="6"/>
                  </a:lnTo>
                  <a:lnTo>
                    <a:pt x="17" y="5"/>
                  </a:lnTo>
                  <a:lnTo>
                    <a:pt x="18" y="5"/>
                  </a:lnTo>
                  <a:lnTo>
                    <a:pt x="19" y="3"/>
                  </a:lnTo>
                  <a:lnTo>
                    <a:pt x="32" y="0"/>
                  </a:lnTo>
                  <a:lnTo>
                    <a:pt x="45" y="3"/>
                  </a:lnTo>
                  <a:lnTo>
                    <a:pt x="58" y="9"/>
                  </a:lnTo>
                  <a:lnTo>
                    <a:pt x="67" y="17"/>
                  </a:lnTo>
                  <a:lnTo>
                    <a:pt x="77" y="24"/>
                  </a:lnTo>
                  <a:lnTo>
                    <a:pt x="87" y="23"/>
                  </a:lnTo>
                  <a:lnTo>
                    <a:pt x="100" y="20"/>
                  </a:lnTo>
                  <a:lnTo>
                    <a:pt x="113" y="19"/>
                  </a:lnTo>
                  <a:lnTo>
                    <a:pt x="123" y="19"/>
                  </a:lnTo>
                  <a:lnTo>
                    <a:pt x="124" y="32"/>
                  </a:lnTo>
                  <a:lnTo>
                    <a:pt x="125" y="40"/>
                  </a:lnTo>
                  <a:lnTo>
                    <a:pt x="127" y="51"/>
                  </a:lnTo>
                  <a:lnTo>
                    <a:pt x="113" y="57"/>
                  </a:lnTo>
                  <a:lnTo>
                    <a:pt x="96" y="65"/>
                  </a:lnTo>
                  <a:lnTo>
                    <a:pt x="80" y="74"/>
                  </a:lnTo>
                  <a:lnTo>
                    <a:pt x="65" y="78"/>
                  </a:lnTo>
                  <a:lnTo>
                    <a:pt x="62" y="74"/>
                  </a:lnTo>
                  <a:lnTo>
                    <a:pt x="59" y="70"/>
                  </a:lnTo>
                  <a:lnTo>
                    <a:pt x="58" y="64"/>
                  </a:lnTo>
                  <a:lnTo>
                    <a:pt x="55" y="61"/>
                  </a:lnTo>
                  <a:lnTo>
                    <a:pt x="53" y="63"/>
                  </a:lnTo>
                  <a:lnTo>
                    <a:pt x="50" y="64"/>
                  </a:lnTo>
                  <a:lnTo>
                    <a:pt x="46" y="65"/>
                  </a:lnTo>
                  <a:lnTo>
                    <a:pt x="43" y="67"/>
                  </a:lnTo>
                  <a:lnTo>
                    <a:pt x="41" y="70"/>
                  </a:lnTo>
                  <a:lnTo>
                    <a:pt x="41" y="71"/>
                  </a:lnTo>
                  <a:lnTo>
                    <a:pt x="34" y="78"/>
                  </a:lnTo>
                  <a:lnTo>
                    <a:pt x="29" y="88"/>
                  </a:lnTo>
                  <a:lnTo>
                    <a:pt x="26" y="98"/>
                  </a:lnTo>
                  <a:lnTo>
                    <a:pt x="21" y="106"/>
                  </a:lnTo>
                  <a:lnTo>
                    <a:pt x="19" y="105"/>
                  </a:lnTo>
                  <a:lnTo>
                    <a:pt x="18" y="102"/>
                  </a:lnTo>
                  <a:lnTo>
                    <a:pt x="15" y="101"/>
                  </a:lnTo>
                  <a:lnTo>
                    <a:pt x="12" y="99"/>
                  </a:lnTo>
                  <a:lnTo>
                    <a:pt x="8" y="99"/>
                  </a:lnTo>
                  <a:lnTo>
                    <a:pt x="4" y="101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81" name="Freeform 63"/>
            <p:cNvSpPr>
              <a:spLocks/>
            </p:cNvSpPr>
            <p:nvPr/>
          </p:nvSpPr>
          <p:spPr bwMode="gray">
            <a:xfrm>
              <a:off x="3999" y="3632"/>
              <a:ext cx="99" cy="96"/>
            </a:xfrm>
            <a:custGeom>
              <a:avLst/>
              <a:gdLst>
                <a:gd name="T0" fmla="*/ 96 w 99"/>
                <a:gd name="T1" fmla="*/ 93 h 96"/>
                <a:gd name="T2" fmla="*/ 90 w 99"/>
                <a:gd name="T3" fmla="*/ 89 h 96"/>
                <a:gd name="T4" fmla="*/ 86 w 99"/>
                <a:gd name="T5" fmla="*/ 86 h 96"/>
                <a:gd name="T6" fmla="*/ 83 w 99"/>
                <a:gd name="T7" fmla="*/ 83 h 96"/>
                <a:gd name="T8" fmla="*/ 82 w 99"/>
                <a:gd name="T9" fmla="*/ 82 h 96"/>
                <a:gd name="T10" fmla="*/ 79 w 99"/>
                <a:gd name="T11" fmla="*/ 79 h 96"/>
                <a:gd name="T12" fmla="*/ 76 w 99"/>
                <a:gd name="T13" fmla="*/ 78 h 96"/>
                <a:gd name="T14" fmla="*/ 75 w 99"/>
                <a:gd name="T15" fmla="*/ 76 h 96"/>
                <a:gd name="T16" fmla="*/ 73 w 99"/>
                <a:gd name="T17" fmla="*/ 78 h 96"/>
                <a:gd name="T18" fmla="*/ 73 w 99"/>
                <a:gd name="T19" fmla="*/ 79 h 96"/>
                <a:gd name="T20" fmla="*/ 73 w 99"/>
                <a:gd name="T21" fmla="*/ 80 h 96"/>
                <a:gd name="T22" fmla="*/ 72 w 99"/>
                <a:gd name="T23" fmla="*/ 83 h 96"/>
                <a:gd name="T24" fmla="*/ 72 w 99"/>
                <a:gd name="T25" fmla="*/ 86 h 96"/>
                <a:gd name="T26" fmla="*/ 70 w 99"/>
                <a:gd name="T27" fmla="*/ 89 h 96"/>
                <a:gd name="T28" fmla="*/ 69 w 99"/>
                <a:gd name="T29" fmla="*/ 92 h 96"/>
                <a:gd name="T30" fmla="*/ 65 w 99"/>
                <a:gd name="T31" fmla="*/ 92 h 96"/>
                <a:gd name="T32" fmla="*/ 56 w 99"/>
                <a:gd name="T33" fmla="*/ 93 h 96"/>
                <a:gd name="T34" fmla="*/ 46 w 99"/>
                <a:gd name="T35" fmla="*/ 95 h 96"/>
                <a:gd name="T36" fmla="*/ 34 w 99"/>
                <a:gd name="T37" fmla="*/ 96 h 96"/>
                <a:gd name="T38" fmla="*/ 21 w 99"/>
                <a:gd name="T39" fmla="*/ 96 h 96"/>
                <a:gd name="T40" fmla="*/ 11 w 99"/>
                <a:gd name="T41" fmla="*/ 95 h 96"/>
                <a:gd name="T42" fmla="*/ 3 w 99"/>
                <a:gd name="T43" fmla="*/ 90 h 96"/>
                <a:gd name="T44" fmla="*/ 0 w 99"/>
                <a:gd name="T45" fmla="*/ 85 h 96"/>
                <a:gd name="T46" fmla="*/ 4 w 99"/>
                <a:gd name="T47" fmla="*/ 85 h 96"/>
                <a:gd name="T48" fmla="*/ 11 w 99"/>
                <a:gd name="T49" fmla="*/ 82 h 96"/>
                <a:gd name="T50" fmla="*/ 22 w 99"/>
                <a:gd name="T51" fmla="*/ 79 h 96"/>
                <a:gd name="T52" fmla="*/ 35 w 99"/>
                <a:gd name="T53" fmla="*/ 76 h 96"/>
                <a:gd name="T54" fmla="*/ 48 w 99"/>
                <a:gd name="T55" fmla="*/ 72 h 96"/>
                <a:gd name="T56" fmla="*/ 56 w 99"/>
                <a:gd name="T57" fmla="*/ 69 h 96"/>
                <a:gd name="T58" fmla="*/ 62 w 99"/>
                <a:gd name="T59" fmla="*/ 66 h 96"/>
                <a:gd name="T60" fmla="*/ 59 w 99"/>
                <a:gd name="T61" fmla="*/ 59 h 96"/>
                <a:gd name="T62" fmla="*/ 51 w 99"/>
                <a:gd name="T63" fmla="*/ 52 h 96"/>
                <a:gd name="T64" fmla="*/ 42 w 99"/>
                <a:gd name="T65" fmla="*/ 44 h 96"/>
                <a:gd name="T66" fmla="*/ 34 w 99"/>
                <a:gd name="T67" fmla="*/ 37 h 96"/>
                <a:gd name="T68" fmla="*/ 28 w 99"/>
                <a:gd name="T69" fmla="*/ 30 h 96"/>
                <a:gd name="T70" fmla="*/ 28 w 99"/>
                <a:gd name="T71" fmla="*/ 25 h 96"/>
                <a:gd name="T72" fmla="*/ 39 w 99"/>
                <a:gd name="T73" fmla="*/ 15 h 96"/>
                <a:gd name="T74" fmla="*/ 51 w 99"/>
                <a:gd name="T75" fmla="*/ 11 h 96"/>
                <a:gd name="T76" fmla="*/ 61 w 99"/>
                <a:gd name="T77" fmla="*/ 14 h 96"/>
                <a:gd name="T78" fmla="*/ 63 w 99"/>
                <a:gd name="T79" fmla="*/ 13 h 96"/>
                <a:gd name="T80" fmla="*/ 69 w 99"/>
                <a:gd name="T81" fmla="*/ 8 h 96"/>
                <a:gd name="T82" fmla="*/ 75 w 99"/>
                <a:gd name="T83" fmla="*/ 3 h 96"/>
                <a:gd name="T84" fmla="*/ 80 w 99"/>
                <a:gd name="T85" fmla="*/ 0 h 96"/>
                <a:gd name="T86" fmla="*/ 87 w 99"/>
                <a:gd name="T87" fmla="*/ 1 h 96"/>
                <a:gd name="T88" fmla="*/ 92 w 99"/>
                <a:gd name="T89" fmla="*/ 8 h 96"/>
                <a:gd name="T90" fmla="*/ 96 w 99"/>
                <a:gd name="T91" fmla="*/ 20 h 96"/>
                <a:gd name="T92" fmla="*/ 97 w 99"/>
                <a:gd name="T93" fmla="*/ 28 h 96"/>
                <a:gd name="T94" fmla="*/ 99 w 99"/>
                <a:gd name="T95" fmla="*/ 38 h 96"/>
                <a:gd name="T96" fmla="*/ 99 w 99"/>
                <a:gd name="T97" fmla="*/ 51 h 96"/>
                <a:gd name="T98" fmla="*/ 97 w 99"/>
                <a:gd name="T99" fmla="*/ 69 h 96"/>
                <a:gd name="T100" fmla="*/ 96 w 99"/>
                <a:gd name="T101" fmla="*/ 93 h 9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99"/>
                <a:gd name="T154" fmla="*/ 0 h 96"/>
                <a:gd name="T155" fmla="*/ 99 w 99"/>
                <a:gd name="T156" fmla="*/ 96 h 9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99" h="96">
                  <a:moveTo>
                    <a:pt x="96" y="93"/>
                  </a:moveTo>
                  <a:lnTo>
                    <a:pt x="90" y="89"/>
                  </a:lnTo>
                  <a:lnTo>
                    <a:pt x="86" y="86"/>
                  </a:lnTo>
                  <a:lnTo>
                    <a:pt x="83" y="83"/>
                  </a:lnTo>
                  <a:lnTo>
                    <a:pt x="82" y="82"/>
                  </a:lnTo>
                  <a:lnTo>
                    <a:pt x="79" y="79"/>
                  </a:lnTo>
                  <a:lnTo>
                    <a:pt x="76" y="78"/>
                  </a:lnTo>
                  <a:lnTo>
                    <a:pt x="75" y="76"/>
                  </a:lnTo>
                  <a:lnTo>
                    <a:pt x="73" y="78"/>
                  </a:lnTo>
                  <a:lnTo>
                    <a:pt x="73" y="79"/>
                  </a:lnTo>
                  <a:lnTo>
                    <a:pt x="73" y="80"/>
                  </a:lnTo>
                  <a:lnTo>
                    <a:pt x="72" y="83"/>
                  </a:lnTo>
                  <a:lnTo>
                    <a:pt x="72" y="86"/>
                  </a:lnTo>
                  <a:lnTo>
                    <a:pt x="70" y="89"/>
                  </a:lnTo>
                  <a:lnTo>
                    <a:pt x="69" y="92"/>
                  </a:lnTo>
                  <a:lnTo>
                    <a:pt x="65" y="92"/>
                  </a:lnTo>
                  <a:lnTo>
                    <a:pt x="56" y="93"/>
                  </a:lnTo>
                  <a:lnTo>
                    <a:pt x="46" y="95"/>
                  </a:lnTo>
                  <a:lnTo>
                    <a:pt x="34" y="96"/>
                  </a:lnTo>
                  <a:lnTo>
                    <a:pt x="21" y="96"/>
                  </a:lnTo>
                  <a:lnTo>
                    <a:pt x="11" y="95"/>
                  </a:lnTo>
                  <a:lnTo>
                    <a:pt x="3" y="90"/>
                  </a:lnTo>
                  <a:lnTo>
                    <a:pt x="0" y="85"/>
                  </a:lnTo>
                  <a:lnTo>
                    <a:pt x="4" y="85"/>
                  </a:lnTo>
                  <a:lnTo>
                    <a:pt x="11" y="82"/>
                  </a:lnTo>
                  <a:lnTo>
                    <a:pt x="22" y="79"/>
                  </a:lnTo>
                  <a:lnTo>
                    <a:pt x="35" y="76"/>
                  </a:lnTo>
                  <a:lnTo>
                    <a:pt x="48" y="72"/>
                  </a:lnTo>
                  <a:lnTo>
                    <a:pt x="56" y="69"/>
                  </a:lnTo>
                  <a:lnTo>
                    <a:pt x="62" y="66"/>
                  </a:lnTo>
                  <a:lnTo>
                    <a:pt x="59" y="59"/>
                  </a:lnTo>
                  <a:lnTo>
                    <a:pt x="51" y="52"/>
                  </a:lnTo>
                  <a:lnTo>
                    <a:pt x="42" y="44"/>
                  </a:lnTo>
                  <a:lnTo>
                    <a:pt x="34" y="37"/>
                  </a:lnTo>
                  <a:lnTo>
                    <a:pt x="28" y="30"/>
                  </a:lnTo>
                  <a:lnTo>
                    <a:pt x="28" y="25"/>
                  </a:lnTo>
                  <a:lnTo>
                    <a:pt x="39" y="15"/>
                  </a:lnTo>
                  <a:lnTo>
                    <a:pt x="51" y="11"/>
                  </a:lnTo>
                  <a:lnTo>
                    <a:pt x="61" y="14"/>
                  </a:lnTo>
                  <a:lnTo>
                    <a:pt x="63" y="13"/>
                  </a:lnTo>
                  <a:lnTo>
                    <a:pt x="69" y="8"/>
                  </a:lnTo>
                  <a:lnTo>
                    <a:pt x="75" y="3"/>
                  </a:lnTo>
                  <a:lnTo>
                    <a:pt x="80" y="0"/>
                  </a:lnTo>
                  <a:lnTo>
                    <a:pt x="87" y="1"/>
                  </a:lnTo>
                  <a:lnTo>
                    <a:pt x="92" y="8"/>
                  </a:lnTo>
                  <a:lnTo>
                    <a:pt x="96" y="20"/>
                  </a:lnTo>
                  <a:lnTo>
                    <a:pt x="97" y="28"/>
                  </a:lnTo>
                  <a:lnTo>
                    <a:pt x="99" y="38"/>
                  </a:lnTo>
                  <a:lnTo>
                    <a:pt x="99" y="51"/>
                  </a:lnTo>
                  <a:lnTo>
                    <a:pt x="97" y="69"/>
                  </a:lnTo>
                  <a:lnTo>
                    <a:pt x="96" y="93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82" name="Freeform 64"/>
            <p:cNvSpPr>
              <a:spLocks/>
            </p:cNvSpPr>
            <p:nvPr/>
          </p:nvSpPr>
          <p:spPr bwMode="gray">
            <a:xfrm>
              <a:off x="3863" y="3753"/>
              <a:ext cx="68" cy="31"/>
            </a:xfrm>
            <a:custGeom>
              <a:avLst/>
              <a:gdLst>
                <a:gd name="T0" fmla="*/ 55 w 68"/>
                <a:gd name="T1" fmla="*/ 30 h 31"/>
                <a:gd name="T2" fmla="*/ 44 w 68"/>
                <a:gd name="T3" fmla="*/ 30 h 31"/>
                <a:gd name="T4" fmla="*/ 31 w 68"/>
                <a:gd name="T5" fmla="*/ 31 h 31"/>
                <a:gd name="T6" fmla="*/ 20 w 68"/>
                <a:gd name="T7" fmla="*/ 30 h 31"/>
                <a:gd name="T8" fmla="*/ 10 w 68"/>
                <a:gd name="T9" fmla="*/ 29 h 31"/>
                <a:gd name="T10" fmla="*/ 4 w 68"/>
                <a:gd name="T11" fmla="*/ 24 h 31"/>
                <a:gd name="T12" fmla="*/ 2 w 68"/>
                <a:gd name="T13" fmla="*/ 17 h 31"/>
                <a:gd name="T14" fmla="*/ 2 w 68"/>
                <a:gd name="T15" fmla="*/ 17 h 31"/>
                <a:gd name="T16" fmla="*/ 2 w 68"/>
                <a:gd name="T17" fmla="*/ 16 h 31"/>
                <a:gd name="T18" fmla="*/ 2 w 68"/>
                <a:gd name="T19" fmla="*/ 13 h 31"/>
                <a:gd name="T20" fmla="*/ 0 w 68"/>
                <a:gd name="T21" fmla="*/ 10 h 31"/>
                <a:gd name="T22" fmla="*/ 0 w 68"/>
                <a:gd name="T23" fmla="*/ 9 h 31"/>
                <a:gd name="T24" fmla="*/ 0 w 68"/>
                <a:gd name="T25" fmla="*/ 6 h 31"/>
                <a:gd name="T26" fmla="*/ 0 w 68"/>
                <a:gd name="T27" fmla="*/ 3 h 31"/>
                <a:gd name="T28" fmla="*/ 0 w 68"/>
                <a:gd name="T29" fmla="*/ 2 h 31"/>
                <a:gd name="T30" fmla="*/ 2 w 68"/>
                <a:gd name="T31" fmla="*/ 0 h 31"/>
                <a:gd name="T32" fmla="*/ 3 w 68"/>
                <a:gd name="T33" fmla="*/ 2 h 31"/>
                <a:gd name="T34" fmla="*/ 7 w 68"/>
                <a:gd name="T35" fmla="*/ 3 h 31"/>
                <a:gd name="T36" fmla="*/ 31 w 68"/>
                <a:gd name="T37" fmla="*/ 6 h 31"/>
                <a:gd name="T38" fmla="*/ 48 w 68"/>
                <a:gd name="T39" fmla="*/ 7 h 31"/>
                <a:gd name="T40" fmla="*/ 60 w 68"/>
                <a:gd name="T41" fmla="*/ 9 h 31"/>
                <a:gd name="T42" fmla="*/ 65 w 68"/>
                <a:gd name="T43" fmla="*/ 9 h 31"/>
                <a:gd name="T44" fmla="*/ 68 w 68"/>
                <a:gd name="T45" fmla="*/ 10 h 31"/>
                <a:gd name="T46" fmla="*/ 67 w 68"/>
                <a:gd name="T47" fmla="*/ 15 h 31"/>
                <a:gd name="T48" fmla="*/ 61 w 68"/>
                <a:gd name="T49" fmla="*/ 20 h 31"/>
                <a:gd name="T50" fmla="*/ 55 w 68"/>
                <a:gd name="T51" fmla="*/ 30 h 3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8"/>
                <a:gd name="T79" fmla="*/ 0 h 31"/>
                <a:gd name="T80" fmla="*/ 68 w 68"/>
                <a:gd name="T81" fmla="*/ 31 h 3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8" h="31">
                  <a:moveTo>
                    <a:pt x="55" y="30"/>
                  </a:moveTo>
                  <a:lnTo>
                    <a:pt x="44" y="30"/>
                  </a:lnTo>
                  <a:lnTo>
                    <a:pt x="31" y="31"/>
                  </a:lnTo>
                  <a:lnTo>
                    <a:pt x="20" y="30"/>
                  </a:lnTo>
                  <a:lnTo>
                    <a:pt x="10" y="29"/>
                  </a:lnTo>
                  <a:lnTo>
                    <a:pt x="4" y="24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2"/>
                  </a:lnTo>
                  <a:lnTo>
                    <a:pt x="7" y="3"/>
                  </a:lnTo>
                  <a:lnTo>
                    <a:pt x="31" y="6"/>
                  </a:lnTo>
                  <a:lnTo>
                    <a:pt x="48" y="7"/>
                  </a:lnTo>
                  <a:lnTo>
                    <a:pt x="60" y="9"/>
                  </a:lnTo>
                  <a:lnTo>
                    <a:pt x="65" y="9"/>
                  </a:lnTo>
                  <a:lnTo>
                    <a:pt x="68" y="10"/>
                  </a:lnTo>
                  <a:lnTo>
                    <a:pt x="67" y="15"/>
                  </a:lnTo>
                  <a:lnTo>
                    <a:pt x="61" y="20"/>
                  </a:lnTo>
                  <a:lnTo>
                    <a:pt x="55" y="3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  <p:sp>
          <p:nvSpPr>
            <p:cNvPr id="83" name="Freeform 65"/>
            <p:cNvSpPr>
              <a:spLocks/>
            </p:cNvSpPr>
            <p:nvPr/>
          </p:nvSpPr>
          <p:spPr bwMode="gray">
            <a:xfrm>
              <a:off x="3592" y="3605"/>
              <a:ext cx="404" cy="92"/>
            </a:xfrm>
            <a:custGeom>
              <a:avLst/>
              <a:gdLst>
                <a:gd name="T0" fmla="*/ 24 w 404"/>
                <a:gd name="T1" fmla="*/ 47 h 92"/>
                <a:gd name="T2" fmla="*/ 64 w 404"/>
                <a:gd name="T3" fmla="*/ 17 h 92"/>
                <a:gd name="T4" fmla="*/ 103 w 404"/>
                <a:gd name="T5" fmla="*/ 3 h 92"/>
                <a:gd name="T6" fmla="*/ 153 w 404"/>
                <a:gd name="T7" fmla="*/ 1 h 92"/>
                <a:gd name="T8" fmla="*/ 192 w 404"/>
                <a:gd name="T9" fmla="*/ 13 h 92"/>
                <a:gd name="T10" fmla="*/ 202 w 404"/>
                <a:gd name="T11" fmla="*/ 17 h 92"/>
                <a:gd name="T12" fmla="*/ 210 w 404"/>
                <a:gd name="T13" fmla="*/ 11 h 92"/>
                <a:gd name="T14" fmla="*/ 226 w 404"/>
                <a:gd name="T15" fmla="*/ 4 h 92"/>
                <a:gd name="T16" fmla="*/ 254 w 404"/>
                <a:gd name="T17" fmla="*/ 10 h 92"/>
                <a:gd name="T18" fmla="*/ 277 w 404"/>
                <a:gd name="T19" fmla="*/ 26 h 92"/>
                <a:gd name="T20" fmla="*/ 304 w 404"/>
                <a:gd name="T21" fmla="*/ 37 h 92"/>
                <a:gd name="T22" fmla="*/ 338 w 404"/>
                <a:gd name="T23" fmla="*/ 40 h 92"/>
                <a:gd name="T24" fmla="*/ 376 w 404"/>
                <a:gd name="T25" fmla="*/ 44 h 92"/>
                <a:gd name="T26" fmla="*/ 404 w 404"/>
                <a:gd name="T27" fmla="*/ 57 h 92"/>
                <a:gd name="T28" fmla="*/ 374 w 404"/>
                <a:gd name="T29" fmla="*/ 65 h 92"/>
                <a:gd name="T30" fmla="*/ 352 w 404"/>
                <a:gd name="T31" fmla="*/ 83 h 92"/>
                <a:gd name="T32" fmla="*/ 335 w 404"/>
                <a:gd name="T33" fmla="*/ 81 h 92"/>
                <a:gd name="T34" fmla="*/ 319 w 404"/>
                <a:gd name="T35" fmla="*/ 78 h 92"/>
                <a:gd name="T36" fmla="*/ 302 w 404"/>
                <a:gd name="T37" fmla="*/ 86 h 92"/>
                <a:gd name="T38" fmla="*/ 282 w 404"/>
                <a:gd name="T39" fmla="*/ 90 h 92"/>
                <a:gd name="T40" fmla="*/ 271 w 404"/>
                <a:gd name="T41" fmla="*/ 90 h 92"/>
                <a:gd name="T42" fmla="*/ 275 w 404"/>
                <a:gd name="T43" fmla="*/ 81 h 92"/>
                <a:gd name="T44" fmla="*/ 274 w 404"/>
                <a:gd name="T45" fmla="*/ 69 h 92"/>
                <a:gd name="T46" fmla="*/ 247 w 404"/>
                <a:gd name="T47" fmla="*/ 64 h 92"/>
                <a:gd name="T48" fmla="*/ 225 w 404"/>
                <a:gd name="T49" fmla="*/ 52 h 92"/>
                <a:gd name="T50" fmla="*/ 202 w 404"/>
                <a:gd name="T51" fmla="*/ 51 h 92"/>
                <a:gd name="T52" fmla="*/ 169 w 404"/>
                <a:gd name="T53" fmla="*/ 52 h 92"/>
                <a:gd name="T54" fmla="*/ 137 w 404"/>
                <a:gd name="T55" fmla="*/ 45 h 92"/>
                <a:gd name="T56" fmla="*/ 106 w 404"/>
                <a:gd name="T57" fmla="*/ 47 h 92"/>
                <a:gd name="T58" fmla="*/ 103 w 404"/>
                <a:gd name="T59" fmla="*/ 45 h 92"/>
                <a:gd name="T60" fmla="*/ 100 w 404"/>
                <a:gd name="T61" fmla="*/ 41 h 92"/>
                <a:gd name="T62" fmla="*/ 95 w 404"/>
                <a:gd name="T63" fmla="*/ 35 h 92"/>
                <a:gd name="T64" fmla="*/ 83 w 404"/>
                <a:gd name="T65" fmla="*/ 31 h 92"/>
                <a:gd name="T66" fmla="*/ 65 w 404"/>
                <a:gd name="T67" fmla="*/ 38 h 92"/>
                <a:gd name="T68" fmla="*/ 52 w 404"/>
                <a:gd name="T69" fmla="*/ 57 h 92"/>
                <a:gd name="T70" fmla="*/ 37 w 404"/>
                <a:gd name="T71" fmla="*/ 72 h 92"/>
                <a:gd name="T72" fmla="*/ 21 w 404"/>
                <a:gd name="T73" fmla="*/ 79 h 92"/>
                <a:gd name="T74" fmla="*/ 16 w 404"/>
                <a:gd name="T75" fmla="*/ 88 h 92"/>
                <a:gd name="T76" fmla="*/ 10 w 404"/>
                <a:gd name="T77" fmla="*/ 92 h 92"/>
                <a:gd name="T78" fmla="*/ 3 w 404"/>
                <a:gd name="T79" fmla="*/ 86 h 92"/>
                <a:gd name="T80" fmla="*/ 1 w 404"/>
                <a:gd name="T81" fmla="*/ 69 h 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04"/>
                <a:gd name="T124" fmla="*/ 0 h 92"/>
                <a:gd name="T125" fmla="*/ 404 w 404"/>
                <a:gd name="T126" fmla="*/ 92 h 9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04" h="92">
                  <a:moveTo>
                    <a:pt x="1" y="69"/>
                  </a:moveTo>
                  <a:lnTo>
                    <a:pt x="24" y="47"/>
                  </a:lnTo>
                  <a:lnTo>
                    <a:pt x="45" y="30"/>
                  </a:lnTo>
                  <a:lnTo>
                    <a:pt x="64" y="17"/>
                  </a:lnTo>
                  <a:lnTo>
                    <a:pt x="82" y="9"/>
                  </a:lnTo>
                  <a:lnTo>
                    <a:pt x="103" y="3"/>
                  </a:lnTo>
                  <a:lnTo>
                    <a:pt x="126" y="0"/>
                  </a:lnTo>
                  <a:lnTo>
                    <a:pt x="153" y="1"/>
                  </a:lnTo>
                  <a:lnTo>
                    <a:pt x="184" y="3"/>
                  </a:lnTo>
                  <a:lnTo>
                    <a:pt x="192" y="13"/>
                  </a:lnTo>
                  <a:lnTo>
                    <a:pt x="199" y="17"/>
                  </a:lnTo>
                  <a:lnTo>
                    <a:pt x="202" y="17"/>
                  </a:lnTo>
                  <a:lnTo>
                    <a:pt x="206" y="14"/>
                  </a:lnTo>
                  <a:lnTo>
                    <a:pt x="210" y="11"/>
                  </a:lnTo>
                  <a:lnTo>
                    <a:pt x="218" y="7"/>
                  </a:lnTo>
                  <a:lnTo>
                    <a:pt x="226" y="4"/>
                  </a:lnTo>
                  <a:lnTo>
                    <a:pt x="240" y="3"/>
                  </a:lnTo>
                  <a:lnTo>
                    <a:pt x="254" y="10"/>
                  </a:lnTo>
                  <a:lnTo>
                    <a:pt x="267" y="18"/>
                  </a:lnTo>
                  <a:lnTo>
                    <a:pt x="277" y="26"/>
                  </a:lnTo>
                  <a:lnTo>
                    <a:pt x="290" y="33"/>
                  </a:lnTo>
                  <a:lnTo>
                    <a:pt x="304" y="37"/>
                  </a:lnTo>
                  <a:lnTo>
                    <a:pt x="319" y="40"/>
                  </a:lnTo>
                  <a:lnTo>
                    <a:pt x="338" y="40"/>
                  </a:lnTo>
                  <a:lnTo>
                    <a:pt x="357" y="41"/>
                  </a:lnTo>
                  <a:lnTo>
                    <a:pt x="376" y="44"/>
                  </a:lnTo>
                  <a:lnTo>
                    <a:pt x="393" y="50"/>
                  </a:lnTo>
                  <a:lnTo>
                    <a:pt x="404" y="57"/>
                  </a:lnTo>
                  <a:lnTo>
                    <a:pt x="388" y="59"/>
                  </a:lnTo>
                  <a:lnTo>
                    <a:pt x="374" y="65"/>
                  </a:lnTo>
                  <a:lnTo>
                    <a:pt x="363" y="72"/>
                  </a:lnTo>
                  <a:lnTo>
                    <a:pt x="352" y="83"/>
                  </a:lnTo>
                  <a:lnTo>
                    <a:pt x="343" y="82"/>
                  </a:lnTo>
                  <a:lnTo>
                    <a:pt x="335" y="81"/>
                  </a:lnTo>
                  <a:lnTo>
                    <a:pt x="325" y="79"/>
                  </a:lnTo>
                  <a:lnTo>
                    <a:pt x="319" y="78"/>
                  </a:lnTo>
                  <a:lnTo>
                    <a:pt x="311" y="83"/>
                  </a:lnTo>
                  <a:lnTo>
                    <a:pt x="302" y="86"/>
                  </a:lnTo>
                  <a:lnTo>
                    <a:pt x="292" y="89"/>
                  </a:lnTo>
                  <a:lnTo>
                    <a:pt x="282" y="90"/>
                  </a:lnTo>
                  <a:lnTo>
                    <a:pt x="275" y="92"/>
                  </a:lnTo>
                  <a:lnTo>
                    <a:pt x="271" y="90"/>
                  </a:lnTo>
                  <a:lnTo>
                    <a:pt x="271" y="86"/>
                  </a:lnTo>
                  <a:lnTo>
                    <a:pt x="275" y="81"/>
                  </a:lnTo>
                  <a:lnTo>
                    <a:pt x="285" y="74"/>
                  </a:lnTo>
                  <a:lnTo>
                    <a:pt x="274" y="69"/>
                  </a:lnTo>
                  <a:lnTo>
                    <a:pt x="261" y="66"/>
                  </a:lnTo>
                  <a:lnTo>
                    <a:pt x="247" y="64"/>
                  </a:lnTo>
                  <a:lnTo>
                    <a:pt x="236" y="59"/>
                  </a:lnTo>
                  <a:lnTo>
                    <a:pt x="225" y="52"/>
                  </a:lnTo>
                  <a:lnTo>
                    <a:pt x="216" y="41"/>
                  </a:lnTo>
                  <a:lnTo>
                    <a:pt x="202" y="51"/>
                  </a:lnTo>
                  <a:lnTo>
                    <a:pt x="186" y="54"/>
                  </a:lnTo>
                  <a:lnTo>
                    <a:pt x="169" y="52"/>
                  </a:lnTo>
                  <a:lnTo>
                    <a:pt x="153" y="48"/>
                  </a:lnTo>
                  <a:lnTo>
                    <a:pt x="137" y="45"/>
                  </a:lnTo>
                  <a:lnTo>
                    <a:pt x="120" y="44"/>
                  </a:lnTo>
                  <a:lnTo>
                    <a:pt x="106" y="47"/>
                  </a:lnTo>
                  <a:lnTo>
                    <a:pt x="105" y="47"/>
                  </a:lnTo>
                  <a:lnTo>
                    <a:pt x="103" y="45"/>
                  </a:lnTo>
                  <a:lnTo>
                    <a:pt x="102" y="42"/>
                  </a:lnTo>
                  <a:lnTo>
                    <a:pt x="100" y="41"/>
                  </a:lnTo>
                  <a:lnTo>
                    <a:pt x="97" y="38"/>
                  </a:lnTo>
                  <a:lnTo>
                    <a:pt x="95" y="35"/>
                  </a:lnTo>
                  <a:lnTo>
                    <a:pt x="89" y="33"/>
                  </a:lnTo>
                  <a:lnTo>
                    <a:pt x="83" y="31"/>
                  </a:lnTo>
                  <a:lnTo>
                    <a:pt x="73" y="33"/>
                  </a:lnTo>
                  <a:lnTo>
                    <a:pt x="65" y="38"/>
                  </a:lnTo>
                  <a:lnTo>
                    <a:pt x="56" y="47"/>
                  </a:lnTo>
                  <a:lnTo>
                    <a:pt x="52" y="57"/>
                  </a:lnTo>
                  <a:lnTo>
                    <a:pt x="52" y="69"/>
                  </a:lnTo>
                  <a:lnTo>
                    <a:pt x="37" y="72"/>
                  </a:lnTo>
                  <a:lnTo>
                    <a:pt x="27" y="75"/>
                  </a:lnTo>
                  <a:lnTo>
                    <a:pt x="21" y="79"/>
                  </a:lnTo>
                  <a:lnTo>
                    <a:pt x="17" y="83"/>
                  </a:lnTo>
                  <a:lnTo>
                    <a:pt x="16" y="88"/>
                  </a:lnTo>
                  <a:lnTo>
                    <a:pt x="13" y="92"/>
                  </a:lnTo>
                  <a:lnTo>
                    <a:pt x="10" y="92"/>
                  </a:lnTo>
                  <a:lnTo>
                    <a:pt x="7" y="90"/>
                  </a:lnTo>
                  <a:lnTo>
                    <a:pt x="3" y="86"/>
                  </a:lnTo>
                  <a:lnTo>
                    <a:pt x="0" y="78"/>
                  </a:lnTo>
                  <a:lnTo>
                    <a:pt x="1" y="69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uk-UA"/>
            </a:p>
          </p:txBody>
        </p:sp>
      </p:grpSp>
      <p:sp>
        <p:nvSpPr>
          <p:cNvPr id="84" name="Кольцо 83"/>
          <p:cNvSpPr/>
          <p:nvPr/>
        </p:nvSpPr>
        <p:spPr>
          <a:xfrm>
            <a:off x="3358056" y="268014"/>
            <a:ext cx="788275" cy="714119"/>
          </a:xfrm>
          <a:prstGeom prst="donu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1</a:t>
            </a:r>
            <a:endParaRPr lang="uk-UA" sz="2800" b="1" dirty="0">
              <a:solidFill>
                <a:schemeClr val="tx1"/>
              </a:solidFill>
            </a:endParaRPr>
          </a:p>
        </p:txBody>
      </p:sp>
      <p:sp>
        <p:nvSpPr>
          <p:cNvPr id="85" name="Кольцо 84"/>
          <p:cNvSpPr/>
          <p:nvPr/>
        </p:nvSpPr>
        <p:spPr>
          <a:xfrm>
            <a:off x="3310759" y="1665888"/>
            <a:ext cx="788275" cy="704779"/>
          </a:xfrm>
          <a:prstGeom prst="donu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2</a:t>
            </a:r>
            <a:endParaRPr lang="uk-UA" sz="2800" b="1" dirty="0">
              <a:solidFill>
                <a:schemeClr val="tx1"/>
              </a:solidFill>
            </a:endParaRPr>
          </a:p>
        </p:txBody>
      </p:sp>
      <p:sp>
        <p:nvSpPr>
          <p:cNvPr id="86" name="Кольцо 85"/>
          <p:cNvSpPr/>
          <p:nvPr/>
        </p:nvSpPr>
        <p:spPr>
          <a:xfrm>
            <a:off x="3326524" y="2638097"/>
            <a:ext cx="788275" cy="731636"/>
          </a:xfrm>
          <a:prstGeom prst="donu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3</a:t>
            </a:r>
            <a:endParaRPr lang="uk-UA" sz="2800" b="1" dirty="0">
              <a:solidFill>
                <a:schemeClr val="tx1"/>
              </a:solidFill>
            </a:endParaRPr>
          </a:p>
        </p:txBody>
      </p:sp>
      <p:sp>
        <p:nvSpPr>
          <p:cNvPr id="87" name="Кольцо 86"/>
          <p:cNvSpPr/>
          <p:nvPr/>
        </p:nvSpPr>
        <p:spPr>
          <a:xfrm>
            <a:off x="3345794" y="3522133"/>
            <a:ext cx="785940" cy="728134"/>
          </a:xfrm>
          <a:prstGeom prst="donu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4</a:t>
            </a:r>
            <a:endParaRPr lang="uk-UA" sz="2800" b="1" dirty="0">
              <a:solidFill>
                <a:schemeClr val="tx1"/>
              </a:solidFill>
            </a:endParaRPr>
          </a:p>
        </p:txBody>
      </p:sp>
      <p:sp>
        <p:nvSpPr>
          <p:cNvPr id="88" name="Кольцо 87"/>
          <p:cNvSpPr/>
          <p:nvPr/>
        </p:nvSpPr>
        <p:spPr>
          <a:xfrm>
            <a:off x="3358055" y="4461642"/>
            <a:ext cx="788275" cy="770758"/>
          </a:xfrm>
          <a:prstGeom prst="donu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5</a:t>
            </a:r>
            <a:endParaRPr lang="uk-UA" sz="2800" b="1" dirty="0">
              <a:solidFill>
                <a:schemeClr val="tx1"/>
              </a:solidFill>
            </a:endParaRPr>
          </a:p>
        </p:txBody>
      </p:sp>
      <p:sp>
        <p:nvSpPr>
          <p:cNvPr id="89" name="Кольцо 88"/>
          <p:cNvSpPr/>
          <p:nvPr/>
        </p:nvSpPr>
        <p:spPr>
          <a:xfrm>
            <a:off x="4233333" y="6197600"/>
            <a:ext cx="732804" cy="660400"/>
          </a:xfrm>
          <a:prstGeom prst="donu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6</a:t>
            </a:r>
            <a:endParaRPr lang="uk-UA" sz="2800" b="1" dirty="0">
              <a:solidFill>
                <a:schemeClr val="tx1"/>
              </a:solidFill>
            </a:endParaRPr>
          </a:p>
        </p:txBody>
      </p:sp>
      <p:sp>
        <p:nvSpPr>
          <p:cNvPr id="8400" name="Rectangle 208"/>
          <p:cNvSpPr>
            <a:spLocks noChangeArrowheads="1"/>
          </p:cNvSpPr>
          <p:nvPr/>
        </p:nvSpPr>
        <p:spPr bwMode="auto">
          <a:xfrm>
            <a:off x="1723697" y="5171090"/>
            <a:ext cx="1902372" cy="168691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97" name="TextBox 96"/>
          <p:cNvSpPr txBox="1"/>
          <p:nvPr/>
        </p:nvSpPr>
        <p:spPr>
          <a:xfrm>
            <a:off x="304799" y="5467350"/>
            <a:ext cx="3217333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latin typeface="Arial" pitchFamily="34" charset="0"/>
                <a:cs typeface="Arial" pitchFamily="34" charset="0"/>
              </a:rPr>
              <a:t>Назвіть кліматичні пояси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4833001" y="0"/>
            <a:ext cx="4310999" cy="6693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Північна</a:t>
            </a: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Америка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75"/>
                                        <p:tgtEl>
                                          <p:spTgt spid="83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7" dur="75"/>
                                        <p:tgtEl>
                                          <p:spTgt spid="83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5" dur="75"/>
                                        <p:tgtEl>
                                          <p:spTgt spid="83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3" dur="75"/>
                                        <p:tgtEl>
                                          <p:spTgt spid="83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8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1" dur="75"/>
                                        <p:tgtEl>
                                          <p:spTgt spid="84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8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8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9" dur="75"/>
                                        <p:tgtEl>
                                          <p:spTgt spid="84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81" grpId="0" animBg="1"/>
      <p:bldP spid="8382" grpId="0" autoUpdateAnimBg="0"/>
      <p:bldP spid="8384" grpId="0" animBg="1"/>
      <p:bldP spid="8385" grpId="0" animBg="1"/>
      <p:bldP spid="8390" grpId="0" animBg="1"/>
      <p:bldP spid="8396" grpId="0" autoUpdateAnimBg="0"/>
      <p:bldP spid="8397" grpId="0" autoUpdateAnimBg="0"/>
      <p:bldP spid="8399" grpId="0" animBg="1"/>
      <p:bldP spid="8401" grpId="0" autoUpdateAnimBg="0"/>
      <p:bldP spid="8430" grpId="0" animBg="1"/>
      <p:bldP spid="8437" grpId="0" autoUpdateAnimBg="0"/>
      <p:bldP spid="8395" grpId="0" autoUpdateAnimBg="0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7" grpId="0" animBg="1"/>
      <p:bldP spid="97" grpId="1" animBg="1"/>
      <p:bldP spid="9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Documents and Settings\User\Рабочий стол\Мои рисунки\Для презенгтацій\Текстура для презентацій\про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3786164" y="1142998"/>
            <a:ext cx="4000528" cy="6715144"/>
          </a:xfrm>
          <a:prstGeom prst="rect">
            <a:avLst/>
          </a:prstGeom>
          <a:noFill/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gray">
          <a:xfrm>
            <a:off x="3071802" y="2928934"/>
            <a:ext cx="5715072" cy="31085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uk-UA" sz="20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uk-UA" sz="1600" dirty="0" err="1" smtClean="0">
                <a:latin typeface="+mn-lt"/>
              </a:rPr>
              <a:t>КобернікС</a:t>
            </a:r>
            <a:r>
              <a:rPr lang="uk-UA" sz="1600" dirty="0" smtClean="0">
                <a:latin typeface="+mn-lt"/>
              </a:rPr>
              <a:t>. Г., </a:t>
            </a:r>
            <a:r>
              <a:rPr lang="uk-UA" sz="1600" dirty="0" err="1" smtClean="0">
                <a:latin typeface="+mn-lt"/>
              </a:rPr>
              <a:t>КоваленкоР.Р</a:t>
            </a:r>
            <a:r>
              <a:rPr lang="uk-UA" sz="1600" dirty="0" smtClean="0">
                <a:latin typeface="+mn-lt"/>
              </a:rPr>
              <a:t>. Географія: </a:t>
            </a:r>
            <a:br>
              <a:rPr lang="uk-UA" sz="1600" dirty="0" smtClean="0">
                <a:latin typeface="+mn-lt"/>
              </a:rPr>
            </a:br>
            <a:r>
              <a:rPr lang="uk-UA" sz="1600" dirty="0" smtClean="0">
                <a:latin typeface="+mn-lt"/>
              </a:rPr>
              <a:t>Довідник для абітурієнтів та школярів загальноосвітніх навчальних закладів:</a:t>
            </a:r>
            <a:br>
              <a:rPr lang="uk-UA" sz="1600" dirty="0" smtClean="0">
                <a:latin typeface="+mn-lt"/>
              </a:rPr>
            </a:br>
            <a:r>
              <a:rPr lang="uk-UA" sz="1600" dirty="0" smtClean="0">
                <a:latin typeface="+mn-lt"/>
              </a:rPr>
              <a:t>Навчально-методичний посібник</a:t>
            </a:r>
            <a:br>
              <a:rPr lang="uk-UA" sz="1600" dirty="0" smtClean="0">
                <a:latin typeface="+mn-lt"/>
              </a:rPr>
            </a:br>
            <a:r>
              <a:rPr lang="uk-UA" sz="1600" dirty="0" smtClean="0">
                <a:latin typeface="+mn-lt"/>
              </a:rPr>
              <a:t>К.: Літера ЛТД,2007</a:t>
            </a:r>
            <a:r>
              <a:rPr lang="uk-UA" sz="1600" dirty="0" smtClean="0">
                <a:latin typeface="Verdana" pitchFamily="34" charset="0"/>
              </a:rPr>
              <a:t>.</a:t>
            </a:r>
          </a:p>
          <a:p>
            <a:pPr algn="l">
              <a:spcBef>
                <a:spcPct val="50000"/>
              </a:spcBef>
              <a:defRPr/>
            </a:pPr>
            <a:r>
              <a:rPr lang="uk-UA" sz="14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Кобернік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С. Г.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Географія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: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підруч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для 7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кл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загальноосвіт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навч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закл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/С, Г.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Кобернік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Р. Р. Коваленко.    К: Грамота, 2015. — 288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l">
              <a:spcBef>
                <a:spcPct val="50000"/>
              </a:spcBef>
              <a:defRPr/>
            </a:pPr>
            <a:endParaRPr lang="uk-UA" sz="1600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uk-UA" sz="16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uk-UA" sz="1600" dirty="0" smtClean="0">
                <a:latin typeface="Arial"/>
              </a:rPr>
              <a:t>Географія:підручник для 7 кл. </a:t>
            </a:r>
            <a:r>
              <a:rPr lang="uk-UA" sz="1600" dirty="0" err="1" smtClean="0">
                <a:latin typeface="Arial"/>
              </a:rPr>
              <a:t>загальноосвіт</a:t>
            </a:r>
            <a:r>
              <a:rPr lang="uk-UA" sz="1600" dirty="0" smtClean="0">
                <a:latin typeface="Arial"/>
              </a:rPr>
              <a:t>. </a:t>
            </a:r>
            <a:r>
              <a:rPr lang="uk-UA" sz="1600" dirty="0" err="1" smtClean="0">
                <a:latin typeface="Arial"/>
              </a:rPr>
              <a:t>навч</a:t>
            </a:r>
            <a:r>
              <a:rPr lang="uk-UA" sz="1600" dirty="0" smtClean="0">
                <a:latin typeface="Arial"/>
              </a:rPr>
              <a:t> </a:t>
            </a:r>
            <a:r>
              <a:rPr lang="uk-UA" sz="1600" dirty="0" err="1" smtClean="0">
                <a:latin typeface="Arial"/>
              </a:rPr>
              <a:t>.закл</a:t>
            </a:r>
            <a:r>
              <a:rPr lang="uk-UA" sz="1600" dirty="0" smtClean="0">
                <a:latin typeface="Arial"/>
              </a:rPr>
              <a:t>. / В.Ю.Пестушко, Г.Ш.</a:t>
            </a:r>
            <a:r>
              <a:rPr lang="uk-UA" sz="1600" dirty="0" err="1" smtClean="0">
                <a:latin typeface="Arial"/>
              </a:rPr>
              <a:t>Уварова.—Київ</a:t>
            </a:r>
            <a:r>
              <a:rPr lang="uk-UA" sz="1600" dirty="0" smtClean="0">
                <a:latin typeface="Arial"/>
              </a:rPr>
              <a:t>:</a:t>
            </a:r>
            <a:r>
              <a:rPr lang="uk-UA" sz="1600" dirty="0" err="1" smtClean="0">
                <a:latin typeface="Arial"/>
              </a:rPr>
              <a:t>Генеза</a:t>
            </a:r>
            <a:r>
              <a:rPr lang="uk-UA" sz="1600" dirty="0" smtClean="0">
                <a:latin typeface="Arial"/>
              </a:rPr>
              <a:t>, 2015.</a:t>
            </a:r>
            <a:endParaRPr lang="uk-UA" sz="1600" dirty="0" smtClean="0">
              <a:latin typeface="Verdana" pitchFamily="34" charset="0"/>
            </a:endParaRPr>
          </a:p>
        </p:txBody>
      </p:sp>
      <p:sp>
        <p:nvSpPr>
          <p:cNvPr id="45060" name="Text Box 6"/>
          <p:cNvSpPr txBox="1">
            <a:spLocks noChangeArrowheads="1"/>
          </p:cNvSpPr>
          <p:nvPr/>
        </p:nvSpPr>
        <p:spPr bwMode="auto">
          <a:xfrm>
            <a:off x="7000892" y="6457890"/>
            <a:ext cx="16240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>
                <a:latin typeface="Arial" pitchFamily="34" charset="0"/>
                <a:cs typeface="Arial" pitchFamily="34" charset="0"/>
              </a:rPr>
              <a:t>20.11.2015</a:t>
            </a:r>
          </a:p>
        </p:txBody>
      </p:sp>
      <p:pic>
        <p:nvPicPr>
          <p:cNvPr id="5" name="Picture 16" descr="safari_man_with_a_map_hg_clr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85784" y="2963155"/>
            <a:ext cx="4572000" cy="3894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Модуль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льков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2512</TotalTime>
  <Words>947</Words>
  <Application>Microsoft PowerPoint</Application>
  <PresentationFormat>Экран (4:3)</PresentationFormat>
  <Paragraphs>346</Paragraphs>
  <Slides>33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Оформление по умолчанию</vt:lpstr>
      <vt:lpstr>Тема Office</vt:lpstr>
      <vt:lpstr>2_Оформление по умолчанию</vt:lpstr>
      <vt:lpstr>1_Оформление по умолчанию</vt:lpstr>
      <vt:lpstr>CorelDRAW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РОМАН</dc:creator>
  <cp:lastModifiedBy>User</cp:lastModifiedBy>
  <cp:revision>227</cp:revision>
  <dcterms:created xsi:type="dcterms:W3CDTF">2000-06-01T13:44:29Z</dcterms:created>
  <dcterms:modified xsi:type="dcterms:W3CDTF">2020-01-18T16:17:47Z</dcterms:modified>
</cp:coreProperties>
</file>