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3" r:id="rId8"/>
    <p:sldId id="262" r:id="rId9"/>
    <p:sldId id="265" r:id="rId10"/>
    <p:sldId id="264" r:id="rId11"/>
    <p:sldId id="272" r:id="rId12"/>
    <p:sldId id="276" r:id="rId13"/>
    <p:sldId id="277" r:id="rId14"/>
    <p:sldId id="267" r:id="rId15"/>
    <p:sldId id="268" r:id="rId16"/>
    <p:sldId id="269" r:id="rId17"/>
    <p:sldId id="270" r:id="rId18"/>
    <p:sldId id="271" r:id="rId19"/>
    <p:sldId id="278" r:id="rId20"/>
    <p:sldId id="279" r:id="rId21"/>
    <p:sldId id="275" r:id="rId22"/>
    <p:sldId id="273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EB3FF0-F3BA-499B-AEFF-537A2031F49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3AC27D-4C40-43D5-BC49-0697C245B95D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b="1" i="1" dirty="0" err="1" smtClean="0">
              <a:solidFill>
                <a:schemeClr val="tx1"/>
              </a:solidFill>
            </a:rPr>
            <a:t>економічні</a:t>
          </a:r>
          <a:r>
            <a:rPr lang="ru-RU" b="0" i="1" dirty="0" smtClean="0">
              <a:solidFill>
                <a:schemeClr val="tx1"/>
              </a:solidFill>
            </a:rPr>
            <a:t> </a:t>
          </a:r>
          <a:r>
            <a:rPr lang="ru-RU" b="0" i="0" dirty="0" smtClean="0">
              <a:solidFill>
                <a:schemeClr val="tx1"/>
              </a:solidFill>
            </a:rPr>
            <a:t>(</a:t>
          </a:r>
          <a:r>
            <a:rPr lang="ru-RU" b="0" i="0" dirty="0" err="1" smtClean="0">
              <a:solidFill>
                <a:schemeClr val="tx1"/>
              </a:solidFill>
            </a:rPr>
            <a:t>нестача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власної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землі</a:t>
          </a:r>
          <a:r>
            <a:rPr lang="ru-RU" b="0" i="0" dirty="0" smtClean="0">
              <a:solidFill>
                <a:schemeClr val="tx1"/>
              </a:solidFill>
            </a:rPr>
            <a:t> у селян </a:t>
          </a:r>
          <a:r>
            <a:rPr lang="ru-RU" b="0" i="0" dirty="0" err="1" smtClean="0">
              <a:solidFill>
                <a:schemeClr val="tx1"/>
              </a:solidFill>
            </a:rPr>
            <a:t>і</a:t>
          </a:r>
          <a:r>
            <a:rPr lang="ru-RU" b="0" i="0" dirty="0" smtClean="0">
              <a:solidFill>
                <a:schemeClr val="tx1"/>
              </a:solidFill>
            </a:rPr>
            <a:t> як </a:t>
          </a:r>
          <a:r>
            <a:rPr lang="ru-RU" b="0" i="0" dirty="0" err="1" smtClean="0">
              <a:solidFill>
                <a:schemeClr val="tx1"/>
              </a:solidFill>
            </a:rPr>
            <a:t>наслідок</a:t>
          </a:r>
          <a:r>
            <a:rPr lang="ru-RU" b="0" i="0" dirty="0" smtClean="0">
              <a:solidFill>
                <a:schemeClr val="tx1"/>
              </a:solidFill>
            </a:rPr>
            <a:t> – </a:t>
          </a:r>
          <a:r>
            <a:rPr lang="ru-RU" b="0" i="0" dirty="0" err="1" smtClean="0">
              <a:solidFill>
                <a:schemeClr val="tx1"/>
              </a:solidFill>
            </a:rPr>
            <a:t>переселення</a:t>
          </a:r>
          <a:r>
            <a:rPr lang="ru-RU" b="0" i="0" dirty="0" smtClean="0">
              <a:solidFill>
                <a:schemeClr val="tx1"/>
              </a:solidFill>
            </a:rPr>
            <a:t> селян на "</a:t>
          </a:r>
          <a:r>
            <a:rPr lang="ru-RU" b="0" i="0" dirty="0" err="1" smtClean="0">
              <a:solidFill>
                <a:schemeClr val="tx1"/>
              </a:solidFill>
            </a:rPr>
            <a:t>Дике</a:t>
          </a:r>
          <a:r>
            <a:rPr lang="ru-RU" b="0" i="0" dirty="0" smtClean="0">
              <a:solidFill>
                <a:schemeClr val="tx1"/>
              </a:solidFill>
            </a:rPr>
            <a:t> поле", у </a:t>
          </a:r>
          <a:r>
            <a:rPr lang="ru-RU" b="0" i="0" dirty="0" err="1" smtClean="0">
              <a:solidFill>
                <a:schemeClr val="tx1"/>
              </a:solidFill>
            </a:rPr>
            <a:t>Запоріжжя</a:t>
          </a:r>
          <a:r>
            <a:rPr lang="ru-RU" b="0" i="0" dirty="0" smtClean="0">
              <a:solidFill>
                <a:schemeClr val="tx1"/>
              </a:solidFill>
            </a:rPr>
            <a:t> та </a:t>
          </a:r>
          <a:r>
            <a:rPr lang="ru-RU" b="0" i="0" dirty="0" err="1" smtClean="0">
              <a:solidFill>
                <a:schemeClr val="tx1"/>
              </a:solidFill>
            </a:rPr>
            <a:t>нижнє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Подніпров'я</a:t>
          </a:r>
          <a:r>
            <a:rPr lang="ru-RU" b="0" i="0" dirty="0" smtClean="0">
              <a:solidFill>
                <a:schemeClr val="tx1"/>
              </a:solidFill>
            </a:rPr>
            <a:t>);</a:t>
          </a:r>
          <a:endParaRPr lang="ru-RU" dirty="0">
            <a:solidFill>
              <a:schemeClr val="tx1"/>
            </a:solidFill>
          </a:endParaRPr>
        </a:p>
      </dgm:t>
    </dgm:pt>
    <dgm:pt modelId="{52CB47F9-02AB-4931-BE2F-0535FEFA3E42}" type="parTrans" cxnId="{62EE5469-63C5-45F5-90A4-87497751455C}">
      <dgm:prSet/>
      <dgm:spPr/>
      <dgm:t>
        <a:bodyPr/>
        <a:lstStyle/>
        <a:p>
          <a:endParaRPr lang="en-US"/>
        </a:p>
      </dgm:t>
    </dgm:pt>
    <dgm:pt modelId="{623C4D20-817E-478C-BA0B-7E9CB03143FB}" type="sibTrans" cxnId="{62EE5469-63C5-45F5-90A4-87497751455C}">
      <dgm:prSet/>
      <dgm:spPr/>
      <dgm:t>
        <a:bodyPr/>
        <a:lstStyle/>
        <a:p>
          <a:endParaRPr lang="en-US"/>
        </a:p>
      </dgm:t>
    </dgm:pt>
    <dgm:pt modelId="{ACD315B0-2DF1-4E06-AC75-E0DE1CAA6C87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b="1" i="1" dirty="0" err="1" smtClean="0">
              <a:solidFill>
                <a:schemeClr val="tx1"/>
              </a:solidFill>
            </a:rPr>
            <a:t>політичні</a:t>
          </a:r>
          <a:r>
            <a:rPr lang="ru-RU" b="0" i="0" dirty="0" smtClean="0">
              <a:solidFill>
                <a:schemeClr val="tx1"/>
              </a:solidFill>
            </a:rPr>
            <a:t> (</a:t>
          </a:r>
          <a:r>
            <a:rPr lang="ru-RU" b="0" i="0" dirty="0" err="1" smtClean="0">
              <a:solidFill>
                <a:schemeClr val="tx1"/>
              </a:solidFill>
            </a:rPr>
            <a:t>прагнення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польської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адміністрації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залучити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козацтво</a:t>
          </a:r>
          <a:r>
            <a:rPr lang="ru-RU" b="0" i="0" dirty="0" smtClean="0">
              <a:solidFill>
                <a:schemeClr val="tx1"/>
              </a:solidFill>
            </a:rPr>
            <a:t> на службу для </a:t>
          </a:r>
          <a:r>
            <a:rPr lang="ru-RU" b="0" i="0" dirty="0" err="1" smtClean="0">
              <a:solidFill>
                <a:schemeClr val="tx1"/>
              </a:solidFill>
            </a:rPr>
            <a:t>охорони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південних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кордонів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від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татарської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загрози</a:t>
          </a:r>
          <a:r>
            <a:rPr lang="ru-RU" b="0" i="0" dirty="0" smtClean="0">
              <a:solidFill>
                <a:schemeClr val="tx1"/>
              </a:solidFill>
            </a:rPr>
            <a:t>);</a:t>
          </a:r>
          <a:endParaRPr lang="ru-RU" dirty="0">
            <a:solidFill>
              <a:schemeClr val="tx1"/>
            </a:solidFill>
          </a:endParaRPr>
        </a:p>
      </dgm:t>
    </dgm:pt>
    <dgm:pt modelId="{5F2C87F2-6170-45EC-BD7D-067769936846}" type="parTrans" cxnId="{559FAFEA-13CC-43FF-B4BC-B1E0C3C48821}">
      <dgm:prSet/>
      <dgm:spPr/>
      <dgm:t>
        <a:bodyPr/>
        <a:lstStyle/>
        <a:p>
          <a:endParaRPr lang="en-US"/>
        </a:p>
      </dgm:t>
    </dgm:pt>
    <dgm:pt modelId="{B8EA5E32-B386-4F39-862F-4FACDE381D5E}" type="sibTrans" cxnId="{559FAFEA-13CC-43FF-B4BC-B1E0C3C48821}">
      <dgm:prSet/>
      <dgm:spPr/>
      <dgm:t>
        <a:bodyPr/>
        <a:lstStyle/>
        <a:p>
          <a:endParaRPr lang="en-US"/>
        </a:p>
      </dgm:t>
    </dgm:pt>
    <dgm:pt modelId="{2E57C448-FFD9-4F34-B304-B7E5CF13EA1C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uk-UA" b="1" i="1" dirty="0" smtClean="0">
              <a:solidFill>
                <a:schemeClr val="tx1"/>
              </a:solidFill>
            </a:rPr>
            <a:t>соціальні</a:t>
          </a:r>
          <a:r>
            <a:rPr lang="uk-UA" b="0" i="1" dirty="0" smtClean="0">
              <a:solidFill>
                <a:schemeClr val="tx1"/>
              </a:solidFill>
            </a:rPr>
            <a:t> </a:t>
          </a:r>
          <a:r>
            <a:rPr lang="uk-UA" b="0" i="0" dirty="0" smtClean="0">
              <a:solidFill>
                <a:schemeClr val="tx1"/>
              </a:solidFill>
            </a:rPr>
            <a:t>(посилення феодальної експлуатації з боку литовських та польських магнатів, шляхти, оформлення кріпосної залежності);</a:t>
          </a:r>
          <a:endParaRPr lang="ru-RU" b="0" i="0" dirty="0">
            <a:solidFill>
              <a:schemeClr val="tx1"/>
            </a:solidFill>
          </a:endParaRPr>
        </a:p>
      </dgm:t>
    </dgm:pt>
    <dgm:pt modelId="{49A1CDAD-FF04-4E01-A444-3E15C5A70A60}" type="parTrans" cxnId="{D9FE5305-CDBB-4141-9E49-1A44337BCF88}">
      <dgm:prSet/>
      <dgm:spPr/>
      <dgm:t>
        <a:bodyPr/>
        <a:lstStyle/>
        <a:p>
          <a:endParaRPr lang="en-US"/>
        </a:p>
      </dgm:t>
    </dgm:pt>
    <dgm:pt modelId="{51ACAA5E-62F9-4E22-A296-4F8606668577}" type="sibTrans" cxnId="{D9FE5305-CDBB-4141-9E49-1A44337BCF88}">
      <dgm:prSet/>
      <dgm:spPr/>
      <dgm:t>
        <a:bodyPr/>
        <a:lstStyle/>
        <a:p>
          <a:endParaRPr lang="en-US"/>
        </a:p>
      </dgm:t>
    </dgm:pt>
    <dgm:pt modelId="{604314F9-019E-42BB-9477-99293F441213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b="1" i="1" dirty="0" err="1" smtClean="0">
              <a:solidFill>
                <a:schemeClr val="tx1"/>
              </a:solidFill>
            </a:rPr>
            <a:t>національно-релігійні</a:t>
          </a:r>
          <a:r>
            <a:rPr lang="ru-RU" b="0" i="1" dirty="0" smtClean="0">
              <a:solidFill>
                <a:schemeClr val="tx1"/>
              </a:solidFill>
            </a:rPr>
            <a:t> </a:t>
          </a:r>
          <a:r>
            <a:rPr lang="ru-RU" b="0" i="0" dirty="0" smtClean="0">
              <a:solidFill>
                <a:schemeClr val="tx1"/>
              </a:solidFill>
            </a:rPr>
            <a:t>(</a:t>
          </a:r>
          <a:r>
            <a:rPr lang="ru-RU" b="0" i="0" dirty="0" err="1" smtClean="0">
              <a:solidFill>
                <a:schemeClr val="tx1"/>
              </a:solidFill>
            </a:rPr>
            <a:t>політика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полонізації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українського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населення</a:t>
          </a:r>
          <a:r>
            <a:rPr lang="ru-RU" b="0" i="0" dirty="0" smtClean="0">
              <a:solidFill>
                <a:schemeClr val="tx1"/>
              </a:solidFill>
            </a:rPr>
            <a:t> та </a:t>
          </a:r>
          <a:r>
            <a:rPr lang="ru-RU" b="0" i="0" dirty="0" err="1" smtClean="0">
              <a:solidFill>
                <a:schemeClr val="tx1"/>
              </a:solidFill>
            </a:rPr>
            <a:t>наступ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католицької</a:t>
          </a:r>
          <a:r>
            <a:rPr lang="ru-RU" b="0" i="0" dirty="0" smtClean="0">
              <a:solidFill>
                <a:schemeClr val="tx1"/>
              </a:solidFill>
            </a:rPr>
            <a:t> церкви на права </a:t>
          </a:r>
          <a:r>
            <a:rPr lang="ru-RU" b="0" i="0" dirty="0" err="1" smtClean="0">
              <a:solidFill>
                <a:schemeClr val="tx1"/>
              </a:solidFill>
            </a:rPr>
            <a:t>православної</a:t>
          </a:r>
          <a:r>
            <a:rPr lang="ru-RU" b="0" i="0" dirty="0" smtClean="0">
              <a:solidFill>
                <a:schemeClr val="tx1"/>
              </a:solidFill>
            </a:rPr>
            <a:t>).</a:t>
          </a:r>
          <a:endParaRPr lang="ru-RU" b="0" i="0" dirty="0">
            <a:solidFill>
              <a:schemeClr val="tx1"/>
            </a:solidFill>
          </a:endParaRPr>
        </a:p>
      </dgm:t>
    </dgm:pt>
    <dgm:pt modelId="{25236F4D-FE73-4DFA-9143-CD7EA722CE7C}" type="parTrans" cxnId="{9842DFC2-9A3A-4D88-B68B-0513941690E6}">
      <dgm:prSet/>
      <dgm:spPr/>
      <dgm:t>
        <a:bodyPr/>
        <a:lstStyle/>
        <a:p>
          <a:endParaRPr lang="en-US"/>
        </a:p>
      </dgm:t>
    </dgm:pt>
    <dgm:pt modelId="{B050D01C-3990-4A6D-85A6-E9B569595AE9}" type="sibTrans" cxnId="{9842DFC2-9A3A-4D88-B68B-0513941690E6}">
      <dgm:prSet/>
      <dgm:spPr/>
      <dgm:t>
        <a:bodyPr/>
        <a:lstStyle/>
        <a:p>
          <a:endParaRPr lang="en-US"/>
        </a:p>
      </dgm:t>
    </dgm:pt>
    <dgm:pt modelId="{274CDB35-BF60-4B41-9C46-22BA1ED9A76D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b="1" i="1" dirty="0" err="1" smtClean="0">
              <a:solidFill>
                <a:schemeClr val="tx1"/>
              </a:solidFill>
            </a:rPr>
            <a:t>стратегічні</a:t>
          </a:r>
          <a:r>
            <a:rPr lang="ru-RU" b="0" i="1" dirty="0" smtClean="0">
              <a:solidFill>
                <a:schemeClr val="tx1"/>
              </a:solidFill>
            </a:rPr>
            <a:t> </a:t>
          </a:r>
          <a:r>
            <a:rPr lang="ru-RU" b="0" i="0" dirty="0" smtClean="0">
              <a:solidFill>
                <a:schemeClr val="tx1"/>
              </a:solidFill>
            </a:rPr>
            <a:t>(</a:t>
          </a:r>
          <a:r>
            <a:rPr lang="ru-RU" b="0" i="0" dirty="0" err="1" smtClean="0">
              <a:solidFill>
                <a:schemeClr val="tx1"/>
              </a:solidFill>
            </a:rPr>
            <a:t>загроза</a:t>
          </a:r>
          <a:r>
            <a:rPr lang="ru-RU" b="0" i="0" dirty="0" smtClean="0">
              <a:solidFill>
                <a:schemeClr val="tx1"/>
              </a:solidFill>
            </a:rPr>
            <a:t> </a:t>
          </a:r>
          <a:r>
            <a:rPr lang="ru-RU" b="0" i="0" dirty="0" err="1" smtClean="0">
              <a:solidFill>
                <a:schemeClr val="tx1"/>
              </a:solidFill>
            </a:rPr>
            <a:t>з</a:t>
          </a:r>
          <a:r>
            <a:rPr lang="ru-RU" b="0" i="0" dirty="0" smtClean="0">
              <a:solidFill>
                <a:schemeClr val="tx1"/>
              </a:solidFill>
            </a:rPr>
            <a:t> боку </a:t>
          </a:r>
          <a:r>
            <a:rPr lang="ru-RU" b="0" i="0" dirty="0" err="1" smtClean="0">
              <a:solidFill>
                <a:schemeClr val="tx1"/>
              </a:solidFill>
            </a:rPr>
            <a:t>Кримського</a:t>
          </a:r>
          <a:r>
            <a:rPr lang="ru-RU" b="0" i="0" dirty="0" smtClean="0">
              <a:solidFill>
                <a:schemeClr val="tx1"/>
              </a:solidFill>
            </a:rPr>
            <a:t> ханства);</a:t>
          </a:r>
          <a:endParaRPr lang="ru-RU" dirty="0">
            <a:solidFill>
              <a:schemeClr val="tx1"/>
            </a:solidFill>
          </a:endParaRPr>
        </a:p>
      </dgm:t>
    </dgm:pt>
    <dgm:pt modelId="{B0980C27-6E71-4218-B9EB-A2BC5FB66346}" type="parTrans" cxnId="{B202F0AE-E680-4B0A-A41C-36BFCAC8C118}">
      <dgm:prSet/>
      <dgm:spPr/>
      <dgm:t>
        <a:bodyPr/>
        <a:lstStyle/>
        <a:p>
          <a:endParaRPr lang="en-US"/>
        </a:p>
      </dgm:t>
    </dgm:pt>
    <dgm:pt modelId="{94C6FF23-B148-4801-99A4-5AC0201CBB7D}" type="sibTrans" cxnId="{B202F0AE-E680-4B0A-A41C-36BFCAC8C118}">
      <dgm:prSet/>
      <dgm:spPr/>
      <dgm:t>
        <a:bodyPr/>
        <a:lstStyle/>
        <a:p>
          <a:endParaRPr lang="en-US"/>
        </a:p>
      </dgm:t>
    </dgm:pt>
    <dgm:pt modelId="{2E20DA22-08E9-47EC-8F06-9A2D0A20A736}" type="pres">
      <dgm:prSet presAssocID="{89EB3FF0-F3BA-499B-AEFF-537A2031F49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789E8A-58D2-4E6D-9B79-31198E0C7B82}" type="pres">
      <dgm:prSet presAssocID="{2E57C448-FFD9-4F34-B304-B7E5CF13EA1C}" presName="node" presStyleLbl="node1" presStyleIdx="0" presStyleCnt="5" custScaleY="154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83DF1A-5796-4074-AC98-0F33F219FF24}" type="pres">
      <dgm:prSet presAssocID="{51ACAA5E-62F9-4E22-A296-4F8606668577}" presName="sibTrans" presStyleCnt="0"/>
      <dgm:spPr/>
    </dgm:pt>
    <dgm:pt modelId="{E20DFED3-7395-4BB0-9F0C-6E84D6819CAB}" type="pres">
      <dgm:prSet presAssocID="{ACD315B0-2DF1-4E06-AC75-E0DE1CAA6C87}" presName="node" presStyleLbl="node1" presStyleIdx="1" presStyleCnt="5" custScaleY="154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3FD75-8EBC-4346-8340-B495357D1292}" type="pres">
      <dgm:prSet presAssocID="{B8EA5E32-B386-4F39-862F-4FACDE381D5E}" presName="sibTrans" presStyleCnt="0"/>
      <dgm:spPr/>
    </dgm:pt>
    <dgm:pt modelId="{BD3B2FE9-E7AF-4AEE-A8EE-D0340BA005E2}" type="pres">
      <dgm:prSet presAssocID="{4C3AC27D-4C40-43D5-BC49-0697C245B95D}" presName="node" presStyleLbl="node1" presStyleIdx="2" presStyleCnt="5" custScaleY="154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518988-DF91-4638-AFE4-A49606ADFD39}" type="pres">
      <dgm:prSet presAssocID="{623C4D20-817E-478C-BA0B-7E9CB03143FB}" presName="sibTrans" presStyleCnt="0"/>
      <dgm:spPr/>
    </dgm:pt>
    <dgm:pt modelId="{4EA49509-0F86-461E-9760-9F858CBFF7F9}" type="pres">
      <dgm:prSet presAssocID="{274CDB35-BF60-4B41-9C46-22BA1ED9A76D}" presName="node" presStyleLbl="node1" presStyleIdx="3" presStyleCnt="5" custScaleY="1697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24720C-1C29-4EB0-A423-331C5F5643FC}" type="pres">
      <dgm:prSet presAssocID="{94C6FF23-B148-4801-99A4-5AC0201CBB7D}" presName="sibTrans" presStyleCnt="0"/>
      <dgm:spPr/>
    </dgm:pt>
    <dgm:pt modelId="{7153F611-F83F-4556-AAC2-C9A943F4CC4D}" type="pres">
      <dgm:prSet presAssocID="{604314F9-019E-42BB-9477-99293F441213}" presName="node" presStyleLbl="node1" presStyleIdx="4" presStyleCnt="5" custScaleY="1702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9FAFEA-13CC-43FF-B4BC-B1E0C3C48821}" srcId="{89EB3FF0-F3BA-499B-AEFF-537A2031F496}" destId="{ACD315B0-2DF1-4E06-AC75-E0DE1CAA6C87}" srcOrd="1" destOrd="0" parTransId="{5F2C87F2-6170-45EC-BD7D-067769936846}" sibTransId="{B8EA5E32-B386-4F39-862F-4FACDE381D5E}"/>
    <dgm:cxn modelId="{EE7D2AD5-2D45-4256-A68D-5DB6F1A913C3}" type="presOf" srcId="{4C3AC27D-4C40-43D5-BC49-0697C245B95D}" destId="{BD3B2FE9-E7AF-4AEE-A8EE-D0340BA005E2}" srcOrd="0" destOrd="0" presId="urn:microsoft.com/office/officeart/2005/8/layout/default"/>
    <dgm:cxn modelId="{D9FE5305-CDBB-4141-9E49-1A44337BCF88}" srcId="{89EB3FF0-F3BA-499B-AEFF-537A2031F496}" destId="{2E57C448-FFD9-4F34-B304-B7E5CF13EA1C}" srcOrd="0" destOrd="0" parTransId="{49A1CDAD-FF04-4E01-A444-3E15C5A70A60}" sibTransId="{51ACAA5E-62F9-4E22-A296-4F8606668577}"/>
    <dgm:cxn modelId="{6DEBF5C6-5E7D-44C5-91B5-6813D46E1241}" type="presOf" srcId="{2E57C448-FFD9-4F34-B304-B7E5CF13EA1C}" destId="{E6789E8A-58D2-4E6D-9B79-31198E0C7B82}" srcOrd="0" destOrd="0" presId="urn:microsoft.com/office/officeart/2005/8/layout/default"/>
    <dgm:cxn modelId="{8CFB15EB-BE35-4BAA-9B42-DFEFF4F088AE}" type="presOf" srcId="{ACD315B0-2DF1-4E06-AC75-E0DE1CAA6C87}" destId="{E20DFED3-7395-4BB0-9F0C-6E84D6819CAB}" srcOrd="0" destOrd="0" presId="urn:microsoft.com/office/officeart/2005/8/layout/default"/>
    <dgm:cxn modelId="{357C604C-1B43-4441-AC3E-D13A95698DFF}" type="presOf" srcId="{274CDB35-BF60-4B41-9C46-22BA1ED9A76D}" destId="{4EA49509-0F86-461E-9760-9F858CBFF7F9}" srcOrd="0" destOrd="0" presId="urn:microsoft.com/office/officeart/2005/8/layout/default"/>
    <dgm:cxn modelId="{B202F0AE-E680-4B0A-A41C-36BFCAC8C118}" srcId="{89EB3FF0-F3BA-499B-AEFF-537A2031F496}" destId="{274CDB35-BF60-4B41-9C46-22BA1ED9A76D}" srcOrd="3" destOrd="0" parTransId="{B0980C27-6E71-4218-B9EB-A2BC5FB66346}" sibTransId="{94C6FF23-B148-4801-99A4-5AC0201CBB7D}"/>
    <dgm:cxn modelId="{62EE5469-63C5-45F5-90A4-87497751455C}" srcId="{89EB3FF0-F3BA-499B-AEFF-537A2031F496}" destId="{4C3AC27D-4C40-43D5-BC49-0697C245B95D}" srcOrd="2" destOrd="0" parTransId="{52CB47F9-02AB-4931-BE2F-0535FEFA3E42}" sibTransId="{623C4D20-817E-478C-BA0B-7E9CB03143FB}"/>
    <dgm:cxn modelId="{D37174E0-1630-45E3-BA97-78102D4F82C9}" type="presOf" srcId="{89EB3FF0-F3BA-499B-AEFF-537A2031F496}" destId="{2E20DA22-08E9-47EC-8F06-9A2D0A20A736}" srcOrd="0" destOrd="0" presId="urn:microsoft.com/office/officeart/2005/8/layout/default"/>
    <dgm:cxn modelId="{9842DFC2-9A3A-4D88-B68B-0513941690E6}" srcId="{89EB3FF0-F3BA-499B-AEFF-537A2031F496}" destId="{604314F9-019E-42BB-9477-99293F441213}" srcOrd="4" destOrd="0" parTransId="{25236F4D-FE73-4DFA-9143-CD7EA722CE7C}" sibTransId="{B050D01C-3990-4A6D-85A6-E9B569595AE9}"/>
    <dgm:cxn modelId="{862B4EF5-2F24-460A-9C59-90EE4563171F}" type="presOf" srcId="{604314F9-019E-42BB-9477-99293F441213}" destId="{7153F611-F83F-4556-AAC2-C9A943F4CC4D}" srcOrd="0" destOrd="0" presId="urn:microsoft.com/office/officeart/2005/8/layout/default"/>
    <dgm:cxn modelId="{D8648D27-34A0-46AA-868D-DCBF78163456}" type="presParOf" srcId="{2E20DA22-08E9-47EC-8F06-9A2D0A20A736}" destId="{E6789E8A-58D2-4E6D-9B79-31198E0C7B82}" srcOrd="0" destOrd="0" presId="urn:microsoft.com/office/officeart/2005/8/layout/default"/>
    <dgm:cxn modelId="{013A9122-C567-413D-B10E-106DD853AF2E}" type="presParOf" srcId="{2E20DA22-08E9-47EC-8F06-9A2D0A20A736}" destId="{B483DF1A-5796-4074-AC98-0F33F219FF24}" srcOrd="1" destOrd="0" presId="urn:microsoft.com/office/officeart/2005/8/layout/default"/>
    <dgm:cxn modelId="{A822447D-4097-49C0-B044-BF51EB279D40}" type="presParOf" srcId="{2E20DA22-08E9-47EC-8F06-9A2D0A20A736}" destId="{E20DFED3-7395-4BB0-9F0C-6E84D6819CAB}" srcOrd="2" destOrd="0" presId="urn:microsoft.com/office/officeart/2005/8/layout/default"/>
    <dgm:cxn modelId="{EC826F96-F5E0-4151-92E5-DC7739B7885F}" type="presParOf" srcId="{2E20DA22-08E9-47EC-8F06-9A2D0A20A736}" destId="{6E43FD75-8EBC-4346-8340-B495357D1292}" srcOrd="3" destOrd="0" presId="urn:microsoft.com/office/officeart/2005/8/layout/default"/>
    <dgm:cxn modelId="{66649416-42FC-4D9E-A2DA-E3DD589D7315}" type="presParOf" srcId="{2E20DA22-08E9-47EC-8F06-9A2D0A20A736}" destId="{BD3B2FE9-E7AF-4AEE-A8EE-D0340BA005E2}" srcOrd="4" destOrd="0" presId="urn:microsoft.com/office/officeart/2005/8/layout/default"/>
    <dgm:cxn modelId="{68AF1F96-493B-4B43-9FF8-63F2A7724289}" type="presParOf" srcId="{2E20DA22-08E9-47EC-8F06-9A2D0A20A736}" destId="{7E518988-DF91-4638-AFE4-A49606ADFD39}" srcOrd="5" destOrd="0" presId="urn:microsoft.com/office/officeart/2005/8/layout/default"/>
    <dgm:cxn modelId="{B2FA0128-EA22-429B-AA9F-56796FDE0D94}" type="presParOf" srcId="{2E20DA22-08E9-47EC-8F06-9A2D0A20A736}" destId="{4EA49509-0F86-461E-9760-9F858CBFF7F9}" srcOrd="6" destOrd="0" presId="urn:microsoft.com/office/officeart/2005/8/layout/default"/>
    <dgm:cxn modelId="{FF05B3DB-0DE3-4286-AD33-94238916A511}" type="presParOf" srcId="{2E20DA22-08E9-47EC-8F06-9A2D0A20A736}" destId="{AE24720C-1C29-4EB0-A423-331C5F5643FC}" srcOrd="7" destOrd="0" presId="urn:microsoft.com/office/officeart/2005/8/layout/default"/>
    <dgm:cxn modelId="{80B6A980-98BB-4981-897E-6C29FE6D54B5}" type="presParOf" srcId="{2E20DA22-08E9-47EC-8F06-9A2D0A20A736}" destId="{7153F611-F83F-4556-AAC2-C9A943F4CC4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E34B7B-EC37-4DEC-96F6-0DBC52743B7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6891E1-33A0-4A7D-A57F-250315147D50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Скотарство</a:t>
          </a:r>
          <a:r>
            <a:rPr lang="uk-UA" dirty="0" smtClean="0"/>
            <a:t> </a:t>
          </a:r>
          <a:endParaRPr lang="en-US" dirty="0"/>
        </a:p>
      </dgm:t>
    </dgm:pt>
    <dgm:pt modelId="{8D516435-D928-4F6D-8173-1EF2CB2CF23E}" type="parTrans" cxnId="{5D909810-F40F-4FBC-96F0-2DF47172058D}">
      <dgm:prSet/>
      <dgm:spPr/>
      <dgm:t>
        <a:bodyPr/>
        <a:lstStyle/>
        <a:p>
          <a:endParaRPr lang="en-US"/>
        </a:p>
      </dgm:t>
    </dgm:pt>
    <dgm:pt modelId="{F7AE4A3F-70CC-4A9F-B6A4-AECFDFD8A8FF}" type="sibTrans" cxnId="{5D909810-F40F-4FBC-96F0-2DF47172058D}">
      <dgm:prSet/>
      <dgm:spPr/>
      <dgm:t>
        <a:bodyPr/>
        <a:lstStyle/>
        <a:p>
          <a:endParaRPr lang="en-US"/>
        </a:p>
      </dgm:t>
    </dgm:pt>
    <dgm:pt modelId="{25B79C5F-AA33-470A-9DCD-1559F6FDFEB6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uk-UA" dirty="0" smtClean="0"/>
            <a:t>Розводили коней, велику рогату худобу та овець.</a:t>
          </a:r>
          <a:endParaRPr lang="en-US" dirty="0"/>
        </a:p>
      </dgm:t>
    </dgm:pt>
    <dgm:pt modelId="{DA93FE9F-1BFC-4B72-A7C9-196EBDFB9198}" type="parTrans" cxnId="{3F2D87E6-7BED-437C-BA28-EEB09528529B}">
      <dgm:prSet/>
      <dgm:spPr/>
      <dgm:t>
        <a:bodyPr/>
        <a:lstStyle/>
        <a:p>
          <a:endParaRPr lang="en-US"/>
        </a:p>
      </dgm:t>
    </dgm:pt>
    <dgm:pt modelId="{54E744F4-51EE-4DBE-B9E0-1381961013B3}" type="sibTrans" cxnId="{3F2D87E6-7BED-437C-BA28-EEB09528529B}">
      <dgm:prSet/>
      <dgm:spPr/>
      <dgm:t>
        <a:bodyPr/>
        <a:lstStyle/>
        <a:p>
          <a:endParaRPr lang="en-US"/>
        </a:p>
      </dgm:t>
    </dgm:pt>
    <dgm:pt modelId="{160ECDAA-4487-44FF-B886-693817CAA3DD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Промисли</a:t>
          </a:r>
          <a:r>
            <a:rPr lang="uk-UA" dirty="0" smtClean="0"/>
            <a:t> </a:t>
          </a:r>
          <a:endParaRPr lang="en-US" dirty="0"/>
        </a:p>
      </dgm:t>
    </dgm:pt>
    <dgm:pt modelId="{5BD071D0-4A7F-4FDC-859F-7017F53CDCF2}" type="parTrans" cxnId="{54D753DA-8385-4035-8C01-1009E2C3CD21}">
      <dgm:prSet/>
      <dgm:spPr/>
      <dgm:t>
        <a:bodyPr/>
        <a:lstStyle/>
        <a:p>
          <a:endParaRPr lang="en-US"/>
        </a:p>
      </dgm:t>
    </dgm:pt>
    <dgm:pt modelId="{32393F0F-537A-4E51-AFFA-4E7936992DBF}" type="sibTrans" cxnId="{54D753DA-8385-4035-8C01-1009E2C3CD21}">
      <dgm:prSet/>
      <dgm:spPr/>
      <dgm:t>
        <a:bodyPr/>
        <a:lstStyle/>
        <a:p>
          <a:endParaRPr lang="en-US"/>
        </a:p>
      </dgm:t>
    </dgm:pt>
    <dgm:pt modelId="{8943640A-9F3F-4816-888F-D0EF41AD1371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uk-UA" dirty="0" smtClean="0"/>
            <a:t>Основним промислом було рибальство</a:t>
          </a:r>
          <a:endParaRPr lang="en-US" dirty="0"/>
        </a:p>
      </dgm:t>
    </dgm:pt>
    <dgm:pt modelId="{F41A2407-0061-46EE-AEAE-529C7837B748}" type="parTrans" cxnId="{E7940ACC-E0A3-44F0-AB92-2D2B23163834}">
      <dgm:prSet/>
      <dgm:spPr/>
      <dgm:t>
        <a:bodyPr/>
        <a:lstStyle/>
        <a:p>
          <a:endParaRPr lang="en-US"/>
        </a:p>
      </dgm:t>
    </dgm:pt>
    <dgm:pt modelId="{8054237D-F10E-4ED5-89AA-C0DD12DD6EED}" type="sibTrans" cxnId="{E7940ACC-E0A3-44F0-AB92-2D2B23163834}">
      <dgm:prSet/>
      <dgm:spPr/>
      <dgm:t>
        <a:bodyPr/>
        <a:lstStyle/>
        <a:p>
          <a:endParaRPr lang="en-US"/>
        </a:p>
      </dgm:t>
    </dgm:pt>
    <dgm:pt modelId="{6719F018-0C97-4E61-B65E-71E4E75EC725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uk-UA" dirty="0" smtClean="0"/>
            <a:t>Важливим було також мисливство</a:t>
          </a:r>
          <a:endParaRPr lang="en-US" dirty="0"/>
        </a:p>
      </dgm:t>
    </dgm:pt>
    <dgm:pt modelId="{828D5BB7-F96E-40DC-B1A8-76998D09D0AB}" type="parTrans" cxnId="{95BA3ECD-6052-4645-8B73-A30E1862F2EA}">
      <dgm:prSet/>
      <dgm:spPr/>
      <dgm:t>
        <a:bodyPr/>
        <a:lstStyle/>
        <a:p>
          <a:endParaRPr lang="en-US"/>
        </a:p>
      </dgm:t>
    </dgm:pt>
    <dgm:pt modelId="{87A9AC5D-9486-41B6-AD2C-89B45F0D198E}" type="sibTrans" cxnId="{95BA3ECD-6052-4645-8B73-A30E1862F2EA}">
      <dgm:prSet/>
      <dgm:spPr/>
      <dgm:t>
        <a:bodyPr/>
        <a:lstStyle/>
        <a:p>
          <a:endParaRPr lang="en-US"/>
        </a:p>
      </dgm:t>
    </dgm:pt>
    <dgm:pt modelId="{41324920-65D2-466D-B4B7-785D86C10718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Торгівля</a:t>
          </a:r>
          <a:r>
            <a:rPr lang="uk-UA" dirty="0" smtClean="0"/>
            <a:t> </a:t>
          </a:r>
          <a:endParaRPr lang="en-US" dirty="0"/>
        </a:p>
      </dgm:t>
    </dgm:pt>
    <dgm:pt modelId="{98462CD5-A13C-4BD0-9E14-B3D6A29726A8}" type="parTrans" cxnId="{0D919D14-26FD-4C5D-96EE-A944C2ECBD35}">
      <dgm:prSet/>
      <dgm:spPr/>
      <dgm:t>
        <a:bodyPr/>
        <a:lstStyle/>
        <a:p>
          <a:endParaRPr lang="en-US"/>
        </a:p>
      </dgm:t>
    </dgm:pt>
    <dgm:pt modelId="{0A7CE914-4E05-4908-AD1E-E075A251E1BF}" type="sibTrans" cxnId="{0D919D14-26FD-4C5D-96EE-A944C2ECBD35}">
      <dgm:prSet/>
      <dgm:spPr/>
      <dgm:t>
        <a:bodyPr/>
        <a:lstStyle/>
        <a:p>
          <a:endParaRPr lang="en-US"/>
        </a:p>
      </dgm:t>
    </dgm:pt>
    <dgm:pt modelId="{F5070869-D1E8-42A3-9F41-84701B5293A4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uk-UA" dirty="0" smtClean="0"/>
            <a:t>морська</a:t>
          </a:r>
          <a:endParaRPr lang="en-US" dirty="0"/>
        </a:p>
      </dgm:t>
    </dgm:pt>
    <dgm:pt modelId="{B47D98E7-8FCB-4ADE-975C-4B1F26E33D89}" type="parTrans" cxnId="{083E7F50-7CEA-41E4-9461-1E5D815CA39E}">
      <dgm:prSet/>
      <dgm:spPr/>
      <dgm:t>
        <a:bodyPr/>
        <a:lstStyle/>
        <a:p>
          <a:endParaRPr lang="en-US"/>
        </a:p>
      </dgm:t>
    </dgm:pt>
    <dgm:pt modelId="{183103F3-8154-4FC1-96C8-F559E2479800}" type="sibTrans" cxnId="{083E7F50-7CEA-41E4-9461-1E5D815CA39E}">
      <dgm:prSet/>
      <dgm:spPr/>
      <dgm:t>
        <a:bodyPr/>
        <a:lstStyle/>
        <a:p>
          <a:endParaRPr lang="en-US"/>
        </a:p>
      </dgm:t>
    </dgm:pt>
    <dgm:pt modelId="{74F18D14-DC71-4307-87C0-28786683C253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uk-UA" dirty="0" smtClean="0"/>
            <a:t>сухопутна</a:t>
          </a:r>
          <a:endParaRPr lang="en-US" dirty="0"/>
        </a:p>
      </dgm:t>
    </dgm:pt>
    <dgm:pt modelId="{D804D04E-4388-4EFA-8702-335CB4C75876}" type="parTrans" cxnId="{131323F4-18AA-4068-A01C-B69B3CCE5E83}">
      <dgm:prSet/>
      <dgm:spPr/>
      <dgm:t>
        <a:bodyPr/>
        <a:lstStyle/>
        <a:p>
          <a:endParaRPr lang="en-US"/>
        </a:p>
      </dgm:t>
    </dgm:pt>
    <dgm:pt modelId="{BDE2C34D-9512-4471-B705-728872FFE46A}" type="sibTrans" cxnId="{131323F4-18AA-4068-A01C-B69B3CCE5E83}">
      <dgm:prSet/>
      <dgm:spPr/>
      <dgm:t>
        <a:bodyPr/>
        <a:lstStyle/>
        <a:p>
          <a:endParaRPr lang="en-US"/>
        </a:p>
      </dgm:t>
    </dgm:pt>
    <dgm:pt modelId="{8ACA44D2-418B-449D-AA1E-09332122C7C5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uk-UA" dirty="0" smtClean="0"/>
            <a:t>Розвивалося </a:t>
          </a:r>
          <a:r>
            <a:rPr lang="uk-UA" dirty="0" err="1" smtClean="0"/>
            <a:t>бджолярство</a:t>
          </a:r>
          <a:endParaRPr lang="en-US" dirty="0"/>
        </a:p>
      </dgm:t>
    </dgm:pt>
    <dgm:pt modelId="{6BD8DBBD-6D49-4AD3-B9F2-345BC2AF2F26}" type="parTrans" cxnId="{6A47090E-D2EA-4BC4-AEF6-538C93FCF96A}">
      <dgm:prSet/>
      <dgm:spPr/>
      <dgm:t>
        <a:bodyPr/>
        <a:lstStyle/>
        <a:p>
          <a:endParaRPr lang="en-US"/>
        </a:p>
      </dgm:t>
    </dgm:pt>
    <dgm:pt modelId="{6C387C0E-2B76-4070-9E5D-D0ED3869B861}" type="sibTrans" cxnId="{6A47090E-D2EA-4BC4-AEF6-538C93FCF96A}">
      <dgm:prSet/>
      <dgm:spPr/>
      <dgm:t>
        <a:bodyPr/>
        <a:lstStyle/>
        <a:p>
          <a:endParaRPr lang="en-US"/>
        </a:p>
      </dgm:t>
    </dgm:pt>
    <dgm:pt modelId="{FA8632E1-0095-4DE1-8B8B-E9938A0FD9B6}" type="pres">
      <dgm:prSet presAssocID="{BDE34B7B-EC37-4DEC-96F6-0DBC52743B7F}" presName="Name0" presStyleCnt="0">
        <dgm:presLayoutVars>
          <dgm:dir/>
          <dgm:animLvl val="lvl"/>
          <dgm:resizeHandles val="exact"/>
        </dgm:presLayoutVars>
      </dgm:prSet>
      <dgm:spPr/>
    </dgm:pt>
    <dgm:pt modelId="{5BBFA715-8739-45BA-A474-34D1BC5F8D8F}" type="pres">
      <dgm:prSet presAssocID="{4B6891E1-33A0-4A7D-A57F-250315147D50}" presName="linNode" presStyleCnt="0"/>
      <dgm:spPr/>
    </dgm:pt>
    <dgm:pt modelId="{32695A04-5293-49D7-BE23-C852E67DA1DA}" type="pres">
      <dgm:prSet presAssocID="{4B6891E1-33A0-4A7D-A57F-250315147D5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74F94B7-AC8C-4F67-9DDA-50144F50EB55}" type="pres">
      <dgm:prSet presAssocID="{4B6891E1-33A0-4A7D-A57F-250315147D5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75C79-F1AE-4D4D-8A4C-B7018771B7B0}" type="pres">
      <dgm:prSet presAssocID="{F7AE4A3F-70CC-4A9F-B6A4-AECFDFD8A8FF}" presName="sp" presStyleCnt="0"/>
      <dgm:spPr/>
    </dgm:pt>
    <dgm:pt modelId="{4E707FDF-912B-425D-9DD5-C1CC28776A41}" type="pres">
      <dgm:prSet presAssocID="{160ECDAA-4487-44FF-B886-693817CAA3DD}" presName="linNode" presStyleCnt="0"/>
      <dgm:spPr/>
    </dgm:pt>
    <dgm:pt modelId="{6B882D4F-96F5-424D-879F-E93299EA77E9}" type="pres">
      <dgm:prSet presAssocID="{160ECDAA-4487-44FF-B886-693817CAA3D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80D9651-3B93-4B80-B805-AC14C62D82AE}" type="pres">
      <dgm:prSet presAssocID="{160ECDAA-4487-44FF-B886-693817CAA3D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62B91-52D3-4F08-9522-280D488D4310}" type="pres">
      <dgm:prSet presAssocID="{32393F0F-537A-4E51-AFFA-4E7936992DBF}" presName="sp" presStyleCnt="0"/>
      <dgm:spPr/>
    </dgm:pt>
    <dgm:pt modelId="{65329F40-120B-4EA2-80BB-94EF16A2AAFE}" type="pres">
      <dgm:prSet presAssocID="{41324920-65D2-466D-B4B7-785D86C10718}" presName="linNode" presStyleCnt="0"/>
      <dgm:spPr/>
    </dgm:pt>
    <dgm:pt modelId="{DA00247E-8882-47B2-B94D-35043CFB1468}" type="pres">
      <dgm:prSet presAssocID="{41324920-65D2-466D-B4B7-785D86C1071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4D2011F-0CA7-499A-9F10-CBEDDA45F1C3}" type="pres">
      <dgm:prSet presAssocID="{41324920-65D2-466D-B4B7-785D86C1071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A47090E-D2EA-4BC4-AEF6-538C93FCF96A}" srcId="{160ECDAA-4487-44FF-B886-693817CAA3DD}" destId="{8ACA44D2-418B-449D-AA1E-09332122C7C5}" srcOrd="2" destOrd="0" parTransId="{6BD8DBBD-6D49-4AD3-B9F2-345BC2AF2F26}" sibTransId="{6C387C0E-2B76-4070-9E5D-D0ED3869B861}"/>
    <dgm:cxn modelId="{08802B0D-5F2C-4BD6-BBC8-B9FA64C632B6}" type="presOf" srcId="{6719F018-0C97-4E61-B65E-71E4E75EC725}" destId="{580D9651-3B93-4B80-B805-AC14C62D82AE}" srcOrd="0" destOrd="1" presId="urn:microsoft.com/office/officeart/2005/8/layout/vList5"/>
    <dgm:cxn modelId="{131323F4-18AA-4068-A01C-B69B3CCE5E83}" srcId="{41324920-65D2-466D-B4B7-785D86C10718}" destId="{74F18D14-DC71-4307-87C0-28786683C253}" srcOrd="1" destOrd="0" parTransId="{D804D04E-4388-4EFA-8702-335CB4C75876}" sibTransId="{BDE2C34D-9512-4471-B705-728872FFE46A}"/>
    <dgm:cxn modelId="{083E7F50-7CEA-41E4-9461-1E5D815CA39E}" srcId="{41324920-65D2-466D-B4B7-785D86C10718}" destId="{F5070869-D1E8-42A3-9F41-84701B5293A4}" srcOrd="0" destOrd="0" parTransId="{B47D98E7-8FCB-4ADE-975C-4B1F26E33D89}" sibTransId="{183103F3-8154-4FC1-96C8-F559E2479800}"/>
    <dgm:cxn modelId="{A5110183-78E0-466F-A0BB-B82BB1E4BC27}" type="presOf" srcId="{8943640A-9F3F-4816-888F-D0EF41AD1371}" destId="{580D9651-3B93-4B80-B805-AC14C62D82AE}" srcOrd="0" destOrd="0" presId="urn:microsoft.com/office/officeart/2005/8/layout/vList5"/>
    <dgm:cxn modelId="{D26BB55E-81D3-4B70-A276-82E2BB4A3F01}" type="presOf" srcId="{25B79C5F-AA33-470A-9DCD-1559F6FDFEB6}" destId="{374F94B7-AC8C-4F67-9DDA-50144F50EB55}" srcOrd="0" destOrd="0" presId="urn:microsoft.com/office/officeart/2005/8/layout/vList5"/>
    <dgm:cxn modelId="{776B8FA9-60E7-4B3E-A42D-C7D4BC3CAEEC}" type="presOf" srcId="{BDE34B7B-EC37-4DEC-96F6-0DBC52743B7F}" destId="{FA8632E1-0095-4DE1-8B8B-E9938A0FD9B6}" srcOrd="0" destOrd="0" presId="urn:microsoft.com/office/officeart/2005/8/layout/vList5"/>
    <dgm:cxn modelId="{0D919D14-26FD-4C5D-96EE-A944C2ECBD35}" srcId="{BDE34B7B-EC37-4DEC-96F6-0DBC52743B7F}" destId="{41324920-65D2-466D-B4B7-785D86C10718}" srcOrd="2" destOrd="0" parTransId="{98462CD5-A13C-4BD0-9E14-B3D6A29726A8}" sibTransId="{0A7CE914-4E05-4908-AD1E-E075A251E1BF}"/>
    <dgm:cxn modelId="{E7940ACC-E0A3-44F0-AB92-2D2B23163834}" srcId="{160ECDAA-4487-44FF-B886-693817CAA3DD}" destId="{8943640A-9F3F-4816-888F-D0EF41AD1371}" srcOrd="0" destOrd="0" parTransId="{F41A2407-0061-46EE-AEAE-529C7837B748}" sibTransId="{8054237D-F10E-4ED5-89AA-C0DD12DD6EED}"/>
    <dgm:cxn modelId="{CD2AE585-9FED-4554-991B-A9C0B0B7B619}" type="presOf" srcId="{74F18D14-DC71-4307-87C0-28786683C253}" destId="{B4D2011F-0CA7-499A-9F10-CBEDDA45F1C3}" srcOrd="0" destOrd="1" presId="urn:microsoft.com/office/officeart/2005/8/layout/vList5"/>
    <dgm:cxn modelId="{1114FF7C-70A7-4A13-ACB1-AB883D9A8379}" type="presOf" srcId="{8ACA44D2-418B-449D-AA1E-09332122C7C5}" destId="{580D9651-3B93-4B80-B805-AC14C62D82AE}" srcOrd="0" destOrd="2" presId="urn:microsoft.com/office/officeart/2005/8/layout/vList5"/>
    <dgm:cxn modelId="{1D6763F6-F27F-4FF3-B1C7-10A35A0A3809}" type="presOf" srcId="{160ECDAA-4487-44FF-B886-693817CAA3DD}" destId="{6B882D4F-96F5-424D-879F-E93299EA77E9}" srcOrd="0" destOrd="0" presId="urn:microsoft.com/office/officeart/2005/8/layout/vList5"/>
    <dgm:cxn modelId="{54D753DA-8385-4035-8C01-1009E2C3CD21}" srcId="{BDE34B7B-EC37-4DEC-96F6-0DBC52743B7F}" destId="{160ECDAA-4487-44FF-B886-693817CAA3DD}" srcOrd="1" destOrd="0" parTransId="{5BD071D0-4A7F-4FDC-859F-7017F53CDCF2}" sibTransId="{32393F0F-537A-4E51-AFFA-4E7936992DBF}"/>
    <dgm:cxn modelId="{7CF9E253-2C20-4B43-A7CA-95A054250E5A}" type="presOf" srcId="{41324920-65D2-466D-B4B7-785D86C10718}" destId="{DA00247E-8882-47B2-B94D-35043CFB1468}" srcOrd="0" destOrd="0" presId="urn:microsoft.com/office/officeart/2005/8/layout/vList5"/>
    <dgm:cxn modelId="{A0EECF8E-1643-4076-8A9C-A6BC9C969DAD}" type="presOf" srcId="{4B6891E1-33A0-4A7D-A57F-250315147D50}" destId="{32695A04-5293-49D7-BE23-C852E67DA1DA}" srcOrd="0" destOrd="0" presId="urn:microsoft.com/office/officeart/2005/8/layout/vList5"/>
    <dgm:cxn modelId="{3F2D87E6-7BED-437C-BA28-EEB09528529B}" srcId="{4B6891E1-33A0-4A7D-A57F-250315147D50}" destId="{25B79C5F-AA33-470A-9DCD-1559F6FDFEB6}" srcOrd="0" destOrd="0" parTransId="{DA93FE9F-1BFC-4B72-A7C9-196EBDFB9198}" sibTransId="{54E744F4-51EE-4DBE-B9E0-1381961013B3}"/>
    <dgm:cxn modelId="{95BA3ECD-6052-4645-8B73-A30E1862F2EA}" srcId="{160ECDAA-4487-44FF-B886-693817CAA3DD}" destId="{6719F018-0C97-4E61-B65E-71E4E75EC725}" srcOrd="1" destOrd="0" parTransId="{828D5BB7-F96E-40DC-B1A8-76998D09D0AB}" sibTransId="{87A9AC5D-9486-41B6-AD2C-89B45F0D198E}"/>
    <dgm:cxn modelId="{5D909810-F40F-4FBC-96F0-2DF47172058D}" srcId="{BDE34B7B-EC37-4DEC-96F6-0DBC52743B7F}" destId="{4B6891E1-33A0-4A7D-A57F-250315147D50}" srcOrd="0" destOrd="0" parTransId="{8D516435-D928-4F6D-8173-1EF2CB2CF23E}" sibTransId="{F7AE4A3F-70CC-4A9F-B6A4-AECFDFD8A8FF}"/>
    <dgm:cxn modelId="{5D31A14E-A39E-46F9-B1AC-7695058D0063}" type="presOf" srcId="{F5070869-D1E8-42A3-9F41-84701B5293A4}" destId="{B4D2011F-0CA7-499A-9F10-CBEDDA45F1C3}" srcOrd="0" destOrd="0" presId="urn:microsoft.com/office/officeart/2005/8/layout/vList5"/>
    <dgm:cxn modelId="{C4BC0FF6-CDF3-4B8F-ABB8-549247A31BE2}" type="presParOf" srcId="{FA8632E1-0095-4DE1-8B8B-E9938A0FD9B6}" destId="{5BBFA715-8739-45BA-A474-34D1BC5F8D8F}" srcOrd="0" destOrd="0" presId="urn:microsoft.com/office/officeart/2005/8/layout/vList5"/>
    <dgm:cxn modelId="{0A9639E9-AD2F-4E43-828D-21CED06F4676}" type="presParOf" srcId="{5BBFA715-8739-45BA-A474-34D1BC5F8D8F}" destId="{32695A04-5293-49D7-BE23-C852E67DA1DA}" srcOrd="0" destOrd="0" presId="urn:microsoft.com/office/officeart/2005/8/layout/vList5"/>
    <dgm:cxn modelId="{8EFD4F18-F4F5-457A-84BC-4504F84D24C7}" type="presParOf" srcId="{5BBFA715-8739-45BA-A474-34D1BC5F8D8F}" destId="{374F94B7-AC8C-4F67-9DDA-50144F50EB55}" srcOrd="1" destOrd="0" presId="urn:microsoft.com/office/officeart/2005/8/layout/vList5"/>
    <dgm:cxn modelId="{8B20C06A-C219-4067-BD18-248FA587EB86}" type="presParOf" srcId="{FA8632E1-0095-4DE1-8B8B-E9938A0FD9B6}" destId="{28175C79-F1AE-4D4D-8A4C-B7018771B7B0}" srcOrd="1" destOrd="0" presId="urn:microsoft.com/office/officeart/2005/8/layout/vList5"/>
    <dgm:cxn modelId="{D3EFF813-18BB-4F1E-BF1C-9EB2A9C578BA}" type="presParOf" srcId="{FA8632E1-0095-4DE1-8B8B-E9938A0FD9B6}" destId="{4E707FDF-912B-425D-9DD5-C1CC28776A41}" srcOrd="2" destOrd="0" presId="urn:microsoft.com/office/officeart/2005/8/layout/vList5"/>
    <dgm:cxn modelId="{5BE260F7-BD58-4CD7-BA33-88C3C734920A}" type="presParOf" srcId="{4E707FDF-912B-425D-9DD5-C1CC28776A41}" destId="{6B882D4F-96F5-424D-879F-E93299EA77E9}" srcOrd="0" destOrd="0" presId="urn:microsoft.com/office/officeart/2005/8/layout/vList5"/>
    <dgm:cxn modelId="{7C75958C-EB6C-47DE-A407-B771F1B68FC5}" type="presParOf" srcId="{4E707FDF-912B-425D-9DD5-C1CC28776A41}" destId="{580D9651-3B93-4B80-B805-AC14C62D82AE}" srcOrd="1" destOrd="0" presId="urn:microsoft.com/office/officeart/2005/8/layout/vList5"/>
    <dgm:cxn modelId="{C92D4474-FB48-49C0-9A41-F26FE1CFDF1A}" type="presParOf" srcId="{FA8632E1-0095-4DE1-8B8B-E9938A0FD9B6}" destId="{ABF62B91-52D3-4F08-9522-280D488D4310}" srcOrd="3" destOrd="0" presId="urn:microsoft.com/office/officeart/2005/8/layout/vList5"/>
    <dgm:cxn modelId="{7E16D87B-F1B3-4D92-B73C-716F659CA5F7}" type="presParOf" srcId="{FA8632E1-0095-4DE1-8B8B-E9938A0FD9B6}" destId="{65329F40-120B-4EA2-80BB-94EF16A2AAFE}" srcOrd="4" destOrd="0" presId="urn:microsoft.com/office/officeart/2005/8/layout/vList5"/>
    <dgm:cxn modelId="{3648EA4F-21B0-4617-ADF5-7FD6BE246217}" type="presParOf" srcId="{65329F40-120B-4EA2-80BB-94EF16A2AAFE}" destId="{DA00247E-8882-47B2-B94D-35043CFB1468}" srcOrd="0" destOrd="0" presId="urn:microsoft.com/office/officeart/2005/8/layout/vList5"/>
    <dgm:cxn modelId="{8325C676-4AF3-4D31-9D1E-BB37D772F8C3}" type="presParOf" srcId="{65329F40-120B-4EA2-80BB-94EF16A2AAFE}" destId="{B4D2011F-0CA7-499A-9F10-CBEDDA45F1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0B298A-3499-426A-BA2F-34BD2E4D7A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5035B2-F147-41C2-A976-2EA683A9A34C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Ремесло</a:t>
          </a:r>
          <a:r>
            <a:rPr lang="uk-UA" dirty="0" smtClean="0"/>
            <a:t> </a:t>
          </a:r>
          <a:endParaRPr lang="en-US" dirty="0"/>
        </a:p>
      </dgm:t>
    </dgm:pt>
    <dgm:pt modelId="{56E93CE0-2DEC-44D5-A3B1-7A28217989D4}" type="parTrans" cxnId="{501B54E7-E0A6-4EE6-91AE-C5A7F70D5127}">
      <dgm:prSet/>
      <dgm:spPr/>
      <dgm:t>
        <a:bodyPr/>
        <a:lstStyle/>
        <a:p>
          <a:endParaRPr lang="en-US"/>
        </a:p>
      </dgm:t>
    </dgm:pt>
    <dgm:pt modelId="{1A086377-BA8A-4ECE-9150-F20295D50E73}" type="sibTrans" cxnId="{501B54E7-E0A6-4EE6-91AE-C5A7F70D5127}">
      <dgm:prSet/>
      <dgm:spPr/>
      <dgm:t>
        <a:bodyPr/>
        <a:lstStyle/>
        <a:p>
          <a:endParaRPr lang="en-US"/>
        </a:p>
      </dgm:t>
    </dgm:pt>
    <dgm:pt modelId="{6C2FA045-52D9-4B78-92D4-157B5BC9BFF9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ru-RU" b="0" i="0" dirty="0" smtClean="0"/>
            <a:t>Ремесла не приносили </a:t>
          </a:r>
          <a:r>
            <a:rPr lang="ru-RU" b="0" i="0" dirty="0" err="1" smtClean="0"/>
            <a:t>такої</a:t>
          </a:r>
          <a:r>
            <a:rPr lang="ru-RU" b="0" i="0" dirty="0" smtClean="0"/>
            <a:t> </a:t>
          </a:r>
          <a:r>
            <a:rPr lang="ru-RU" b="0" i="0" dirty="0" err="1" smtClean="0"/>
            <a:t>користі</a:t>
          </a:r>
          <a:r>
            <a:rPr lang="ru-RU" b="0" i="0" dirty="0" smtClean="0"/>
            <a:t>, як </a:t>
          </a:r>
          <a:r>
            <a:rPr lang="ru-RU" b="0" i="0" dirty="0" err="1" smtClean="0"/>
            <a:t>торгівля</a:t>
          </a:r>
          <a:r>
            <a:rPr lang="ru-RU" b="0" i="0" dirty="0" smtClean="0"/>
            <a:t> та </a:t>
          </a:r>
          <a:r>
            <a:rPr lang="ru-RU" b="0" i="0" dirty="0" err="1" smtClean="0"/>
            <a:t>сільське</a:t>
          </a:r>
          <a:r>
            <a:rPr lang="ru-RU" b="0" i="0" dirty="0" smtClean="0"/>
            <a:t> </a:t>
          </a:r>
          <a:r>
            <a:rPr lang="ru-RU" b="0" i="0" dirty="0" err="1" smtClean="0"/>
            <a:t>господарство</a:t>
          </a:r>
          <a:r>
            <a:rPr lang="ru-RU" b="0" i="0" dirty="0" smtClean="0"/>
            <a:t>, </a:t>
          </a:r>
          <a:r>
            <a:rPr lang="ru-RU" b="0" i="0" dirty="0" err="1" smtClean="0"/>
            <a:t>і</a:t>
          </a:r>
          <a:r>
            <a:rPr lang="ru-RU" b="0" i="0" dirty="0" smtClean="0"/>
            <a:t> </a:t>
          </a:r>
          <a:r>
            <a:rPr lang="ru-RU" b="0" i="0" dirty="0" err="1" smtClean="0"/>
            <a:t>були</a:t>
          </a:r>
          <a:r>
            <a:rPr lang="ru-RU" b="0" i="0" dirty="0" smtClean="0"/>
            <a:t> мало </a:t>
          </a:r>
          <a:r>
            <a:rPr lang="ru-RU" b="0" i="0" dirty="0" err="1" smtClean="0"/>
            <a:t>розвинуті</a:t>
          </a:r>
          <a:r>
            <a:rPr lang="ru-RU" b="0" i="0" dirty="0" smtClean="0"/>
            <a:t> у </a:t>
          </a:r>
          <a:r>
            <a:rPr lang="ru-RU" b="0" i="0" dirty="0" err="1" smtClean="0"/>
            <a:t>козаків</a:t>
          </a:r>
          <a:r>
            <a:rPr lang="ru-RU" b="0" i="0" dirty="0" smtClean="0"/>
            <a:t>. На </a:t>
          </a:r>
          <a:r>
            <a:rPr lang="ru-RU" b="0" i="0" dirty="0" err="1" smtClean="0"/>
            <a:t>території</a:t>
          </a:r>
          <a:r>
            <a:rPr lang="ru-RU" b="0" i="0" dirty="0" smtClean="0"/>
            <a:t> </a:t>
          </a:r>
          <a:r>
            <a:rPr lang="ru-RU" b="0" i="0" dirty="0" err="1" smtClean="0"/>
            <a:t>самої</a:t>
          </a:r>
          <a:r>
            <a:rPr lang="ru-RU" b="0" i="0" dirty="0" smtClean="0"/>
            <a:t> </a:t>
          </a:r>
          <a:r>
            <a:rPr lang="ru-RU" b="0" i="0" dirty="0" err="1" smtClean="0"/>
            <a:t>Січі</a:t>
          </a:r>
          <a:r>
            <a:rPr lang="ru-RU" b="0" i="0" dirty="0" smtClean="0"/>
            <a:t> жили </a:t>
          </a:r>
          <a:r>
            <a:rPr lang="ru-RU" b="0" i="0" dirty="0" err="1" smtClean="0"/>
            <a:t>різні</a:t>
          </a:r>
          <a:r>
            <a:rPr lang="ru-RU" b="0" i="0" dirty="0" smtClean="0"/>
            <a:t> </a:t>
          </a:r>
          <a:r>
            <a:rPr lang="ru-RU" b="0" i="0" dirty="0" err="1" smtClean="0"/>
            <a:t>майстри</a:t>
          </a:r>
          <a:r>
            <a:rPr lang="ru-RU" b="0" i="0" dirty="0" smtClean="0"/>
            <a:t>: </a:t>
          </a:r>
          <a:r>
            <a:rPr lang="ru-RU" b="0" i="0" dirty="0" err="1" smtClean="0"/>
            <a:t>котляри</a:t>
          </a:r>
          <a:r>
            <a:rPr lang="ru-RU" b="0" i="0" dirty="0" smtClean="0"/>
            <a:t>, </a:t>
          </a:r>
          <a:r>
            <a:rPr lang="ru-RU" b="0" i="0" dirty="0" err="1" smtClean="0"/>
            <a:t>пушкарі</a:t>
          </a:r>
          <a:r>
            <a:rPr lang="ru-RU" b="0" i="0" dirty="0" smtClean="0"/>
            <a:t>, </a:t>
          </a:r>
          <a:r>
            <a:rPr lang="ru-RU" b="0" i="0" dirty="0" err="1" smtClean="0"/>
            <a:t>ковалі</a:t>
          </a:r>
          <a:r>
            <a:rPr lang="ru-RU" b="0" i="0" dirty="0" smtClean="0"/>
            <a:t>, </a:t>
          </a:r>
          <a:r>
            <a:rPr lang="ru-RU" b="0" i="0" dirty="0" err="1" smtClean="0"/>
            <a:t>слюсарі</a:t>
          </a:r>
          <a:r>
            <a:rPr lang="ru-RU" b="0" i="0" dirty="0" smtClean="0"/>
            <a:t>, </a:t>
          </a:r>
          <a:r>
            <a:rPr lang="ru-RU" b="0" i="0" dirty="0" err="1" smtClean="0"/>
            <a:t>шевці</a:t>
          </a:r>
          <a:r>
            <a:rPr lang="ru-RU" b="0" i="0" dirty="0" smtClean="0"/>
            <a:t>, </a:t>
          </a:r>
          <a:r>
            <a:rPr lang="ru-RU" b="0" i="0" dirty="0" err="1" smtClean="0"/>
            <a:t>кравці</a:t>
          </a:r>
          <a:r>
            <a:rPr lang="ru-RU" b="0" i="0" dirty="0" smtClean="0"/>
            <a:t>, </a:t>
          </a:r>
          <a:r>
            <a:rPr lang="ru-RU" b="0" i="0" dirty="0" err="1" smtClean="0"/>
            <a:t>теслярі</a:t>
          </a:r>
          <a:r>
            <a:rPr lang="ru-RU" b="0" i="0" dirty="0" smtClean="0"/>
            <a:t> – </a:t>
          </a:r>
          <a:r>
            <a:rPr lang="ru-RU" b="0" i="0" dirty="0" err="1" smtClean="0"/>
            <a:t>всі</a:t>
          </a:r>
          <a:r>
            <a:rPr lang="ru-RU" b="0" i="0" dirty="0" smtClean="0"/>
            <a:t> вони, за </a:t>
          </a:r>
          <a:r>
            <a:rPr lang="ru-RU" b="0" i="0" dirty="0" err="1" smtClean="0"/>
            <a:t>козацьким</a:t>
          </a:r>
          <a:r>
            <a:rPr lang="ru-RU" b="0" i="0" dirty="0" smtClean="0"/>
            <a:t> </a:t>
          </a:r>
          <a:r>
            <a:rPr lang="ru-RU" b="0" i="0" dirty="0" err="1" smtClean="0"/>
            <a:t>звичаєм</a:t>
          </a:r>
          <a:r>
            <a:rPr lang="ru-RU" b="0" i="0" dirty="0" smtClean="0"/>
            <a:t>, </a:t>
          </a:r>
          <a:r>
            <a:rPr lang="ru-RU" b="0" i="0" dirty="0" err="1" smtClean="0"/>
            <a:t>виконували</a:t>
          </a:r>
          <a:r>
            <a:rPr lang="ru-RU" b="0" i="0" dirty="0" smtClean="0"/>
            <a:t> </a:t>
          </a:r>
          <a:r>
            <a:rPr lang="ru-RU" b="0" i="0" dirty="0" err="1" smtClean="0"/>
            <a:t>запорожцям</a:t>
          </a:r>
          <a:r>
            <a:rPr lang="ru-RU" b="0" i="0" dirty="0" smtClean="0"/>
            <a:t> роботу </a:t>
          </a:r>
          <a:r>
            <a:rPr lang="ru-RU" b="0" i="0" dirty="0" err="1" smtClean="0"/>
            <a:t>лише</a:t>
          </a:r>
          <a:r>
            <a:rPr lang="ru-RU" b="0" i="0" dirty="0" smtClean="0"/>
            <a:t> за </a:t>
          </a:r>
          <a:r>
            <a:rPr lang="ru-RU" b="0" i="0" dirty="0" err="1" smtClean="0"/>
            <a:t>певну</a:t>
          </a:r>
          <a:r>
            <a:rPr lang="ru-RU" b="0" i="0" dirty="0" smtClean="0"/>
            <a:t> </a:t>
          </a:r>
          <a:r>
            <a:rPr lang="ru-RU" b="0" i="0" dirty="0" err="1" smtClean="0"/>
            <a:t>платню</a:t>
          </a:r>
          <a:r>
            <a:rPr lang="ru-RU" b="0" i="0" dirty="0" smtClean="0"/>
            <a:t>, не </a:t>
          </a:r>
          <a:r>
            <a:rPr lang="ru-RU" b="0" i="0" dirty="0" err="1" smtClean="0"/>
            <a:t>безоплатно</a:t>
          </a:r>
          <a:r>
            <a:rPr lang="ru-RU" b="0" i="0" dirty="0" smtClean="0"/>
            <a:t>.</a:t>
          </a:r>
          <a:endParaRPr lang="en-US" dirty="0"/>
        </a:p>
      </dgm:t>
    </dgm:pt>
    <dgm:pt modelId="{BD1FDA1F-CE5C-4239-90FC-F40D3665999B}" type="parTrans" cxnId="{E0677249-FFDA-40D1-B01A-F6E5766E1E72}">
      <dgm:prSet/>
      <dgm:spPr/>
      <dgm:t>
        <a:bodyPr/>
        <a:lstStyle/>
        <a:p>
          <a:endParaRPr lang="en-US"/>
        </a:p>
      </dgm:t>
    </dgm:pt>
    <dgm:pt modelId="{08FE07B8-E698-4348-9BD2-A1868550A266}" type="sibTrans" cxnId="{E0677249-FFDA-40D1-B01A-F6E5766E1E72}">
      <dgm:prSet/>
      <dgm:spPr/>
      <dgm:t>
        <a:bodyPr/>
        <a:lstStyle/>
        <a:p>
          <a:endParaRPr lang="en-US"/>
        </a:p>
      </dgm:t>
    </dgm:pt>
    <dgm:pt modelId="{36228670-9981-4137-B6A1-7F0266596496}" type="pres">
      <dgm:prSet presAssocID="{600B298A-3499-426A-BA2F-34BD2E4D7A44}" presName="Name0" presStyleCnt="0">
        <dgm:presLayoutVars>
          <dgm:dir/>
          <dgm:animLvl val="lvl"/>
          <dgm:resizeHandles val="exact"/>
        </dgm:presLayoutVars>
      </dgm:prSet>
      <dgm:spPr/>
    </dgm:pt>
    <dgm:pt modelId="{5FF85DA3-FBE4-4E5F-A083-FD55E9F447FF}" type="pres">
      <dgm:prSet presAssocID="{4A5035B2-F147-41C2-A976-2EA683A9A34C}" presName="linNode" presStyleCnt="0"/>
      <dgm:spPr/>
    </dgm:pt>
    <dgm:pt modelId="{F207DC2D-CD3B-41C1-9C3E-E9D94A1FB1C3}" type="pres">
      <dgm:prSet presAssocID="{4A5035B2-F147-41C2-A976-2EA683A9A34C}" presName="parentText" presStyleLbl="node1" presStyleIdx="0" presStyleCnt="1" custScaleY="100000">
        <dgm:presLayoutVars>
          <dgm:chMax val="1"/>
          <dgm:bulletEnabled val="1"/>
        </dgm:presLayoutVars>
      </dgm:prSet>
      <dgm:spPr/>
    </dgm:pt>
    <dgm:pt modelId="{F67D1C62-103E-4BD9-ABD5-F807EBE9B898}" type="pres">
      <dgm:prSet presAssocID="{4A5035B2-F147-41C2-A976-2EA683A9A34C}" presName="descendantText" presStyleLbl="alignAccFollowNode1" presStyleIdx="0" presStyleCnt="1" custScaleY="1006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677249-FFDA-40D1-B01A-F6E5766E1E72}" srcId="{4A5035B2-F147-41C2-A976-2EA683A9A34C}" destId="{6C2FA045-52D9-4B78-92D4-157B5BC9BFF9}" srcOrd="0" destOrd="0" parTransId="{BD1FDA1F-CE5C-4239-90FC-F40D3665999B}" sibTransId="{08FE07B8-E698-4348-9BD2-A1868550A266}"/>
    <dgm:cxn modelId="{1454AFF2-FC0A-4220-B9D2-418FD8EF1952}" type="presOf" srcId="{4A5035B2-F147-41C2-A976-2EA683A9A34C}" destId="{F207DC2D-CD3B-41C1-9C3E-E9D94A1FB1C3}" srcOrd="0" destOrd="0" presId="urn:microsoft.com/office/officeart/2005/8/layout/vList5"/>
    <dgm:cxn modelId="{D61671F5-3AC4-46A6-BF59-48CF2CFCFEBF}" type="presOf" srcId="{6C2FA045-52D9-4B78-92D4-157B5BC9BFF9}" destId="{F67D1C62-103E-4BD9-ABD5-F807EBE9B898}" srcOrd="0" destOrd="0" presId="urn:microsoft.com/office/officeart/2005/8/layout/vList5"/>
    <dgm:cxn modelId="{501B54E7-E0A6-4EE6-91AE-C5A7F70D5127}" srcId="{600B298A-3499-426A-BA2F-34BD2E4D7A44}" destId="{4A5035B2-F147-41C2-A976-2EA683A9A34C}" srcOrd="0" destOrd="0" parTransId="{56E93CE0-2DEC-44D5-A3B1-7A28217989D4}" sibTransId="{1A086377-BA8A-4ECE-9150-F20295D50E73}"/>
    <dgm:cxn modelId="{CFE0731A-0388-470F-A419-44A1A445BF83}" type="presOf" srcId="{600B298A-3499-426A-BA2F-34BD2E4D7A44}" destId="{36228670-9981-4137-B6A1-7F0266596496}" srcOrd="0" destOrd="0" presId="urn:microsoft.com/office/officeart/2005/8/layout/vList5"/>
    <dgm:cxn modelId="{5F243DB9-24D2-4B85-93AF-1B70210D7A3E}" type="presParOf" srcId="{36228670-9981-4137-B6A1-7F0266596496}" destId="{5FF85DA3-FBE4-4E5F-A083-FD55E9F447FF}" srcOrd="0" destOrd="0" presId="urn:microsoft.com/office/officeart/2005/8/layout/vList5"/>
    <dgm:cxn modelId="{C4F8079A-9BEF-4AE2-8E66-548262A4D627}" type="presParOf" srcId="{5FF85DA3-FBE4-4E5F-A083-FD55E9F447FF}" destId="{F207DC2D-CD3B-41C1-9C3E-E9D94A1FB1C3}" srcOrd="0" destOrd="0" presId="urn:microsoft.com/office/officeart/2005/8/layout/vList5"/>
    <dgm:cxn modelId="{D7A08067-140F-422F-B483-2A6216C0E323}" type="presParOf" srcId="{5FF85DA3-FBE4-4E5F-A083-FD55E9F447FF}" destId="{F67D1C62-103E-4BD9-ABD5-F807EBE9B89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789E8A-58D2-4E6D-9B79-31198E0C7B82}">
      <dsp:nvSpPr>
        <dsp:cNvPr id="0" name=""/>
        <dsp:cNvSpPr/>
      </dsp:nvSpPr>
      <dsp:spPr>
        <a:xfrm>
          <a:off x="0" y="68059"/>
          <a:ext cx="2571749" cy="2380509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1" kern="1200" dirty="0" smtClean="0">
              <a:solidFill>
                <a:schemeClr val="tx1"/>
              </a:solidFill>
            </a:rPr>
            <a:t>соціальні</a:t>
          </a:r>
          <a:r>
            <a:rPr lang="uk-UA" sz="1900" b="0" i="1" kern="1200" dirty="0" smtClean="0">
              <a:solidFill>
                <a:schemeClr val="tx1"/>
              </a:solidFill>
            </a:rPr>
            <a:t> </a:t>
          </a:r>
          <a:r>
            <a:rPr lang="uk-UA" sz="1900" b="0" i="0" kern="1200" dirty="0" smtClean="0">
              <a:solidFill>
                <a:schemeClr val="tx1"/>
              </a:solidFill>
            </a:rPr>
            <a:t>(посилення феодальної експлуатації з боку литовських та польських магнатів, шляхти, оформлення кріпосної залежності);</a:t>
          </a:r>
          <a:endParaRPr lang="ru-RU" sz="1900" b="0" i="0" kern="1200" dirty="0">
            <a:solidFill>
              <a:schemeClr val="tx1"/>
            </a:solidFill>
          </a:endParaRPr>
        </a:p>
      </dsp:txBody>
      <dsp:txXfrm>
        <a:off x="0" y="68059"/>
        <a:ext cx="2571749" cy="2380509"/>
      </dsp:txXfrm>
    </dsp:sp>
    <dsp:sp modelId="{E20DFED3-7395-4BB0-9F0C-6E84D6819CAB}">
      <dsp:nvSpPr>
        <dsp:cNvPr id="0" name=""/>
        <dsp:cNvSpPr/>
      </dsp:nvSpPr>
      <dsp:spPr>
        <a:xfrm>
          <a:off x="2828924" y="68059"/>
          <a:ext cx="2571749" cy="2380509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err="1" smtClean="0">
              <a:solidFill>
                <a:schemeClr val="tx1"/>
              </a:solidFill>
            </a:rPr>
            <a:t>політичні</a:t>
          </a:r>
          <a:r>
            <a:rPr lang="ru-RU" sz="1900" b="0" i="0" kern="1200" dirty="0" smtClean="0">
              <a:solidFill>
                <a:schemeClr val="tx1"/>
              </a:solidFill>
            </a:rPr>
            <a:t> (</a:t>
          </a:r>
          <a:r>
            <a:rPr lang="ru-RU" sz="1900" b="0" i="0" kern="1200" dirty="0" err="1" smtClean="0">
              <a:solidFill>
                <a:schemeClr val="tx1"/>
              </a:solidFill>
            </a:rPr>
            <a:t>прагнення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польської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адміністрації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залучити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козацтво</a:t>
          </a:r>
          <a:r>
            <a:rPr lang="ru-RU" sz="1900" b="0" i="0" kern="1200" dirty="0" smtClean="0">
              <a:solidFill>
                <a:schemeClr val="tx1"/>
              </a:solidFill>
            </a:rPr>
            <a:t> на службу для </a:t>
          </a:r>
          <a:r>
            <a:rPr lang="ru-RU" sz="1900" b="0" i="0" kern="1200" dirty="0" err="1" smtClean="0">
              <a:solidFill>
                <a:schemeClr val="tx1"/>
              </a:solidFill>
            </a:rPr>
            <a:t>охорони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південних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кордонів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від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татарської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загрози</a:t>
          </a:r>
          <a:r>
            <a:rPr lang="ru-RU" sz="1900" b="0" i="0" kern="1200" dirty="0" smtClean="0">
              <a:solidFill>
                <a:schemeClr val="tx1"/>
              </a:solidFill>
            </a:rPr>
            <a:t>);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2828924" y="68059"/>
        <a:ext cx="2571749" cy="2380509"/>
      </dsp:txXfrm>
    </dsp:sp>
    <dsp:sp modelId="{BD3B2FE9-E7AF-4AEE-A8EE-D0340BA005E2}">
      <dsp:nvSpPr>
        <dsp:cNvPr id="0" name=""/>
        <dsp:cNvSpPr/>
      </dsp:nvSpPr>
      <dsp:spPr>
        <a:xfrm>
          <a:off x="5657849" y="68059"/>
          <a:ext cx="2571749" cy="2380509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err="1" smtClean="0">
              <a:solidFill>
                <a:schemeClr val="tx1"/>
              </a:solidFill>
            </a:rPr>
            <a:t>економічні</a:t>
          </a:r>
          <a:r>
            <a:rPr lang="ru-RU" sz="1900" b="0" i="1" kern="1200" dirty="0" smtClean="0">
              <a:solidFill>
                <a:schemeClr val="tx1"/>
              </a:solidFill>
            </a:rPr>
            <a:t> </a:t>
          </a:r>
          <a:r>
            <a:rPr lang="ru-RU" sz="1900" b="0" i="0" kern="1200" dirty="0" smtClean="0">
              <a:solidFill>
                <a:schemeClr val="tx1"/>
              </a:solidFill>
            </a:rPr>
            <a:t>(</a:t>
          </a:r>
          <a:r>
            <a:rPr lang="ru-RU" sz="1900" b="0" i="0" kern="1200" dirty="0" err="1" smtClean="0">
              <a:solidFill>
                <a:schemeClr val="tx1"/>
              </a:solidFill>
            </a:rPr>
            <a:t>нестача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власної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землі</a:t>
          </a:r>
          <a:r>
            <a:rPr lang="ru-RU" sz="1900" b="0" i="0" kern="1200" dirty="0" smtClean="0">
              <a:solidFill>
                <a:schemeClr val="tx1"/>
              </a:solidFill>
            </a:rPr>
            <a:t> у селян </a:t>
          </a:r>
          <a:r>
            <a:rPr lang="ru-RU" sz="1900" b="0" i="0" kern="1200" dirty="0" err="1" smtClean="0">
              <a:solidFill>
                <a:schemeClr val="tx1"/>
              </a:solidFill>
            </a:rPr>
            <a:t>і</a:t>
          </a:r>
          <a:r>
            <a:rPr lang="ru-RU" sz="1900" b="0" i="0" kern="1200" dirty="0" smtClean="0">
              <a:solidFill>
                <a:schemeClr val="tx1"/>
              </a:solidFill>
            </a:rPr>
            <a:t> як </a:t>
          </a:r>
          <a:r>
            <a:rPr lang="ru-RU" sz="1900" b="0" i="0" kern="1200" dirty="0" err="1" smtClean="0">
              <a:solidFill>
                <a:schemeClr val="tx1"/>
              </a:solidFill>
            </a:rPr>
            <a:t>наслідок</a:t>
          </a:r>
          <a:r>
            <a:rPr lang="ru-RU" sz="1900" b="0" i="0" kern="1200" dirty="0" smtClean="0">
              <a:solidFill>
                <a:schemeClr val="tx1"/>
              </a:solidFill>
            </a:rPr>
            <a:t> – </a:t>
          </a:r>
          <a:r>
            <a:rPr lang="ru-RU" sz="1900" b="0" i="0" kern="1200" dirty="0" err="1" smtClean="0">
              <a:solidFill>
                <a:schemeClr val="tx1"/>
              </a:solidFill>
            </a:rPr>
            <a:t>переселення</a:t>
          </a:r>
          <a:r>
            <a:rPr lang="ru-RU" sz="1900" b="0" i="0" kern="1200" dirty="0" smtClean="0">
              <a:solidFill>
                <a:schemeClr val="tx1"/>
              </a:solidFill>
            </a:rPr>
            <a:t> селян на "</a:t>
          </a:r>
          <a:r>
            <a:rPr lang="ru-RU" sz="1900" b="0" i="0" kern="1200" dirty="0" err="1" smtClean="0">
              <a:solidFill>
                <a:schemeClr val="tx1"/>
              </a:solidFill>
            </a:rPr>
            <a:t>Дике</a:t>
          </a:r>
          <a:r>
            <a:rPr lang="ru-RU" sz="1900" b="0" i="0" kern="1200" dirty="0" smtClean="0">
              <a:solidFill>
                <a:schemeClr val="tx1"/>
              </a:solidFill>
            </a:rPr>
            <a:t> поле", у </a:t>
          </a:r>
          <a:r>
            <a:rPr lang="ru-RU" sz="1900" b="0" i="0" kern="1200" dirty="0" err="1" smtClean="0">
              <a:solidFill>
                <a:schemeClr val="tx1"/>
              </a:solidFill>
            </a:rPr>
            <a:t>Запоріжжя</a:t>
          </a:r>
          <a:r>
            <a:rPr lang="ru-RU" sz="1900" b="0" i="0" kern="1200" dirty="0" smtClean="0">
              <a:solidFill>
                <a:schemeClr val="tx1"/>
              </a:solidFill>
            </a:rPr>
            <a:t> та </a:t>
          </a:r>
          <a:r>
            <a:rPr lang="ru-RU" sz="1900" b="0" i="0" kern="1200" dirty="0" err="1" smtClean="0">
              <a:solidFill>
                <a:schemeClr val="tx1"/>
              </a:solidFill>
            </a:rPr>
            <a:t>нижнє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Подніпров'я</a:t>
          </a:r>
          <a:r>
            <a:rPr lang="ru-RU" sz="1900" b="0" i="0" kern="1200" dirty="0" smtClean="0">
              <a:solidFill>
                <a:schemeClr val="tx1"/>
              </a:solidFill>
            </a:rPr>
            <a:t>);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5657849" y="68059"/>
        <a:ext cx="2571749" cy="2380509"/>
      </dsp:txXfrm>
    </dsp:sp>
    <dsp:sp modelId="{4EA49509-0F86-461E-9760-9F858CBFF7F9}">
      <dsp:nvSpPr>
        <dsp:cNvPr id="0" name=""/>
        <dsp:cNvSpPr/>
      </dsp:nvSpPr>
      <dsp:spPr>
        <a:xfrm>
          <a:off x="1414462" y="2709756"/>
          <a:ext cx="2571749" cy="2618771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err="1" smtClean="0">
              <a:solidFill>
                <a:schemeClr val="tx1"/>
              </a:solidFill>
            </a:rPr>
            <a:t>стратегічні</a:t>
          </a:r>
          <a:r>
            <a:rPr lang="ru-RU" sz="1900" b="0" i="1" kern="1200" dirty="0" smtClean="0">
              <a:solidFill>
                <a:schemeClr val="tx1"/>
              </a:solidFill>
            </a:rPr>
            <a:t> </a:t>
          </a:r>
          <a:r>
            <a:rPr lang="ru-RU" sz="1900" b="0" i="0" kern="1200" dirty="0" smtClean="0">
              <a:solidFill>
                <a:schemeClr val="tx1"/>
              </a:solidFill>
            </a:rPr>
            <a:t>(</a:t>
          </a:r>
          <a:r>
            <a:rPr lang="ru-RU" sz="1900" b="0" i="0" kern="1200" dirty="0" err="1" smtClean="0">
              <a:solidFill>
                <a:schemeClr val="tx1"/>
              </a:solidFill>
            </a:rPr>
            <a:t>загроза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з</a:t>
          </a:r>
          <a:r>
            <a:rPr lang="ru-RU" sz="1900" b="0" i="0" kern="1200" dirty="0" smtClean="0">
              <a:solidFill>
                <a:schemeClr val="tx1"/>
              </a:solidFill>
            </a:rPr>
            <a:t> боку </a:t>
          </a:r>
          <a:r>
            <a:rPr lang="ru-RU" sz="1900" b="0" i="0" kern="1200" dirty="0" err="1" smtClean="0">
              <a:solidFill>
                <a:schemeClr val="tx1"/>
              </a:solidFill>
            </a:rPr>
            <a:t>Кримського</a:t>
          </a:r>
          <a:r>
            <a:rPr lang="ru-RU" sz="1900" b="0" i="0" kern="1200" dirty="0" smtClean="0">
              <a:solidFill>
                <a:schemeClr val="tx1"/>
              </a:solidFill>
            </a:rPr>
            <a:t> ханства);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1414462" y="2709756"/>
        <a:ext cx="2571749" cy="2618771"/>
      </dsp:txXfrm>
    </dsp:sp>
    <dsp:sp modelId="{7153F611-F83F-4556-AAC2-C9A943F4CC4D}">
      <dsp:nvSpPr>
        <dsp:cNvPr id="0" name=""/>
        <dsp:cNvSpPr/>
      </dsp:nvSpPr>
      <dsp:spPr>
        <a:xfrm>
          <a:off x="4243387" y="2705744"/>
          <a:ext cx="2571749" cy="262679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err="1" smtClean="0">
              <a:solidFill>
                <a:schemeClr val="tx1"/>
              </a:solidFill>
            </a:rPr>
            <a:t>національно-релігійні</a:t>
          </a:r>
          <a:r>
            <a:rPr lang="ru-RU" sz="1900" b="0" i="1" kern="1200" dirty="0" smtClean="0">
              <a:solidFill>
                <a:schemeClr val="tx1"/>
              </a:solidFill>
            </a:rPr>
            <a:t> </a:t>
          </a:r>
          <a:r>
            <a:rPr lang="ru-RU" sz="1900" b="0" i="0" kern="1200" dirty="0" smtClean="0">
              <a:solidFill>
                <a:schemeClr val="tx1"/>
              </a:solidFill>
            </a:rPr>
            <a:t>(</a:t>
          </a:r>
          <a:r>
            <a:rPr lang="ru-RU" sz="1900" b="0" i="0" kern="1200" dirty="0" err="1" smtClean="0">
              <a:solidFill>
                <a:schemeClr val="tx1"/>
              </a:solidFill>
            </a:rPr>
            <a:t>політика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полонізації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українського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населення</a:t>
          </a:r>
          <a:r>
            <a:rPr lang="ru-RU" sz="1900" b="0" i="0" kern="1200" dirty="0" smtClean="0">
              <a:solidFill>
                <a:schemeClr val="tx1"/>
              </a:solidFill>
            </a:rPr>
            <a:t> та </a:t>
          </a:r>
          <a:r>
            <a:rPr lang="ru-RU" sz="1900" b="0" i="0" kern="1200" dirty="0" err="1" smtClean="0">
              <a:solidFill>
                <a:schemeClr val="tx1"/>
              </a:solidFill>
            </a:rPr>
            <a:t>наступ</a:t>
          </a:r>
          <a:r>
            <a:rPr lang="ru-RU" sz="1900" b="0" i="0" kern="1200" dirty="0" smtClean="0">
              <a:solidFill>
                <a:schemeClr val="tx1"/>
              </a:solidFill>
            </a:rPr>
            <a:t> </a:t>
          </a:r>
          <a:r>
            <a:rPr lang="ru-RU" sz="1900" b="0" i="0" kern="1200" dirty="0" err="1" smtClean="0">
              <a:solidFill>
                <a:schemeClr val="tx1"/>
              </a:solidFill>
            </a:rPr>
            <a:t>католицької</a:t>
          </a:r>
          <a:r>
            <a:rPr lang="ru-RU" sz="1900" b="0" i="0" kern="1200" dirty="0" smtClean="0">
              <a:solidFill>
                <a:schemeClr val="tx1"/>
              </a:solidFill>
            </a:rPr>
            <a:t> церкви на права </a:t>
          </a:r>
          <a:r>
            <a:rPr lang="ru-RU" sz="1900" b="0" i="0" kern="1200" dirty="0" err="1" smtClean="0">
              <a:solidFill>
                <a:schemeClr val="tx1"/>
              </a:solidFill>
            </a:rPr>
            <a:t>православної</a:t>
          </a:r>
          <a:r>
            <a:rPr lang="ru-RU" sz="1900" b="0" i="0" kern="1200" dirty="0" smtClean="0">
              <a:solidFill>
                <a:schemeClr val="tx1"/>
              </a:solidFill>
            </a:rPr>
            <a:t>).</a:t>
          </a:r>
          <a:endParaRPr lang="ru-RU" sz="1900" b="0" i="0" kern="1200" dirty="0">
            <a:solidFill>
              <a:schemeClr val="tx1"/>
            </a:solidFill>
          </a:endParaRPr>
        </a:p>
      </dsp:txBody>
      <dsp:txXfrm>
        <a:off x="4243387" y="2705744"/>
        <a:ext cx="2571749" cy="262679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4F94B7-AC8C-4F67-9DDA-50144F50EB55}">
      <dsp:nvSpPr>
        <dsp:cNvPr id="0" name=""/>
        <dsp:cNvSpPr/>
      </dsp:nvSpPr>
      <dsp:spPr>
        <a:xfrm rot="5400000">
          <a:off x="4992779" y="-1877001"/>
          <a:ext cx="1206696" cy="5266944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Розводили коней, велику рогату худобу та овець.</a:t>
          </a:r>
          <a:endParaRPr lang="en-US" sz="2100" kern="1200" dirty="0"/>
        </a:p>
      </dsp:txBody>
      <dsp:txXfrm rot="5400000">
        <a:off x="4992779" y="-1877001"/>
        <a:ext cx="1206696" cy="5266944"/>
      </dsp:txXfrm>
    </dsp:sp>
    <dsp:sp modelId="{32695A04-5293-49D7-BE23-C852E67DA1DA}">
      <dsp:nvSpPr>
        <dsp:cNvPr id="0" name=""/>
        <dsp:cNvSpPr/>
      </dsp:nvSpPr>
      <dsp:spPr>
        <a:xfrm>
          <a:off x="0" y="2285"/>
          <a:ext cx="2962656" cy="150837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kern="1200" dirty="0" smtClean="0">
              <a:solidFill>
                <a:schemeClr val="tx1"/>
              </a:solidFill>
            </a:rPr>
            <a:t>Скотарство</a:t>
          </a:r>
          <a:r>
            <a:rPr lang="uk-UA" sz="3900" kern="1200" dirty="0" smtClean="0"/>
            <a:t> </a:t>
          </a:r>
          <a:endParaRPr lang="en-US" sz="3900" kern="1200" dirty="0"/>
        </a:p>
      </dsp:txBody>
      <dsp:txXfrm>
        <a:off x="0" y="2285"/>
        <a:ext cx="2962656" cy="1508370"/>
      </dsp:txXfrm>
    </dsp:sp>
    <dsp:sp modelId="{580D9651-3B93-4B80-B805-AC14C62D82AE}">
      <dsp:nvSpPr>
        <dsp:cNvPr id="0" name=""/>
        <dsp:cNvSpPr/>
      </dsp:nvSpPr>
      <dsp:spPr>
        <a:xfrm rot="5400000">
          <a:off x="4992779" y="-293212"/>
          <a:ext cx="1206696" cy="5266944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Основним промислом було рибальство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Важливим було також мисливство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Розвивалося </a:t>
          </a:r>
          <a:r>
            <a:rPr lang="uk-UA" sz="2100" kern="1200" dirty="0" err="1" smtClean="0"/>
            <a:t>бджолярство</a:t>
          </a:r>
          <a:endParaRPr lang="en-US" sz="2100" kern="1200" dirty="0"/>
        </a:p>
      </dsp:txBody>
      <dsp:txXfrm rot="5400000">
        <a:off x="4992779" y="-293212"/>
        <a:ext cx="1206696" cy="5266944"/>
      </dsp:txXfrm>
    </dsp:sp>
    <dsp:sp modelId="{6B882D4F-96F5-424D-879F-E93299EA77E9}">
      <dsp:nvSpPr>
        <dsp:cNvPr id="0" name=""/>
        <dsp:cNvSpPr/>
      </dsp:nvSpPr>
      <dsp:spPr>
        <a:xfrm>
          <a:off x="0" y="1586074"/>
          <a:ext cx="2962656" cy="150837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kern="1200" dirty="0" smtClean="0">
              <a:solidFill>
                <a:schemeClr val="tx1"/>
              </a:solidFill>
            </a:rPr>
            <a:t>Промисли</a:t>
          </a:r>
          <a:r>
            <a:rPr lang="uk-UA" sz="3900" kern="1200" dirty="0" smtClean="0"/>
            <a:t> </a:t>
          </a:r>
          <a:endParaRPr lang="en-US" sz="3900" kern="1200" dirty="0"/>
        </a:p>
      </dsp:txBody>
      <dsp:txXfrm>
        <a:off x="0" y="1586074"/>
        <a:ext cx="2962656" cy="1508370"/>
      </dsp:txXfrm>
    </dsp:sp>
    <dsp:sp modelId="{B4D2011F-0CA7-499A-9F10-CBEDDA45F1C3}">
      <dsp:nvSpPr>
        <dsp:cNvPr id="0" name=""/>
        <dsp:cNvSpPr/>
      </dsp:nvSpPr>
      <dsp:spPr>
        <a:xfrm rot="5400000">
          <a:off x="4992779" y="1290577"/>
          <a:ext cx="1206696" cy="5266944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морська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сухопутна</a:t>
          </a:r>
          <a:endParaRPr lang="en-US" sz="2100" kern="1200" dirty="0"/>
        </a:p>
      </dsp:txBody>
      <dsp:txXfrm rot="5400000">
        <a:off x="4992779" y="1290577"/>
        <a:ext cx="1206696" cy="5266944"/>
      </dsp:txXfrm>
    </dsp:sp>
    <dsp:sp modelId="{DA00247E-8882-47B2-B94D-35043CFB1468}">
      <dsp:nvSpPr>
        <dsp:cNvPr id="0" name=""/>
        <dsp:cNvSpPr/>
      </dsp:nvSpPr>
      <dsp:spPr>
        <a:xfrm>
          <a:off x="0" y="3169863"/>
          <a:ext cx="2962656" cy="150837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kern="1200" dirty="0" smtClean="0">
              <a:solidFill>
                <a:schemeClr val="tx1"/>
              </a:solidFill>
            </a:rPr>
            <a:t>Торгівля</a:t>
          </a:r>
          <a:r>
            <a:rPr lang="uk-UA" sz="3900" kern="1200" dirty="0" smtClean="0"/>
            <a:t> </a:t>
          </a:r>
          <a:endParaRPr lang="en-US" sz="3900" kern="1200" dirty="0"/>
        </a:p>
      </dsp:txBody>
      <dsp:txXfrm>
        <a:off x="0" y="3169863"/>
        <a:ext cx="2962656" cy="15083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7D1C62-103E-4BD9-ABD5-F807EBE9B898}">
      <dsp:nvSpPr>
        <dsp:cNvPr id="0" name=""/>
        <dsp:cNvSpPr/>
      </dsp:nvSpPr>
      <dsp:spPr>
        <a:xfrm rot="5400000">
          <a:off x="4234092" y="-941284"/>
          <a:ext cx="2724070" cy="5266944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0" i="0" kern="1200" dirty="0" smtClean="0"/>
            <a:t>Ремесла не приносили </a:t>
          </a:r>
          <a:r>
            <a:rPr lang="ru-RU" sz="2100" b="0" i="0" kern="1200" dirty="0" err="1" smtClean="0"/>
            <a:t>такої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користі</a:t>
          </a:r>
          <a:r>
            <a:rPr lang="ru-RU" sz="2100" b="0" i="0" kern="1200" dirty="0" smtClean="0"/>
            <a:t>, як </a:t>
          </a:r>
          <a:r>
            <a:rPr lang="ru-RU" sz="2100" b="0" i="0" kern="1200" dirty="0" err="1" smtClean="0"/>
            <a:t>торгівля</a:t>
          </a:r>
          <a:r>
            <a:rPr lang="ru-RU" sz="2100" b="0" i="0" kern="1200" dirty="0" smtClean="0"/>
            <a:t> та </a:t>
          </a:r>
          <a:r>
            <a:rPr lang="ru-RU" sz="2100" b="0" i="0" kern="1200" dirty="0" err="1" smtClean="0"/>
            <a:t>сільське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господарство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і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були</a:t>
          </a:r>
          <a:r>
            <a:rPr lang="ru-RU" sz="2100" b="0" i="0" kern="1200" dirty="0" smtClean="0"/>
            <a:t> мало </a:t>
          </a:r>
          <a:r>
            <a:rPr lang="ru-RU" sz="2100" b="0" i="0" kern="1200" dirty="0" err="1" smtClean="0"/>
            <a:t>розвинуті</a:t>
          </a:r>
          <a:r>
            <a:rPr lang="ru-RU" sz="2100" b="0" i="0" kern="1200" dirty="0" smtClean="0"/>
            <a:t> у </a:t>
          </a:r>
          <a:r>
            <a:rPr lang="ru-RU" sz="2100" b="0" i="0" kern="1200" dirty="0" err="1" smtClean="0"/>
            <a:t>козаків</a:t>
          </a:r>
          <a:r>
            <a:rPr lang="ru-RU" sz="2100" b="0" i="0" kern="1200" dirty="0" smtClean="0"/>
            <a:t>. На </a:t>
          </a:r>
          <a:r>
            <a:rPr lang="ru-RU" sz="2100" b="0" i="0" kern="1200" dirty="0" err="1" smtClean="0"/>
            <a:t>території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самої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Січі</a:t>
          </a:r>
          <a:r>
            <a:rPr lang="ru-RU" sz="2100" b="0" i="0" kern="1200" dirty="0" smtClean="0"/>
            <a:t> жили </a:t>
          </a:r>
          <a:r>
            <a:rPr lang="ru-RU" sz="2100" b="0" i="0" kern="1200" dirty="0" err="1" smtClean="0"/>
            <a:t>різні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майстри</a:t>
          </a:r>
          <a:r>
            <a:rPr lang="ru-RU" sz="2100" b="0" i="0" kern="1200" dirty="0" smtClean="0"/>
            <a:t>: </a:t>
          </a:r>
          <a:r>
            <a:rPr lang="ru-RU" sz="2100" b="0" i="0" kern="1200" dirty="0" err="1" smtClean="0"/>
            <a:t>котляри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пушкарі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ковалі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слюсарі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шевці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кравці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теслярі</a:t>
          </a:r>
          <a:r>
            <a:rPr lang="ru-RU" sz="2100" b="0" i="0" kern="1200" dirty="0" smtClean="0"/>
            <a:t> – </a:t>
          </a:r>
          <a:r>
            <a:rPr lang="ru-RU" sz="2100" b="0" i="0" kern="1200" dirty="0" err="1" smtClean="0"/>
            <a:t>всі</a:t>
          </a:r>
          <a:r>
            <a:rPr lang="ru-RU" sz="2100" b="0" i="0" kern="1200" dirty="0" smtClean="0"/>
            <a:t> вони, за </a:t>
          </a:r>
          <a:r>
            <a:rPr lang="ru-RU" sz="2100" b="0" i="0" kern="1200" dirty="0" err="1" smtClean="0"/>
            <a:t>козацьким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звичаєм</a:t>
          </a:r>
          <a:r>
            <a:rPr lang="ru-RU" sz="2100" b="0" i="0" kern="1200" dirty="0" smtClean="0"/>
            <a:t>, </a:t>
          </a:r>
          <a:r>
            <a:rPr lang="ru-RU" sz="2100" b="0" i="0" kern="1200" dirty="0" err="1" smtClean="0"/>
            <a:t>виконували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запорожцям</a:t>
          </a:r>
          <a:r>
            <a:rPr lang="ru-RU" sz="2100" b="0" i="0" kern="1200" dirty="0" smtClean="0"/>
            <a:t> роботу </a:t>
          </a:r>
          <a:r>
            <a:rPr lang="ru-RU" sz="2100" b="0" i="0" kern="1200" dirty="0" err="1" smtClean="0"/>
            <a:t>лише</a:t>
          </a:r>
          <a:r>
            <a:rPr lang="ru-RU" sz="2100" b="0" i="0" kern="1200" dirty="0" smtClean="0"/>
            <a:t> за </a:t>
          </a:r>
          <a:r>
            <a:rPr lang="ru-RU" sz="2100" b="0" i="0" kern="1200" dirty="0" err="1" smtClean="0"/>
            <a:t>певну</a:t>
          </a:r>
          <a:r>
            <a:rPr lang="ru-RU" sz="2100" b="0" i="0" kern="1200" dirty="0" smtClean="0"/>
            <a:t> </a:t>
          </a:r>
          <a:r>
            <a:rPr lang="ru-RU" sz="2100" b="0" i="0" kern="1200" dirty="0" err="1" smtClean="0"/>
            <a:t>платню</a:t>
          </a:r>
          <a:r>
            <a:rPr lang="ru-RU" sz="2100" b="0" i="0" kern="1200" dirty="0" smtClean="0"/>
            <a:t>, не </a:t>
          </a:r>
          <a:r>
            <a:rPr lang="ru-RU" sz="2100" b="0" i="0" kern="1200" dirty="0" err="1" smtClean="0"/>
            <a:t>безоплатно</a:t>
          </a:r>
          <a:r>
            <a:rPr lang="ru-RU" sz="2100" b="0" i="0" kern="1200" dirty="0" smtClean="0"/>
            <a:t>.</a:t>
          </a:r>
          <a:endParaRPr lang="en-US" sz="2100" kern="1200" dirty="0"/>
        </a:p>
      </dsp:txBody>
      <dsp:txXfrm rot="5400000">
        <a:off x="4234092" y="-941284"/>
        <a:ext cx="2724070" cy="5266944"/>
      </dsp:txXfrm>
    </dsp:sp>
    <dsp:sp modelId="{F207DC2D-CD3B-41C1-9C3E-E9D94A1FB1C3}">
      <dsp:nvSpPr>
        <dsp:cNvPr id="0" name=""/>
        <dsp:cNvSpPr/>
      </dsp:nvSpPr>
      <dsp:spPr>
        <a:xfrm>
          <a:off x="0" y="0"/>
          <a:ext cx="2962656" cy="3384376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900" kern="1200" dirty="0" smtClean="0">
              <a:solidFill>
                <a:schemeClr val="tx1"/>
              </a:solidFill>
            </a:rPr>
            <a:t>Ремесло</a:t>
          </a:r>
          <a:r>
            <a:rPr lang="uk-UA" sz="4900" kern="1200" dirty="0" smtClean="0"/>
            <a:t> </a:t>
          </a:r>
          <a:endParaRPr lang="en-US" sz="4900" kern="1200" dirty="0"/>
        </a:p>
      </dsp:txBody>
      <dsp:txXfrm>
        <a:off x="0" y="0"/>
        <a:ext cx="2962656" cy="3384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2B0A179-CA14-49F0-BCC3-A874195F98E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71BA17F-1EA3-433F-A338-D0E82C085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1755626"/>
          </a:xfrm>
        </p:spPr>
        <p:txBody>
          <a:bodyPr/>
          <a:lstStyle/>
          <a:p>
            <a:r>
              <a:rPr lang="uk-UA" sz="5400" b="1" dirty="0" smtClean="0"/>
              <a:t>Тема: </a:t>
            </a:r>
            <a:r>
              <a:rPr lang="uk-UA" sz="5400" b="1" dirty="0" smtClean="0"/>
              <a:t/>
            </a:r>
            <a:br>
              <a:rPr lang="uk-UA" sz="5400" b="1" dirty="0" smtClean="0"/>
            </a:br>
            <a:r>
              <a:rPr lang="uk-UA" sz="5400" b="1" dirty="0" smtClean="0">
                <a:solidFill>
                  <a:srgbClr val="FF0000"/>
                </a:solidFill>
              </a:rPr>
              <a:t>Виникнення </a:t>
            </a:r>
            <a:r>
              <a:rPr lang="uk-UA" sz="5400" b="1" dirty="0" smtClean="0">
                <a:solidFill>
                  <a:srgbClr val="FF0000"/>
                </a:solidFill>
              </a:rPr>
              <a:t>Запорізької Січі.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656184"/>
          </a:xfrm>
        </p:spPr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Історія України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8 клас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Цифрова розминка: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 fontScale="925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1569</a:t>
            </a:r>
            <a:r>
              <a:rPr lang="uk-UA" dirty="0" smtClean="0"/>
              <a:t> – </a:t>
            </a:r>
          </a:p>
          <a:p>
            <a:pPr>
              <a:buNone/>
            </a:pPr>
            <a:r>
              <a:rPr lang="uk-UA" dirty="0" smtClean="0"/>
              <a:t>Люблінська унія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1588</a:t>
            </a:r>
            <a:r>
              <a:rPr lang="uk-UA" dirty="0" smtClean="0"/>
              <a:t> – </a:t>
            </a:r>
          </a:p>
          <a:p>
            <a:pPr>
              <a:buNone/>
            </a:pPr>
            <a:r>
              <a:rPr lang="uk-UA" dirty="0" smtClean="0"/>
              <a:t>Третій литовський статут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1574</a:t>
            </a:r>
            <a:r>
              <a:rPr lang="uk-UA" dirty="0" smtClean="0"/>
              <a:t> –</a:t>
            </a:r>
          </a:p>
          <a:p>
            <a:pPr>
              <a:buNone/>
            </a:pPr>
            <a:r>
              <a:rPr lang="uk-UA" dirty="0"/>
              <a:t>в</a:t>
            </a:r>
            <a:r>
              <a:rPr lang="uk-UA" dirty="0" smtClean="0"/>
              <a:t>идання </a:t>
            </a:r>
            <a:r>
              <a:rPr lang="uk-UA" dirty="0" err="1" smtClean="0"/>
              <a:t>“Апостола”</a:t>
            </a:r>
            <a:r>
              <a:rPr lang="uk-UA" dirty="0" smtClean="0"/>
              <a:t> та </a:t>
            </a:r>
            <a:r>
              <a:rPr lang="uk-UA" dirty="0" err="1" smtClean="0"/>
              <a:t>“Букваря”</a:t>
            </a:r>
            <a:r>
              <a:rPr lang="uk-UA" dirty="0" smtClean="0"/>
              <a:t> І. Федорова </a:t>
            </a:r>
          </a:p>
          <a:p>
            <a:r>
              <a:rPr lang="uk-UA" b="1" dirty="0" smtClean="0">
                <a:solidFill>
                  <a:srgbClr val="FF0000"/>
                </a:solidFill>
              </a:rPr>
              <a:t>1596</a:t>
            </a:r>
            <a:r>
              <a:rPr lang="uk-UA" dirty="0" smtClean="0"/>
              <a:t> – </a:t>
            </a:r>
          </a:p>
          <a:p>
            <a:pPr>
              <a:buNone/>
            </a:pPr>
            <a:r>
              <a:rPr lang="uk-UA" dirty="0" smtClean="0"/>
              <a:t>Берестейська унія</a:t>
            </a:r>
          </a:p>
          <a:p>
            <a:pPr>
              <a:buNone/>
            </a:pPr>
            <a:endParaRPr lang="uk-UA" dirty="0" smtClean="0"/>
          </a:p>
          <a:p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uk-UA" b="1" dirty="0" smtClean="0"/>
              <a:t>Термінологічна розминка: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600200"/>
            <a:ext cx="6707088" cy="4525963"/>
          </a:xfrm>
        </p:spPr>
        <p:txBody>
          <a:bodyPr/>
          <a:lstStyle/>
          <a:p>
            <a:r>
              <a:rPr lang="uk-UA" dirty="0" smtClean="0"/>
              <a:t>Реформація –</a:t>
            </a:r>
          </a:p>
          <a:p>
            <a:r>
              <a:rPr lang="uk-UA" dirty="0" smtClean="0"/>
              <a:t>Ставропігія –</a:t>
            </a:r>
          </a:p>
          <a:p>
            <a:r>
              <a:rPr lang="uk-UA" dirty="0" err="1" smtClean="0"/>
              <a:t>“Чорна</a:t>
            </a:r>
            <a:r>
              <a:rPr lang="uk-UA" dirty="0" smtClean="0"/>
              <a:t> </a:t>
            </a:r>
            <a:r>
              <a:rPr lang="uk-UA" dirty="0" err="1" smtClean="0"/>
              <a:t>кам´яниця”</a:t>
            </a:r>
            <a:r>
              <a:rPr lang="uk-UA" dirty="0" smtClean="0"/>
              <a:t> –</a:t>
            </a:r>
          </a:p>
          <a:p>
            <a:r>
              <a:rPr lang="uk-UA" dirty="0" smtClean="0"/>
              <a:t>Братства –</a:t>
            </a:r>
          </a:p>
          <a:p>
            <a:r>
              <a:rPr lang="uk-UA" dirty="0" err="1" smtClean="0"/>
              <a:t>“Сім</a:t>
            </a:r>
            <a:r>
              <a:rPr lang="uk-UA" dirty="0" smtClean="0"/>
              <a:t> вільних </a:t>
            </a:r>
            <a:r>
              <a:rPr lang="uk-UA" dirty="0" err="1" smtClean="0"/>
              <a:t>наук”</a:t>
            </a:r>
            <a:r>
              <a:rPr lang="uk-UA" dirty="0" smtClean="0"/>
              <a:t> –</a:t>
            </a:r>
          </a:p>
          <a:p>
            <a:r>
              <a:rPr lang="uk-UA" dirty="0" err="1" smtClean="0"/>
              <a:t>Социніанство</a:t>
            </a:r>
            <a:r>
              <a:rPr lang="uk-UA" dirty="0" smtClean="0"/>
              <a:t> –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Чим уславились?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r>
              <a:rPr lang="uk-UA" dirty="0" smtClean="0"/>
              <a:t>Василь-Костянтин Острозький</a:t>
            </a:r>
          </a:p>
          <a:p>
            <a:r>
              <a:rPr lang="uk-UA" dirty="0" smtClean="0"/>
              <a:t>Іван Федоров (Федорович)</a:t>
            </a:r>
          </a:p>
          <a:p>
            <a:r>
              <a:rPr lang="uk-UA" dirty="0" smtClean="0"/>
              <a:t>Ян </a:t>
            </a:r>
            <a:r>
              <a:rPr lang="uk-UA" dirty="0" err="1" smtClean="0"/>
              <a:t>Амос</a:t>
            </a:r>
            <a:r>
              <a:rPr lang="uk-UA" dirty="0" smtClean="0"/>
              <a:t> </a:t>
            </a:r>
            <a:r>
              <a:rPr lang="uk-UA" dirty="0" err="1" smtClean="0"/>
              <a:t>Коменський</a:t>
            </a:r>
            <a:endParaRPr lang="uk-UA" dirty="0" smtClean="0"/>
          </a:p>
          <a:p>
            <a:r>
              <a:rPr lang="uk-UA" dirty="0" smtClean="0"/>
              <a:t>Костянтин </a:t>
            </a:r>
            <a:r>
              <a:rPr lang="uk-UA" dirty="0" err="1" smtClean="0"/>
              <a:t>Корнякт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План: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1. </a:t>
            </a:r>
            <a:r>
              <a:rPr lang="uk-UA" dirty="0"/>
              <a:t>П</a:t>
            </a:r>
            <a:r>
              <a:rPr lang="uk-UA" dirty="0" smtClean="0"/>
              <a:t>ричини  виникнення українського козацтва.</a:t>
            </a:r>
          </a:p>
          <a:p>
            <a:r>
              <a:rPr lang="uk-UA" dirty="0" smtClean="0"/>
              <a:t>2. Господарська діяльність козаків.</a:t>
            </a:r>
          </a:p>
          <a:p>
            <a:r>
              <a:rPr lang="uk-UA" dirty="0" smtClean="0"/>
              <a:t>3. Поява перших січей.</a:t>
            </a:r>
          </a:p>
          <a:p>
            <a:r>
              <a:rPr lang="uk-UA" dirty="0" smtClean="0"/>
              <a:t>4. Дмитро Вишневецький.</a:t>
            </a:r>
            <a:endParaRPr lang="en-US" dirty="0"/>
          </a:p>
        </p:txBody>
      </p:sp>
      <p:pic>
        <p:nvPicPr>
          <p:cNvPr id="5" name="Содержимое 4" descr="C:\Users\Laptop 4\AppData\Local\Microsoft\Windows\Temporary Internet Files\Content.Word\IMG_20191009_211417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52736"/>
            <a:ext cx="3936752" cy="54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uk-UA" dirty="0"/>
              <a:t> Слово </a:t>
            </a:r>
            <a:r>
              <a:rPr lang="uk-UA" sz="4000" b="1" dirty="0">
                <a:solidFill>
                  <a:srgbClr val="FF0000"/>
                </a:solidFill>
              </a:rPr>
              <a:t>"козак" </a:t>
            </a:r>
            <a:r>
              <a:rPr lang="uk-UA" dirty="0"/>
              <a:t>тюркського походження і означає "вільна людина", "воїн-вершник</a:t>
            </a:r>
            <a:r>
              <a:rPr lang="uk-UA" dirty="0" smtClean="0"/>
              <a:t>".</a:t>
            </a:r>
          </a:p>
          <a:p>
            <a:endParaRPr lang="uk-UA" dirty="0"/>
          </a:p>
          <a:p>
            <a:r>
              <a:rPr lang="uk-UA" dirty="0" smtClean="0"/>
              <a:t> </a:t>
            </a:r>
            <a:r>
              <a:rPr lang="uk-UA" dirty="0"/>
              <a:t>В українській мові слово </a:t>
            </a:r>
            <a:r>
              <a:rPr lang="uk-UA" sz="4000" b="1" dirty="0">
                <a:solidFill>
                  <a:srgbClr val="FF0000"/>
                </a:solidFill>
              </a:rPr>
              <a:t>"козацтво" </a:t>
            </a:r>
            <a:r>
              <a:rPr lang="uk-UA" dirty="0"/>
              <a:t>визначає суспільний стан вільних від кріпосного права людей, які займалися господарською діяльністю й обороняли Україну від іноземних загарбників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Вперше</a:t>
            </a:r>
            <a:r>
              <a:rPr lang="ru-RU" sz="2800" dirty="0"/>
              <a:t> </a:t>
            </a:r>
            <a:r>
              <a:rPr lang="ru-RU" sz="2800" dirty="0" err="1"/>
              <a:t>термін</a:t>
            </a:r>
            <a:r>
              <a:rPr lang="ru-RU" sz="2800" dirty="0"/>
              <a:t> </a:t>
            </a:r>
            <a:r>
              <a:rPr lang="ru-RU" sz="2800" b="1" dirty="0">
                <a:solidFill>
                  <a:srgbClr val="FF0000"/>
                </a:solidFill>
              </a:rPr>
              <a:t>«</a:t>
            </a:r>
            <a:r>
              <a:rPr lang="ru-RU" sz="2800" b="1" dirty="0" err="1">
                <a:solidFill>
                  <a:srgbClr val="FF0000"/>
                </a:solidFill>
              </a:rPr>
              <a:t>козак</a:t>
            </a:r>
            <a:r>
              <a:rPr lang="ru-RU" sz="2800" b="1" dirty="0">
                <a:solidFill>
                  <a:srgbClr val="FF0000"/>
                </a:solidFill>
              </a:rPr>
              <a:t>» </a:t>
            </a:r>
            <a:r>
              <a:rPr lang="ru-RU" sz="2800" dirty="0" err="1"/>
              <a:t>згадано</a:t>
            </a:r>
            <a:r>
              <a:rPr lang="ru-RU" sz="2800" dirty="0"/>
              <a:t> у </a:t>
            </a:r>
            <a:r>
              <a:rPr lang="ru-RU" sz="2800" dirty="0" err="1"/>
              <a:t>Початковій</a:t>
            </a:r>
            <a:r>
              <a:rPr lang="ru-RU" sz="2800" dirty="0"/>
              <a:t> </a:t>
            </a:r>
            <a:r>
              <a:rPr lang="ru-RU" sz="2800" dirty="0" err="1"/>
              <a:t>монгольській</a:t>
            </a:r>
            <a:r>
              <a:rPr lang="ru-RU" sz="2800" dirty="0"/>
              <a:t> </a:t>
            </a:r>
            <a:r>
              <a:rPr lang="ru-RU" sz="2800" dirty="0" err="1"/>
              <a:t>хроніці</a:t>
            </a:r>
            <a:r>
              <a:rPr lang="ru-RU" sz="2800" dirty="0"/>
              <a:t> в </a:t>
            </a:r>
            <a:r>
              <a:rPr lang="ru-RU" sz="2800" b="1" dirty="0" smtClean="0">
                <a:solidFill>
                  <a:srgbClr val="FF0000"/>
                </a:solidFill>
              </a:rPr>
              <a:t>1240</a:t>
            </a:r>
            <a:r>
              <a:rPr lang="ru-RU" sz="2800" dirty="0"/>
              <a:t> </a:t>
            </a:r>
            <a:r>
              <a:rPr lang="ru-RU" sz="2800" dirty="0" err="1" smtClean="0"/>
              <a:t>році</a:t>
            </a:r>
            <a:r>
              <a:rPr lang="ru-RU" sz="2800" dirty="0" smtClean="0"/>
              <a:t>.</a:t>
            </a:r>
            <a:endParaRPr lang="en-US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/>
              <a:t>Перші письмові згадки про козаків, що з'явилися на порогах Дніпра, припадають на кінець </a:t>
            </a:r>
            <a:r>
              <a:rPr lang="uk-UA" dirty="0" smtClean="0"/>
              <a:t>Х</a:t>
            </a:r>
            <a:r>
              <a:rPr lang="en-US" dirty="0" smtClean="0"/>
              <a:t>V</a:t>
            </a:r>
            <a:r>
              <a:rPr lang="uk-UA" dirty="0" smtClean="0"/>
              <a:t> </a:t>
            </a:r>
            <a:r>
              <a:rPr lang="uk-UA" dirty="0"/>
              <a:t>ст. У </a:t>
            </a:r>
            <a:r>
              <a:rPr lang="uk-UA" b="1" dirty="0">
                <a:solidFill>
                  <a:srgbClr val="FF0000"/>
                </a:solidFill>
              </a:rPr>
              <a:t>1492</a:t>
            </a:r>
            <a:r>
              <a:rPr lang="uk-UA" dirty="0"/>
              <a:t> році запорізькі козаки атакували турецьку військово-морську галеру під </a:t>
            </a:r>
            <a:r>
              <a:rPr lang="uk-UA" dirty="0" err="1"/>
              <a:t>Тягинею</a:t>
            </a:r>
            <a:r>
              <a:rPr lang="uk-UA" dirty="0"/>
              <a:t> і визволили українців, захоплених у полон і проданих у рабство. 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Як </a:t>
            </a:r>
            <a:r>
              <a:rPr lang="uk-UA" dirty="0"/>
              <a:t>писав професор Михайло Грушевський, це була </a:t>
            </a:r>
            <a:r>
              <a:rPr lang="uk-UA" b="1" dirty="0">
                <a:solidFill>
                  <a:srgbClr val="FF0000"/>
                </a:solidFill>
              </a:rPr>
              <a:t>перша в історії офіційна згадка </a:t>
            </a:r>
            <a:r>
              <a:rPr lang="uk-UA" dirty="0"/>
              <a:t>про дії козаків на морі й офіційна згадка про запорізьких козаків узагалі.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Причини виникнення козацтва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196752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айл:9-1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979308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6021288"/>
            <a:ext cx="5486400" cy="36004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Так виглядав запорізький козак</a:t>
            </a:r>
            <a:endParaRPr lang="en-US" dirty="0"/>
          </a:p>
        </p:txBody>
      </p:sp>
      <p:pic>
        <p:nvPicPr>
          <p:cNvPr id="5" name="Рисунок 4" descr="Так виглядав запорізький козак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1694" r="1694"/>
          <a:stretch>
            <a:fillRect/>
          </a:stretch>
        </p:blipFill>
        <p:spPr bwMode="auto">
          <a:xfrm>
            <a:off x="539552" y="612774"/>
            <a:ext cx="7704856" cy="540851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Робота з підручником: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/>
              <a:t>опрацювати джерело на ст. 32 підручника і дати відповідь на запитання</a:t>
            </a:r>
            <a:endParaRPr lang="en-US" sz="2000" dirty="0"/>
          </a:p>
        </p:txBody>
      </p:sp>
      <p:pic>
        <p:nvPicPr>
          <p:cNvPr id="4" name="Содержимое 3" descr="C:\Users\Laptop 4\AppData\Local\Microsoft\Windows\Temporary Internet Files\Content.Word\IMG_20191010_15175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31741" y="224643"/>
            <a:ext cx="4536505" cy="7488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884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Господарська діяльність козаків</a:t>
            </a:r>
            <a:r>
              <a:rPr lang="uk-UA" dirty="0" smtClean="0"/>
              <a:t>: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Економічний </a:t>
            </a:r>
            <a:r>
              <a:rPr lang="uk-UA" sz="2000" dirty="0" smtClean="0"/>
              <a:t>устрій Запорізької Січі </a:t>
            </a:r>
            <a:r>
              <a:rPr lang="uk-UA" sz="2000" dirty="0" err="1" smtClean="0"/>
              <a:t>грунтується</a:t>
            </a:r>
            <a:r>
              <a:rPr lang="uk-UA" sz="2000" dirty="0" smtClean="0"/>
              <a:t> на </a:t>
            </a:r>
            <a:r>
              <a:rPr lang="uk-UA" sz="2000" b="1" dirty="0" smtClean="0"/>
              <a:t>вільній праці</a:t>
            </a:r>
            <a:r>
              <a:rPr lang="uk-UA" sz="2000" dirty="0" smtClean="0"/>
              <a:t>.</a:t>
            </a:r>
            <a:br>
              <a:rPr lang="uk-UA" sz="2000" dirty="0" smtClean="0"/>
            </a:br>
            <a:r>
              <a:rPr lang="uk-UA" sz="2000" dirty="0" smtClean="0"/>
              <a:t> </a:t>
            </a:r>
            <a:r>
              <a:rPr lang="uk-UA" sz="2000" dirty="0" smtClean="0"/>
              <a:t>Козацькі </a:t>
            </a:r>
            <a:r>
              <a:rPr lang="uk-UA" sz="2000" b="1" dirty="0" smtClean="0"/>
              <a:t>зимівники</a:t>
            </a:r>
            <a:r>
              <a:rPr lang="uk-UA" sz="2000" dirty="0" smtClean="0"/>
              <a:t> були </a:t>
            </a:r>
            <a:r>
              <a:rPr lang="uk-UA" sz="2000" b="1" dirty="0" smtClean="0"/>
              <a:t>багатогалузевими господарствами</a:t>
            </a:r>
            <a:r>
              <a:rPr lang="uk-UA" sz="2000" dirty="0" smtClean="0"/>
              <a:t>, орієнтованими на </a:t>
            </a:r>
            <a:r>
              <a:rPr lang="uk-UA" sz="2000" dirty="0" smtClean="0"/>
              <a:t>ринок</a:t>
            </a:r>
            <a:endParaRPr lang="en-US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916832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8641"/>
          <a:ext cx="822960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Пов’язане зображення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12976"/>
            <a:ext cx="5976664" cy="345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Поява перших січей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/>
              <a:t>Постійна загроза нападів ординців спонукала козаків до створення надійної системи укріплень. Основу її становили </a:t>
            </a:r>
            <a:r>
              <a:rPr lang="uk-UA" b="1" dirty="0" smtClean="0"/>
              <a:t>січі</a:t>
            </a:r>
            <a:r>
              <a:rPr lang="uk-UA" b="1" i="1" dirty="0" smtClean="0"/>
              <a:t>.</a:t>
            </a:r>
            <a:endParaRPr lang="uk-UA" dirty="0" smtClean="0"/>
          </a:p>
          <a:p>
            <a:r>
              <a:rPr lang="uk-UA" dirty="0" smtClean="0"/>
              <a:t>Дослідники пов'язують походження слова </a:t>
            </a:r>
            <a:r>
              <a:rPr lang="uk-UA" b="1" i="1" dirty="0" smtClean="0"/>
              <a:t>січ</a:t>
            </a:r>
            <a:r>
              <a:rPr lang="uk-UA" dirty="0" smtClean="0"/>
              <a:t> із </a:t>
            </a:r>
            <a:r>
              <a:rPr lang="uk-UA" i="1" dirty="0" smtClean="0"/>
              <a:t>засіками</a:t>
            </a:r>
            <a:r>
              <a:rPr lang="uk-UA" dirty="0" smtClean="0"/>
              <a:t> - укріпленнями з дерев.</a:t>
            </a:r>
          </a:p>
          <a:p>
            <a:r>
              <a:rPr lang="uk-UA" dirty="0" smtClean="0"/>
              <a:t>Великого значення надавали козаки місцю розташування січі. Найчастіше то був річковий острів. Можливо, за давніших часів розрізнені невеликі січі існували в багатьох місцях.</a:t>
            </a:r>
          </a:p>
          <a:p>
            <a:r>
              <a:rPr lang="uk-UA" dirty="0" smtClean="0"/>
              <a:t>Згодом за порогами утворилася одна </a:t>
            </a:r>
            <a:r>
              <a:rPr lang="uk-UA" b="1" i="1" dirty="0" smtClean="0"/>
              <a:t>Запорозька Січ - своєрідна столиця запорозьких козаків.</a:t>
            </a:r>
            <a:endParaRPr lang="uk-UA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Відомо вісім дніпровських січей.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https://upload.wikimedia.org/wikipedia/uk/thumb/8/83/Sichi.jpg/800px-Sichi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788024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8024" y="980728"/>
            <a:ext cx="3898776" cy="514543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1556 – 1557 </a:t>
            </a:r>
            <a:r>
              <a:rPr lang="ru-RU" dirty="0" smtClean="0"/>
              <a:t>– на о. Мала </a:t>
            </a:r>
            <a:r>
              <a:rPr lang="ru-RU" dirty="0" err="1" smtClean="0"/>
              <a:t>Хортиця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b="1" dirty="0" smtClean="0"/>
              <a:t>60-х </a:t>
            </a:r>
            <a:r>
              <a:rPr lang="ru-RU" b="1" dirty="0" err="1" smtClean="0"/>
              <a:t>рр</a:t>
            </a:r>
            <a:r>
              <a:rPr lang="ru-RU" b="1" dirty="0" smtClean="0"/>
              <a:t>. XVI ст. по 1593 </a:t>
            </a:r>
            <a:r>
              <a:rPr lang="ru-RU" dirty="0" smtClean="0"/>
              <a:t>р. </a:t>
            </a:r>
            <a:r>
              <a:rPr lang="ru-RU" dirty="0" err="1" smtClean="0"/>
              <a:t>Запорозька</a:t>
            </a:r>
            <a:r>
              <a:rPr lang="ru-RU" dirty="0" smtClean="0"/>
              <a:t> </a:t>
            </a:r>
            <a:r>
              <a:rPr lang="ru-RU" dirty="0" err="1" smtClean="0"/>
              <a:t>Січ</a:t>
            </a:r>
            <a:r>
              <a:rPr lang="ru-RU" dirty="0" smtClean="0"/>
              <a:t> </a:t>
            </a:r>
            <a:r>
              <a:rPr lang="ru-RU" dirty="0" err="1" smtClean="0"/>
              <a:t>розташовувалася</a:t>
            </a:r>
            <a:r>
              <a:rPr lang="ru-RU" dirty="0" smtClean="0"/>
              <a:t> на </a:t>
            </a:r>
            <a:r>
              <a:rPr lang="ru-RU" dirty="0" err="1" smtClean="0"/>
              <a:t>острові</a:t>
            </a:r>
            <a:r>
              <a:rPr lang="ru-RU" dirty="0" smtClean="0"/>
              <a:t> </a:t>
            </a:r>
            <a:r>
              <a:rPr lang="ru-RU" dirty="0" err="1" smtClean="0"/>
              <a:t>Томаківка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/>
              <a:t>1593-1638 </a:t>
            </a:r>
            <a:r>
              <a:rPr lang="ru-RU" dirty="0" err="1" smtClean="0"/>
              <a:t>рр</a:t>
            </a:r>
            <a:r>
              <a:rPr lang="ru-RU" dirty="0" smtClean="0"/>
              <a:t>. - на </a:t>
            </a:r>
            <a:r>
              <a:rPr lang="ru-RU" dirty="0" err="1" smtClean="0"/>
              <a:t>острові</a:t>
            </a:r>
            <a:r>
              <a:rPr lang="ru-RU" dirty="0" smtClean="0"/>
              <a:t> </a:t>
            </a:r>
            <a:r>
              <a:rPr lang="ru-RU" dirty="0" err="1" smtClean="0"/>
              <a:t>Базавлук</a:t>
            </a:r>
            <a:r>
              <a:rPr lang="ru-RU" dirty="0" smtClean="0"/>
              <a:t>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1638-1652 </a:t>
            </a:r>
            <a:r>
              <a:rPr lang="ru-RU" dirty="0" err="1" smtClean="0"/>
              <a:t>рр</a:t>
            </a:r>
            <a:r>
              <a:rPr lang="ru-RU" dirty="0" smtClean="0"/>
              <a:t>. - на </a:t>
            </a:r>
            <a:r>
              <a:rPr lang="ru-RU" dirty="0" err="1" smtClean="0"/>
              <a:t>Микитиному</a:t>
            </a:r>
            <a:r>
              <a:rPr lang="ru-RU" dirty="0" smtClean="0"/>
              <a:t> </a:t>
            </a:r>
            <a:r>
              <a:rPr lang="ru-RU" dirty="0" err="1" smtClean="0"/>
              <a:t>Розі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/>
              <a:t>1652-1709 </a:t>
            </a:r>
            <a:r>
              <a:rPr lang="ru-RU" dirty="0" err="1" smtClean="0"/>
              <a:t>рр</a:t>
            </a:r>
            <a:r>
              <a:rPr lang="ru-RU" dirty="0" smtClean="0"/>
              <a:t>. - на </a:t>
            </a:r>
            <a:r>
              <a:rPr lang="ru-RU" dirty="0" err="1" smtClean="0"/>
              <a:t>річці</a:t>
            </a:r>
            <a:r>
              <a:rPr lang="ru-RU" dirty="0" smtClean="0"/>
              <a:t> </a:t>
            </a:r>
            <a:r>
              <a:rPr lang="ru-RU" dirty="0" err="1" smtClean="0"/>
              <a:t>Чортомлик</a:t>
            </a:r>
            <a:r>
              <a:rPr lang="ru-RU" dirty="0" smtClean="0"/>
              <a:t>,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1709-1711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b="1" dirty="0" smtClean="0"/>
              <a:t>1730-1734</a:t>
            </a:r>
            <a:r>
              <a:rPr lang="ru-RU" dirty="0" smtClean="0"/>
              <a:t> </a:t>
            </a:r>
            <a:r>
              <a:rPr lang="ru-RU" dirty="0" err="1" smtClean="0"/>
              <a:t>рр</a:t>
            </a:r>
            <a:r>
              <a:rPr lang="ru-RU" dirty="0" smtClean="0"/>
              <a:t>. - на </a:t>
            </a:r>
            <a:r>
              <a:rPr lang="ru-RU" dirty="0" err="1" smtClean="0"/>
              <a:t>річці</a:t>
            </a:r>
            <a:r>
              <a:rPr lang="ru-RU" dirty="0" smtClean="0"/>
              <a:t> </a:t>
            </a:r>
            <a:r>
              <a:rPr lang="ru-RU" dirty="0" err="1" smtClean="0"/>
              <a:t>Кам'янка</a:t>
            </a:r>
            <a:r>
              <a:rPr lang="ru-RU" dirty="0" smtClean="0"/>
              <a:t>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1711-1728</a:t>
            </a:r>
            <a:r>
              <a:rPr lang="ru-RU" dirty="0" smtClean="0"/>
              <a:t> </a:t>
            </a:r>
            <a:r>
              <a:rPr lang="ru-RU" dirty="0" err="1" smtClean="0"/>
              <a:t>рр</a:t>
            </a:r>
            <a:r>
              <a:rPr lang="ru-RU" dirty="0" smtClean="0"/>
              <a:t>. - в Олешках,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1734-1775 </a:t>
            </a:r>
            <a:r>
              <a:rPr lang="ru-RU" dirty="0" err="1" smtClean="0"/>
              <a:t>рр</a:t>
            </a:r>
            <a:r>
              <a:rPr lang="ru-RU" dirty="0" smtClean="0"/>
              <a:t>. - на </a:t>
            </a:r>
            <a:r>
              <a:rPr lang="ru-RU" dirty="0" err="1" smtClean="0"/>
              <a:t>річці</a:t>
            </a:r>
            <a:r>
              <a:rPr lang="ru-RU" dirty="0" smtClean="0"/>
              <a:t> </a:t>
            </a:r>
            <a:r>
              <a:rPr lang="ru-RU" dirty="0" err="1" smtClean="0"/>
              <a:t>Підпільна</a:t>
            </a:r>
            <a:r>
              <a:rPr lang="ru-RU" dirty="0" smtClean="0"/>
              <a:t> (Нова </a:t>
            </a:r>
            <a:r>
              <a:rPr lang="ru-RU" dirty="0" err="1" smtClean="0"/>
              <a:t>Січ</a:t>
            </a:r>
            <a:r>
              <a:rPr lang="ru-RU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800200"/>
          </a:xfrm>
        </p:spPr>
        <p:txBody>
          <a:bodyPr>
            <a:noAutofit/>
          </a:bodyPr>
          <a:lstStyle/>
          <a:p>
            <a:r>
              <a:rPr lang="uk-UA" sz="2000" b="1" i="1" dirty="0" smtClean="0"/>
              <a:t>Запорозька Січ - своєрідна столиця запорозьких козаків.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 </a:t>
            </a:r>
            <a:r>
              <a:rPr lang="uk-UA" sz="2000" b="1" i="1" dirty="0" smtClean="0"/>
              <a:t>Перша розташовувалася на острові Мала Хортиця (нині на території міста Запоріжжя). </a:t>
            </a:r>
            <a:r>
              <a:rPr lang="uk-UA" sz="2000" b="1" i="1" dirty="0" smtClean="0">
                <a:solidFill>
                  <a:srgbClr val="FF0000"/>
                </a:solidFill>
              </a:rPr>
              <a:t>Вона була зведена 1556 р. українським православним князем Дмитром Вишневецьким</a:t>
            </a:r>
            <a:r>
              <a:rPr lang="uk-UA" sz="2000" dirty="0" smtClean="0"/>
              <a:t> і слугувала військовою базою </a:t>
            </a:r>
            <a:r>
              <a:rPr lang="uk-UA" sz="2000" dirty="0" smtClean="0"/>
              <a:t>козацтва </a:t>
            </a:r>
            <a:r>
              <a:rPr lang="uk-UA" sz="2000" dirty="0" smtClean="0"/>
              <a:t>на </a:t>
            </a:r>
            <a:r>
              <a:rPr lang="uk-UA" sz="2000" dirty="0" smtClean="0"/>
              <a:t>пониззі Дніпра. </a:t>
            </a:r>
            <a:r>
              <a:rPr lang="uk-UA" sz="2000" dirty="0" smtClean="0"/>
              <a:t>Одначе восени </a:t>
            </a:r>
            <a:r>
              <a:rPr lang="uk-UA" sz="2000" b="1" i="1" dirty="0" smtClean="0">
                <a:solidFill>
                  <a:srgbClr val="FF0000"/>
                </a:solidFill>
              </a:rPr>
              <a:t>1557 р</a:t>
            </a:r>
            <a:r>
              <a:rPr lang="uk-UA" sz="2000" b="1" i="1" dirty="0" smtClean="0"/>
              <a:t>.</a:t>
            </a:r>
            <a:r>
              <a:rPr lang="uk-UA" sz="2000" dirty="0" smtClean="0"/>
              <a:t> запорозьку фортецю зруйнували кримські татари</a:t>
            </a:r>
            <a:r>
              <a:rPr lang="uk-UA" sz="2000" dirty="0" smtClean="0"/>
              <a:t>.</a:t>
            </a:r>
            <a:endParaRPr lang="en-US" sz="2000" dirty="0"/>
          </a:p>
        </p:txBody>
      </p:sp>
      <p:pic>
        <p:nvPicPr>
          <p:cNvPr id="5" name="Содержимое 4" descr="https://geomap.com.ua/images/uh8a/8_02/2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3"/>
            <a:ext cx="3064519" cy="3885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5" descr="https://geomap.com.ua/images/uh8a/8_02/6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tretch>
            <a:fillRect/>
          </a:stretch>
        </p:blipFill>
        <p:spPr bwMode="auto">
          <a:xfrm>
            <a:off x="5157787" y="2348880"/>
            <a:ext cx="3019425" cy="33669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403648" y="6021289"/>
            <a:ext cx="7740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</a:t>
            </a:r>
            <a:r>
              <a:rPr lang="ru-RU" b="1" i="1" dirty="0" err="1" smtClean="0"/>
              <a:t>Дмитро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Вишневецький</a:t>
            </a:r>
            <a:r>
              <a:rPr lang="ru-RU" b="1" i="1" dirty="0" smtClean="0"/>
              <a:t> та </a:t>
            </a:r>
            <a:r>
              <a:rPr lang="ru-RU" b="1" i="1" dirty="0" err="1" smtClean="0"/>
              <a:t>його</a:t>
            </a:r>
            <a:r>
              <a:rPr lang="ru-RU" b="1" i="1" dirty="0" smtClean="0"/>
              <a:t> замок </a:t>
            </a:r>
            <a:r>
              <a:rPr lang="ru-RU" b="1" i="1" dirty="0" smtClean="0"/>
              <a:t>на </a:t>
            </a:r>
            <a:r>
              <a:rPr lang="ru-RU" b="1" i="1" dirty="0" err="1" smtClean="0"/>
              <a:t>Малій</a:t>
            </a:r>
            <a:r>
              <a:rPr lang="ru-RU" b="1" i="1" dirty="0" smtClean="0"/>
              <a:t> </a:t>
            </a:r>
            <a:r>
              <a:rPr lang="ru-RU" b="1" i="1" dirty="0" err="1" smtClean="0"/>
              <a:t>Хортиці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309584"/>
            <a:ext cx="7992888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ц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ький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Іванович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Вишневецький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—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славний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лицар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мужній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воїн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талановитий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воєначальник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чудовий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організатор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гнучкий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дипломат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козаків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користувався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великим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авторитетом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був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старшим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із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синів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Івана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Михайловича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Вишневецького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Родина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Вишневецьких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походила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нащадків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Великого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князя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Литовського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Ольгер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а,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яка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поріднилася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українськими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магнатами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Вишневецькі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володіли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великими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маєтками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292B2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У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1551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р.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старостою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Канівського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Черкаського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старост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став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Вишневецький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У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той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час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посилилися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наскоки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кримських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Україну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і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Вишневецький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захищав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Волинь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Поділля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татарських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нападів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брав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участь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битвах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сутичках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Став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ватажком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козаків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бо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вони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визнали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справжнього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керівника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гетьмана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вирушив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Дніпровське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пониззя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о.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Хортиця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1556 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р.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збудував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фортецю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яка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мала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стати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плацдармом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південних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земель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416824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січні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1557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р.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кримський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хан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великим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військом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підплив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човнами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Хортиці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тривала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облога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фортеці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татари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змушені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відступити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Влітку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1557 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р.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кримський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хан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більшою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силою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вдруг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прийшов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Запорожжя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Вишневецькому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козакам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довелося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тримати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жорстку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облогу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Одначе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нерівними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закінчилися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харчі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козаки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почали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розбігатися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Д.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Вишневецький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мусив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покинути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фортецю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Татари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укріплення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зруйнували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Вишневецький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закріпився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Каневі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Черкасах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1557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офіційно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звернувся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московського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царя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проханням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заступництво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січні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1558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чолі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30-тисячного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московського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війська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виступив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татар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дійшов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Перекопу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1559—1560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pp.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здійснив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наступи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фортецю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Азов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згодом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дочекавшись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підтримки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Москви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повернувся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Україну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64704"/>
            <a:ext cx="73448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1563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втрутився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молдавські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усобиці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потрапив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полон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страчений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Константинополі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000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Картина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страти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Д.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Вишневецького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жахливою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наказом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султана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скинули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фортечної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стіни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гаки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висів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прославляючи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Христа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лаючи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Магомета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Обурені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турки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розстріляли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луків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srgbClr val="292B2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Польський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історик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Бельський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у "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Хроніці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описував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страту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Д.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Вишневецького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Кажуть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перед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стратою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запропонували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відмовитися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православ'я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обіцяючи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свободу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князь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відмовився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Турки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розтяли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груди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сподіваючись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здобути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мужність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знаменитого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гетьмана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вийняли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розділили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з'їли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життєвий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шлях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смерть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почали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обростати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легендами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складали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перекази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оповідання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піснях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оспівували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ім'ям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Байди</a:t>
            </a:r>
            <a:r>
              <a:rPr lang="en-US" sz="2000" b="1" dirty="0" smtClean="0">
                <a:solidFill>
                  <a:srgbClr val="292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/>
          <a:lstStyle/>
          <a:p>
            <a:r>
              <a:rPr lang="uk-UA" dirty="0" err="1" smtClean="0"/>
              <a:t>Пам´ятна</a:t>
            </a:r>
            <a:r>
              <a:rPr lang="uk-UA" dirty="0" smtClean="0"/>
              <a:t> монета на честь князя Дмитра Вишневецького</a:t>
            </a:r>
            <a:endParaRPr lang="en-US" dirty="0"/>
          </a:p>
        </p:txBody>
      </p:sp>
      <p:pic>
        <p:nvPicPr>
          <p:cNvPr id="5" name="Рисунок 4" descr="Пов’язане зображення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312368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Содержимое 6" descr="Пов’язане зображення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3456384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Закріплення нового матеріалу: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dirty="0" smtClean="0">
                <a:solidFill>
                  <a:srgbClr val="FF0000"/>
                </a:solidFill>
              </a:rPr>
              <a:t>Запитання:</a:t>
            </a:r>
          </a:p>
          <a:p>
            <a:pPr>
              <a:buNone/>
            </a:pPr>
            <a:r>
              <a:rPr lang="uk-UA" dirty="0" smtClean="0"/>
              <a:t>1.Назвіть причини виникнення нового стану українського суспільства – козацтва.</a:t>
            </a:r>
          </a:p>
          <a:p>
            <a:pPr>
              <a:buNone/>
            </a:pPr>
            <a:r>
              <a:rPr lang="uk-UA" dirty="0" smtClean="0"/>
              <a:t>2. Чому козаків називають вояками-хліборобами?</a:t>
            </a:r>
          </a:p>
          <a:p>
            <a:pPr>
              <a:buNone/>
            </a:pPr>
            <a:r>
              <a:rPr lang="uk-UA" dirty="0" smtClean="0"/>
              <a:t>3. Що таке Січ? Коли та де виникла перша Запорозька Січ?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53136"/>
          </a:xfrm>
        </p:spPr>
        <p:txBody>
          <a:bodyPr>
            <a:normAutofit fontScale="90000"/>
          </a:bodyPr>
          <a:lstStyle/>
          <a:p>
            <a:pPr algn="l"/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>
                <a:solidFill>
                  <a:srgbClr val="FF0000"/>
                </a:solidFill>
              </a:rPr>
              <a:t>       Підсумок:</a:t>
            </a: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2200" b="1" dirty="0" smtClean="0"/>
              <a:t>Отже, навіть </a:t>
            </a:r>
            <a:r>
              <a:rPr lang="uk-UA" sz="2200" b="1" dirty="0" smtClean="0"/>
              <a:t>будучи перехідною формою від професійної общини до повноцінної держави, Запорізька Січ, проте, відіграла найвизначнішу роль у процесі українського державного будівництва, її існування ознаменувало собою наступний після Галицько-волинського князівства етап поступового формування української етнічної держави.</a:t>
            </a: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sz="2200" b="1" i="1" dirty="0" smtClean="0"/>
              <a:t> </a:t>
            </a:r>
            <a:r>
              <a:rPr lang="uk-UA" sz="2200" b="1" i="1" dirty="0" smtClean="0"/>
              <a:t/>
            </a:r>
            <a:br>
              <a:rPr lang="uk-UA" sz="2200" b="1" i="1" dirty="0" smtClean="0"/>
            </a:br>
            <a:r>
              <a:rPr lang="uk-UA" sz="2200" b="1" i="1" dirty="0" smtClean="0">
                <a:solidFill>
                  <a:srgbClr val="FF0000"/>
                </a:solidFill>
              </a:rPr>
              <a:t>Значення </a:t>
            </a:r>
            <a:r>
              <a:rPr lang="uk-UA" sz="2200" b="1" i="1" dirty="0" smtClean="0">
                <a:solidFill>
                  <a:srgbClr val="FF0000"/>
                </a:solidFill>
              </a:rPr>
              <a:t>козацтва в історії України: </a:t>
            </a:r>
            <a:r>
              <a:rPr lang="uk-UA" sz="2200" b="1" dirty="0" smtClean="0"/>
              <a:t/>
            </a:r>
            <a:br>
              <a:rPr lang="uk-UA" sz="2200" b="1" dirty="0" smtClean="0"/>
            </a:br>
            <a:r>
              <a:rPr lang="uk-UA" sz="2200" b="1" dirty="0" smtClean="0"/>
              <a:t>- заселили </a:t>
            </a:r>
            <a:r>
              <a:rPr lang="uk-UA" sz="2200" b="1" dirty="0" smtClean="0"/>
              <a:t>степові, запустілі землі; </a:t>
            </a:r>
            <a:br>
              <a:rPr lang="uk-UA" sz="2200" b="1" dirty="0" smtClean="0"/>
            </a:br>
            <a:r>
              <a:rPr lang="uk-UA" sz="2200" b="1" dirty="0" smtClean="0"/>
              <a:t>- захищали </a:t>
            </a:r>
            <a:r>
              <a:rPr lang="uk-UA" sz="2200" b="1" dirty="0" smtClean="0"/>
              <a:t>південні райони України від турецько-татарських нападів;</a:t>
            </a:r>
            <a:br>
              <a:rPr lang="uk-UA" sz="2200" b="1" dirty="0" smtClean="0"/>
            </a:br>
            <a:r>
              <a:rPr lang="uk-UA" sz="2200" b="1" dirty="0" smtClean="0"/>
              <a:t>- брали </a:t>
            </a:r>
            <a:r>
              <a:rPr lang="uk-UA" sz="2200" b="1" dirty="0" smtClean="0"/>
              <a:t>участь у народних повстаннях;</a:t>
            </a:r>
            <a:br>
              <a:rPr lang="uk-UA" sz="2200" b="1" dirty="0" smtClean="0"/>
            </a:br>
            <a:r>
              <a:rPr lang="uk-UA" sz="2200" b="1" dirty="0" smtClean="0"/>
              <a:t>- сформували </a:t>
            </a:r>
            <a:r>
              <a:rPr lang="uk-UA" sz="2200" b="1" dirty="0" smtClean="0"/>
              <a:t>основи козацької державності.</a:t>
            </a:r>
            <a:r>
              <a:rPr lang="uk-UA" dirty="0" smtClean="0"/>
              <a:t/>
            </a:r>
            <a:br>
              <a:rPr lang="uk-UA" dirty="0" smtClean="0"/>
            </a:br>
            <a:endParaRPr 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82495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Домашнє завдання: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Опрацювати § 5 (пункти 1-3) підручника.</a:t>
            </a:r>
          </a:p>
          <a:p>
            <a:r>
              <a:rPr lang="uk-UA" dirty="0" smtClean="0"/>
              <a:t>2. Користуючись матеріалом підручника та іншими джерелами, підготувати усне повідомлення або </a:t>
            </a:r>
            <a:r>
              <a:rPr lang="uk-UA" dirty="0" err="1" smtClean="0"/>
              <a:t>комп´ютерну</a:t>
            </a:r>
            <a:r>
              <a:rPr lang="uk-UA" dirty="0" smtClean="0"/>
              <a:t> презентацію на тему: </a:t>
            </a:r>
            <a:r>
              <a:rPr lang="uk-UA" dirty="0" err="1" smtClean="0"/>
              <a:t>“Побут</a:t>
            </a:r>
            <a:r>
              <a:rPr lang="uk-UA" dirty="0" smtClean="0"/>
              <a:t> запорозьких </a:t>
            </a:r>
            <a:r>
              <a:rPr lang="uk-UA" dirty="0" err="1" smtClean="0"/>
              <a:t>козаків”</a:t>
            </a:r>
            <a:r>
              <a:rPr lang="uk-UA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-Історичний папі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-Історичний папір</Template>
  <TotalTime>962</TotalTime>
  <Words>682</Words>
  <Application>Microsoft Office PowerPoint</Application>
  <PresentationFormat>Экран (4:3)</PresentationFormat>
  <Paragraphs>106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-Історичний папір</vt:lpstr>
      <vt:lpstr>Тема:  Виникнення Запорізької Січі.</vt:lpstr>
      <vt:lpstr>Цифрова розминка:</vt:lpstr>
      <vt:lpstr>Термінологічна розминка:</vt:lpstr>
      <vt:lpstr>Чим уславились?</vt:lpstr>
      <vt:lpstr>План:</vt:lpstr>
      <vt:lpstr>Слайд 6</vt:lpstr>
      <vt:lpstr>Вперше термін «козак» згадано у Початковій монгольській хроніці в 1240 році.</vt:lpstr>
      <vt:lpstr>Причини виникнення козацтва</vt:lpstr>
      <vt:lpstr>Слайд 9</vt:lpstr>
      <vt:lpstr>Так виглядав запорізький козак</vt:lpstr>
      <vt:lpstr>Робота з підручником: опрацювати джерело на ст. 32 підручника і дати відповідь на запитання</vt:lpstr>
      <vt:lpstr>Господарська діяльність козаків: Економічний устрій Запорізької Січі грунтується на вільній праці.  Козацькі зимівники були багатогалузевими господарствами, орієнтованими на ринок</vt:lpstr>
      <vt:lpstr>Слайд 13</vt:lpstr>
      <vt:lpstr>Поява перших січей</vt:lpstr>
      <vt:lpstr>Відомо вісім дніпровських січей.</vt:lpstr>
      <vt:lpstr>Запорозька Січ - своєрідна столиця запорозьких козаків.  Перша розташовувалася на острові Мала Хортиця (нині на території міста Запоріжжя). Вона була зведена 1556 р. українським православним князем Дмитром Вишневецьким і слугувала військовою базою козацтва на пониззі Дніпра. Одначе восени 1557 р. запорозьку фортецю зруйнували кримські татари.</vt:lpstr>
      <vt:lpstr>Слайд 17</vt:lpstr>
      <vt:lpstr>Слайд 18</vt:lpstr>
      <vt:lpstr>Слайд 19</vt:lpstr>
      <vt:lpstr>Пам´ятна монета на честь князя Дмитра Вишневецького</vt:lpstr>
      <vt:lpstr>Закріплення нового матеріалу:</vt:lpstr>
      <vt:lpstr>           Підсумок: Отже, навіть будучи перехідною формою від професійної общини до повноцінної держави, Запорізька Січ, проте, відіграла найвизначнішу роль у процесі українського державного будівництва, її існування ознаменувало собою наступний після Галицько-волинського князівства етап поступового формування української етнічної держави.   Значення козацтва в історії України:  - заселили степові, запустілі землі;  - захищали південні райони України від турецько-татарських нападів; - брали участь у народних повстаннях; - сформували основи козацької державності. </vt:lpstr>
      <vt:lpstr>Домашнє завдання: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Виникнення Запорізької Січі.</dc:title>
  <dc:creator>Laptop 4</dc:creator>
  <cp:lastModifiedBy>Laptop 4</cp:lastModifiedBy>
  <cp:revision>77</cp:revision>
  <dcterms:created xsi:type="dcterms:W3CDTF">2019-10-09T18:24:53Z</dcterms:created>
  <dcterms:modified xsi:type="dcterms:W3CDTF">2019-10-10T19:16:06Z</dcterms:modified>
</cp:coreProperties>
</file>