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83" r:id="rId9"/>
    <p:sldId id="278" r:id="rId10"/>
    <p:sldId id="294" r:id="rId11"/>
    <p:sldId id="279" r:id="rId12"/>
    <p:sldId id="280" r:id="rId13"/>
    <p:sldId id="304" r:id="rId14"/>
    <p:sldId id="282" r:id="rId15"/>
    <p:sldId id="287" r:id="rId16"/>
    <p:sldId id="288" r:id="rId17"/>
    <p:sldId id="290" r:id="rId18"/>
    <p:sldId id="291" r:id="rId19"/>
    <p:sldId id="301" r:id="rId20"/>
    <p:sldId id="302" r:id="rId21"/>
    <p:sldId id="271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2BCDC-4B16-485F-B4C3-8EAA7148594B}" type="datetimeFigureOut">
              <a:rPr lang="uk-UA" smtClean="0"/>
              <a:t>24.11.2022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85FA4-D831-42F6-9B40-73FFBA2017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862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842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>
                <a:solidFill>
                  <a:prstClr val="black"/>
                </a:solidFill>
              </a:rPr>
              <a:pPr/>
              <a:t>13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5FA4-D831-42F6-9B40-73FFBA201749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23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23FF3-1C3D-4BDC-97F1-09627243E419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1293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23FF3-1C3D-4BDC-97F1-09627243E419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129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6706" y="4509120"/>
            <a:ext cx="5040560" cy="882119"/>
          </a:xfrm>
        </p:spPr>
        <p:txBody>
          <a:bodyPr>
            <a:noAutofit/>
          </a:bodyPr>
          <a:lstStyle/>
          <a:p>
            <a:pPr algn="ctr"/>
            <a:endParaRPr lang="ru-RU" sz="2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4531" y="2388772"/>
            <a:ext cx="5124909" cy="1470025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2400" dirty="0" smtClean="0">
                <a:effectLst/>
                <a:latin typeface="Times New Roman" pitchFamily="18" charset="0"/>
                <a:cs typeface="Times New Roman" pitchFamily="18" charset="0"/>
              </a:rPr>
              <a:t>Урок № 18.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суспільно-політичне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в 60-х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. 19 ст.</a:t>
            </a:r>
            <a:r>
              <a:rPr lang="uk-UA" sz="2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195736" y="0"/>
            <a:ext cx="4762500" cy="23887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-16231" y="0"/>
            <a:ext cx="1491887" cy="6884041"/>
            <a:chOff x="-16231" y="0"/>
            <a:chExt cx="1672415" cy="6884041"/>
          </a:xfrm>
        </p:grpSpPr>
        <p:pic>
          <p:nvPicPr>
            <p:cNvPr id="13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7596336" y="-3586"/>
            <a:ext cx="1547664" cy="6884041"/>
            <a:chOff x="-16231" y="0"/>
            <a:chExt cx="1672415" cy="6884041"/>
          </a:xfrm>
        </p:grpSpPr>
        <p:pic>
          <p:nvPicPr>
            <p:cNvPr id="17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1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3162523" y="5303520"/>
            <a:ext cx="2828925" cy="1477108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164288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411413" y="157163"/>
            <a:ext cx="6369050" cy="977900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uk-UA" sz="5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Завдання уроку:</a:t>
            </a:r>
            <a:endParaRPr lang="ru-RU" sz="5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6719" y="1242136"/>
            <a:ext cx="77048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2000" b="1" i="1" dirty="0" err="1" smtClean="0">
                <a:latin typeface="Courier New" pitchFamily="49" charset="0"/>
                <a:cs typeface="Courier New" pitchFamily="49" charset="0"/>
              </a:rPr>
              <a:t>визначити</a:t>
            </a:r>
            <a:r>
              <a:rPr lang="ru-RU" sz="20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основні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завдання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українського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національного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руху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у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другій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половині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arn-CL" sz="2000" b="1" i="1" dirty="0">
                <a:latin typeface="Courier New" pitchFamily="49" charset="0"/>
                <a:cs typeface="Courier New" pitchFamily="49" charset="0"/>
              </a:rPr>
              <a:t>XIX 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ст.;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охарактеризувати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діяльність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хлопоманів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визначити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їхню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роль у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суспільно-політичному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житті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Наддніпрянщини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; </a:t>
            </a:r>
            <a:endParaRPr lang="ru-RU" sz="2000" b="1" i="1" dirty="0" smtClean="0">
              <a:latin typeface="Courier New" pitchFamily="49" charset="0"/>
              <a:cs typeface="Courier New" pitchFamily="49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b="1" i="1" dirty="0" err="1" smtClean="0">
                <a:latin typeface="Courier New" pitchFamily="49" charset="0"/>
                <a:cs typeface="Courier New" pitchFamily="49" charset="0"/>
              </a:rPr>
              <a:t>проаналізувати</a:t>
            </a:r>
            <a:r>
              <a:rPr lang="ru-RU" sz="20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початковий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етап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громадівського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руху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; </a:t>
            </a:r>
            <a:endParaRPr lang="ru-RU" sz="2000" b="1" i="1" dirty="0" smtClean="0">
              <a:latin typeface="Courier New" pitchFamily="49" charset="0"/>
              <a:cs typeface="Courier New" pitchFamily="49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b="1" i="1" dirty="0" err="1" smtClean="0">
                <a:latin typeface="Courier New" pitchFamily="49" charset="0"/>
                <a:cs typeface="Courier New" pitchFamily="49" charset="0"/>
              </a:rPr>
              <a:t>визначити</a:t>
            </a:r>
            <a:r>
              <a:rPr lang="ru-RU" sz="20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вплив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польського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повстання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1863—1864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рр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. на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суспільну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ситуацію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в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Наддніпрянській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Україні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; </a:t>
            </a:r>
            <a:endParaRPr lang="ru-RU" sz="2000" b="1" i="1" dirty="0" smtClean="0">
              <a:latin typeface="Courier New" pitchFamily="49" charset="0"/>
              <a:cs typeface="Courier New" pitchFamily="49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b="1" i="1" dirty="0" err="1" smtClean="0">
                <a:latin typeface="Courier New" pitchFamily="49" charset="0"/>
                <a:cs typeface="Courier New" pitchFamily="49" charset="0"/>
              </a:rPr>
              <a:t>з'ясувати</a:t>
            </a:r>
            <a:r>
              <a:rPr lang="ru-RU" sz="20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наслідки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Валуєвського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циркуляра для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українського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національного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руху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; </a:t>
            </a:r>
            <a:endParaRPr lang="ru-RU" sz="2000" b="1" i="1" dirty="0" smtClean="0">
              <a:latin typeface="Courier New" pitchFamily="49" charset="0"/>
              <a:cs typeface="Courier New" pitchFamily="49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b="1" i="1" dirty="0" err="1" smtClean="0">
                <a:latin typeface="Courier New" pitchFamily="49" charset="0"/>
                <a:cs typeface="Courier New" pitchFamily="49" charset="0"/>
              </a:rPr>
              <a:t>Розвивати</a:t>
            </a:r>
            <a:r>
              <a:rPr lang="ru-RU" sz="20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 smtClean="0">
                <a:latin typeface="Courier New" pitchFamily="49" charset="0"/>
                <a:cs typeface="Courier New" pitchFamily="49" charset="0"/>
              </a:rPr>
              <a:t>уміння</a:t>
            </a:r>
            <a:r>
              <a:rPr lang="ru-RU" sz="20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аналізувати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й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систематизувати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матеріал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виділяти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головне і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другорядне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робити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висновки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та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узагальнення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удосконалювати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навички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роботи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з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історичними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i="1" dirty="0" err="1">
                <a:latin typeface="Courier New" pitchFamily="49" charset="0"/>
                <a:cs typeface="Courier New" pitchFamily="49" charset="0"/>
              </a:rPr>
              <a:t>джерелами</a:t>
            </a:r>
            <a:r>
              <a:rPr lang="ru-RU" sz="2000" b="1" i="1" dirty="0">
                <a:latin typeface="Courier New" pitchFamily="49" charset="0"/>
                <a:cs typeface="Courier New" pitchFamily="49" charset="0"/>
              </a:rPr>
              <a:t>.</a:t>
            </a:r>
            <a:endParaRPr lang="ru-RU" sz="2000" b="1" i="1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14444" y="5729326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63632" y="52525"/>
            <a:ext cx="6780368" cy="92333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План вивчення:</a:t>
            </a:r>
            <a:endParaRPr lang="uk-UA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600" y="1299302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just">
              <a:buAutoNum type="arabicPeriod"/>
            </a:pP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Як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розпочався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громадівський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рух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у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підросійській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Україні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.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Хто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такі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хлопомани</a:t>
            </a:r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</a:endParaRPr>
          </a:p>
          <a:p>
            <a:pPr marL="514350" lvl="0" indent="-514350" algn="just">
              <a:buAutoNum type="arabicPeriod"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Як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розгорталося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Польське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повстання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1863-1864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рр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.</a:t>
            </a:r>
          </a:p>
          <a:p>
            <a:pPr marL="514350" lvl="0" indent="-514350" algn="just">
              <a:buAutoNum type="arabicPeriod"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Як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влада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реагувала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на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активізацію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українського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національного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руху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.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Що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передбачав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Валуєвський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циркуляр</a:t>
            </a:r>
          </a:p>
        </p:txBody>
      </p:sp>
    </p:spTree>
    <p:extLst>
      <p:ext uri="{BB962C8B-B14F-4D97-AF65-F5344CB8AC3E}">
        <p14:creationId xmlns:p14="http://schemas.microsoft.com/office/powerpoint/2010/main" val="297845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3851920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834686" y="-438569"/>
            <a:ext cx="6117767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sz="8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abriola" pitchFamily="82" charset="0"/>
              </a:rPr>
              <a:t>Опорні дати:</a:t>
            </a:r>
            <a:endParaRPr lang="ru-RU" sz="88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Gabriola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20" y="1217928"/>
            <a:ext cx="8550152" cy="372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39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14444" y="5612836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2073896" y="31565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Основні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 </a:t>
            </a:r>
            <a:r>
              <a:rPr lang="ru-RU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поняття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, </a:t>
            </a:r>
            <a:r>
              <a:rPr lang="ru-RU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терміни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, </a:t>
            </a:r>
            <a:r>
              <a:rPr lang="ru-RU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назви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 Antiqua" pitchFamily="18" charset="0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652" y="1776090"/>
            <a:ext cx="85130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громади</a:t>
            </a:r>
            <a:r>
              <a:rPr lang="ru-RU" sz="2400" b="1" dirty="0">
                <a:solidFill>
                  <a:srgbClr val="00B050"/>
                </a:solidFill>
              </a:rPr>
              <a:t>,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B050"/>
                </a:solidFill>
              </a:rPr>
              <a:t>хлопоманство</a:t>
            </a:r>
            <a:r>
              <a:rPr lang="ru-RU" sz="2400" b="1" dirty="0">
                <a:solidFill>
                  <a:srgbClr val="00B050"/>
                </a:solidFill>
              </a:rPr>
              <a:t>,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B050"/>
                </a:solidFill>
              </a:rPr>
              <a:t>українофільство</a:t>
            </a:r>
            <a:r>
              <a:rPr lang="ru-RU" sz="2400" b="1" dirty="0">
                <a:solidFill>
                  <a:srgbClr val="00B050"/>
                </a:solidFill>
              </a:rPr>
              <a:t>,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B050"/>
                </a:solidFill>
              </a:rPr>
              <a:t>журнал </a:t>
            </a:r>
            <a:r>
              <a:rPr lang="ru-RU" sz="2400" b="1" dirty="0">
                <a:solidFill>
                  <a:srgbClr val="00B050"/>
                </a:solidFill>
              </a:rPr>
              <a:t>«Основа»,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B050"/>
                </a:solidFill>
              </a:rPr>
              <a:t>Валуєвський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>
                <a:solidFill>
                  <a:srgbClr val="00B050"/>
                </a:solidFill>
              </a:rPr>
              <a:t>циркуляр.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400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2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3851920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054215" y="31565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Персоналії</a:t>
            </a: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: 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3608" y="1916832"/>
            <a:ext cx="77768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4400" dirty="0" smtClean="0">
                <a:solidFill>
                  <a:srgbClr val="FF0000"/>
                </a:solidFill>
              </a:rPr>
              <a:t> В</a:t>
            </a:r>
            <a:r>
              <a:rPr lang="ru-RU" sz="4400" dirty="0">
                <a:solidFill>
                  <a:srgbClr val="FF0000"/>
                </a:solidFill>
              </a:rPr>
              <a:t>. Антонович, </a:t>
            </a:r>
            <a:endParaRPr lang="ru-RU" sz="4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П</a:t>
            </a:r>
            <a:r>
              <a:rPr lang="ru-RU" sz="4400" dirty="0">
                <a:solidFill>
                  <a:srgbClr val="FF0000"/>
                </a:solidFill>
              </a:rPr>
              <a:t>. </a:t>
            </a:r>
            <a:r>
              <a:rPr lang="ru-RU" sz="4400" dirty="0" err="1">
                <a:solidFill>
                  <a:srgbClr val="FF0000"/>
                </a:solidFill>
              </a:rPr>
              <a:t>Чубинський</a:t>
            </a:r>
            <a:r>
              <a:rPr lang="ru-RU" sz="4400" dirty="0">
                <a:solidFill>
                  <a:srgbClr val="FF0000"/>
                </a:solidFill>
              </a:rPr>
              <a:t>, </a:t>
            </a:r>
            <a:endParaRPr lang="ru-RU" sz="4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М</a:t>
            </a:r>
            <a:r>
              <a:rPr lang="ru-RU" sz="4400" dirty="0">
                <a:solidFill>
                  <a:srgbClr val="FF0000"/>
                </a:solidFill>
              </a:rPr>
              <a:t>. </a:t>
            </a:r>
            <a:r>
              <a:rPr lang="ru-RU" sz="4400" dirty="0" smtClean="0">
                <a:solidFill>
                  <a:srgbClr val="FF0000"/>
                </a:solidFill>
              </a:rPr>
              <a:t>Драгоманов,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О. </a:t>
            </a:r>
            <a:r>
              <a:rPr lang="ru-RU" sz="4400" dirty="0" err="1" smtClean="0">
                <a:solidFill>
                  <a:srgbClr val="FF0000"/>
                </a:solidFill>
              </a:rPr>
              <a:t>Кониський</a:t>
            </a:r>
            <a:endParaRPr lang="ru-RU" sz="4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4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3851920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763688" y="369154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Актуалізація</a:t>
            </a: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 </a:t>
            </a: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опорних</a:t>
            </a: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 </a:t>
            </a: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знань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1600" y="2708920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uk-UA" sz="4800" b="1" dirty="0" smtClean="0">
                <a:latin typeface="Monotype Corsiva" pitchFamily="66" charset="0"/>
                <a:cs typeface="Courier New" pitchFamily="49" charset="0"/>
              </a:rPr>
              <a:t> Тестова перевірка домашнього завдання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uk-UA" sz="4800" b="1" dirty="0" smtClean="0">
                <a:latin typeface="Monotype Corsiva" pitchFamily="66" charset="0"/>
                <a:cs typeface="Courier New" pitchFamily="49" charset="0"/>
              </a:rPr>
              <a:t> Фронтальне опитування</a:t>
            </a:r>
            <a:endParaRPr lang="uk-UA" sz="4800" b="1" dirty="0">
              <a:latin typeface="Monotype Corsiva" pitchFamily="66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5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22944" y="1191611"/>
            <a:ext cx="852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Пр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081924" y="341505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Р</a:t>
            </a: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обота з картою: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3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14444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63688" y="369154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Вивчення нового </a:t>
            </a: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матеріалу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1600" y="2241951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smtClean="0">
                <a:latin typeface="Times New Roman"/>
                <a:ea typeface="Calibri"/>
                <a:cs typeface="Times New Roman"/>
              </a:rPr>
              <a:t>Як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розпочався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громадівський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рух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у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підросійській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Україні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Хто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такі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хлопомани</a:t>
            </a:r>
            <a:endParaRPr lang="ru-RU" sz="4800" b="1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429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69734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Карикатура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диспут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Миколою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Костомаровим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російським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істориком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Михайлом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Погодіним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endParaRPr lang="uk-U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197"/>
            <a:ext cx="5004048" cy="538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216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14444" y="5668689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63688" y="369154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Вивчення нового </a:t>
            </a: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матеріалу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9104" y="2123049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/>
                <a:ea typeface="Calibri"/>
                <a:cs typeface="Times New Roman"/>
              </a:rPr>
              <a:t>2. Як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розгорталося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Польське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повстання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1863-1864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рр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86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47624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63688" y="369154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Вивчення нового </a:t>
            </a:r>
            <a:r>
              <a:rPr lang="ru-RU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матеріалу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4156" y="2456164"/>
            <a:ext cx="85263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/>
                <a:ea typeface="Calibri"/>
                <a:cs typeface="Times New Roman"/>
              </a:rPr>
              <a:t>3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4800" b="1" dirty="0" smtClean="0">
                <a:latin typeface="Times New Roman"/>
                <a:ea typeface="Calibri"/>
                <a:cs typeface="Times New Roman"/>
              </a:rPr>
              <a:t>Як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влада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реагувала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активізацію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українського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національного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руху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Що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передбачав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800" b="1" dirty="0" err="1">
                <a:latin typeface="Times New Roman"/>
                <a:ea typeface="Calibri"/>
                <a:cs typeface="Times New Roman"/>
              </a:rPr>
              <a:t>Валуєвський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 циркуляр</a:t>
            </a:r>
          </a:p>
        </p:txBody>
      </p:sp>
    </p:spTree>
    <p:extLst>
      <p:ext uri="{BB962C8B-B14F-4D97-AF65-F5344CB8AC3E}">
        <p14:creationId xmlns:p14="http://schemas.microsoft.com/office/powerpoint/2010/main" val="29920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14444" y="5668689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763688" y="369154"/>
            <a:ext cx="70567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6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С</a:t>
            </a:r>
            <a:r>
              <a:rPr lang="ru-RU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ловник:</a:t>
            </a:r>
            <a:endParaRPr lang="ru-RU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662" y="1226544"/>
            <a:ext cx="85143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Українофільство</a:t>
            </a:r>
            <a:r>
              <a:rPr lang="ru-RU" sz="44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природний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вияв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, за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визначенням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О.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Барвінського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національної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свідомості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у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представників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освіченої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верстви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українського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>
                <a:latin typeface="Times New Roman"/>
                <a:ea typeface="Calibri"/>
                <a:cs typeface="Times New Roman"/>
              </a:rPr>
              <a:t>суспільства</a:t>
            </a:r>
            <a:r>
              <a:rPr lang="ru-RU" sz="4400" b="1" dirty="0">
                <a:latin typeface="Times New Roman"/>
                <a:ea typeface="Calibri"/>
                <a:cs typeface="Times New Roman"/>
              </a:rPr>
              <a:t>.</a:t>
            </a:r>
            <a:endParaRPr lang="ru-RU" sz="3200" b="1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096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3851920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317982"/>
            <a:ext cx="850010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buAutoNum type="arabicPeriod"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Установіть </a:t>
            </a:r>
            <a:r>
              <a:rPr lang="uk-UA" sz="4000" b="1" dirty="0">
                <a:latin typeface="Times New Roman" pitchFamily="18" charset="0"/>
                <a:cs typeface="Times New Roman" pitchFamily="18" charset="0"/>
              </a:rPr>
              <a:t>хронологічну послідовність подій: </a:t>
            </a:r>
            <a:endParaRPr lang="uk-UA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ухвалення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Валуєвського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циркуляра; 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Київської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громади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початок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Польського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повстання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38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3851920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317982"/>
            <a:ext cx="850010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Складіть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використавши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терміни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громадівський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хлопоманство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українофільство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недільні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uk-UA" sz="4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1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6953912" y="5668690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164134"/>
            <a:ext cx="850010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Доповніть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твердження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напрямів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громадівського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60-х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19 ст.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переважали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...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Пропаганда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соціалістичних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ідей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повстання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самодержавства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Видання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популярних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книжок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підручників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українською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мережі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таємних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антиурядових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революційних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гуртків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недільних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шкіл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дорослого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терористичних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актів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царських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посадовців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14444" y="5668689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317982"/>
            <a:ext cx="850010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Поміркуйте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підстави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пропонованого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висновку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Наведіть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аргументів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підтвердження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спростування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викладеної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думки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«Через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радикальні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погляди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хлопомани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викликали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підозру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як у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поляків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так і 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росіян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Патріотично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налаштовані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поляки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вважали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хлопоманів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зрадниками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польської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справи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Російська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влада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прихильники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зміцнення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Правобережній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ставилися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хлопоманів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підозрою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вважали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намагаються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прив'язати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простий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народ до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польської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національності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підбурюють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незадоволення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російською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владою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(В.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Шандра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47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92280" y="5782009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317982"/>
            <a:ext cx="85001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5. Дайте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відповіді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запитання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Яку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роль у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національному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відіграв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журнал «Основа»?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Коли і за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обставин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виник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громадівський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uk-UA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92280" y="5782009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317982"/>
            <a:ext cx="850010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Прокоментуйте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), про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йдеться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фрагментах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їхнє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історичне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Київська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громада, на думку П.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Куліша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людей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молодих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розумних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... Головна мета там,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у нас, –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видання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підручників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для простого народу 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реальної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Харківській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громаді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втішні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відомості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 мета та ж,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й у нас –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того газета» (З листа О.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Кониського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). 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Одразу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 перший день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виступу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у перший момент початку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святої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битви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Центральний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комітет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проголошує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синів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безвідносно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віри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і роду,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верстви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вільними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рівними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громадянами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краю. Земля,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якою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Народ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хліборобів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користувався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донині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на правах чиншу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панщини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моменту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безумовною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власністю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віковічним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спадком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...» 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Євангеліє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перекладене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малоросійською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п.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Морачевським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є 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великій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мірі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знаменною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працею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науково-філологічного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погляду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так і 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релігійно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-морального...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характер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слів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словосполучень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ніде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спотворює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суті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думок... Переклад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Морачевського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позитивним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відгуком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Академії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подати на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схвалення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Святійшому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Синоду і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прохати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дозволити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відправити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рукопис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друку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висновку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Імператорської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Санкт-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Петербурзької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академії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наук).</a:t>
            </a:r>
            <a:endParaRPr lang="uk-UA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0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ОЛЯ\Desktop\5555555555\1315154342_qh0ut3expdwzhx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" b="77560"/>
          <a:stretch/>
        </p:blipFill>
        <p:spPr bwMode="auto">
          <a:xfrm>
            <a:off x="275400" y="31565"/>
            <a:ext cx="2088232" cy="12864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ТОЛЯ\Desktop\5555555555\m_4_20124026ad572d58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623"/>
          <a:stretch/>
        </p:blipFill>
        <p:spPr bwMode="auto">
          <a:xfrm>
            <a:off x="7092280" y="5782009"/>
            <a:ext cx="2129556" cy="111193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43608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uk-UA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95736" y="31565"/>
            <a:ext cx="6912884" cy="8501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Закріплення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нових</a:t>
            </a:r>
            <a:r>
              <a:rPr lang="ru-RU" sz="6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 </a:t>
            </a:r>
            <a:r>
              <a:rPr lang="ru-RU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abriola" pitchFamily="82" charset="0"/>
              </a:rPr>
              <a:t>знань</a:t>
            </a:r>
            <a:endParaRPr lang="ru-RU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Gabriola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513" y="1317982"/>
            <a:ext cx="850010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Підтвердіть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фактами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спростуйте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слушність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твердження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історика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Валуєвський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указ 1863 р.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спрямований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на те,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перешкодити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українському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рухові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перетворитися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заняття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вузького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кола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інтелектуалів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масове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явище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російський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уряд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засвідчував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свою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політичну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далекозорість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масового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становив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серйозну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потенційну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загрозу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територіальної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цілісності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імперії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(Я.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Грицак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5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763688" y="369154"/>
            <a:ext cx="7056784" cy="850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Підсумок</a:t>
            </a:r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 уроку: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1302683"/>
            <a:ext cx="851535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itchFamily="2" charset="2"/>
              <a:buChar char="ü"/>
            </a:pP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Д</a:t>
            </a:r>
            <a:r>
              <a:rPr lang="ru-RU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руга 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половина XIX ст. як у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Європі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, так і в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Україні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характеризувалася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організаційним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оформленням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і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виробленням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ідейних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засад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визвольних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рухів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,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що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виникли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у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першій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половині</a:t>
            </a:r>
            <a:r>
              <a:rPr lang="ru-RU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XIX ст</a:t>
            </a:r>
            <a:r>
              <a:rPr lang="ru-RU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.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Загальна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лібералізація Російської імперії на початку 60-х рр. </a:t>
            </a:r>
            <a:r>
              <a:rPr lang="arn-CL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XIX.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ст. дала поштовх до розгортання нової хвилі українського руху. Він розвивався у формі громад, які займалися культурницькою діяльністю й існували легально. Лідером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громадівського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 руху цього періоду був В. Антонович. </a:t>
            </a:r>
            <a:endParaRPr lang="uk-UA" sz="1600" b="1" dirty="0" smtClean="0">
              <a:solidFill>
                <a:prstClr val="black"/>
              </a:solidFill>
              <a:latin typeface="Book Antiqua" pitchFamily="18" charset="0"/>
              <a:ea typeface="Calibri"/>
              <a:cs typeface="Times New Roman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В</a:t>
            </a: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ідродження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національного руху було тісно пов’язане зі створенням журналу «Основа». </a:t>
            </a:r>
            <a:endParaRPr lang="uk-UA" sz="1600" b="1" dirty="0" smtClean="0">
              <a:solidFill>
                <a:prstClr val="black"/>
              </a:solidFill>
              <a:latin typeface="Book Antiqua" pitchFamily="18" charset="0"/>
              <a:ea typeface="Calibri"/>
              <a:cs typeface="Times New Roman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Г</a:t>
            </a: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ромади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намагалися організувати просвіту народу рідною мовою</a:t>
            </a: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.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На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початку 60-х рр. </a:t>
            </a:r>
            <a:r>
              <a:rPr lang="arn-CL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XIX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ст. серед нащадків польської та спольщеної шляхти Правобережжя відокремилася група студентів на чолі з В. Антоновичем, яких називали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хлопоманами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, хоча самі вони називали себе українофілами. С</a:t>
            </a: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вою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кінцеву стратегічну мету вони вбачали в ліквідації царату, кріпацтва, а також у встановленні демократичної республіки на засадах добровільного співжиття росіян, українців і поляків</a:t>
            </a: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.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uk-UA" sz="1600" b="1" dirty="0" smtClean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Побоювання 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правлячих кіл Російської імперії нового «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мазепинства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Calibri"/>
                <a:cs typeface="Times New Roman"/>
              </a:rPr>
              <a:t>» спричинило появу Валуєвського циркуляра і розгром українського національного руху.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073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742"/>
            <a:ext cx="622300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9196"/>
            <a:ext cx="622300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640309"/>
            <a:ext cx="622300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8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-180528" y="0"/>
            <a:ext cx="1638740" cy="1588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165292" y="0"/>
            <a:ext cx="7677512" cy="850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Домашнє</a:t>
            </a:r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 </a:t>
            </a:r>
            <a:r>
              <a:rPr lang="ru-RU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завдання</a:t>
            </a:r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4862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uk-UA" sz="7200" dirty="0" smtClean="0">
                <a:latin typeface="Times New Roman"/>
                <a:ea typeface="Calibri"/>
                <a:cs typeface="Times New Roman"/>
              </a:rPr>
              <a:t>   Підручник</a:t>
            </a:r>
            <a:endParaRPr lang="uk-UA" sz="7200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6332184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-укр-12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Презентация-укр-12</Template>
  <TotalTime>207</TotalTime>
  <Words>1004</Words>
  <Application>Microsoft Office PowerPoint</Application>
  <PresentationFormat>Экран (4:3)</PresentationFormat>
  <Paragraphs>93</Paragraphs>
  <Slides>22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Book Antiqua</vt:lpstr>
      <vt:lpstr>Bookman Old Style</vt:lpstr>
      <vt:lpstr>Calibri</vt:lpstr>
      <vt:lpstr>Courier New</vt:lpstr>
      <vt:lpstr>Gabriola</vt:lpstr>
      <vt:lpstr>Georgia</vt:lpstr>
      <vt:lpstr>Monotype Corsiva</vt:lpstr>
      <vt:lpstr>Times New Roman</vt:lpstr>
      <vt:lpstr>Trebuchet MS</vt:lpstr>
      <vt:lpstr>Wingdings</vt:lpstr>
      <vt:lpstr>Презентация-укр-12</vt:lpstr>
      <vt:lpstr>Урок № 18. Національний рух і суспільно-політичне життя в 60-х рр. 19 ст. </vt:lpstr>
      <vt:lpstr>Завдання уроку: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Підсумок уроку:</vt:lpstr>
      <vt:lpstr>Домашнє завдання: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Рома</cp:lastModifiedBy>
  <cp:revision>29</cp:revision>
  <dcterms:created xsi:type="dcterms:W3CDTF">2018-08-06T09:34:16Z</dcterms:created>
  <dcterms:modified xsi:type="dcterms:W3CDTF">2022-11-24T09:04:51Z</dcterms:modified>
</cp:coreProperties>
</file>