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730" y="10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4236378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Shape 9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Shape 1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Shape 14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Shape 1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Shape 1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Shape 18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Shape 2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Shape 2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Shape 23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Shape 2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Shape 24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Shape 24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Shape 25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Shape 2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Shape 27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Shape 2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Shape 2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Shape 2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Shape 29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Shape 2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Shape 30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Shape 3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Shape 31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Shape 31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Shape 32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Shape 3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Shape 33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Shape 3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Shape 34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Shape 3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1.jp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10" Type="http://schemas.openxmlformats.org/officeDocument/2006/relationships/image" Target="../media/image13.jpg"/><Relationship Id="rId4" Type="http://schemas.openxmlformats.org/officeDocument/2006/relationships/image" Target="../media/image7.jpg"/><Relationship Id="rId9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2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g"/><Relationship Id="rId3" Type="http://schemas.openxmlformats.org/officeDocument/2006/relationships/image" Target="../media/image1.jpg"/><Relationship Id="rId7" Type="http://schemas.openxmlformats.org/officeDocument/2006/relationships/image" Target="../media/image3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Relationship Id="rId9" Type="http://schemas.openxmlformats.org/officeDocument/2006/relationships/image" Target="../media/image3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jpg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4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Shape 54" descr="PshenicaSlide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72275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Shape 55"/>
          <p:cNvSpPr txBox="1"/>
          <p:nvPr/>
        </p:nvSpPr>
        <p:spPr>
          <a:xfrm>
            <a:off x="421650" y="1349300"/>
            <a:ext cx="8180100" cy="35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36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Сільське господарство світу</a:t>
            </a:r>
            <a:endParaRPr sz="36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30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Географія основних зернових і технічних культур та виробництва продукції тваринництва. Зональність світового сільського господарства. Найбільші країни-виробники та країни-експортери сільськогосподарської продукції</a:t>
            </a:r>
            <a:endParaRPr sz="3000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 sz="3000" dirty="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588224" y="195486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62" name="Shape 62" descr="PshenicaSlide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Shape 63" descr="Зернові культури1.jpg"/>
          <p:cNvPicPr preferRelativeResize="0"/>
          <p:nvPr/>
        </p:nvPicPr>
        <p:blipFill rotWithShape="1">
          <a:blip r:embed="rId4">
            <a:alphaModFix/>
          </a:blip>
          <a:srcRect l="10741" r="13718" b="4205"/>
          <a:stretch/>
        </p:blipFill>
        <p:spPr>
          <a:xfrm>
            <a:off x="813200" y="108050"/>
            <a:ext cx="7517599" cy="4927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70" name="Shape 70" descr="PshenicaSlide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Shape 71" descr="File:ПШЕНИЦЯ ОЗИМА ТВЕРДА ШУЛИНДІНКА 2.jpg - Wikimedia Common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0475" y="276375"/>
            <a:ext cx="4104596" cy="2736398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Shape 72"/>
          <p:cNvSpPr txBox="1"/>
          <p:nvPr/>
        </p:nvSpPr>
        <p:spPr>
          <a:xfrm>
            <a:off x="72250" y="276375"/>
            <a:ext cx="4152900" cy="16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6000">
                <a:latin typeface="Impact"/>
                <a:ea typeface="Impact"/>
                <a:cs typeface="Impact"/>
                <a:sym typeface="Impact"/>
              </a:rPr>
              <a:t>Пшениця</a:t>
            </a:r>
            <a:endParaRPr sz="6000"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3000">
                <a:latin typeface="Impact"/>
                <a:ea typeface="Impact"/>
                <a:cs typeface="Impact"/>
                <a:sym typeface="Impact"/>
              </a:rPr>
              <a:t>лідер світового зерноводства</a:t>
            </a:r>
            <a:endParaRPr sz="30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73" name="Shape 73"/>
          <p:cNvSpPr txBox="1"/>
          <p:nvPr/>
        </p:nvSpPr>
        <p:spPr>
          <a:xfrm>
            <a:off x="4746700" y="1409550"/>
            <a:ext cx="4240800" cy="3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>
                <a:latin typeface="Impact"/>
                <a:ea typeface="Impact"/>
                <a:cs typeface="Impact"/>
                <a:sym typeface="Impact"/>
              </a:rPr>
              <a:t>Основні райони вирощування:</a:t>
            </a:r>
            <a:endParaRPr sz="2400">
              <a:latin typeface="Impact"/>
              <a:ea typeface="Impact"/>
              <a:cs typeface="Impact"/>
              <a:sym typeface="Impact"/>
            </a:endParaRPr>
          </a:p>
          <a:p>
            <a: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uk" sz="2000"/>
              <a:t>США</a:t>
            </a:r>
            <a:endParaRPr sz="2000"/>
          </a:p>
          <a:p>
            <a: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uk" sz="2000"/>
              <a:t>Канада</a:t>
            </a:r>
            <a:endParaRPr sz="2000"/>
          </a:p>
          <a:p>
            <a: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uk" sz="2000"/>
              <a:t>Аргентина</a:t>
            </a:r>
            <a:endParaRPr sz="2000"/>
          </a:p>
          <a:p>
            <a: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uk" sz="2000"/>
              <a:t>Австралія</a:t>
            </a:r>
            <a:endParaRPr sz="2000"/>
          </a:p>
          <a:p>
            <a: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uk" sz="2000"/>
              <a:t>Росія</a:t>
            </a:r>
            <a:endParaRPr sz="2000"/>
          </a:p>
          <a:p>
            <a: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uk" sz="2000"/>
              <a:t>Казахстан</a:t>
            </a:r>
            <a:endParaRPr sz="2000"/>
          </a:p>
          <a:p>
            <a: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uk" sz="2000"/>
              <a:t>Україна</a:t>
            </a:r>
            <a:endParaRPr sz="2000"/>
          </a:p>
          <a:p>
            <a: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uk" sz="2000"/>
              <a:t>країни ЄС</a:t>
            </a:r>
            <a:endParaRPr sz="2000"/>
          </a:p>
          <a:p>
            <a:pPr marL="457200" lvl="0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uk" sz="2000"/>
              <a:t>Китай</a:t>
            </a:r>
            <a:endParaRPr sz="2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80" name="Shape 80" descr="PshenicaSlide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Shape 81" descr="Файл:Ab food 03.jpg — Википедия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4575" y="175825"/>
            <a:ext cx="4166902" cy="3125176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Shape 82"/>
          <p:cNvSpPr txBox="1"/>
          <p:nvPr/>
        </p:nvSpPr>
        <p:spPr>
          <a:xfrm>
            <a:off x="530075" y="385525"/>
            <a:ext cx="3084000" cy="24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4800">
                <a:latin typeface="Impact"/>
                <a:ea typeface="Impact"/>
                <a:cs typeface="Impact"/>
                <a:sym typeface="Impact"/>
              </a:rPr>
              <a:t>Рис</a:t>
            </a:r>
            <a:endParaRPr sz="4800"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>
                <a:latin typeface="Impact"/>
                <a:ea typeface="Impact"/>
                <a:cs typeface="Impact"/>
                <a:sym typeface="Impact"/>
              </a:rPr>
              <a:t>основний продукт харчування більшої частини населення Землі</a:t>
            </a:r>
            <a:endParaRPr sz="24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83" name="Shape 83"/>
          <p:cNvSpPr txBox="1"/>
          <p:nvPr/>
        </p:nvSpPr>
        <p:spPr>
          <a:xfrm>
            <a:off x="4371900" y="1320600"/>
            <a:ext cx="4772100" cy="26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>
                <a:latin typeface="Impact"/>
                <a:ea typeface="Impact"/>
                <a:cs typeface="Impact"/>
                <a:sym typeface="Impact"/>
              </a:rPr>
              <a:t>Зони інтенсивного вирощування:</a:t>
            </a:r>
            <a:endParaRPr sz="2400">
              <a:latin typeface="Impact"/>
              <a:ea typeface="Impact"/>
              <a:cs typeface="Impact"/>
              <a:sym typeface="Impact"/>
            </a:endParaRPr>
          </a:p>
          <a:p>
            <a:pPr marL="457200" lvl="0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uk" sz="2400"/>
              <a:t>Китай</a:t>
            </a:r>
            <a:endParaRPr sz="2400"/>
          </a:p>
          <a:p>
            <a:pPr marL="457200" lvl="0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uk" sz="2400"/>
              <a:t>Індія</a:t>
            </a:r>
            <a:endParaRPr sz="2400"/>
          </a:p>
          <a:p>
            <a:pPr marL="457200" lvl="0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uk" sz="2400"/>
              <a:t>Індонезія</a:t>
            </a:r>
            <a:endParaRPr sz="2400"/>
          </a:p>
          <a:p>
            <a:pPr marL="457200" lvl="0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uk" sz="2400"/>
              <a:t>Таїланд</a:t>
            </a:r>
            <a:endParaRPr sz="2400"/>
          </a:p>
          <a:p>
            <a:pPr marL="457200" lvl="0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uk" sz="2400"/>
              <a:t>Японія</a:t>
            </a:r>
            <a:endParaRPr sz="2400"/>
          </a:p>
          <a:p>
            <a: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uk" sz="2400"/>
              <a:t>Бразилія</a:t>
            </a:r>
            <a:endParaRPr sz="2400"/>
          </a:p>
        </p:txBody>
      </p:sp>
      <p:sp>
        <p:nvSpPr>
          <p:cNvPr id="84" name="Shape 84"/>
          <p:cNvSpPr txBox="1"/>
          <p:nvPr/>
        </p:nvSpPr>
        <p:spPr>
          <a:xfrm>
            <a:off x="144575" y="4312975"/>
            <a:ext cx="8216400" cy="6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>
                <a:latin typeface="Impact"/>
                <a:ea typeface="Impact"/>
                <a:cs typeface="Impact"/>
                <a:sym typeface="Impact"/>
              </a:rPr>
              <a:t>Країни експортери:</a:t>
            </a:r>
            <a:r>
              <a:rPr lang="uk" sz="2400"/>
              <a:t> США, Японія, Італія, Австралія</a:t>
            </a:r>
            <a:endParaRPr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Shape 9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91" name="Shape 91" descr="PshenicaSlide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Shape 92" descr="File:Peruvian corn.jpg - Wikimedia Common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3000" y="133650"/>
            <a:ext cx="3820548" cy="2865399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Shape 93"/>
          <p:cNvSpPr txBox="1"/>
          <p:nvPr/>
        </p:nvSpPr>
        <p:spPr>
          <a:xfrm>
            <a:off x="4132275" y="192750"/>
            <a:ext cx="5011800" cy="12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4800">
                <a:latin typeface="Impact"/>
                <a:ea typeface="Impact"/>
                <a:cs typeface="Impact"/>
                <a:sym typeface="Impact"/>
              </a:rPr>
              <a:t>Кукурудза</a:t>
            </a:r>
            <a:endParaRPr sz="4800"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>
                <a:latin typeface="Impact"/>
                <a:ea typeface="Impact"/>
                <a:cs typeface="Impact"/>
                <a:sym typeface="Impact"/>
              </a:rPr>
              <a:t>основна кормова культура</a:t>
            </a:r>
            <a:endParaRPr sz="24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94" name="Shape 94"/>
          <p:cNvSpPr txBox="1"/>
          <p:nvPr/>
        </p:nvSpPr>
        <p:spPr>
          <a:xfrm>
            <a:off x="4132275" y="1975775"/>
            <a:ext cx="5011800" cy="7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/>
              <a:t>Кукурудзяний пояс розміщений у </a:t>
            </a:r>
            <a:r>
              <a:rPr lang="uk" sz="2400">
                <a:latin typeface="Impact"/>
                <a:ea typeface="Impact"/>
                <a:cs typeface="Impact"/>
                <a:sym typeface="Impact"/>
              </a:rPr>
              <a:t>США</a:t>
            </a:r>
            <a:endParaRPr sz="24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95" name="Shape 95"/>
          <p:cNvSpPr txBox="1"/>
          <p:nvPr/>
        </p:nvSpPr>
        <p:spPr>
          <a:xfrm>
            <a:off x="330600" y="3846175"/>
            <a:ext cx="8482800" cy="7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>
                <a:latin typeface="Impact"/>
                <a:ea typeface="Impact"/>
                <a:cs typeface="Impact"/>
                <a:sym typeface="Impact"/>
              </a:rPr>
              <a:t>Експортери кукурудзи</a:t>
            </a:r>
            <a:r>
              <a:rPr lang="uk"/>
              <a:t>: </a:t>
            </a:r>
            <a:r>
              <a:rPr lang="uk" sz="2400"/>
              <a:t>США, Канада, Австралія, Бразилія, Аргентина</a:t>
            </a:r>
            <a:endParaRPr sz="2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02" name="Shape 102" descr="PshenicaSlide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Shape 103" descr="Географія10(1).jpe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0975" y="64925"/>
            <a:ext cx="7322050" cy="492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10" name="Shape 110" descr="PshenicaSlide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Shape 111"/>
          <p:cNvSpPr/>
          <p:nvPr/>
        </p:nvSpPr>
        <p:spPr>
          <a:xfrm>
            <a:off x="3443725" y="1699650"/>
            <a:ext cx="2201400" cy="16857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/>
              <a:t>Олійні культури</a:t>
            </a:r>
            <a:endParaRPr sz="2400"/>
          </a:p>
        </p:txBody>
      </p:sp>
      <p:sp>
        <p:nvSpPr>
          <p:cNvPr id="112" name="Shape 112"/>
          <p:cNvSpPr/>
          <p:nvPr/>
        </p:nvSpPr>
        <p:spPr>
          <a:xfrm rot="8251673">
            <a:off x="3996712" y="100303"/>
            <a:ext cx="1212029" cy="1262156"/>
          </a:xfrm>
          <a:prstGeom prst="teardrop">
            <a:avLst>
              <a:gd name="adj" fmla="val 100000"/>
            </a:avLst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Shape 113"/>
          <p:cNvSpPr/>
          <p:nvPr/>
        </p:nvSpPr>
        <p:spPr>
          <a:xfrm rot="4956244">
            <a:off x="2557552" y="578179"/>
            <a:ext cx="1211883" cy="1262041"/>
          </a:xfrm>
          <a:prstGeom prst="teardrop">
            <a:avLst>
              <a:gd name="adj" fmla="val 100000"/>
            </a:avLst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Shape 114"/>
          <p:cNvSpPr/>
          <p:nvPr/>
        </p:nvSpPr>
        <p:spPr>
          <a:xfrm rot="-227373">
            <a:off x="2423061" y="3119845"/>
            <a:ext cx="1211950" cy="1262139"/>
          </a:xfrm>
          <a:prstGeom prst="teardrop">
            <a:avLst>
              <a:gd name="adj" fmla="val 100000"/>
            </a:avLst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Shape 115"/>
          <p:cNvSpPr/>
          <p:nvPr/>
        </p:nvSpPr>
        <p:spPr>
          <a:xfrm rot="2891457">
            <a:off x="1829644" y="1940729"/>
            <a:ext cx="1211880" cy="1262055"/>
          </a:xfrm>
          <a:prstGeom prst="teardrop">
            <a:avLst>
              <a:gd name="adj" fmla="val 100000"/>
            </a:avLst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Shape 116"/>
          <p:cNvSpPr/>
          <p:nvPr/>
        </p:nvSpPr>
        <p:spPr>
          <a:xfrm rot="-2701204">
            <a:off x="3977317" y="3722599"/>
            <a:ext cx="1211698" cy="1261761"/>
          </a:xfrm>
          <a:prstGeom prst="teardrop">
            <a:avLst>
              <a:gd name="adj" fmla="val 100000"/>
            </a:avLst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Shape 117"/>
          <p:cNvSpPr/>
          <p:nvPr/>
        </p:nvSpPr>
        <p:spPr>
          <a:xfrm rot="10799149">
            <a:off x="5338137" y="515333"/>
            <a:ext cx="1212000" cy="1262100"/>
          </a:xfrm>
          <a:prstGeom prst="teardrop">
            <a:avLst>
              <a:gd name="adj" fmla="val 100000"/>
            </a:avLst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Shape 118"/>
          <p:cNvSpPr/>
          <p:nvPr/>
        </p:nvSpPr>
        <p:spPr>
          <a:xfrm rot="-5245044">
            <a:off x="5543000" y="3194960"/>
            <a:ext cx="1211731" cy="1262201"/>
          </a:xfrm>
          <a:prstGeom prst="teardrop">
            <a:avLst>
              <a:gd name="adj" fmla="val 100000"/>
            </a:avLst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Shape 119"/>
          <p:cNvSpPr/>
          <p:nvPr/>
        </p:nvSpPr>
        <p:spPr>
          <a:xfrm rot="-8234214">
            <a:off x="6044365" y="1940830"/>
            <a:ext cx="1211985" cy="1261856"/>
          </a:xfrm>
          <a:prstGeom prst="teardrop">
            <a:avLst>
              <a:gd name="adj" fmla="val 100000"/>
            </a:avLst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Shape 120"/>
          <p:cNvSpPr txBox="1"/>
          <p:nvPr/>
        </p:nvSpPr>
        <p:spPr>
          <a:xfrm>
            <a:off x="4087313" y="595350"/>
            <a:ext cx="1030800" cy="4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/>
              <a:t>соя</a:t>
            </a:r>
            <a:endParaRPr sz="2400"/>
          </a:p>
        </p:txBody>
      </p:sp>
      <p:sp>
        <p:nvSpPr>
          <p:cNvPr id="121" name="Shape 121"/>
          <p:cNvSpPr txBox="1"/>
          <p:nvPr/>
        </p:nvSpPr>
        <p:spPr>
          <a:xfrm>
            <a:off x="5409300" y="867425"/>
            <a:ext cx="1030800" cy="71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2300"/>
              <a:t>арахіс</a:t>
            </a:r>
            <a:endParaRPr sz="2300"/>
          </a:p>
        </p:txBody>
      </p:sp>
      <p:sp>
        <p:nvSpPr>
          <p:cNvPr id="122" name="Shape 122"/>
          <p:cNvSpPr txBox="1"/>
          <p:nvPr/>
        </p:nvSpPr>
        <p:spPr>
          <a:xfrm>
            <a:off x="5491125" y="3565375"/>
            <a:ext cx="1212000" cy="2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/>
              <a:t>ріпак</a:t>
            </a:r>
            <a:endParaRPr sz="2400"/>
          </a:p>
        </p:txBody>
      </p:sp>
      <p:sp>
        <p:nvSpPr>
          <p:cNvPr id="123" name="Shape 123"/>
          <p:cNvSpPr txBox="1"/>
          <p:nvPr/>
        </p:nvSpPr>
        <p:spPr>
          <a:xfrm>
            <a:off x="3927450" y="3818275"/>
            <a:ext cx="1481700" cy="2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/>
              <a:t>кунжут</a:t>
            </a:r>
            <a:endParaRPr sz="2400"/>
          </a:p>
        </p:txBody>
      </p:sp>
      <p:sp>
        <p:nvSpPr>
          <p:cNvPr id="124" name="Shape 124"/>
          <p:cNvSpPr txBox="1"/>
          <p:nvPr/>
        </p:nvSpPr>
        <p:spPr>
          <a:xfrm>
            <a:off x="2324325" y="3541225"/>
            <a:ext cx="1409400" cy="3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/>
              <a:t>гірчиця</a:t>
            </a:r>
            <a:endParaRPr sz="2400"/>
          </a:p>
        </p:txBody>
      </p:sp>
      <p:sp>
        <p:nvSpPr>
          <p:cNvPr id="125" name="Shape 125"/>
          <p:cNvSpPr txBox="1"/>
          <p:nvPr/>
        </p:nvSpPr>
        <p:spPr>
          <a:xfrm>
            <a:off x="1694725" y="2103413"/>
            <a:ext cx="14817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/>
              <a:t>олійна </a:t>
            </a:r>
            <a:endParaRPr sz="2400"/>
          </a:p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/>
              <a:t>пальма</a:t>
            </a:r>
            <a:endParaRPr sz="2400"/>
          </a:p>
        </p:txBody>
      </p:sp>
      <p:sp>
        <p:nvSpPr>
          <p:cNvPr id="126" name="Shape 126"/>
          <p:cNvSpPr txBox="1"/>
          <p:nvPr/>
        </p:nvSpPr>
        <p:spPr>
          <a:xfrm>
            <a:off x="2655325" y="867425"/>
            <a:ext cx="1212000" cy="3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/>
              <a:t>оливки</a:t>
            </a:r>
            <a:endParaRPr sz="2400"/>
          </a:p>
        </p:txBody>
      </p:sp>
      <p:pic>
        <p:nvPicPr>
          <p:cNvPr id="127" name="Shape 127" descr="Бесплатная фотография: Соевые Бобы, Фасоль, Соя, Питание ..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8450" y="78250"/>
            <a:ext cx="1586275" cy="1189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Shape 128" descr="File:Arachis-hypogaea-(peanuts).jpg - Wikimedia Commons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787" y="1017725"/>
            <a:ext cx="1667625" cy="14991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Shape 129" descr="File:Brassica napus 003.JPG - Wikimedia Commons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575" y="2255875"/>
            <a:ext cx="1746000" cy="130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Shape 130" descr="Helianthus - Wikimedia Commons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8442" y="3192151"/>
            <a:ext cx="1407600" cy="187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Shape 131" descr="File:Sesame-Seeds.jpg - Wikimedia Commons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260431" y="53369"/>
            <a:ext cx="1749001" cy="1356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Shape 132" descr="Бесплатная фотография: Оливковая Ветвь, Оливки - Бесплатные фото ...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029901" y="3478826"/>
            <a:ext cx="2114100" cy="140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Shape 133" descr="gіrchicya-korisnі-vlastivostі-і-protipokazannya.jp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301450" y="1958550"/>
            <a:ext cx="1749000" cy="1163398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Shape 134"/>
          <p:cNvSpPr txBox="1"/>
          <p:nvPr/>
        </p:nvSpPr>
        <p:spPr>
          <a:xfrm>
            <a:off x="5698425" y="2342850"/>
            <a:ext cx="1749000" cy="4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2200"/>
              <a:t>соняшник</a:t>
            </a:r>
            <a:endParaRPr sz="2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Shape 14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41" name="Shape 141" descr="PshenicaSlide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Shape 142"/>
          <p:cNvSpPr txBox="1"/>
          <p:nvPr/>
        </p:nvSpPr>
        <p:spPr>
          <a:xfrm>
            <a:off x="120475" y="1860775"/>
            <a:ext cx="6794700" cy="199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600">
                <a:latin typeface="Impact"/>
                <a:ea typeface="Impact"/>
                <a:cs typeface="Impact"/>
                <a:sym typeface="Impact"/>
              </a:rPr>
              <a:t>Найбільші виробники олійних:</a:t>
            </a:r>
            <a:endParaRPr sz="3600">
              <a:latin typeface="Impact"/>
              <a:ea typeface="Impact"/>
              <a:cs typeface="Impact"/>
              <a:sym typeface="Impact"/>
            </a:endParaRPr>
          </a:p>
          <a:p>
            <a:pPr marL="457200" lvl="0" indent="-457200" rtl="0">
              <a:spcBef>
                <a:spcPts val="0"/>
              </a:spcBef>
              <a:spcAft>
                <a:spcPts val="0"/>
              </a:spcAft>
              <a:buSzPts val="3600"/>
              <a:buChar char="●"/>
            </a:pPr>
            <a:r>
              <a:rPr lang="uk" sz="3600"/>
              <a:t>США</a:t>
            </a:r>
            <a:endParaRPr sz="3600"/>
          </a:p>
          <a:p>
            <a:pPr marL="457200" lvl="0" indent="-457200" rtl="0">
              <a:spcBef>
                <a:spcPts val="0"/>
              </a:spcBef>
              <a:spcAft>
                <a:spcPts val="0"/>
              </a:spcAft>
              <a:buSzPts val="3600"/>
              <a:buChar char="●"/>
            </a:pPr>
            <a:r>
              <a:rPr lang="uk" sz="3600"/>
              <a:t>Індія</a:t>
            </a:r>
            <a:endParaRPr sz="3600"/>
          </a:p>
          <a:p>
            <a:pPr marL="457200" lvl="0" indent="-457200">
              <a:spcBef>
                <a:spcPts val="0"/>
              </a:spcBef>
              <a:spcAft>
                <a:spcPts val="0"/>
              </a:spcAft>
              <a:buSzPts val="3600"/>
              <a:buChar char="●"/>
            </a:pPr>
            <a:r>
              <a:rPr lang="uk" sz="3600"/>
              <a:t>Китай</a:t>
            </a:r>
            <a:endParaRPr sz="36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49" name="Shape 149" descr="PshenicaSlide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Shape 150"/>
          <p:cNvSpPr txBox="1"/>
          <p:nvPr/>
        </p:nvSpPr>
        <p:spPr>
          <a:xfrm>
            <a:off x="2301050" y="216850"/>
            <a:ext cx="4674300" cy="6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4800">
                <a:latin typeface="Impact"/>
                <a:ea typeface="Impact"/>
                <a:cs typeface="Impact"/>
                <a:sym typeface="Impact"/>
              </a:rPr>
              <a:t>Бульбоплоди</a:t>
            </a:r>
            <a:endParaRPr sz="4800"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151" name="Shape 151" descr="File:Potato planting machine.JPG - Wikimedia Common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72275"/>
            <a:ext cx="2481751" cy="18613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Shape 152"/>
          <p:cNvSpPr txBox="1"/>
          <p:nvPr/>
        </p:nvSpPr>
        <p:spPr>
          <a:xfrm>
            <a:off x="311700" y="1879400"/>
            <a:ext cx="8520600" cy="7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3000">
                <a:latin typeface="Impact"/>
                <a:ea typeface="Impact"/>
                <a:cs typeface="Impact"/>
                <a:sym typeface="Impact"/>
              </a:rPr>
              <a:t>Картопля </a:t>
            </a:r>
            <a:r>
              <a:rPr lang="uk" sz="2400">
                <a:latin typeface="Impact"/>
                <a:ea typeface="Impact"/>
                <a:cs typeface="Impact"/>
                <a:sym typeface="Impact"/>
              </a:rPr>
              <a:t>-</a:t>
            </a:r>
            <a:r>
              <a:rPr lang="uk" sz="2400"/>
              <a:t> культура помірного поясу Північної культури</a:t>
            </a:r>
            <a:endParaRPr sz="2400"/>
          </a:p>
        </p:txBody>
      </p:sp>
      <p:pic>
        <p:nvPicPr>
          <p:cNvPr id="153" name="Shape 153" descr="File:Jersey Royal potatoes.jpg - Wikimedia Commons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46573" y="6499"/>
            <a:ext cx="2343202" cy="1992849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Shape 154"/>
          <p:cNvSpPr txBox="1"/>
          <p:nvPr/>
        </p:nvSpPr>
        <p:spPr>
          <a:xfrm>
            <a:off x="265050" y="2831150"/>
            <a:ext cx="6132000" cy="16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>
                <a:latin typeface="Impact"/>
                <a:ea typeface="Impact"/>
                <a:cs typeface="Impact"/>
                <a:sym typeface="Impact"/>
              </a:rPr>
              <a:t>У світовому виробництві картоплі виділяються:</a:t>
            </a:r>
            <a:endParaRPr sz="1800">
              <a:latin typeface="Impact"/>
              <a:ea typeface="Impact"/>
              <a:cs typeface="Impact"/>
              <a:sym typeface="Impact"/>
            </a:endParaRP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uk" sz="1800"/>
              <a:t>Росія</a:t>
            </a:r>
            <a:endParaRPr sz="1800"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uk" sz="1800"/>
              <a:t>Польща</a:t>
            </a:r>
            <a:endParaRPr sz="1800"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uk" sz="1800"/>
              <a:t>Китай</a:t>
            </a:r>
            <a:endParaRPr sz="1800"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uk" sz="1800"/>
              <a:t>США</a:t>
            </a:r>
            <a:endParaRPr sz="1800"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uk" sz="1800"/>
              <a:t>Індія</a:t>
            </a:r>
            <a:endParaRPr sz="1800"/>
          </a:p>
          <a:p>
            <a: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uk" sz="1800"/>
              <a:t>ФРН</a:t>
            </a:r>
            <a:endParaRPr sz="1800"/>
          </a:p>
        </p:txBody>
      </p:sp>
      <p:pic>
        <p:nvPicPr>
          <p:cNvPr id="155" name="Shape 155" descr="File:Potato EarlyRose sprouts.jpg - Wikimedia Commons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67470" y="2554025"/>
            <a:ext cx="3063981" cy="2312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Shape 16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62" name="Shape 162" descr="PshenicaSlide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Shape 163"/>
          <p:cNvSpPr/>
          <p:nvPr/>
        </p:nvSpPr>
        <p:spPr>
          <a:xfrm>
            <a:off x="3493738" y="1152475"/>
            <a:ext cx="2590218" cy="2011932"/>
          </a:xfrm>
          <a:prstGeom prst="irregularSeal1">
            <a:avLst/>
          </a:prstGeom>
          <a:solidFill>
            <a:srgbClr val="E0666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/>
              <a:t>Тонізуючи культури</a:t>
            </a:r>
            <a:endParaRPr sz="1800"/>
          </a:p>
        </p:txBody>
      </p:sp>
      <p:pic>
        <p:nvPicPr>
          <p:cNvPr id="164" name="Shape 164" descr="Free photo: Yellow Tea, Cup, Tea - Free Image on Pixabay - 24439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8950" y="60250"/>
            <a:ext cx="3277274" cy="2167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Shape 165" descr="File:Roasted coffee beans.jpg - Wikipedia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53627" y="0"/>
            <a:ext cx="2890372" cy="2167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Shape 166" descr="Бесплатная фотография: Какао Бобов, Черный, Браун, Питание ...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26137" y="3043925"/>
            <a:ext cx="3017863" cy="2011925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Shape 167"/>
          <p:cNvSpPr/>
          <p:nvPr/>
        </p:nvSpPr>
        <p:spPr>
          <a:xfrm>
            <a:off x="1590249" y="915600"/>
            <a:ext cx="1903500" cy="1662552"/>
          </a:xfrm>
          <a:prstGeom prst="irregularSeal1">
            <a:avLst/>
          </a:prstGeom>
          <a:solidFill>
            <a:srgbClr val="FFD96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/>
              <a:t>чай</a:t>
            </a:r>
            <a:endParaRPr sz="2400"/>
          </a:p>
        </p:txBody>
      </p:sp>
      <p:sp>
        <p:nvSpPr>
          <p:cNvPr id="168" name="Shape 168"/>
          <p:cNvSpPr/>
          <p:nvPr/>
        </p:nvSpPr>
        <p:spPr>
          <a:xfrm>
            <a:off x="5670099" y="312862"/>
            <a:ext cx="1903500" cy="1662552"/>
          </a:xfrm>
          <a:prstGeom prst="irregularSeal1">
            <a:avLst/>
          </a:prstGeom>
          <a:solidFill>
            <a:srgbClr val="FFD96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/>
              <a:t>кава</a:t>
            </a:r>
            <a:endParaRPr sz="2400"/>
          </a:p>
        </p:txBody>
      </p:sp>
      <p:sp>
        <p:nvSpPr>
          <p:cNvPr id="169" name="Shape 169"/>
          <p:cNvSpPr/>
          <p:nvPr/>
        </p:nvSpPr>
        <p:spPr>
          <a:xfrm>
            <a:off x="5051474" y="2578150"/>
            <a:ext cx="1903500" cy="1662552"/>
          </a:xfrm>
          <a:prstGeom prst="irregularSeal1">
            <a:avLst/>
          </a:prstGeom>
          <a:solidFill>
            <a:srgbClr val="FFD96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/>
              <a:t>какао</a:t>
            </a:r>
            <a:endParaRPr sz="2400"/>
          </a:p>
        </p:txBody>
      </p:sp>
      <p:sp>
        <p:nvSpPr>
          <p:cNvPr id="170" name="Shape 170"/>
          <p:cNvSpPr txBox="1"/>
          <p:nvPr/>
        </p:nvSpPr>
        <p:spPr>
          <a:xfrm>
            <a:off x="240925" y="2734775"/>
            <a:ext cx="4096200" cy="17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uk" sz="2400"/>
              <a:t>Площі вирощування дуже обмежені. </a:t>
            </a:r>
            <a:endParaRPr sz="2400"/>
          </a:p>
          <a:p>
            <a: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uk" sz="2400"/>
              <a:t>Виробництво налагоджено у країнах тропічних і частково субтропічних широт.</a:t>
            </a:r>
            <a:endParaRPr sz="24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Shape 17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77" name="Shape 177" descr="PshenicaSlide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Shape 178" descr="Бесплатная фотография: Фрукты, Витамины, Здоровье, Сладкий ..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64859" y="2230225"/>
            <a:ext cx="5179140" cy="2913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Shape 179" descr="Vegetables | Vegetables all cut up by Orpheus for our snacks… | Flickr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3" y="0"/>
            <a:ext cx="4367775" cy="2913275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Shape 180"/>
          <p:cNvSpPr txBox="1"/>
          <p:nvPr/>
        </p:nvSpPr>
        <p:spPr>
          <a:xfrm>
            <a:off x="4927400" y="445025"/>
            <a:ext cx="3999900" cy="12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3600">
                <a:latin typeface="Impact"/>
                <a:ea typeface="Impact"/>
                <a:cs typeface="Impact"/>
                <a:sym typeface="Impact"/>
              </a:rPr>
              <a:t>Плодові та овочеві культури</a:t>
            </a:r>
            <a:endParaRPr sz="36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81" name="Shape 181"/>
          <p:cNvSpPr txBox="1"/>
          <p:nvPr/>
        </p:nvSpPr>
        <p:spPr>
          <a:xfrm>
            <a:off x="216850" y="3192575"/>
            <a:ext cx="3674400" cy="18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>
                <a:latin typeface="Impact"/>
                <a:ea typeface="Impact"/>
                <a:cs typeface="Impact"/>
                <a:sym typeface="Impact"/>
              </a:rPr>
              <a:t>Найбільші виробники фруктів:</a:t>
            </a:r>
            <a:endParaRPr sz="1800">
              <a:latin typeface="Impact"/>
              <a:ea typeface="Impact"/>
              <a:cs typeface="Impact"/>
              <a:sym typeface="Impact"/>
            </a:endParaRP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uk" sz="1800"/>
              <a:t>Китай</a:t>
            </a:r>
            <a:endParaRPr sz="1800"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uk" sz="1800"/>
              <a:t>Індія</a:t>
            </a:r>
            <a:endParaRPr sz="1800"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uk" sz="1800"/>
              <a:t>Бразилія</a:t>
            </a:r>
            <a:endParaRPr sz="1800"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uk" sz="1800"/>
              <a:t>США</a:t>
            </a:r>
            <a:endParaRPr sz="1800"/>
          </a:p>
          <a:p>
            <a: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uk" sz="1800"/>
              <a:t>Італія</a:t>
            </a:r>
            <a:endParaRPr sz="18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88" name="Shape 188" descr="PshenicaSlide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Shape 189"/>
          <p:cNvSpPr/>
          <p:nvPr/>
        </p:nvSpPr>
        <p:spPr>
          <a:xfrm>
            <a:off x="385525" y="0"/>
            <a:ext cx="1819200" cy="1710600"/>
          </a:xfrm>
          <a:prstGeom prst="ellipse">
            <a:avLst/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latin typeface="Impact"/>
                <a:ea typeface="Impact"/>
                <a:cs typeface="Impact"/>
                <a:sym typeface="Impact"/>
              </a:rPr>
              <a:t>Волокнисті культури</a:t>
            </a:r>
            <a:endParaRPr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190" name="Shape 190" descr="картинки : филиал, растение, белый, цветок, Млекопитающее, Хомяк ..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326" y="3204600"/>
            <a:ext cx="2439600" cy="162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Shape 191" descr="File:Gemeiner flachs.jpg - Wikimedia Commons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20232" y="0"/>
            <a:ext cx="2103526" cy="280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Shape 192" descr="File:Golden Fiber of The Jute.jpg - Wikimedia Commons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349244" y="2515819"/>
            <a:ext cx="2859351" cy="2208850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Shape 193"/>
          <p:cNvSpPr/>
          <p:nvPr/>
        </p:nvSpPr>
        <p:spPr>
          <a:xfrm rot="-9491667">
            <a:off x="1867469" y="68201"/>
            <a:ext cx="2310626" cy="1742899"/>
          </a:xfrm>
          <a:prstGeom prst="chord">
            <a:avLst>
              <a:gd name="adj1" fmla="val 2700000"/>
              <a:gd name="adj2" fmla="val 16200000"/>
            </a:avLst>
          </a:prstGeom>
          <a:solidFill>
            <a:srgbClr val="6FA8D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Shape 194"/>
          <p:cNvSpPr/>
          <p:nvPr/>
        </p:nvSpPr>
        <p:spPr>
          <a:xfrm rot="-6178811">
            <a:off x="1918186" y="1828147"/>
            <a:ext cx="2052855" cy="1691393"/>
          </a:xfrm>
          <a:prstGeom prst="chord">
            <a:avLst>
              <a:gd name="adj1" fmla="val 2700000"/>
              <a:gd name="adj2" fmla="val 16200000"/>
            </a:avLst>
          </a:prstGeom>
          <a:solidFill>
            <a:srgbClr val="FFD96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Shape 195"/>
          <p:cNvSpPr/>
          <p:nvPr/>
        </p:nvSpPr>
        <p:spPr>
          <a:xfrm rot="-2699676">
            <a:off x="-99378" y="1701360"/>
            <a:ext cx="2253479" cy="1740755"/>
          </a:xfrm>
          <a:prstGeom prst="chord">
            <a:avLst>
              <a:gd name="adj1" fmla="val 2700000"/>
              <a:gd name="adj2" fmla="val 16200000"/>
            </a:avLst>
          </a:pr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Shape 196"/>
          <p:cNvSpPr txBox="1"/>
          <p:nvPr/>
        </p:nvSpPr>
        <p:spPr>
          <a:xfrm>
            <a:off x="2638500" y="348600"/>
            <a:ext cx="1252800" cy="13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>
                <a:latin typeface="Impact"/>
                <a:ea typeface="Impact"/>
                <a:cs typeface="Impact"/>
                <a:sym typeface="Impact"/>
              </a:rPr>
              <a:t>льон</a:t>
            </a:r>
            <a:endParaRPr sz="1800"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/>
              <a:t>(Росія, Білорусь)</a:t>
            </a:r>
            <a:endParaRPr sz="1800"/>
          </a:p>
        </p:txBody>
      </p:sp>
      <p:sp>
        <p:nvSpPr>
          <p:cNvPr id="197" name="Shape 197"/>
          <p:cNvSpPr txBox="1"/>
          <p:nvPr/>
        </p:nvSpPr>
        <p:spPr>
          <a:xfrm>
            <a:off x="2035025" y="2515825"/>
            <a:ext cx="18192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>
                <a:latin typeface="Impact"/>
                <a:ea typeface="Impact"/>
                <a:cs typeface="Impact"/>
                <a:sym typeface="Impact"/>
              </a:rPr>
              <a:t>джут</a:t>
            </a:r>
            <a:endParaRPr sz="1800"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/>
              <a:t>(Бангладеш)</a:t>
            </a:r>
            <a:endParaRPr sz="1800"/>
          </a:p>
        </p:txBody>
      </p:sp>
      <p:sp>
        <p:nvSpPr>
          <p:cNvPr id="198" name="Shape 198"/>
          <p:cNvSpPr txBox="1"/>
          <p:nvPr/>
        </p:nvSpPr>
        <p:spPr>
          <a:xfrm>
            <a:off x="-118825" y="2216400"/>
            <a:ext cx="2008800" cy="71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>
                <a:latin typeface="Impact"/>
                <a:ea typeface="Impact"/>
                <a:cs typeface="Impact"/>
                <a:sym typeface="Impact"/>
              </a:rPr>
              <a:t>бавовник</a:t>
            </a:r>
            <a:endParaRPr sz="1800"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/>
              <a:t>(країни Азії, Америки, Африки)</a:t>
            </a:r>
            <a:endParaRPr sz="1800"/>
          </a:p>
        </p:txBody>
      </p:sp>
      <p:pic>
        <p:nvPicPr>
          <p:cNvPr id="199" name="Shape 199" descr="File:Latex dripping.JPG - Wikimedia Commons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11797" y="51484"/>
            <a:ext cx="2859350" cy="3812467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Shape 200"/>
          <p:cNvSpPr/>
          <p:nvPr/>
        </p:nvSpPr>
        <p:spPr>
          <a:xfrm>
            <a:off x="5132200" y="3006200"/>
            <a:ext cx="2349300" cy="20232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>
                <a:latin typeface="Impact"/>
                <a:ea typeface="Impact"/>
                <a:cs typeface="Impact"/>
                <a:sym typeface="Impact"/>
              </a:rPr>
              <a:t>натуральний каучук</a:t>
            </a:r>
            <a:endParaRPr sz="1800"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/>
              <a:t>(Малайзія, Таїланд, Індонезія)</a:t>
            </a:r>
            <a:endParaRPr sz="18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Shape 20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207" name="Shape 207" descr="PshenicaSlide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Shape 208" descr="org-sg-01(1)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6525" y="60250"/>
            <a:ext cx="6772076" cy="4312225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Shape 209"/>
          <p:cNvSpPr txBox="1"/>
          <p:nvPr/>
        </p:nvSpPr>
        <p:spPr>
          <a:xfrm>
            <a:off x="204800" y="192750"/>
            <a:ext cx="2289000" cy="46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>
                <a:latin typeface="Impact"/>
                <a:ea typeface="Impact"/>
                <a:cs typeface="Impact"/>
                <a:sym typeface="Impact"/>
              </a:rPr>
              <a:t>Найбільші країни-</a:t>
            </a:r>
            <a:endParaRPr sz="2400">
              <a:latin typeface="Impact"/>
              <a:ea typeface="Impact"/>
              <a:cs typeface="Impact"/>
              <a:sym typeface="Impact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>
                <a:latin typeface="Impact"/>
                <a:ea typeface="Impact"/>
                <a:cs typeface="Impact"/>
                <a:sym typeface="Impact"/>
              </a:rPr>
              <a:t>споживачи органічної продукції:</a:t>
            </a:r>
            <a:endParaRPr sz="2400">
              <a:latin typeface="Impact"/>
              <a:ea typeface="Impact"/>
              <a:cs typeface="Impact"/>
              <a:sym typeface="Impact"/>
            </a:endParaRPr>
          </a:p>
          <a:p>
            <a:pPr marL="457200" lvl="0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uk" sz="2400"/>
              <a:t>США</a:t>
            </a:r>
            <a:endParaRPr sz="2400"/>
          </a:p>
          <a:p>
            <a:pPr marL="457200" lvl="0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uk" sz="2400"/>
              <a:t>Німеччина</a:t>
            </a:r>
            <a:endParaRPr sz="2400"/>
          </a:p>
          <a:p>
            <a:pPr marL="457200" lvl="0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uk" sz="2400"/>
              <a:t>Франція</a:t>
            </a:r>
            <a:endParaRPr sz="2400"/>
          </a:p>
          <a:p>
            <a:pPr marL="457200" lvl="0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uk" sz="2400"/>
              <a:t>Китай</a:t>
            </a:r>
            <a:endParaRPr sz="2400"/>
          </a:p>
          <a:p>
            <a: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uk" sz="2400"/>
              <a:t>Канада</a:t>
            </a:r>
            <a:endParaRPr sz="24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Shape 2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216" name="Shape 216" descr="PshenicaSlide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Shape 217"/>
          <p:cNvSpPr/>
          <p:nvPr/>
        </p:nvSpPr>
        <p:spPr>
          <a:xfrm>
            <a:off x="3318000" y="1981825"/>
            <a:ext cx="2084100" cy="1156500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>
                <a:latin typeface="Impact"/>
                <a:ea typeface="Impact"/>
                <a:cs typeface="Impact"/>
                <a:sym typeface="Impact"/>
              </a:rPr>
              <a:t>Тваринництво</a:t>
            </a:r>
            <a:endParaRPr sz="1800"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218" name="Shape 218" descr="File:Two cows grazing.jpg - Wikimedia Common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21150" y="-60250"/>
            <a:ext cx="2677825" cy="196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Shape 219" descr="File:XN Sus domesticus Animal husbandry 912.jpg - Wikimedia Commons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00" y="624300"/>
            <a:ext cx="2677824" cy="1792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Shape 220" descr="картинки : козел, Пастбище, овца, Млекопитающее, Фауна, Козы ...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200" y="2840249"/>
            <a:ext cx="2677824" cy="1785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Shape 221" descr="Бесплатная фотография: Курятник, Куры, Хан, Домашняя Птица ...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021149" y="3216650"/>
            <a:ext cx="2807050" cy="1865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Shape 222" descr="Catching, Fish - Free pictures on Pixabay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228537" y="588000"/>
            <a:ext cx="2798249" cy="1865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Shape 223" descr="картинки : Пища, производить, морепродукты, Япония, мясо ...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228525" y="2890625"/>
            <a:ext cx="2736872" cy="2052648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Shape 224"/>
          <p:cNvSpPr/>
          <p:nvPr/>
        </p:nvSpPr>
        <p:spPr>
          <a:xfrm>
            <a:off x="3318000" y="819200"/>
            <a:ext cx="2271300" cy="983700"/>
          </a:xfrm>
          <a:prstGeom prst="triangle">
            <a:avLst>
              <a:gd name="adj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latin typeface="Impact"/>
                <a:ea typeface="Impact"/>
                <a:cs typeface="Impact"/>
                <a:sym typeface="Impact"/>
              </a:rPr>
              <a:t>Скотарство</a:t>
            </a:r>
            <a:endParaRPr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25" name="Shape 225"/>
          <p:cNvSpPr/>
          <p:nvPr/>
        </p:nvSpPr>
        <p:spPr>
          <a:xfrm rot="10800000">
            <a:off x="5124900" y="2890625"/>
            <a:ext cx="2874600" cy="983700"/>
          </a:xfrm>
          <a:prstGeom prst="triangle">
            <a:avLst>
              <a:gd name="adj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Shape 226"/>
          <p:cNvSpPr/>
          <p:nvPr/>
        </p:nvSpPr>
        <p:spPr>
          <a:xfrm rot="10800000">
            <a:off x="1216800" y="2840275"/>
            <a:ext cx="2406000" cy="983700"/>
          </a:xfrm>
          <a:prstGeom prst="triangle">
            <a:avLst>
              <a:gd name="adj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Shape 227"/>
          <p:cNvSpPr/>
          <p:nvPr/>
        </p:nvSpPr>
        <p:spPr>
          <a:xfrm>
            <a:off x="5184750" y="1462325"/>
            <a:ext cx="2807100" cy="983700"/>
          </a:xfrm>
          <a:prstGeom prst="triangle">
            <a:avLst>
              <a:gd name="adj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latin typeface="Impact"/>
                <a:ea typeface="Impact"/>
                <a:cs typeface="Impact"/>
                <a:sym typeface="Impact"/>
              </a:rPr>
              <a:t>Риба та морепродукти</a:t>
            </a:r>
            <a:endParaRPr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28" name="Shape 228"/>
          <p:cNvSpPr/>
          <p:nvPr/>
        </p:nvSpPr>
        <p:spPr>
          <a:xfrm>
            <a:off x="1180650" y="1437150"/>
            <a:ext cx="2442300" cy="983700"/>
          </a:xfrm>
          <a:prstGeom prst="triangle">
            <a:avLst>
              <a:gd name="adj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latin typeface="Impact"/>
                <a:ea typeface="Impact"/>
                <a:cs typeface="Impact"/>
                <a:sym typeface="Impact"/>
              </a:rPr>
              <a:t>Свинарство</a:t>
            </a:r>
            <a:endParaRPr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29" name="Shape 229"/>
          <p:cNvSpPr/>
          <p:nvPr/>
        </p:nvSpPr>
        <p:spPr>
          <a:xfrm rot="10800000">
            <a:off x="3317925" y="3317250"/>
            <a:ext cx="2223900" cy="983700"/>
          </a:xfrm>
          <a:prstGeom prst="triangle">
            <a:avLst>
              <a:gd name="adj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Shape 230"/>
          <p:cNvSpPr txBox="1"/>
          <p:nvPr/>
        </p:nvSpPr>
        <p:spPr>
          <a:xfrm>
            <a:off x="1763250" y="2963675"/>
            <a:ext cx="1277100" cy="3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latin typeface="Impact"/>
                <a:ea typeface="Impact"/>
                <a:cs typeface="Impact"/>
                <a:sym typeface="Impact"/>
              </a:rPr>
              <a:t>Вівчарство</a:t>
            </a:r>
            <a:endParaRPr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31" name="Shape 231"/>
          <p:cNvSpPr txBox="1"/>
          <p:nvPr/>
        </p:nvSpPr>
        <p:spPr>
          <a:xfrm>
            <a:off x="3710600" y="3445575"/>
            <a:ext cx="1474200" cy="4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latin typeface="Impact"/>
                <a:ea typeface="Impact"/>
                <a:cs typeface="Impact"/>
                <a:sym typeface="Impact"/>
              </a:rPr>
              <a:t>Птахівництво</a:t>
            </a:r>
            <a:endParaRPr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32" name="Shape 232"/>
          <p:cNvSpPr txBox="1"/>
          <p:nvPr/>
        </p:nvSpPr>
        <p:spPr>
          <a:xfrm>
            <a:off x="5863500" y="2963675"/>
            <a:ext cx="1397400" cy="4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latin typeface="Impact"/>
                <a:ea typeface="Impact"/>
                <a:cs typeface="Impact"/>
                <a:sym typeface="Impact"/>
              </a:rPr>
              <a:t>Аквапродукти</a:t>
            </a:r>
            <a:endParaRPr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Shape 23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239" name="Shape 239" descr="PshenicaSlide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Shape 240"/>
          <p:cNvSpPr/>
          <p:nvPr/>
        </p:nvSpPr>
        <p:spPr>
          <a:xfrm>
            <a:off x="2939575" y="128975"/>
            <a:ext cx="3373200" cy="1204800"/>
          </a:xfrm>
          <a:prstGeom prst="roundRect">
            <a:avLst>
              <a:gd name="adj" fmla="val 16667"/>
            </a:avLst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3000">
                <a:latin typeface="Impact"/>
                <a:ea typeface="Impact"/>
                <a:cs typeface="Impact"/>
                <a:sym typeface="Impact"/>
              </a:rPr>
              <a:t>Скотарство</a:t>
            </a:r>
            <a:endParaRPr sz="30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41" name="Shape 241"/>
          <p:cNvSpPr/>
          <p:nvPr/>
        </p:nvSpPr>
        <p:spPr>
          <a:xfrm>
            <a:off x="204800" y="1638450"/>
            <a:ext cx="3975600" cy="1554000"/>
          </a:xfrm>
          <a:prstGeom prst="roundRect">
            <a:avLst>
              <a:gd name="adj" fmla="val 16667"/>
            </a:avLst>
          </a:prstGeom>
          <a:solidFill>
            <a:srgbClr val="E0666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>
                <a:latin typeface="Impact"/>
                <a:ea typeface="Impact"/>
                <a:cs typeface="Impact"/>
                <a:sym typeface="Impact"/>
              </a:rPr>
              <a:t>М'ясного напрямку</a:t>
            </a:r>
            <a:endParaRPr sz="1800"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>
                <a:latin typeface="Georgia"/>
                <a:ea typeface="Georgia"/>
                <a:cs typeface="Georgia"/>
                <a:sym typeface="Georgia"/>
              </a:rPr>
              <a:t>у країнах з посушливим і сухим кліматом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>
                <a:latin typeface="Georgia"/>
                <a:ea typeface="Georgia"/>
                <a:cs typeface="Georgia"/>
                <a:sym typeface="Georgia"/>
              </a:rPr>
              <a:t>(Індія, Пакистан, Аргентина)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42" name="Shape 242"/>
          <p:cNvSpPr/>
          <p:nvPr/>
        </p:nvSpPr>
        <p:spPr>
          <a:xfrm>
            <a:off x="5180400" y="1638450"/>
            <a:ext cx="3784500" cy="1554000"/>
          </a:xfrm>
          <a:prstGeom prst="roundRect">
            <a:avLst>
              <a:gd name="adj" fmla="val 16667"/>
            </a:avLst>
          </a:prstGeom>
          <a:solidFill>
            <a:srgbClr val="9FC5E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>
                <a:latin typeface="Impact"/>
                <a:ea typeface="Impact"/>
                <a:cs typeface="Impact"/>
                <a:sym typeface="Impact"/>
              </a:rPr>
              <a:t>Молочно- м'ясного напрямку</a:t>
            </a:r>
            <a:endParaRPr sz="1800"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>
                <a:latin typeface="Georgia"/>
                <a:ea typeface="Georgia"/>
                <a:cs typeface="Georgia"/>
                <a:sym typeface="Georgia"/>
              </a:rPr>
              <a:t>в умовах більш вологого клімату економічно-розвинених країн Європи та Північної Америки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Shape 243"/>
          <p:cNvSpPr txBox="1"/>
          <p:nvPr/>
        </p:nvSpPr>
        <p:spPr>
          <a:xfrm>
            <a:off x="277100" y="35299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/>
              <a:t>Інтенсивне виробництво: США</a:t>
            </a:r>
            <a:endParaRPr sz="180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/>
              <a:t>Екстенсивне виробництво: Аргентина, Автралія</a:t>
            </a:r>
            <a:endParaRPr sz="1800"/>
          </a:p>
        </p:txBody>
      </p:sp>
      <p:sp>
        <p:nvSpPr>
          <p:cNvPr id="244" name="Shape 244"/>
          <p:cNvSpPr txBox="1"/>
          <p:nvPr/>
        </p:nvSpPr>
        <p:spPr>
          <a:xfrm>
            <a:off x="240950" y="4337075"/>
            <a:ext cx="8591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>
                <a:latin typeface="Impact"/>
                <a:ea typeface="Impact"/>
                <a:cs typeface="Impact"/>
                <a:sym typeface="Impact"/>
              </a:rPr>
              <a:t>Найбільше поголів’я худоби в : Індії, Бразилії, Китаї, США, Аргентині.</a:t>
            </a:r>
            <a:endParaRPr sz="1800"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Shape 24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Shape 25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251" name="Shape 251" descr="PshenicaSlide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Shape 252"/>
          <p:cNvSpPr/>
          <p:nvPr/>
        </p:nvSpPr>
        <p:spPr>
          <a:xfrm>
            <a:off x="2746800" y="253000"/>
            <a:ext cx="3650400" cy="1120500"/>
          </a:xfrm>
          <a:prstGeom prst="roundRect">
            <a:avLst>
              <a:gd name="adj" fmla="val 16667"/>
            </a:avLst>
          </a:prstGeom>
          <a:solidFill>
            <a:srgbClr val="FFE59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3600">
                <a:latin typeface="Impact"/>
                <a:ea typeface="Impact"/>
                <a:cs typeface="Impact"/>
                <a:sym typeface="Impact"/>
              </a:rPr>
              <a:t>Свинарство</a:t>
            </a:r>
            <a:endParaRPr sz="36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53" name="Shape 253"/>
          <p:cNvSpPr/>
          <p:nvPr/>
        </p:nvSpPr>
        <p:spPr>
          <a:xfrm>
            <a:off x="311700" y="1560000"/>
            <a:ext cx="3108300" cy="1036200"/>
          </a:xfrm>
          <a:prstGeom prst="roundRect">
            <a:avLst>
              <a:gd name="adj" fmla="val 16667"/>
            </a:avLst>
          </a:prstGeom>
          <a:solidFill>
            <a:srgbClr val="F1C23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/>
              <a:t>Екстенсивно-пасовищне</a:t>
            </a:r>
            <a:endParaRPr sz="1800"/>
          </a:p>
        </p:txBody>
      </p:sp>
      <p:sp>
        <p:nvSpPr>
          <p:cNvPr id="254" name="Shape 254"/>
          <p:cNvSpPr/>
          <p:nvPr/>
        </p:nvSpPr>
        <p:spPr>
          <a:xfrm>
            <a:off x="5830950" y="1566150"/>
            <a:ext cx="3059700" cy="1023900"/>
          </a:xfrm>
          <a:prstGeom prst="roundRect">
            <a:avLst>
              <a:gd name="adj" fmla="val 16667"/>
            </a:avLst>
          </a:prstGeom>
          <a:solidFill>
            <a:srgbClr val="FFD96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/>
              <a:t>Цілорічно-стійлове</a:t>
            </a:r>
            <a:endParaRPr sz="1800"/>
          </a:p>
        </p:txBody>
      </p:sp>
      <p:sp>
        <p:nvSpPr>
          <p:cNvPr id="255" name="Shape 255"/>
          <p:cNvSpPr txBox="1"/>
          <p:nvPr/>
        </p:nvSpPr>
        <p:spPr>
          <a:xfrm>
            <a:off x="861450" y="3035925"/>
            <a:ext cx="7421100" cy="143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>
                <a:latin typeface="Impact"/>
                <a:ea typeface="Impact"/>
                <a:cs typeface="Impact"/>
                <a:sym typeface="Impact"/>
              </a:rPr>
              <a:t>Значне поголів’я свиней у :Китаї, Франції, Німеччині, Італії, Великій Британії, Росії, Україні, Польщі та США.</a:t>
            </a:r>
            <a:endParaRPr sz="1800"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Shape 26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Shape 26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262" name="Shape 262" descr="PshenicaSlide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Shape 263" descr="картинки : птица, праздник, Блюдо, Еда, Пища, уборка урожая, день ..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9" y="915937"/>
            <a:ext cx="3757834" cy="2818376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Shape 264"/>
          <p:cNvSpPr/>
          <p:nvPr/>
        </p:nvSpPr>
        <p:spPr>
          <a:xfrm>
            <a:off x="1192675" y="1481825"/>
            <a:ext cx="2204700" cy="843300"/>
          </a:xfrm>
          <a:prstGeom prst="roundRect">
            <a:avLst>
              <a:gd name="adj" fmla="val 16667"/>
            </a:avLst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/>
              <a:t>М’ясне </a:t>
            </a:r>
            <a:endParaRPr sz="2400"/>
          </a:p>
        </p:txBody>
      </p:sp>
      <p:pic>
        <p:nvPicPr>
          <p:cNvPr id="265" name="Shape 265" descr="Бесплатная фотография: Яйцо, Яйцо Коробки, Куриные Яйца ...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25925" y="915944"/>
            <a:ext cx="3757824" cy="2818368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Shape 266"/>
          <p:cNvSpPr/>
          <p:nvPr/>
        </p:nvSpPr>
        <p:spPr>
          <a:xfrm>
            <a:off x="5224350" y="1481825"/>
            <a:ext cx="2204700" cy="843300"/>
          </a:xfrm>
          <a:prstGeom prst="roundRect">
            <a:avLst>
              <a:gd name="adj" fmla="val 16667"/>
            </a:avLst>
          </a:prstGeom>
          <a:solidFill>
            <a:srgbClr val="FFD96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/>
              <a:t>Яєчне</a:t>
            </a:r>
            <a:endParaRPr sz="2400"/>
          </a:p>
        </p:txBody>
      </p:sp>
      <p:sp>
        <p:nvSpPr>
          <p:cNvPr id="267" name="Shape 267"/>
          <p:cNvSpPr/>
          <p:nvPr/>
        </p:nvSpPr>
        <p:spPr>
          <a:xfrm>
            <a:off x="3240750" y="267575"/>
            <a:ext cx="2385300" cy="927600"/>
          </a:xfrm>
          <a:prstGeom prst="roundRect">
            <a:avLst>
              <a:gd name="adj" fmla="val 16667"/>
            </a:avLst>
          </a:prstGeom>
          <a:solidFill>
            <a:srgbClr val="FFE59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>
                <a:latin typeface="Impact"/>
                <a:ea typeface="Impact"/>
                <a:cs typeface="Impact"/>
                <a:sym typeface="Impact"/>
              </a:rPr>
              <a:t>Птахівництво</a:t>
            </a:r>
            <a:endParaRPr sz="24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68" name="Shape 268"/>
          <p:cNvSpPr txBox="1"/>
          <p:nvPr/>
        </p:nvSpPr>
        <p:spPr>
          <a:xfrm>
            <a:off x="301175" y="4011800"/>
            <a:ext cx="8216400" cy="92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/>
              <a:t>Розвинене повсюди у зв'язку з  збільшенням попиту на продукцію птахівництва. Забезпечує внутрішні потреби багатьох країн світу.</a:t>
            </a:r>
            <a:endParaRPr sz="18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Shape 27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Shape 27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275" name="Shape 275" descr="PshenicaSlide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Shape 276" descr="Медночервена шуменска овца – Уикипедия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" y="0"/>
            <a:ext cx="3566048" cy="2674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Shape 277" descr="картинки : трава, животное, пасти, Пастбище, Выпас скота, овца ...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41167" y="0"/>
            <a:ext cx="3093884" cy="2903426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Shape 278"/>
          <p:cNvSpPr/>
          <p:nvPr/>
        </p:nvSpPr>
        <p:spPr>
          <a:xfrm>
            <a:off x="3770850" y="349400"/>
            <a:ext cx="2734800" cy="11085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3000">
                <a:latin typeface="Impact"/>
                <a:ea typeface="Impact"/>
                <a:cs typeface="Impact"/>
                <a:sym typeface="Impact"/>
              </a:rPr>
              <a:t>Вівчарство</a:t>
            </a:r>
            <a:endParaRPr sz="3000"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279" name="Shape 279" descr="картинки : овца, овцы, Овчина, Стрижка овец, Овечья шерсть ...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51503" y="1592149"/>
            <a:ext cx="2610000" cy="3479073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Shape 280"/>
          <p:cNvSpPr txBox="1"/>
          <p:nvPr/>
        </p:nvSpPr>
        <p:spPr>
          <a:xfrm>
            <a:off x="0" y="2674525"/>
            <a:ext cx="4481700" cy="21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uk"/>
              <a:t>Поширене в усіх регіонах світу, проте переважає в напівпустельних і пустельних зонах.</a:t>
            </a:r>
            <a:endParaRPr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>
                <a:latin typeface="Impact"/>
                <a:ea typeface="Impact"/>
                <a:cs typeface="Impact"/>
                <a:sym typeface="Impact"/>
              </a:rPr>
              <a:t>Найбільше поголів’я овець в:</a:t>
            </a:r>
            <a:endParaRPr sz="1800">
              <a:latin typeface="Impact"/>
              <a:ea typeface="Impact"/>
              <a:cs typeface="Impact"/>
              <a:sym typeface="Impact"/>
            </a:endParaRP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uk" sz="1800"/>
              <a:t>Австралії			</a:t>
            </a:r>
            <a:endParaRPr sz="1800"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uk" sz="1800"/>
              <a:t>Новій Зеландії</a:t>
            </a:r>
            <a:endParaRPr sz="1800"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uk" sz="1800"/>
              <a:t>Південній Африці</a:t>
            </a:r>
            <a:endParaRPr sz="1800"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uk" sz="1800"/>
              <a:t>Аргентині</a:t>
            </a:r>
            <a:endParaRPr sz="1800"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uk" sz="1800"/>
              <a:t>Туреччині</a:t>
            </a:r>
            <a:endParaRPr sz="1800"/>
          </a:p>
          <a:p>
            <a: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uk" sz="1800"/>
              <a:t>Великій Британії</a:t>
            </a:r>
            <a:endParaRPr sz="18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Shape 28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Shape 28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287" name="Shape 287" descr="PshenicaSlide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Shape 288" descr="картинки : воды, морепродукты, сардина, Круто, мат, классное фото ..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6999" y="60226"/>
            <a:ext cx="2365375" cy="2854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Shape 289" descr="Бесплатная фотография: Продукты Моря, Креветки, Омар, Море ...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76750" y="2011925"/>
            <a:ext cx="5567249" cy="3131575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Shape 290"/>
          <p:cNvSpPr/>
          <p:nvPr/>
        </p:nvSpPr>
        <p:spPr>
          <a:xfrm>
            <a:off x="97000" y="3725175"/>
            <a:ext cx="3541800" cy="11445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>
                <a:latin typeface="Impact"/>
                <a:ea typeface="Impact"/>
                <a:cs typeface="Impact"/>
                <a:sym typeface="Impact"/>
              </a:rPr>
              <a:t>Виробництво риби і морепродуктів</a:t>
            </a:r>
            <a:endParaRPr sz="24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91" name="Shape 291"/>
          <p:cNvSpPr/>
          <p:nvPr/>
        </p:nvSpPr>
        <p:spPr>
          <a:xfrm>
            <a:off x="2795000" y="180700"/>
            <a:ext cx="6037200" cy="17109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/>
              <a:t>Провідною акваторією рибного промислу є Тихий океан.</a:t>
            </a:r>
            <a:endParaRPr sz="180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>
                <a:latin typeface="Impact"/>
                <a:ea typeface="Impact"/>
                <a:cs typeface="Impact"/>
                <a:sym typeface="Impact"/>
              </a:rPr>
              <a:t>Лідери рибальства:</a:t>
            </a:r>
            <a:endParaRPr sz="1800">
              <a:latin typeface="Impact"/>
              <a:ea typeface="Impact"/>
              <a:cs typeface="Impact"/>
              <a:sym typeface="Impact"/>
            </a:endParaRP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uk" sz="1800"/>
              <a:t>Китай</a:t>
            </a:r>
            <a:endParaRPr sz="1800"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uk" sz="1800"/>
              <a:t>Перу</a:t>
            </a:r>
            <a:endParaRPr sz="1800"/>
          </a:p>
          <a:p>
            <a: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uk" sz="1800"/>
              <a:t>Чилі</a:t>
            </a:r>
            <a:endParaRPr sz="18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Shape 29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Shape 29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298" name="Shape 298" descr="PshenicaSlide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Shape 299" descr="Бесплатная фотография: Лосось, Кенай, Рыбалка, Рыбы - Бесплатные ..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6400" y="1152475"/>
            <a:ext cx="3661075" cy="2059349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Shape 300"/>
          <p:cNvSpPr txBox="1"/>
          <p:nvPr/>
        </p:nvSpPr>
        <p:spPr>
          <a:xfrm>
            <a:off x="192750" y="3433525"/>
            <a:ext cx="3529800" cy="11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/>
              <a:t>Вирощування, заморожування, засолення, оброблення, упаковка </a:t>
            </a:r>
            <a:r>
              <a:rPr lang="uk" sz="1800">
                <a:latin typeface="Impact"/>
                <a:ea typeface="Impact"/>
                <a:cs typeface="Impact"/>
                <a:sym typeface="Impact"/>
              </a:rPr>
              <a:t>лосося </a:t>
            </a:r>
            <a:r>
              <a:rPr lang="uk" sz="1800"/>
              <a:t>переважає у </a:t>
            </a:r>
            <a:r>
              <a:rPr lang="uk" sz="1800">
                <a:latin typeface="Impact"/>
                <a:ea typeface="Impact"/>
                <a:cs typeface="Impact"/>
                <a:sym typeface="Impact"/>
              </a:rPr>
              <a:t>Норвегії</a:t>
            </a:r>
            <a:endParaRPr sz="1800"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301" name="Shape 301" descr="Бесплатная фотография: Форель Лосось, Форель, Рыба - Бесплатные ...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9675" y="939700"/>
            <a:ext cx="4217950" cy="2372599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Shape 302"/>
          <p:cNvSpPr/>
          <p:nvPr/>
        </p:nvSpPr>
        <p:spPr>
          <a:xfrm>
            <a:off x="2204675" y="301175"/>
            <a:ext cx="4385400" cy="12651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>
                <a:latin typeface="Impact"/>
                <a:ea typeface="Impact"/>
                <a:cs typeface="Impact"/>
                <a:sym typeface="Impact"/>
              </a:rPr>
              <a:t>Виробництво аквакультур</a:t>
            </a:r>
            <a:endParaRPr sz="24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303" name="Shape 303"/>
          <p:cNvSpPr txBox="1"/>
          <p:nvPr/>
        </p:nvSpPr>
        <p:spPr>
          <a:xfrm>
            <a:off x="4927400" y="3722650"/>
            <a:ext cx="3783000" cy="98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>
                <a:latin typeface="Impact"/>
                <a:ea typeface="Impact"/>
                <a:cs typeface="Impact"/>
                <a:sym typeface="Impact"/>
              </a:rPr>
              <a:t>Форель</a:t>
            </a:r>
            <a:r>
              <a:rPr lang="uk" sz="1800"/>
              <a:t> експортується переважно з </a:t>
            </a:r>
            <a:r>
              <a:rPr lang="uk" sz="1800">
                <a:latin typeface="Impact"/>
                <a:ea typeface="Impact"/>
                <a:cs typeface="Impact"/>
                <a:sym typeface="Impact"/>
              </a:rPr>
              <a:t>Данії</a:t>
            </a:r>
            <a:endParaRPr sz="1800"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Shape 30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Shape 30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310" name="Shape 310" descr="PshenicaSlide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Shape 311" descr="Географія10(3).jpe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13712" y="92100"/>
            <a:ext cx="7116575" cy="4959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Shape 3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Shape 3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318" name="Shape 318" descr="PshenicaSlide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Shape 319" title="Points scored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2836" y="0"/>
            <a:ext cx="831832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Shape 3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Shape 3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326" name="Shape 326" descr="PshenicaSlide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Shape 327"/>
          <p:cNvSpPr txBox="1"/>
          <p:nvPr/>
        </p:nvSpPr>
        <p:spPr>
          <a:xfrm>
            <a:off x="570450" y="226325"/>
            <a:ext cx="8003100" cy="660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 b="1"/>
              <a:t>Зональність світового сільського господарства</a:t>
            </a:r>
            <a:endParaRPr sz="2400" b="1"/>
          </a:p>
        </p:txBody>
      </p:sp>
      <p:sp>
        <p:nvSpPr>
          <p:cNvPr id="328" name="Shape 328"/>
          <p:cNvSpPr/>
          <p:nvPr/>
        </p:nvSpPr>
        <p:spPr>
          <a:xfrm>
            <a:off x="3173250" y="1131675"/>
            <a:ext cx="2797500" cy="572700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>
                <a:latin typeface="Impact"/>
                <a:ea typeface="Impact"/>
                <a:cs typeface="Impact"/>
                <a:sym typeface="Impact"/>
              </a:rPr>
              <a:t>Агрокліматичні пояси світу</a:t>
            </a:r>
            <a:endParaRPr sz="18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329" name="Shape 329"/>
          <p:cNvSpPr/>
          <p:nvPr/>
        </p:nvSpPr>
        <p:spPr>
          <a:xfrm>
            <a:off x="221850" y="2018925"/>
            <a:ext cx="1638600" cy="452700"/>
          </a:xfrm>
          <a:prstGeom prst="roundRect">
            <a:avLst>
              <a:gd name="adj" fmla="val 16667"/>
            </a:avLst>
          </a:prstGeom>
          <a:solidFill>
            <a:srgbClr val="3D85C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b="1"/>
              <a:t>Холодний</a:t>
            </a:r>
            <a:endParaRPr b="1"/>
          </a:p>
        </p:txBody>
      </p:sp>
      <p:sp>
        <p:nvSpPr>
          <p:cNvPr id="330" name="Shape 330"/>
          <p:cNvSpPr/>
          <p:nvPr/>
        </p:nvSpPr>
        <p:spPr>
          <a:xfrm>
            <a:off x="2417138" y="2018925"/>
            <a:ext cx="1638600" cy="452700"/>
          </a:xfrm>
          <a:prstGeom prst="roundRect">
            <a:avLst>
              <a:gd name="adj" fmla="val 16667"/>
            </a:avLst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b="1"/>
              <a:t>Помірний</a:t>
            </a:r>
            <a:endParaRPr b="1"/>
          </a:p>
        </p:txBody>
      </p:sp>
      <p:sp>
        <p:nvSpPr>
          <p:cNvPr id="331" name="Shape 331"/>
          <p:cNvSpPr/>
          <p:nvPr/>
        </p:nvSpPr>
        <p:spPr>
          <a:xfrm>
            <a:off x="4786963" y="2018925"/>
            <a:ext cx="1638600" cy="452700"/>
          </a:xfrm>
          <a:prstGeom prst="roundRect">
            <a:avLst>
              <a:gd name="adj" fmla="val 16667"/>
            </a:avLst>
          </a:prstGeom>
          <a:solidFill>
            <a:srgbClr val="F1C23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b="1"/>
              <a:t>Субтропічний</a:t>
            </a:r>
            <a:endParaRPr b="1"/>
          </a:p>
        </p:txBody>
      </p:sp>
      <p:sp>
        <p:nvSpPr>
          <p:cNvPr id="332" name="Shape 332"/>
          <p:cNvSpPr/>
          <p:nvPr/>
        </p:nvSpPr>
        <p:spPr>
          <a:xfrm>
            <a:off x="7156800" y="2018925"/>
            <a:ext cx="1638600" cy="452700"/>
          </a:xfrm>
          <a:prstGeom prst="roundRect">
            <a:avLst>
              <a:gd name="adj" fmla="val 16667"/>
            </a:avLst>
          </a:prstGeom>
          <a:solidFill>
            <a:srgbClr val="F6B26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b="1"/>
              <a:t>Тропічний</a:t>
            </a:r>
            <a:endParaRPr b="1"/>
          </a:p>
        </p:txBody>
      </p:sp>
      <p:sp>
        <p:nvSpPr>
          <p:cNvPr id="333" name="Shape 333"/>
          <p:cNvSpPr/>
          <p:nvPr/>
        </p:nvSpPr>
        <p:spPr>
          <a:xfrm>
            <a:off x="153900" y="2616450"/>
            <a:ext cx="1910400" cy="2335800"/>
          </a:xfrm>
          <a:prstGeom prst="roundRect">
            <a:avLst>
              <a:gd name="adj" fmla="val 16667"/>
            </a:avLst>
          </a:prstGeom>
          <a:solidFill>
            <a:srgbClr val="A4C2F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200"/>
              <a:t>Розвиток с/г обмежений недостатністю тепла і майже суцільним поширенням багатовікової мерзлоти. Землеробство можливе у закритому грунті. Розвивається оленярство.</a:t>
            </a:r>
            <a:endParaRPr sz="1200"/>
          </a:p>
        </p:txBody>
      </p:sp>
      <p:sp>
        <p:nvSpPr>
          <p:cNvPr id="334" name="Shape 334"/>
          <p:cNvSpPr/>
          <p:nvPr/>
        </p:nvSpPr>
        <p:spPr>
          <a:xfrm>
            <a:off x="2281250" y="2616450"/>
            <a:ext cx="1910400" cy="1095600"/>
          </a:xfrm>
          <a:prstGeom prst="roundRect">
            <a:avLst>
              <a:gd name="adj" fmla="val 16667"/>
            </a:avLst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000" b="1"/>
              <a:t>Помірний прохолодний </a:t>
            </a:r>
            <a:r>
              <a:rPr lang="uk" sz="1000"/>
              <a:t>(незначні ресурси тепла)</a:t>
            </a:r>
            <a:endParaRPr sz="100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000"/>
              <a:t>скоростиглі культури - жито, ячмінь, овочі, рання картопля</a:t>
            </a:r>
            <a:endParaRPr sz="1000"/>
          </a:p>
        </p:txBody>
      </p:sp>
      <p:sp>
        <p:nvSpPr>
          <p:cNvPr id="335" name="Shape 335"/>
          <p:cNvSpPr/>
          <p:nvPr/>
        </p:nvSpPr>
        <p:spPr>
          <a:xfrm>
            <a:off x="2281475" y="3856875"/>
            <a:ext cx="1910400" cy="1095600"/>
          </a:xfrm>
          <a:prstGeom prst="roundRect">
            <a:avLst>
              <a:gd name="adj" fmla="val 16667"/>
            </a:avLst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000" b="1"/>
              <a:t>Помірний теплий </a:t>
            </a:r>
            <a:r>
              <a:rPr lang="uk" sz="1000"/>
              <a:t>(підпояс масового землеробства) різноманітні культури, виноградарство, садівництво.Різні види тваринництва.</a:t>
            </a:r>
            <a:endParaRPr sz="1000"/>
          </a:p>
        </p:txBody>
      </p:sp>
      <p:sp>
        <p:nvSpPr>
          <p:cNvPr id="336" name="Shape 336"/>
          <p:cNvSpPr/>
          <p:nvPr/>
        </p:nvSpPr>
        <p:spPr>
          <a:xfrm>
            <a:off x="4716875" y="2643600"/>
            <a:ext cx="1774500" cy="2308800"/>
          </a:xfrm>
          <a:prstGeom prst="roundRect">
            <a:avLst>
              <a:gd name="adj" fmla="val 16667"/>
            </a:avLst>
          </a:prstGeom>
          <a:solidFill>
            <a:srgbClr val="FFD96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200"/>
              <a:t>Вирощують по 2 врожаї на рік. Узимку - культури помірного поясу (зернові, овочі), улітку - тропічні однорічні (бавовник), або багаторічні (оливи, цитрусові, чай, інжир)</a:t>
            </a:r>
            <a:endParaRPr sz="1200"/>
          </a:p>
        </p:txBody>
      </p:sp>
      <p:sp>
        <p:nvSpPr>
          <p:cNvPr id="337" name="Shape 337"/>
          <p:cNvSpPr/>
          <p:nvPr/>
        </p:nvSpPr>
        <p:spPr>
          <a:xfrm>
            <a:off x="7070725" y="2734150"/>
            <a:ext cx="1724700" cy="2218200"/>
          </a:xfrm>
          <a:prstGeom prst="roundRect">
            <a:avLst>
              <a:gd name="adj" fmla="val 16667"/>
            </a:avLst>
          </a:prstGeom>
          <a:solidFill>
            <a:srgbClr val="F9CB9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200"/>
              <a:t>Неперервна вегетація рослин=&gt;збір декількох врожаїв на рік (цукрова тростина, кава, какао, батат та ін.) Великі площі під пасовищами.</a:t>
            </a:r>
            <a:endParaRPr sz="12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Shape 34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" name="Shape 34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344" name="Shape 344" descr="PshenicaSlide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Shape 345" descr="сг світу карта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8618" y="0"/>
            <a:ext cx="8046766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Shape 35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Shape 35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352" name="Shape 352" descr="PshenicaSlide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Shape 353"/>
          <p:cNvSpPr txBox="1"/>
          <p:nvPr/>
        </p:nvSpPr>
        <p:spPr>
          <a:xfrm>
            <a:off x="253475" y="1874075"/>
            <a:ext cx="8619000" cy="660900"/>
          </a:xfrm>
          <a:prstGeom prst="rect">
            <a:avLst/>
          </a:prstGeom>
          <a:solidFill>
            <a:srgbClr val="9FC5E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uk"/>
              <a:t>У презентації використано текст підручника Географія 9 кл В.Ю. Пестушко, Г.Ш. Уварова, А.І. Довгань видавництво “Генеза” 2017р.</a:t>
            </a:r>
            <a:endParaRPr/>
          </a:p>
        </p:txBody>
      </p:sp>
      <p:sp>
        <p:nvSpPr>
          <p:cNvPr id="354" name="Shape 354"/>
          <p:cNvSpPr/>
          <p:nvPr/>
        </p:nvSpPr>
        <p:spPr>
          <a:xfrm>
            <a:off x="3105300" y="2888050"/>
            <a:ext cx="2933400" cy="1937400"/>
          </a:xfrm>
          <a:prstGeom prst="roundRect">
            <a:avLst>
              <a:gd name="adj" fmla="val 16667"/>
            </a:avLst>
          </a:prstGeom>
          <a:solidFill>
            <a:srgbClr val="FFD96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uk"/>
              <a:t>Презентацію підготувала:</a:t>
            </a:r>
            <a:endParaRPr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uk"/>
              <a:t>викладач географії</a:t>
            </a:r>
            <a:endParaRPr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uk"/>
              <a:t>ДНЗ “Кіровоградське ВПУ №4”</a:t>
            </a:r>
            <a:endParaRPr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uk"/>
              <a:t>Мамзенко Н.О.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543</Words>
  <Application>Microsoft Office PowerPoint</Application>
  <PresentationFormat>Экран (16:9)</PresentationFormat>
  <Paragraphs>139</Paragraphs>
  <Slides>25</Slides>
  <Notes>25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9" baseType="lpstr">
      <vt:lpstr>Arial</vt:lpstr>
      <vt:lpstr>Georgia</vt:lpstr>
      <vt:lpstr>Impact</vt:lpstr>
      <vt:lpstr>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Рома</cp:lastModifiedBy>
  <cp:revision>2</cp:revision>
  <dcterms:modified xsi:type="dcterms:W3CDTF">2022-11-14T09:50:54Z</dcterms:modified>
</cp:coreProperties>
</file>