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83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0F142-AF8C-4D77-85BD-EE3F96F60C6F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FF091-1566-42E7-B6F6-944917D2C53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FF091-1566-42E7-B6F6-944917D2C53E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457201"/>
            <a:ext cx="7848600" cy="1523999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ru-RU" i="1" dirty="0" err="1" smtClean="0"/>
              <a:t>Позакласний</a:t>
            </a:r>
            <a:r>
              <a:rPr lang="ru-RU" i="1" dirty="0" smtClean="0"/>
              <a:t> </a:t>
            </a:r>
            <a:r>
              <a:rPr lang="ru-RU" i="1" dirty="0" err="1" smtClean="0"/>
              <a:t>захід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                 </a:t>
            </a:r>
            <a:r>
              <a:rPr lang="ru-RU" b="1" i="1" dirty="0" smtClean="0"/>
              <a:t>« </a:t>
            </a:r>
            <a:r>
              <a:rPr lang="ru-RU" b="1" i="1" dirty="0" err="1" smtClean="0"/>
              <a:t>Почуття</a:t>
            </a:r>
            <a:r>
              <a:rPr lang="ru-RU" b="1" i="1" dirty="0" smtClean="0"/>
              <a:t> та </a:t>
            </a:r>
            <a:r>
              <a:rPr lang="ru-RU" b="1" i="1" dirty="0" err="1" smtClean="0"/>
              <a:t>емоції</a:t>
            </a:r>
            <a:r>
              <a:rPr lang="ru-RU" b="1" i="1" dirty="0" smtClean="0"/>
              <a:t>»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2057400"/>
            <a:ext cx="7696200" cy="43434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im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057401"/>
            <a:ext cx="76200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6400800" cy="117316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fontScale="92500" lnSpcReduction="10000"/>
          </a:bodyPr>
          <a:lstStyle/>
          <a:p>
            <a:endParaRPr lang="uk-UA" dirty="0" smtClean="0"/>
          </a:p>
          <a:p>
            <a:r>
              <a:rPr lang="uk-UA" dirty="0" smtClean="0"/>
              <a:t>Все своє свідоме життя людина живе і керується почуттями та емоціями. </a:t>
            </a:r>
          </a:p>
          <a:p>
            <a:r>
              <a:rPr lang="uk-UA" dirty="0" smtClean="0"/>
              <a:t>Умови життя та різні види діяльності викликають почуття різного рівня активності – радість, любов,гордість, сум, розпач, гнів, сором тощо. Емоційні стани та форми їх виявлення зумовлюються переважно соціальними чинниками.</a:t>
            </a:r>
            <a:endParaRPr lang="ru-RU" dirty="0"/>
          </a:p>
        </p:txBody>
      </p:sp>
      <p:pic>
        <p:nvPicPr>
          <p:cNvPr id="2050" name="Picture 2" descr="C:\Users\User\Desktop\1217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28600"/>
            <a:ext cx="69342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763000" cy="990600"/>
          </a:xfrm>
        </p:spPr>
        <p:txBody>
          <a:bodyPr>
            <a:noAutofit/>
          </a:bodyPr>
          <a:lstStyle/>
          <a:p>
            <a:pPr algn="ctr"/>
            <a:r>
              <a:rPr lang="uk-UA" sz="4800" b="1" i="1" dirty="0" smtClean="0">
                <a:latin typeface="Georgia" pitchFamily="18" charset="0"/>
              </a:rPr>
              <a:t>Форми переживання</a:t>
            </a:r>
            <a:br>
              <a:rPr lang="uk-UA" sz="4800" b="1" i="1" dirty="0" smtClean="0">
                <a:latin typeface="Georgia" pitchFamily="18" charset="0"/>
              </a:rPr>
            </a:br>
            <a:r>
              <a:rPr lang="uk-UA" sz="4800" b="1" i="1" dirty="0" smtClean="0">
                <a:latin typeface="Georgia" pitchFamily="18" charset="0"/>
              </a:rPr>
              <a:t> емоцій та почуттів</a:t>
            </a:r>
            <a:endParaRPr lang="ru-RU" sz="4800" b="1" i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7800" y="1676400"/>
            <a:ext cx="5791200" cy="1143000"/>
          </a:xfrm>
          <a:solidFill>
            <a:srgbClr val="92D050"/>
          </a:solidFill>
        </p:spPr>
        <p:txBody>
          <a:bodyPr>
            <a:normAutofit fontScale="92500"/>
          </a:bodyPr>
          <a:lstStyle/>
          <a:p>
            <a:r>
              <a:rPr lang="uk-UA" sz="6600" b="1" dirty="0" smtClean="0">
                <a:ln w="18000">
                  <a:solidFill>
                    <a:srgbClr val="92D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  <a:r>
              <a:rPr lang="uk-UA" sz="66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1. </a:t>
            </a:r>
            <a:r>
              <a:rPr lang="uk-UA" sz="66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 </a:t>
            </a:r>
            <a:r>
              <a:rPr lang="uk-UA" sz="66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 </a:t>
            </a:r>
            <a:r>
              <a:rPr lang="uk-UA" sz="66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 </a:t>
            </a:r>
            <a:r>
              <a:rPr lang="uk-UA" sz="66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 </a:t>
            </a:r>
            <a:r>
              <a:rPr lang="uk-UA" sz="66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 </a:t>
            </a:r>
            <a:r>
              <a:rPr lang="uk-UA" sz="66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і </a:t>
            </a:r>
            <a:r>
              <a:rPr lang="uk-UA" sz="66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й</a:t>
            </a:r>
            <a:endParaRPr lang="ru-RU" sz="6600" b="1" dirty="0">
              <a:ln w="18000">
                <a:solidFill>
                  <a:srgbClr val="00B0F0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 descr="C:\Users\User\Desktop\17981_480х500_320грн_магнитный-mi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819400"/>
            <a:ext cx="71628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sz="2800" dirty="0" smtClean="0"/>
              <a:t>Настрій – це загальний емоційний стан,який своєрідно забарвлює, на певний час, діяльність людини, характеризує її життєвий тонус. Це такий емоційний стан, який виразно не спрямований на щось конкретне.</a:t>
            </a:r>
          </a:p>
          <a:p>
            <a:r>
              <a:rPr lang="uk-UA" sz="2800" dirty="0" smtClean="0"/>
              <a:t>Причини настроїв – найрізноманітніші: непідготовленість до діяльності, страх перед очікуванням, хворобливі стани, приємні звістки.</a:t>
            </a:r>
          </a:p>
          <a:p>
            <a:r>
              <a:rPr lang="uk-UA" sz="2800" dirty="0" smtClean="0"/>
              <a:t>Особливе місце серед причин, що викликають настрої – посідає марновірство. Віра в прикмети(особливо негативні), </a:t>
            </a:r>
            <a:r>
              <a:rPr lang="uk-UA" sz="2800" dirty="0" err="1" smtClean="0"/>
              <a:t>інтернетні</a:t>
            </a:r>
            <a:r>
              <a:rPr lang="uk-UA" sz="2800" dirty="0" smtClean="0"/>
              <a:t> </a:t>
            </a:r>
            <a:r>
              <a:rPr lang="uk-UA" sz="2800" dirty="0" err="1" smtClean="0"/>
              <a:t>“фейки”</a:t>
            </a:r>
            <a:r>
              <a:rPr lang="uk-UA" sz="2800" dirty="0" smtClean="0"/>
              <a:t>,які викликають паніку, пасивність, страх.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</a:t>
            </a:r>
            <a:b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2. Афекти</a:t>
            </a:r>
            <a:b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uk-UA" sz="73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sz="73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uk-UA" dirty="0" smtClean="0"/>
          </a:p>
        </p:txBody>
      </p:sp>
      <p:pic>
        <p:nvPicPr>
          <p:cNvPr id="4099" name="Picture 3" descr="C:\Users\User\Desktop\affek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3886200"/>
            <a:ext cx="4648200" cy="2209800"/>
          </a:xfrm>
          <a:prstGeom prst="rect">
            <a:avLst/>
          </a:prstGeom>
          <a:noFill/>
        </p:spPr>
      </p:pic>
      <p:pic>
        <p:nvPicPr>
          <p:cNvPr id="4100" name="Picture 4" descr="C:\Users\User\Desktop\afekt-e15208576438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371600"/>
            <a:ext cx="4191000" cy="2514599"/>
          </a:xfrm>
          <a:prstGeom prst="rect">
            <a:avLst/>
          </a:prstGeom>
          <a:noFill/>
        </p:spPr>
      </p:pic>
      <p:pic>
        <p:nvPicPr>
          <p:cNvPr id="4101" name="Picture 5" descr="C:\Users\User\Desktop\unnam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371600"/>
            <a:ext cx="39624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286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Афекти  - це сильне, короткочасне збудження, що виникає раптово та оволодіває людиною такою мірою, що вона втрачає здатність контролювати свої дії та вчинки. </a:t>
            </a:r>
          </a:p>
          <a:p>
            <a:r>
              <a:rPr lang="uk-UA" dirty="0" smtClean="0"/>
              <a:t>Прикладом афектів може бути несподіване переживання  - сильна радість, вибух гніву, страх. В афективному стані людина говорить і робить те,чого вона собі не дозволяє в спокійному стані і про що шкодує, коли мине афект.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286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 smtClean="0"/>
              <a:t>Частіш за все афекти виникають в стані алкогольного сп'яніння, також викликаються гострими життєвими ситуаціями.</a:t>
            </a:r>
          </a:p>
          <a:p>
            <a:r>
              <a:rPr lang="uk-UA" dirty="0" smtClean="0"/>
              <a:t> Афект, як і настрій, залежить від особливості людини – її темпераменту, характеру, вихованості.</a:t>
            </a:r>
          </a:p>
          <a:p>
            <a:r>
              <a:rPr lang="uk-UA" dirty="0" smtClean="0"/>
              <a:t>Афективні люди спалахують без будь-яких причин.</a:t>
            </a:r>
          </a:p>
          <a:p>
            <a:r>
              <a:rPr lang="uk-UA" dirty="0" smtClean="0"/>
              <a:t>Людина,виховавши  в собі здатність  контролювати себе в такому стані, володіти своїми рухами, може контролювати свої афективні реакції.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3. Стрес</a:t>
            </a:r>
            <a:endParaRPr lang="ru-RU" sz="6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3657600" cy="2209800"/>
          </a:xfrm>
          <a:prstGeom prst="rect">
            <a:avLst/>
          </a:prstGeom>
          <a:noFill/>
        </p:spPr>
      </p:pic>
      <p:pic>
        <p:nvPicPr>
          <p:cNvPr id="5123" name="Picture 3" descr="C:\Users\User\Desktop\unname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371600"/>
            <a:ext cx="4876800" cy="4953000"/>
          </a:xfrm>
          <a:prstGeom prst="rect">
            <a:avLst/>
          </a:prstGeom>
          <a:noFill/>
        </p:spPr>
      </p:pic>
      <p:pic>
        <p:nvPicPr>
          <p:cNvPr id="5124" name="Picture 4" descr="C:\Users\User\Desktop\1-stres-05.07.20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581400"/>
            <a:ext cx="3556000" cy="279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 smtClean="0"/>
              <a:t>Стрес – виникає за напружених умов життя та діяльності, у незвичних ситуаціях, які виникають несподівано й потребують швидкого реагування. У стресовому стані людина дезорганізується, спостерігається безладні рухи, порушення мовлення, неможливістю переключити увагу, </a:t>
            </a:r>
            <a:r>
              <a:rPr lang="uk-UA" dirty="0" err="1" smtClean="0"/>
              <a:t>несприйняття</a:t>
            </a:r>
            <a:r>
              <a:rPr lang="uk-UA" dirty="0" smtClean="0"/>
              <a:t> ситуації, провали у пам'яті </a:t>
            </a:r>
            <a:r>
              <a:rPr lang="uk-UA" dirty="0" smtClean="0"/>
              <a:t>н</a:t>
            </a:r>
            <a:r>
              <a:rPr lang="uk-UA" dirty="0" smtClean="0"/>
              <a:t>еясність мислення. </a:t>
            </a:r>
          </a:p>
          <a:p>
            <a:r>
              <a:rPr lang="uk-UA" dirty="0" smtClean="0"/>
              <a:t>Але, як показує практика, що висока ідейність, дисциплінованість, організованість та самовладання, запобігають </a:t>
            </a:r>
            <a:r>
              <a:rPr lang="uk-UA" dirty="0" err="1" smtClean="0"/>
              <a:t>дезорганізаії</a:t>
            </a:r>
            <a:r>
              <a:rPr lang="uk-UA" dirty="0" smtClean="0"/>
              <a:t> поведінки за умов стресу.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4. Фрустрація</a:t>
            </a:r>
            <a:endParaRPr lang="ru-RU" sz="6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User\Desktop\chto-takoe-frustratsiya-1-800x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47800"/>
            <a:ext cx="4800600" cy="2286000"/>
          </a:xfrm>
          <a:prstGeom prst="rect">
            <a:avLst/>
          </a:prstGeom>
          <a:noFill/>
        </p:spPr>
      </p:pic>
      <p:pic>
        <p:nvPicPr>
          <p:cNvPr id="6147" name="Picture 3" descr="C:\Users\User\Desktop\Без назван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733800"/>
            <a:ext cx="4724400" cy="2514600"/>
          </a:xfrm>
          <a:prstGeom prst="rect">
            <a:avLst/>
          </a:prstGeom>
          <a:noFill/>
        </p:spPr>
      </p:pic>
      <p:pic>
        <p:nvPicPr>
          <p:cNvPr id="6148" name="Picture 4" descr="C:\Users\User\Desktop\19__i_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4038600"/>
            <a:ext cx="3848100" cy="2381250"/>
          </a:xfrm>
          <a:prstGeom prst="rect">
            <a:avLst/>
          </a:prstGeom>
          <a:noFill/>
        </p:spPr>
      </p:pic>
      <p:pic>
        <p:nvPicPr>
          <p:cNvPr id="6149" name="Picture 5" descr="C:\Users\User\Desktop\Frustraciya_chto_eto_za_sostoyanie_i_kak_ego_preodolet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1447800"/>
            <a:ext cx="3886200" cy="256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smtClean="0"/>
              <a:t>Фрустрація – це емоційний стан, ознакою якого є дезорганізація свідомості та діяльності в безнадійності, втрати перспективи.</a:t>
            </a:r>
          </a:p>
          <a:p>
            <a:r>
              <a:rPr lang="uk-UA" dirty="0" smtClean="0"/>
              <a:t>Є таки види </a:t>
            </a:r>
            <a:r>
              <a:rPr lang="uk-UA" dirty="0" err="1" smtClean="0"/>
              <a:t>фрустрацій</a:t>
            </a:r>
            <a:r>
              <a:rPr lang="uk-UA" dirty="0" smtClean="0"/>
              <a:t> – агресивність, діяльність за інерцією, депресивні стани, характерними для яких є сум, невпевненість, безсилля, відчай.</a:t>
            </a:r>
          </a:p>
          <a:p>
            <a:r>
              <a:rPr lang="uk-UA" dirty="0" smtClean="0"/>
              <a:t>Фрустрація виникає у результаті конфліктів особистості з іншими, особливо в колективі, в якому людина не має підтримки, співчутливого ставлення.</a:t>
            </a:r>
          </a:p>
          <a:p>
            <a:r>
              <a:rPr lang="uk-UA" dirty="0" smtClean="0"/>
              <a:t>Такий стан виникає у людей з підвищеною збудливістю, з недостатньо розвиненими гальмівними процесами, у невихованих, розбещених дітей.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5. Пристрасті</a:t>
            </a:r>
            <a:endParaRPr lang="ru-RU" sz="6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User\Desktop\1426069809_love_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199"/>
            <a:ext cx="3429000" cy="2667001"/>
          </a:xfrm>
          <a:prstGeom prst="rect">
            <a:avLst/>
          </a:prstGeom>
          <a:noFill/>
        </p:spPr>
      </p:pic>
      <p:pic>
        <p:nvPicPr>
          <p:cNvPr id="7171" name="Picture 3" descr="C:\Users\User\Desktop\Без названия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1600200"/>
            <a:ext cx="2447925" cy="4495800"/>
          </a:xfrm>
          <a:prstGeom prst="rect">
            <a:avLst/>
          </a:prstGeom>
          <a:noFill/>
        </p:spPr>
      </p:pic>
      <p:pic>
        <p:nvPicPr>
          <p:cNvPr id="7172" name="Picture 4" descr="C:\Users\User\Desktop\рамка-біле-лого-1200x628-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191000"/>
            <a:ext cx="3429000" cy="1981200"/>
          </a:xfrm>
          <a:prstGeom prst="rect">
            <a:avLst/>
          </a:prstGeom>
          <a:noFill/>
        </p:spPr>
      </p:pic>
      <p:pic>
        <p:nvPicPr>
          <p:cNvPr id="7173" name="Picture 5" descr="C:\Users\User\Desktop\Без названия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0" y="1600200"/>
            <a:ext cx="25908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/>
              <a:t>Пристрасті – це сильні, стійкі, довготривалі почуття, які захоплюють людину, володіють нею і виявляються в орієнтації всіх прагнень особистості в одному напрямі, в зосередженні їх на  одній меті.</a:t>
            </a:r>
          </a:p>
          <a:p>
            <a:r>
              <a:rPr lang="uk-UA" dirty="0" smtClean="0"/>
              <a:t>Пристрасть – це суттєва сила людини, що енергійно прагне до свого предмета, породжує неослабну енергію в прагненні до мети.</a:t>
            </a:r>
          </a:p>
          <a:p>
            <a:r>
              <a:rPr lang="uk-UA" dirty="0" smtClean="0"/>
              <a:t>Пристрасті бувають різними і виявляються в різноманітних  сферах життя людини – в праці, навчанні, науці, спорті, мистецтві.</a:t>
            </a:r>
          </a:p>
          <a:p>
            <a:r>
              <a:rPr lang="uk-UA" dirty="0" smtClean="0"/>
              <a:t>Також пристрасті бувають позитивними і негативними. Навіть позитивна пристрасть, якщо вона заважає діяльності, навчанню, стає негативною</a:t>
            </a:r>
            <a:r>
              <a:rPr lang="uk-UA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6868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  <a:t/>
            </a:r>
            <a:br>
              <a:rPr lang="uk-UA" sz="3100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</a:br>
            <a:r>
              <a:rPr lang="uk-UA" sz="3100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  <a:t/>
            </a:r>
            <a:br>
              <a:rPr lang="uk-UA" sz="3100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</a:br>
            <a:r>
              <a:rPr lang="uk-UA" sz="3100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  <a:t>В </a:t>
            </a:r>
            <a:r>
              <a:rPr lang="uk-UA" sz="3100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  <a:t>емоційній сфері людини особливе місце посідають </a:t>
            </a:r>
            <a:r>
              <a:rPr lang="uk-UA" sz="3100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  <a:t/>
            </a:r>
            <a:br>
              <a:rPr lang="uk-UA" sz="3100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</a:br>
            <a:r>
              <a:rPr lang="uk-UA" sz="3100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  <a:t>вищі почуття. </a:t>
            </a:r>
            <a:r>
              <a:rPr lang="uk-UA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  <a:t/>
            </a:r>
            <a:br>
              <a:rPr lang="uk-UA" b="1" i="1" dirty="0" smtClean="0">
                <a:ln>
                  <a:solidFill>
                    <a:srgbClr val="FF0000"/>
                  </a:solidFill>
                </a:ln>
                <a:latin typeface="Georgia" pitchFamily="18" charset="0"/>
              </a:rPr>
            </a:br>
            <a:r>
              <a:rPr lang="uk-UA" b="1" dirty="0" smtClean="0"/>
              <a:t/>
            </a:r>
            <a:br>
              <a:rPr lang="uk-UA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362200"/>
            <a:ext cx="8686800" cy="3717925"/>
          </a:xfrm>
        </p:spPr>
        <p:txBody>
          <a:bodyPr>
            <a:normAutofit fontScale="92500" lnSpcReduction="20000"/>
          </a:bodyPr>
          <a:lstStyle/>
          <a:p>
            <a:r>
              <a:rPr lang="uk-UA" b="1" i="1" dirty="0" smtClean="0">
                <a:latin typeface="Georgia" pitchFamily="18" charset="0"/>
              </a:rPr>
              <a:t>Їх поділяють на:</a:t>
            </a:r>
            <a:endParaRPr lang="ru-RU" dirty="0" smtClean="0"/>
          </a:p>
          <a:p>
            <a:r>
              <a:rPr lang="uk-UA" sz="3500" b="1" dirty="0" smtClean="0"/>
              <a:t>- моральні</a:t>
            </a:r>
          </a:p>
          <a:p>
            <a:r>
              <a:rPr lang="uk-UA" sz="3500" b="1" dirty="0" smtClean="0"/>
              <a:t> </a:t>
            </a:r>
            <a:r>
              <a:rPr lang="uk-UA" sz="3500" b="1" dirty="0" smtClean="0"/>
              <a:t>- естетичні,</a:t>
            </a:r>
          </a:p>
          <a:p>
            <a:r>
              <a:rPr lang="uk-UA" sz="3500" b="1" dirty="0" smtClean="0"/>
              <a:t> </a:t>
            </a:r>
            <a:r>
              <a:rPr lang="uk-UA" sz="3500" b="1" dirty="0" smtClean="0"/>
              <a:t>- інтелектуальні,</a:t>
            </a:r>
          </a:p>
          <a:p>
            <a:r>
              <a:rPr lang="uk-UA" sz="3500" b="1" dirty="0" smtClean="0"/>
              <a:t>  </a:t>
            </a:r>
            <a:r>
              <a:rPr lang="uk-UA" sz="3500" b="1" dirty="0" smtClean="0"/>
              <a:t>- </a:t>
            </a:r>
            <a:r>
              <a:rPr lang="uk-UA" sz="3500" b="1" dirty="0" err="1" smtClean="0"/>
              <a:t>праксичні</a:t>
            </a:r>
            <a:endParaRPr lang="uk-UA" sz="3500" b="1" dirty="0" smtClean="0"/>
          </a:p>
          <a:p>
            <a:r>
              <a:rPr lang="uk-UA" sz="3500" b="1" dirty="0" smtClean="0"/>
              <a:t>Вищі почуття є не лише особистим переживанням, а й засобом виховного впливу на інших.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600" b="1" cap="none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Моральні почуття</a:t>
            </a:r>
            <a:endParaRPr lang="ru-RU" sz="6600" b="1" cap="none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4632325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Моральні почуття</a:t>
            </a:r>
            <a:endParaRPr lang="ru-RU" dirty="0"/>
          </a:p>
        </p:txBody>
      </p:sp>
      <p:pic>
        <p:nvPicPr>
          <p:cNvPr id="9218" name="Picture 2" descr="C:\Users\User\Desktop\unnam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4810125" cy="3810000"/>
          </a:xfrm>
          <a:prstGeom prst="rect">
            <a:avLst/>
          </a:prstGeom>
          <a:noFill/>
        </p:spPr>
      </p:pic>
      <p:pic>
        <p:nvPicPr>
          <p:cNvPr id="9219" name="Picture 3" descr="C:\Users\User\Desktop\nravstvennie-chuvstva-eto-opredelenie-ponyatie-metodi-vospitaniya-i-vliyanie-na-zhizn-cheloveka-i-obshestv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505200"/>
            <a:ext cx="50292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2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784725"/>
          </a:xfrm>
        </p:spPr>
        <p:txBody>
          <a:bodyPr>
            <a:normAutofit/>
          </a:bodyPr>
          <a:lstStyle/>
          <a:p>
            <a:r>
              <a:rPr lang="uk-UA" dirty="0" smtClean="0"/>
              <a:t>Моральні почуття  - це почуття, в яких виявляється стійке ставлення людини до суспільних подій, до інших людей, до самої себе.</a:t>
            </a:r>
          </a:p>
          <a:p>
            <a:r>
              <a:rPr lang="uk-UA" dirty="0" smtClean="0"/>
              <a:t> Їх джерелом є спільне життя людей, їх взаємини, боротьба та досягнення спільних цілей.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Естетичні почуття</a:t>
            </a:r>
            <a:endParaRPr lang="ru-RU" sz="6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42" name="Picture 2" descr="C:\Users\User\Desktop\10__2307_500x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4572000" cy="4648200"/>
          </a:xfrm>
          <a:prstGeom prst="rect">
            <a:avLst/>
          </a:prstGeom>
          <a:noFill/>
        </p:spPr>
      </p:pic>
      <p:pic>
        <p:nvPicPr>
          <p:cNvPr id="10243" name="Picture 3" descr="C:\Users\User\Desktop\Без назван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447800"/>
            <a:ext cx="41148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752600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Естетичні почуття – це почуття краси в явищах природи,в праці, в гармонії барв, звуків, рухів та форм.</a:t>
            </a:r>
          </a:p>
          <a:p>
            <a:r>
              <a:rPr lang="uk-UA" dirty="0" smtClean="0"/>
              <a:t> Ці почуття викликають твори мистецтва.</a:t>
            </a:r>
          </a:p>
          <a:p>
            <a:r>
              <a:rPr lang="uk-UA" dirty="0" smtClean="0"/>
              <a:t>Естетичні почуття тісно пов'язані з моральними почуттями. Вони вшляхетнюють  </a:t>
            </a:r>
            <a:r>
              <a:rPr lang="uk-UA" dirty="0" err="1" smtClean="0"/>
              <a:t>особистіть</a:t>
            </a:r>
            <a:r>
              <a:rPr lang="uk-UA" dirty="0" smtClean="0"/>
              <a:t>, надихають її високими прагненнями, утримують від негативних вчинків.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600" b="1" cap="none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Праксичні</a:t>
            </a:r>
            <a:r>
              <a:rPr lang="uk-UA" sz="6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почуття</a:t>
            </a:r>
            <a:endParaRPr lang="ru-RU" sz="6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1266" name="Picture 2" descr="C:\Users\User\Desktop\depositphotos_309723540-stock-illustration-sport-activity-illustration-with-snowboard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4495800" cy="2057400"/>
          </a:xfrm>
          <a:prstGeom prst="rect">
            <a:avLst/>
          </a:prstGeom>
          <a:noFill/>
        </p:spPr>
      </p:pic>
      <p:pic>
        <p:nvPicPr>
          <p:cNvPr id="11267" name="Picture 3" descr="C:\Users\User\Desktop\unname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371600"/>
            <a:ext cx="4191000" cy="4876800"/>
          </a:xfrm>
          <a:prstGeom prst="rect">
            <a:avLst/>
          </a:prstGeom>
          <a:noFill/>
        </p:spPr>
      </p:pic>
      <p:pic>
        <p:nvPicPr>
          <p:cNvPr id="11268" name="Picture 4" descr="C:\Users\User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505200"/>
            <a:ext cx="44958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err="1" smtClean="0"/>
              <a:t>Праксичні</a:t>
            </a:r>
            <a:r>
              <a:rPr lang="uk-UA" dirty="0" smtClean="0"/>
              <a:t> почуття – це переживання людиною свого ставлення, до діяльності. Людина відгукується на різні види діяльності – трудову, навчальну, спортивну. </a:t>
            </a:r>
          </a:p>
          <a:p>
            <a:r>
              <a:rPr lang="uk-UA" dirty="0" err="1" smtClean="0"/>
              <a:t>Праксичні</a:t>
            </a:r>
            <a:r>
              <a:rPr lang="uk-UA" dirty="0" smtClean="0"/>
              <a:t> почуття виникають у діяльності. Успішно розвиваються коли діяльність імпонує інтересам, нахилам і здібностям людини.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Інтелектуальні почуття</a:t>
            </a:r>
            <a:endParaRPr lang="ru-RU" sz="6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2290" name="Picture 2" descr="C:\Users\User\Desktop\xmain-8.jpg.pagespeed.ic.-V4BulH0x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581400"/>
            <a:ext cx="8458200" cy="2962275"/>
          </a:xfrm>
          <a:prstGeom prst="rect">
            <a:avLst/>
          </a:prstGeom>
          <a:noFill/>
        </p:spPr>
      </p:pic>
      <p:pic>
        <p:nvPicPr>
          <p:cNvPr id="12291" name="Picture 3" descr="C:\Users\User\Desktop\original-14750357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600200"/>
            <a:ext cx="4343400" cy="1981200"/>
          </a:xfrm>
          <a:prstGeom prst="rect">
            <a:avLst/>
          </a:prstGeom>
          <a:noFill/>
        </p:spPr>
      </p:pic>
      <p:pic>
        <p:nvPicPr>
          <p:cNvPr id="12292" name="Picture 4" descr="C:\Users\User\Desktop\Без назва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600200"/>
            <a:ext cx="41148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Інтелектуальні почуття – ці почуття виявляються в допитливості, чутті нового, здивуванні, упевненості або сумнівів.</a:t>
            </a:r>
          </a:p>
          <a:p>
            <a:pPr>
              <a:buNone/>
            </a:pPr>
            <a:r>
              <a:rPr lang="uk-UA" dirty="0" smtClean="0"/>
              <a:t>Інтелектуальні почуття яскраво виявляються в пізнавальних інтересах, любові до знань, навчальних і наукових уподобаннях, допитливості, цілеспрямованості.</a:t>
            </a:r>
          </a:p>
          <a:p>
            <a:pPr>
              <a:buNone/>
            </a:pPr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uk-UA" sz="40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Бажаю   вам  позитивних </a:t>
            </a:r>
          </a:p>
          <a:p>
            <a:pPr algn="ctr">
              <a:buNone/>
            </a:pPr>
            <a:r>
              <a:rPr lang="uk-UA" sz="40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емоцій   та   почуттів.</a:t>
            </a:r>
            <a:r>
              <a:rPr lang="uk-UA" sz="40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</a:t>
            </a:r>
            <a:endParaRPr lang="uk-UA" sz="4000" b="1" i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>
              <a:buNone/>
            </a:pPr>
            <a:endParaRPr lang="uk-UA" sz="4000" b="1" i="1" cap="all" dirty="0" smtClean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>
              <a:buNone/>
            </a:pPr>
            <a:r>
              <a:rPr lang="uk-UA" sz="4000" b="1" i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Дякую  за  увагу.</a:t>
            </a:r>
          </a:p>
          <a:p>
            <a:pPr algn="ctr">
              <a:buNone/>
            </a:pPr>
            <a:endParaRPr lang="uk-UA" sz="4000" b="1" i="1" cap="all" dirty="0" smtClean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>
              <a:buNone/>
            </a:pPr>
            <a:r>
              <a:rPr lang="uk-UA" b="1" i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Підготувала</a:t>
            </a:r>
            <a:r>
              <a:rPr lang="uk-UA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:  Шпат Наталія         </a:t>
            </a:r>
          </a:p>
          <a:p>
            <a:pPr>
              <a:buNone/>
            </a:pPr>
            <a:r>
              <a:rPr lang="uk-UA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                                  Миколаївна</a:t>
            </a:r>
            <a:endParaRPr lang="uk-UA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>
              <a:buNone/>
            </a:pPr>
            <a:endParaRPr lang="uk-UA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>
              <a:buNone/>
            </a:pPr>
            <a:endParaRPr lang="uk-UA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uk-UA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uk-UA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uk-UA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uk-UA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uk-UA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uk-UA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165</TotalTime>
  <Words>775</Words>
  <PresentationFormat>Экран (4:3)</PresentationFormat>
  <Paragraphs>69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Трек</vt:lpstr>
      <vt:lpstr>Позакласний захід                  « Почуття та емоції»</vt:lpstr>
      <vt:lpstr>Слайд 2</vt:lpstr>
      <vt:lpstr>Форми переживання  емоцій та почуттів</vt:lpstr>
      <vt:lpstr>Слайд 4</vt:lpstr>
      <vt:lpstr>                       2. Афекти   </vt:lpstr>
      <vt:lpstr>Слайд 6</vt:lpstr>
      <vt:lpstr>Слайд 7</vt:lpstr>
      <vt:lpstr>3. Стрес</vt:lpstr>
      <vt:lpstr>Слайд 9</vt:lpstr>
      <vt:lpstr>4. Фрустрація</vt:lpstr>
      <vt:lpstr>Слайд 11</vt:lpstr>
      <vt:lpstr>5. Пристрасті</vt:lpstr>
      <vt:lpstr>Слайд 13</vt:lpstr>
      <vt:lpstr>  В емоційній сфері людини особливе місце посідають  вищі почуття.   </vt:lpstr>
      <vt:lpstr>Моральні почуття</vt:lpstr>
      <vt:lpstr>Слайд 16</vt:lpstr>
      <vt:lpstr>Естетичні почуття</vt:lpstr>
      <vt:lpstr>Слайд 18</vt:lpstr>
      <vt:lpstr>Праксичні почуття</vt:lpstr>
      <vt:lpstr>Слайд 20</vt:lpstr>
      <vt:lpstr>Інтелектуальні почуття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Позакласний захід  « Почуття та емоції»</dc:title>
  <dc:creator>User</dc:creator>
  <cp:lastModifiedBy>User</cp:lastModifiedBy>
  <cp:revision>27</cp:revision>
  <dcterms:created xsi:type="dcterms:W3CDTF">2020-03-21T10:17:04Z</dcterms:created>
  <dcterms:modified xsi:type="dcterms:W3CDTF">2020-03-21T13:12:39Z</dcterms:modified>
</cp:coreProperties>
</file>