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57" r:id="rId4"/>
    <p:sldId id="258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650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37327D-7DDD-4668-9D18-BE47EBCE0DAD}" type="datetimeFigureOut">
              <a:rPr lang="ru-RU" smtClean="0"/>
              <a:t>вс 04.11.18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BED03-20E1-41FB-8F5B-A1870024026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37327D-7DDD-4668-9D18-BE47EBCE0DAD}" type="datetimeFigureOut">
              <a:rPr lang="ru-RU" smtClean="0"/>
              <a:t>вс 04.11.18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BED03-20E1-41FB-8F5B-A1870024026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37327D-7DDD-4668-9D18-BE47EBCE0DAD}" type="datetimeFigureOut">
              <a:rPr lang="ru-RU" smtClean="0"/>
              <a:t>вс 04.11.18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BED03-20E1-41FB-8F5B-A1870024026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37327D-7DDD-4668-9D18-BE47EBCE0DAD}" type="datetimeFigureOut">
              <a:rPr lang="ru-RU" smtClean="0"/>
              <a:t>вс 04.11.18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BED03-20E1-41FB-8F5B-A1870024026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37327D-7DDD-4668-9D18-BE47EBCE0DAD}" type="datetimeFigureOut">
              <a:rPr lang="ru-RU" smtClean="0"/>
              <a:t>вс 04.11.18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BED03-20E1-41FB-8F5B-A1870024026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37327D-7DDD-4668-9D18-BE47EBCE0DAD}" type="datetimeFigureOut">
              <a:rPr lang="ru-RU" smtClean="0"/>
              <a:t>вс 04.11.18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BED03-20E1-41FB-8F5B-A1870024026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37327D-7DDD-4668-9D18-BE47EBCE0DAD}" type="datetimeFigureOut">
              <a:rPr lang="ru-RU" smtClean="0"/>
              <a:t>вс 04.11.18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BED03-20E1-41FB-8F5B-A1870024026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37327D-7DDD-4668-9D18-BE47EBCE0DAD}" type="datetimeFigureOut">
              <a:rPr lang="ru-RU" smtClean="0"/>
              <a:t>вс 04.11.18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BED03-20E1-41FB-8F5B-A1870024026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37327D-7DDD-4668-9D18-BE47EBCE0DAD}" type="datetimeFigureOut">
              <a:rPr lang="ru-RU" smtClean="0"/>
              <a:t>вс 04.11.18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BED03-20E1-41FB-8F5B-A1870024026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37327D-7DDD-4668-9D18-BE47EBCE0DAD}" type="datetimeFigureOut">
              <a:rPr lang="ru-RU" smtClean="0"/>
              <a:t>вс 04.11.18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BED03-20E1-41FB-8F5B-A1870024026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37327D-7DDD-4668-9D18-BE47EBCE0DAD}" type="datetimeFigureOut">
              <a:rPr lang="ru-RU" smtClean="0"/>
              <a:t>вс 04.11.18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BED03-20E1-41FB-8F5B-A1870024026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37327D-7DDD-4668-9D18-BE47EBCE0DAD}" type="datetimeFigureOut">
              <a:rPr lang="ru-RU" smtClean="0"/>
              <a:t>вс 04.11.18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7BED03-20E1-41FB-8F5B-A1870024026E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81000"/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563888" y="188640"/>
            <a:ext cx="5328592" cy="1944216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normAutofit fontScale="92500" lnSpcReduction="20000"/>
          </a:bodyPr>
          <a:lstStyle/>
          <a:p>
            <a:r>
              <a:rPr lang="uk-UA" sz="3000" dirty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Поема   </a:t>
            </a:r>
            <a:r>
              <a:rPr lang="uk-UA" sz="3000" dirty="0" err="1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Дж.Г</a:t>
            </a:r>
            <a:r>
              <a:rPr lang="uk-UA" sz="3000" dirty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Байрона «Мазепа». Українська тема в поемі.  Специфіка зображення образу гетьмана І. Мазепи у творі</a:t>
            </a:r>
            <a:endParaRPr lang="ru-RU" sz="3000" dirty="0">
              <a:solidFill>
                <a:srgbClr val="00206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endParaRPr lang="ru-RU" dirty="0"/>
          </a:p>
        </p:txBody>
      </p:sp>
    </p:spTree>
  </p:cSld>
  <p:clrMapOvr>
    <a:masterClrMapping/>
  </p:clrMapOvr>
  <p:transition>
    <p:wipe dir="d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maxresdefault.jpg"/>
          <p:cNvPicPr>
            <a:picLocks noChangeAspect="1"/>
          </p:cNvPicPr>
          <p:nvPr/>
        </p:nvPicPr>
        <p:blipFill>
          <a:blip r:embed="rId3" cstate="print"/>
          <a:srcRect l="13387" r="12988"/>
          <a:stretch>
            <a:fillRect/>
          </a:stretch>
        </p:blipFill>
        <p:spPr>
          <a:xfrm rot="21361287">
            <a:off x="320553" y="1903191"/>
            <a:ext cx="3995792" cy="30528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491880" y="404664"/>
            <a:ext cx="5266928" cy="4525963"/>
          </a:xfrm>
        </p:spPr>
        <p:txBody>
          <a:bodyPr>
            <a:normAutofit/>
          </a:bodyPr>
          <a:lstStyle/>
          <a:p>
            <a:pPr algn="r">
              <a:buNone/>
            </a:pPr>
            <a:r>
              <a:rPr lang="uk-UA" sz="3600" dirty="0" smtClean="0">
                <a:solidFill>
                  <a:srgbClr val="002060"/>
                </a:solidFill>
              </a:rPr>
              <a:t>Любив Вкраїну він душею</a:t>
            </a:r>
          </a:p>
          <a:p>
            <a:pPr algn="r">
              <a:buNone/>
            </a:pPr>
            <a:r>
              <a:rPr lang="uk-UA" sz="3600" dirty="0" smtClean="0">
                <a:solidFill>
                  <a:srgbClr val="002060"/>
                </a:solidFill>
              </a:rPr>
              <a:t>І зрадником не був для неї.</a:t>
            </a:r>
          </a:p>
          <a:p>
            <a:pPr algn="r">
              <a:buNone/>
            </a:pPr>
            <a:r>
              <a:rPr lang="uk-UA" sz="3600" dirty="0" smtClean="0">
                <a:solidFill>
                  <a:srgbClr val="002060"/>
                </a:solidFill>
              </a:rPr>
              <a:t>В. Сосюра</a:t>
            </a:r>
            <a:endParaRPr lang="ru-RU" sz="3600" dirty="0">
              <a:solidFill>
                <a:srgbClr val="002060"/>
              </a:solidFill>
            </a:endParaRPr>
          </a:p>
        </p:txBody>
      </p:sp>
      <p:pic>
        <p:nvPicPr>
          <p:cNvPr id="1026" name="Picture 2" descr="http://heroes.profi-forex.org/uploads/_pages/451/sosura03.jpg"/>
          <p:cNvPicPr>
            <a:picLocks noChangeAspect="1" noChangeArrowheads="1"/>
          </p:cNvPicPr>
          <p:nvPr/>
        </p:nvPicPr>
        <p:blipFill>
          <a:blip r:embed="rId4" cstate="print"/>
          <a:srcRect r="57936" b="7193"/>
          <a:stretch>
            <a:fillRect/>
          </a:stretch>
        </p:blipFill>
        <p:spPr bwMode="auto">
          <a:xfrm rot="313364">
            <a:off x="6688002" y="3429764"/>
            <a:ext cx="1702410" cy="22698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 descr="43_yapfiles.ru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059832" y="2276872"/>
            <a:ext cx="3587516" cy="4171531"/>
          </a:xfrm>
          <a:prstGeom prst="rect">
            <a:avLst/>
          </a:prstGeom>
        </p:spPr>
      </p:pic>
    </p:spTree>
  </p:cSld>
  <p:clrMapOvr>
    <a:masterClrMapping/>
  </p:clrMapOvr>
  <p:transition>
    <p:wipe dir="d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3200" b="1" i="1" dirty="0">
                <a:solidFill>
                  <a:srgbClr val="002060"/>
                </a:solidFill>
              </a:rPr>
              <a:t>Гра «Літературна дуель»</a:t>
            </a:r>
            <a:r>
              <a:rPr lang="uk-UA" sz="3200" dirty="0">
                <a:solidFill>
                  <a:srgbClr val="002060"/>
                </a:solidFill>
              </a:rPr>
              <a:t> </a:t>
            </a:r>
            <a:endParaRPr lang="ru-RU" sz="3200" dirty="0">
              <a:solidFill>
                <a:srgbClr val="002060"/>
              </a:solidFill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sz="half" idx="1"/>
          </p:nvPr>
        </p:nvSpPr>
        <p:spPr>
          <a:xfrm>
            <a:off x="251520" y="1340768"/>
            <a:ext cx="4038600" cy="4525963"/>
          </a:xfrm>
        </p:spPr>
        <p:txBody>
          <a:bodyPr>
            <a:normAutofit/>
          </a:bodyPr>
          <a:lstStyle/>
          <a:p>
            <a:r>
              <a:rPr lang="uk-UA" sz="2400" dirty="0" smtClean="0"/>
              <a:t>Коли </a:t>
            </a:r>
            <a:r>
              <a:rPr lang="uk-UA" sz="2400" dirty="0"/>
              <a:t>і де народився Дж. Байрон? Де здобув </a:t>
            </a:r>
            <a:r>
              <a:rPr lang="uk-UA" sz="2400" dirty="0" smtClean="0"/>
              <a:t>освіту</a:t>
            </a:r>
            <a:r>
              <a:rPr lang="uk-UA" sz="2400" dirty="0"/>
              <a:t>? </a:t>
            </a:r>
            <a:endParaRPr lang="uk-UA" sz="2400" dirty="0" smtClean="0"/>
          </a:p>
          <a:p>
            <a:r>
              <a:rPr lang="uk-UA" sz="2400" dirty="0"/>
              <a:t>Яка подія, що відбулася  в житті Байрона в червні 1809 року, стала справжнім  символом романтизму</a:t>
            </a:r>
            <a:r>
              <a:rPr lang="uk-UA" sz="2400" dirty="0" smtClean="0"/>
              <a:t>?</a:t>
            </a:r>
          </a:p>
          <a:p>
            <a:r>
              <a:rPr lang="uk-UA" sz="2400" dirty="0"/>
              <a:t>Який твір поет починає писати під час подорожі?</a:t>
            </a:r>
            <a:endParaRPr lang="ru-RU" sz="2400" dirty="0"/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5436096" y="2492896"/>
            <a:ext cx="3707904" cy="3629000"/>
          </a:xfrm>
        </p:spPr>
        <p:txBody>
          <a:bodyPr>
            <a:normAutofit/>
          </a:bodyPr>
          <a:lstStyle/>
          <a:p>
            <a:r>
              <a:rPr lang="uk-UA" sz="2400" dirty="0"/>
              <a:t>Що робив Байрон, щоб позбутися почуття меншовартості? </a:t>
            </a:r>
            <a:endParaRPr lang="uk-UA" sz="2400" dirty="0" smtClean="0"/>
          </a:p>
          <a:p>
            <a:r>
              <a:rPr lang="uk-UA" sz="2400" dirty="0"/>
              <a:t>Скільки разів Байрон був в Україні? </a:t>
            </a:r>
            <a:endParaRPr lang="uk-UA" sz="2400" dirty="0" smtClean="0"/>
          </a:p>
          <a:p>
            <a:r>
              <a:rPr lang="uk-UA" sz="2400" dirty="0"/>
              <a:t>З якого джерела дізнався про Україну? </a:t>
            </a:r>
            <a:endParaRPr lang="ru-RU" sz="2400" dirty="0"/>
          </a:p>
        </p:txBody>
      </p:sp>
      <p:pic>
        <p:nvPicPr>
          <p:cNvPr id="7" name="Рисунок 6" descr="1497836173_e0e5e26d9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552175">
            <a:off x="6965846" y="363362"/>
            <a:ext cx="1456561" cy="2138072"/>
          </a:xfrm>
          <a:prstGeom prst="rect">
            <a:avLst/>
          </a:prstGeom>
        </p:spPr>
      </p:pic>
      <p:pic>
        <p:nvPicPr>
          <p:cNvPr id="3076" name="Picture 4" descr="https://db4sgowjqfwig.cloudfront.net/images/2292351/Diego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95936" y="764704"/>
            <a:ext cx="2741662" cy="5874990"/>
          </a:xfrm>
          <a:prstGeom prst="rect">
            <a:avLst/>
          </a:prstGeom>
          <a:noFill/>
        </p:spPr>
      </p:pic>
      <p:pic>
        <p:nvPicPr>
          <p:cNvPr id="3078" name="Picture 6" descr="http://img-fotki.yandex.ru/get/4122/112424586.7a4/0_bbba6_f029a48e_XXXL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5576" y="188640"/>
            <a:ext cx="1294706" cy="1314625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74638"/>
            <a:ext cx="8219256" cy="1143000"/>
          </a:xfrm>
        </p:spPr>
        <p:txBody>
          <a:bodyPr>
            <a:normAutofit fontScale="90000"/>
          </a:bodyPr>
          <a:lstStyle/>
          <a:p>
            <a:r>
              <a:rPr lang="uk-UA" sz="3600" b="1" i="1" dirty="0">
                <a:solidFill>
                  <a:srgbClr val="002060"/>
                </a:solidFill>
              </a:rPr>
              <a:t>Повідомлення </a:t>
            </a:r>
            <a:r>
              <a:rPr lang="uk-UA" sz="3600" b="1" i="1" dirty="0" smtClean="0">
                <a:solidFill>
                  <a:srgbClr val="002060"/>
                </a:solidFill>
              </a:rPr>
              <a:t>про </a:t>
            </a:r>
            <a:r>
              <a:rPr lang="uk-UA" sz="3600" b="1" i="1" dirty="0">
                <a:solidFill>
                  <a:srgbClr val="002060"/>
                </a:solidFill>
              </a:rPr>
              <a:t>життя і гетьманство Івана Мазепи </a:t>
            </a:r>
            <a:endParaRPr lang="ru-RU" sz="3600" b="1" i="1" dirty="0">
              <a:solidFill>
                <a:srgbClr val="002060"/>
              </a:solidFill>
            </a:endParaRPr>
          </a:p>
        </p:txBody>
      </p:sp>
      <p:pic>
        <p:nvPicPr>
          <p:cNvPr id="4" name="Содержимое 3" descr="maxresdefault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 l="13793" r="12643"/>
          <a:stretch>
            <a:fillRect/>
          </a:stretch>
        </p:blipFill>
        <p:spPr>
          <a:xfrm>
            <a:off x="2267744" y="1772816"/>
            <a:ext cx="4608512" cy="3523891"/>
          </a:xfrm>
        </p:spPr>
      </p:pic>
    </p:spTree>
  </p:cSld>
  <p:clrMapOvr>
    <a:masterClrMapping/>
  </p:clrMapOvr>
  <p:transition>
    <p:wipe dir="d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74638"/>
            <a:ext cx="8147248" cy="1143000"/>
          </a:xfrm>
        </p:spPr>
        <p:txBody>
          <a:bodyPr>
            <a:noAutofit/>
          </a:bodyPr>
          <a:lstStyle/>
          <a:p>
            <a:r>
              <a:rPr lang="uk-UA" sz="3600" b="1" i="1" dirty="0" smtClean="0">
                <a:solidFill>
                  <a:srgbClr val="002060"/>
                </a:solidFill>
              </a:rPr>
              <a:t>Складання </a:t>
            </a:r>
            <a:r>
              <a:rPr lang="uk-UA" sz="3600" b="1" i="1" dirty="0" err="1" smtClean="0">
                <a:solidFill>
                  <a:srgbClr val="002060"/>
                </a:solidFill>
              </a:rPr>
              <a:t>ОЛС</a:t>
            </a:r>
            <a:r>
              <a:rPr lang="uk-UA" sz="3600" b="1" i="1" dirty="0" smtClean="0">
                <a:solidFill>
                  <a:srgbClr val="002060"/>
                </a:solidFill>
              </a:rPr>
              <a:t> </a:t>
            </a:r>
            <a:r>
              <a:rPr lang="uk-UA" sz="3600" b="1" i="1" dirty="0" err="1" smtClean="0">
                <a:solidFill>
                  <a:srgbClr val="002060"/>
                </a:solidFill>
              </a:rPr>
              <a:t>“Джерела</a:t>
            </a:r>
            <a:r>
              <a:rPr lang="uk-UA" sz="3600" b="1" i="1" dirty="0" smtClean="0">
                <a:solidFill>
                  <a:srgbClr val="002060"/>
                </a:solidFill>
              </a:rPr>
              <a:t> написання поеми </a:t>
            </a:r>
            <a:r>
              <a:rPr lang="uk-UA" sz="3600" b="1" i="1" dirty="0" err="1" smtClean="0">
                <a:solidFill>
                  <a:srgbClr val="002060"/>
                </a:solidFill>
              </a:rPr>
              <a:t>“Мазепа”</a:t>
            </a:r>
            <a:endParaRPr lang="ru-RU" sz="3600" b="1" i="1" dirty="0">
              <a:solidFill>
                <a:srgbClr val="00206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355976" y="1700808"/>
            <a:ext cx="4572000" cy="70788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/>
            <a:r>
              <a:rPr lang="uk-UA" sz="2000" dirty="0"/>
              <a:t>Поему </a:t>
            </a:r>
            <a:r>
              <a:rPr lang="uk-UA" sz="2000" b="1" dirty="0"/>
              <a:t>створено</a:t>
            </a:r>
            <a:r>
              <a:rPr lang="uk-UA" sz="2000" dirty="0"/>
              <a:t> на основі наукової </a:t>
            </a:r>
            <a:endParaRPr lang="uk-UA" sz="2000" dirty="0" smtClean="0"/>
          </a:p>
          <a:p>
            <a:pPr algn="ctr"/>
            <a:r>
              <a:rPr lang="uk-UA" sz="2000" dirty="0" smtClean="0"/>
              <a:t>роботи  </a:t>
            </a:r>
            <a:r>
              <a:rPr lang="uk-UA" sz="2000" dirty="0"/>
              <a:t>Вольтера «Історія Карла ХІІ». </a:t>
            </a:r>
            <a:endParaRPr lang="ru-RU" sz="20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355976" y="2852936"/>
            <a:ext cx="4572000" cy="1323439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/>
            <a:r>
              <a:rPr lang="uk-UA" sz="2000" b="1" dirty="0"/>
              <a:t>В основу </a:t>
            </a:r>
            <a:r>
              <a:rPr lang="uk-UA" sz="2000" dirty="0"/>
              <a:t>сюжету  </a:t>
            </a:r>
            <a:r>
              <a:rPr lang="uk-UA" sz="2000" b="1" dirty="0"/>
              <a:t>покладено</a:t>
            </a:r>
            <a:r>
              <a:rPr lang="uk-UA" sz="2000" dirty="0"/>
              <a:t> лише один епізод із життя Мазепи – його кохання до дружини багатого польського пана та покарання за це її чоловіком. </a:t>
            </a:r>
            <a:endParaRPr lang="ru-RU" sz="2000" dirty="0"/>
          </a:p>
        </p:txBody>
      </p:sp>
      <p:sp>
        <p:nvSpPr>
          <p:cNvPr id="7" name="Стрелка вниз 6"/>
          <p:cNvSpPr/>
          <p:nvPr/>
        </p:nvSpPr>
        <p:spPr>
          <a:xfrm>
            <a:off x="6156176" y="2492896"/>
            <a:ext cx="360040" cy="216024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4355976" y="4581128"/>
            <a:ext cx="4572000" cy="707886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sz="2000" b="1" dirty="0"/>
              <a:t>Мазепа </a:t>
            </a:r>
            <a:r>
              <a:rPr lang="uk-UA" sz="2000" dirty="0"/>
              <a:t> - «незвичайна особистість в незвичайних обставинах</a:t>
            </a:r>
            <a:r>
              <a:rPr lang="uk-UA" sz="2000" dirty="0" smtClean="0"/>
              <a:t>».</a:t>
            </a:r>
            <a:endParaRPr lang="ru-RU" sz="2000" dirty="0"/>
          </a:p>
        </p:txBody>
      </p:sp>
      <p:sp>
        <p:nvSpPr>
          <p:cNvPr id="9" name="Стрелка вниз 8"/>
          <p:cNvSpPr/>
          <p:nvPr/>
        </p:nvSpPr>
        <p:spPr>
          <a:xfrm>
            <a:off x="7092280" y="4293096"/>
            <a:ext cx="360040" cy="216024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Рисунок 10" descr="1762049_original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11560" y="1556792"/>
            <a:ext cx="3340596" cy="4175745"/>
          </a:xfrm>
          <a:prstGeom prst="rect">
            <a:avLst/>
          </a:prstGeom>
        </p:spPr>
      </p:pic>
    </p:spTree>
  </p:cSld>
  <p:clrMapOvr>
    <a:masterClrMapping/>
  </p:clrMapOvr>
  <p:transition>
    <p:wipe dir="d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15816" y="274638"/>
            <a:ext cx="5770984" cy="994122"/>
          </a:xfrm>
        </p:spPr>
        <p:txBody>
          <a:bodyPr>
            <a:normAutofit/>
          </a:bodyPr>
          <a:lstStyle/>
          <a:p>
            <a:r>
              <a:rPr lang="uk-UA" sz="3600" b="1" i="1" dirty="0" smtClean="0">
                <a:solidFill>
                  <a:srgbClr val="002060"/>
                </a:solidFill>
              </a:rPr>
              <a:t>Евристична бесіда</a:t>
            </a:r>
            <a:endParaRPr lang="ru-RU" sz="3600" b="1" i="1" dirty="0">
              <a:solidFill>
                <a:srgbClr val="002060"/>
              </a:solidFill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467544" y="1124744"/>
            <a:ext cx="822960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uk-UA" sz="2400" dirty="0"/>
              <a:t>1)	Що таке поема?</a:t>
            </a:r>
            <a:r>
              <a:rPr lang="uk-UA" sz="2400" b="1" i="1" dirty="0"/>
              <a:t> </a:t>
            </a:r>
            <a:endParaRPr lang="ru-RU" sz="2400" dirty="0"/>
          </a:p>
          <a:p>
            <a:pPr algn="r">
              <a:buNone/>
            </a:pPr>
            <a:r>
              <a:rPr lang="uk-UA" sz="2400" dirty="0"/>
              <a:t>(Поема – це віршований твір, у якому зображені значні події (що мають загальнолюдське значення) та яскраві характери. Розповідь супроводжуються розкриттям авторських переживань і роздумів)</a:t>
            </a:r>
            <a:endParaRPr lang="ru-RU" sz="2400" dirty="0"/>
          </a:p>
          <a:p>
            <a:pPr>
              <a:buNone/>
            </a:pPr>
            <a:r>
              <a:rPr lang="uk-UA" sz="2400" dirty="0" smtClean="0"/>
              <a:t>2) </a:t>
            </a:r>
            <a:r>
              <a:rPr lang="uk-UA" sz="2400" dirty="0"/>
              <a:t>У чому полягає особливість поеми «</a:t>
            </a:r>
            <a:r>
              <a:rPr lang="uk-UA" sz="2400" dirty="0" smtClean="0"/>
              <a:t>Мазепи?</a:t>
            </a:r>
            <a:endParaRPr lang="ru-RU" sz="2400" dirty="0"/>
          </a:p>
          <a:p>
            <a:pPr>
              <a:buNone/>
            </a:pPr>
            <a:r>
              <a:rPr lang="uk-UA" sz="2400" dirty="0" smtClean="0"/>
              <a:t>3) </a:t>
            </a:r>
            <a:r>
              <a:rPr lang="uk-UA" sz="2400" dirty="0"/>
              <a:t>З якою метою автор використовує цю жанрову форму? </a:t>
            </a:r>
            <a:endParaRPr lang="ru-RU" sz="2400" dirty="0"/>
          </a:p>
        </p:txBody>
      </p:sp>
      <p:pic>
        <p:nvPicPr>
          <p:cNvPr id="7" name="Рисунок 6" descr="552991_mazepa-bairo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21261733">
            <a:off x="490846" y="4208056"/>
            <a:ext cx="2768909" cy="2076682"/>
          </a:xfrm>
          <a:prstGeom prst="rect">
            <a:avLst/>
          </a:prstGeom>
        </p:spPr>
      </p:pic>
      <p:pic>
        <p:nvPicPr>
          <p:cNvPr id="8" name="Рисунок 7" descr="552992_mazepa-bairon.jpg"/>
          <p:cNvPicPr>
            <a:picLocks noChangeAspect="1"/>
          </p:cNvPicPr>
          <p:nvPr/>
        </p:nvPicPr>
        <p:blipFill>
          <a:blip r:embed="rId4" cstate="print"/>
          <a:srcRect t="26900"/>
          <a:stretch>
            <a:fillRect/>
          </a:stretch>
        </p:blipFill>
        <p:spPr>
          <a:xfrm rot="328659">
            <a:off x="6396226" y="4110524"/>
            <a:ext cx="2311124" cy="2122632"/>
          </a:xfrm>
          <a:prstGeom prst="rect">
            <a:avLst/>
          </a:prstGeo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552" y="332656"/>
            <a:ext cx="8147248" cy="4968552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uk-UA" sz="2800" dirty="0" smtClean="0"/>
              <a:t>4) </a:t>
            </a:r>
            <a:r>
              <a:rPr lang="uk-UA" sz="2800" dirty="0"/>
              <a:t>Як починається поема? Що є історичною правдою? </a:t>
            </a:r>
            <a:endParaRPr lang="ru-RU" sz="2800" dirty="0"/>
          </a:p>
          <a:p>
            <a:pPr>
              <a:buNone/>
            </a:pPr>
            <a:r>
              <a:rPr lang="uk-UA" sz="2800" dirty="0" smtClean="0"/>
              <a:t>5) </a:t>
            </a:r>
            <a:r>
              <a:rPr lang="uk-UA" sz="2800" dirty="0"/>
              <a:t>Який жахливий день згадує Байрон на початку твору? Зверніть увагу на образний вислів «щастя утекло»?</a:t>
            </a:r>
            <a:endParaRPr lang="ru-RU" sz="2800" dirty="0"/>
          </a:p>
          <a:p>
            <a:pPr>
              <a:buNone/>
            </a:pPr>
            <a:r>
              <a:rPr lang="uk-UA" sz="2800" dirty="0" smtClean="0"/>
              <a:t>6)Яким </a:t>
            </a:r>
            <a:r>
              <a:rPr lang="uk-UA" sz="2800" dirty="0"/>
              <a:t>автор зображує Шведського короля Карла ХІІ? </a:t>
            </a:r>
            <a:endParaRPr lang="ru-RU" sz="2800" dirty="0"/>
          </a:p>
          <a:p>
            <a:pPr>
              <a:buNone/>
            </a:pPr>
            <a:r>
              <a:rPr lang="uk-UA" sz="2800" dirty="0" smtClean="0"/>
              <a:t>7) </a:t>
            </a:r>
            <a:r>
              <a:rPr lang="uk-UA" sz="2800" dirty="0"/>
              <a:t>Яким зображено гетьмана на початку твору? </a:t>
            </a:r>
            <a:endParaRPr lang="ru-RU" sz="2800" dirty="0"/>
          </a:p>
          <a:p>
            <a:pPr>
              <a:buNone/>
            </a:pPr>
            <a:r>
              <a:rPr lang="uk-UA" sz="2800" dirty="0" smtClean="0"/>
              <a:t>8) </a:t>
            </a:r>
            <a:r>
              <a:rPr lang="uk-UA" sz="2800" dirty="0"/>
              <a:t>Що вирізняє Мазепу з «юрби вождів»? </a:t>
            </a:r>
            <a:endParaRPr lang="ru-RU" sz="2800" dirty="0"/>
          </a:p>
          <a:p>
            <a:pPr>
              <a:buNone/>
            </a:pPr>
            <a:r>
              <a:rPr lang="uk-UA" sz="2800" dirty="0"/>
              <a:t>9</a:t>
            </a:r>
            <a:r>
              <a:rPr lang="uk-UA" sz="2800" dirty="0" smtClean="0"/>
              <a:t>) </a:t>
            </a:r>
            <a:r>
              <a:rPr lang="uk-UA" sz="2800" dirty="0"/>
              <a:t>Під час привалу після Полтавської битви Мазепа, перш ніж перепочити, що зробив? Як це його характеризує?</a:t>
            </a:r>
            <a:endParaRPr lang="ru-RU" sz="2800" dirty="0"/>
          </a:p>
          <a:p>
            <a:endParaRPr lang="ru-RU" sz="2800" dirty="0"/>
          </a:p>
        </p:txBody>
      </p:sp>
      <p:pic>
        <p:nvPicPr>
          <p:cNvPr id="4" name="Рисунок 3" descr="3_para.png"/>
          <p:cNvPicPr>
            <a:picLocks noChangeAspect="1"/>
          </p:cNvPicPr>
          <p:nvPr/>
        </p:nvPicPr>
        <p:blipFill>
          <a:blip r:embed="rId3" cstate="print"/>
          <a:srcRect r="50000"/>
          <a:stretch>
            <a:fillRect/>
          </a:stretch>
        </p:blipFill>
        <p:spPr>
          <a:xfrm rot="21167407">
            <a:off x="2309915" y="4479813"/>
            <a:ext cx="1950343" cy="1942382"/>
          </a:xfrm>
          <a:prstGeom prst="rect">
            <a:avLst/>
          </a:prstGeom>
        </p:spPr>
      </p:pic>
      <p:pic>
        <p:nvPicPr>
          <p:cNvPr id="6" name="Рисунок 5" descr="552992_mazepa-bairon.jpg"/>
          <p:cNvPicPr>
            <a:picLocks noChangeAspect="1"/>
          </p:cNvPicPr>
          <p:nvPr/>
        </p:nvPicPr>
        <p:blipFill>
          <a:blip r:embed="rId4" cstate="print"/>
          <a:srcRect t="24800"/>
          <a:stretch>
            <a:fillRect/>
          </a:stretch>
        </p:blipFill>
        <p:spPr>
          <a:xfrm>
            <a:off x="6300192" y="4221088"/>
            <a:ext cx="2257407" cy="21328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wipe dir="d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552" y="404664"/>
            <a:ext cx="8291264" cy="4525963"/>
          </a:xfrm>
        </p:spPr>
        <p:txBody>
          <a:bodyPr>
            <a:normAutofit fontScale="85000" lnSpcReduction="20000"/>
          </a:bodyPr>
          <a:lstStyle/>
          <a:p>
            <a:pPr lvl="0">
              <a:buNone/>
            </a:pPr>
            <a:r>
              <a:rPr lang="uk-UA" sz="2800" dirty="0" smtClean="0"/>
              <a:t>10) Яким </a:t>
            </a:r>
            <a:r>
              <a:rPr lang="uk-UA" sz="2800" dirty="0"/>
              <a:t>постає Мазепа у ставленні до людей? Обґрунтуйте свої міркування прикладами з </a:t>
            </a:r>
            <a:r>
              <a:rPr lang="uk-UA" sz="2800" dirty="0" smtClean="0"/>
              <a:t>тексту.</a:t>
            </a:r>
            <a:endParaRPr lang="ru-RU" sz="2800" dirty="0" smtClean="0"/>
          </a:p>
          <a:p>
            <a:pPr lvl="0">
              <a:buNone/>
            </a:pPr>
            <a:r>
              <a:rPr lang="ru-RU" sz="2800" dirty="0" smtClean="0"/>
              <a:t>11) </a:t>
            </a:r>
            <a:r>
              <a:rPr lang="uk-UA" sz="2800" dirty="0" smtClean="0"/>
              <a:t>Як </a:t>
            </a:r>
            <a:r>
              <a:rPr lang="uk-UA" sz="2800" dirty="0"/>
              <a:t>характеризує Мазепу Карл? Як він ставиться до гетьмана?</a:t>
            </a:r>
            <a:endParaRPr lang="ru-RU" sz="2800" dirty="0"/>
          </a:p>
          <a:p>
            <a:pPr lvl="0">
              <a:buNone/>
            </a:pPr>
            <a:r>
              <a:rPr lang="uk-UA" sz="2800" dirty="0" smtClean="0"/>
              <a:t>12) З </a:t>
            </a:r>
            <a:r>
              <a:rPr lang="uk-UA" sz="2800" dirty="0"/>
              <a:t>ким порівнює Карл гетьмана?</a:t>
            </a:r>
            <a:endParaRPr lang="ru-RU" sz="2800" dirty="0"/>
          </a:p>
          <a:p>
            <a:pPr lvl="0">
              <a:buNone/>
            </a:pPr>
            <a:r>
              <a:rPr lang="uk-UA" sz="2800" dirty="0" smtClean="0"/>
              <a:t>13) Яким </a:t>
            </a:r>
            <a:r>
              <a:rPr lang="uk-UA" sz="2800" dirty="0"/>
              <a:t>із розповіді Мазепи постає двір короля Казимира?</a:t>
            </a:r>
            <a:endParaRPr lang="ru-RU" sz="2800" dirty="0"/>
          </a:p>
          <a:p>
            <a:pPr lvl="0">
              <a:buNone/>
            </a:pPr>
            <a:r>
              <a:rPr lang="uk-UA" sz="2800" dirty="0" smtClean="0"/>
              <a:t>14) Яким </a:t>
            </a:r>
            <a:r>
              <a:rPr lang="uk-UA" sz="2800" dirty="0"/>
              <a:t>змальовує поет графа-воєводу?</a:t>
            </a:r>
            <a:endParaRPr lang="ru-RU" sz="2800" dirty="0"/>
          </a:p>
          <a:p>
            <a:pPr lvl="0">
              <a:buNone/>
            </a:pPr>
            <a:r>
              <a:rPr lang="uk-UA" sz="2800" dirty="0" smtClean="0"/>
              <a:t>15) Яким </a:t>
            </a:r>
            <a:r>
              <a:rPr lang="uk-UA" sz="2800" dirty="0"/>
              <a:t>був Мазепа в юності? Що його змінило? </a:t>
            </a:r>
            <a:endParaRPr lang="ru-RU" sz="2800" dirty="0"/>
          </a:p>
          <a:p>
            <a:pPr lvl="0">
              <a:buNone/>
            </a:pPr>
            <a:r>
              <a:rPr lang="uk-UA" sz="2800" dirty="0" smtClean="0"/>
              <a:t>16) Які </a:t>
            </a:r>
            <a:r>
              <a:rPr lang="uk-UA" sz="2800" dirty="0"/>
              <a:t>образні вирази використовує поет, щоб передати зовнішню привабливість свого героя?</a:t>
            </a:r>
            <a:endParaRPr lang="ru-RU" sz="2800" dirty="0"/>
          </a:p>
          <a:p>
            <a:pPr lvl="0">
              <a:buNone/>
            </a:pPr>
            <a:r>
              <a:rPr lang="uk-UA" sz="2800" dirty="0" smtClean="0"/>
              <a:t>17) Якою </a:t>
            </a:r>
            <a:r>
              <a:rPr lang="uk-UA" sz="2800" dirty="0"/>
              <a:t>постає у спогадах Мазепи його кохана Тереза? </a:t>
            </a:r>
            <a:endParaRPr lang="ru-RU" sz="2800" dirty="0"/>
          </a:p>
          <a:p>
            <a:pPr lvl="0">
              <a:buNone/>
            </a:pPr>
            <a:r>
              <a:rPr lang="uk-UA" sz="2800" dirty="0" smtClean="0"/>
              <a:t>18) Від </a:t>
            </a:r>
            <a:r>
              <a:rPr lang="uk-UA" sz="2800" dirty="0"/>
              <a:t>кого ми дізнаємося про любовну історію гетьмана?</a:t>
            </a:r>
            <a:endParaRPr lang="ru-RU" sz="2800" dirty="0"/>
          </a:p>
          <a:p>
            <a:endParaRPr lang="ru-RU" sz="2800" dirty="0"/>
          </a:p>
        </p:txBody>
      </p:sp>
      <p:pic>
        <p:nvPicPr>
          <p:cNvPr id="25602" name="Picture 2" descr="http://animashki.kak2z.org/pic/21/liniia-1197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5575" y="-182563"/>
            <a:ext cx="3524250" cy="381001"/>
          </a:xfrm>
          <a:prstGeom prst="rect">
            <a:avLst/>
          </a:prstGeom>
          <a:noFill/>
        </p:spPr>
      </p:pic>
      <p:pic>
        <p:nvPicPr>
          <p:cNvPr id="25604" name="Picture 4" descr="http://animashki.kak2z.org/pic/21/liniia-1197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5575" y="-182563"/>
            <a:ext cx="3524250" cy="381001"/>
          </a:xfrm>
          <a:prstGeom prst="rect">
            <a:avLst/>
          </a:prstGeom>
          <a:noFill/>
        </p:spPr>
      </p:pic>
      <p:pic>
        <p:nvPicPr>
          <p:cNvPr id="6" name="Рисунок 5" descr="3_para.png"/>
          <p:cNvPicPr>
            <a:picLocks noChangeAspect="1"/>
          </p:cNvPicPr>
          <p:nvPr/>
        </p:nvPicPr>
        <p:blipFill>
          <a:blip r:embed="rId4" cstate="print"/>
          <a:srcRect l="49213"/>
          <a:stretch>
            <a:fillRect/>
          </a:stretch>
        </p:blipFill>
        <p:spPr>
          <a:xfrm>
            <a:off x="6588224" y="4725144"/>
            <a:ext cx="1800200" cy="1765053"/>
          </a:xfrm>
          <a:prstGeom prst="rect">
            <a:avLst/>
          </a:prstGeom>
        </p:spPr>
      </p:pic>
      <p:pic>
        <p:nvPicPr>
          <p:cNvPr id="7" name="Рисунок 6" descr="3_para.png"/>
          <p:cNvPicPr>
            <a:picLocks noChangeAspect="1"/>
          </p:cNvPicPr>
          <p:nvPr/>
        </p:nvPicPr>
        <p:blipFill>
          <a:blip r:embed="rId4" cstate="print"/>
          <a:srcRect r="50000"/>
          <a:stretch>
            <a:fillRect/>
          </a:stretch>
        </p:blipFill>
        <p:spPr>
          <a:xfrm rot="21167407">
            <a:off x="1653639" y="4687596"/>
            <a:ext cx="1810209" cy="1802820"/>
          </a:xfrm>
          <a:prstGeom prst="rect">
            <a:avLst/>
          </a:prstGeom>
        </p:spPr>
      </p:pic>
    </p:spTree>
  </p:cSld>
  <p:clrMapOvr>
    <a:masterClrMapping/>
  </p:clrMapOvr>
  <p:transition>
    <p:wipe dir="d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404664"/>
            <a:ext cx="8496944" cy="4525963"/>
          </a:xfrm>
        </p:spPr>
        <p:txBody>
          <a:bodyPr>
            <a:normAutofit lnSpcReduction="10000"/>
          </a:bodyPr>
          <a:lstStyle/>
          <a:p>
            <a:pPr lvl="0">
              <a:buNone/>
            </a:pPr>
            <a:r>
              <a:rPr lang="uk-UA" sz="2800" dirty="0" smtClean="0"/>
              <a:t>19) Як </a:t>
            </a:r>
            <a:r>
              <a:rPr lang="uk-UA" sz="2800" dirty="0"/>
              <a:t>розкриває Мазепу ця історія кохання?</a:t>
            </a:r>
            <a:endParaRPr lang="ru-RU" sz="2800" dirty="0"/>
          </a:p>
          <a:p>
            <a:pPr lvl="0">
              <a:buNone/>
            </a:pPr>
            <a:r>
              <a:rPr lang="uk-UA" sz="2800" dirty="0" smtClean="0"/>
              <a:t>20) За </a:t>
            </a:r>
            <a:r>
              <a:rPr lang="uk-UA" sz="2800" dirty="0"/>
              <a:t>яких обставин розлучилися Мазепа і Тереза?</a:t>
            </a:r>
            <a:endParaRPr lang="ru-RU" sz="2800" dirty="0"/>
          </a:p>
          <a:p>
            <a:pPr lvl="0">
              <a:buNone/>
            </a:pPr>
            <a:r>
              <a:rPr lang="uk-UA" sz="2800" dirty="0" smtClean="0"/>
              <a:t>21) Як </a:t>
            </a:r>
            <a:r>
              <a:rPr lang="uk-UA" sz="2800" dirty="0"/>
              <a:t>Мазепа був покараний за це палке кохання?</a:t>
            </a:r>
            <a:endParaRPr lang="ru-RU" sz="2800" dirty="0"/>
          </a:p>
          <a:p>
            <a:pPr>
              <a:buNone/>
            </a:pPr>
            <a:r>
              <a:rPr lang="uk-UA" sz="2800" dirty="0" smtClean="0"/>
              <a:t>22) </a:t>
            </a:r>
            <a:r>
              <a:rPr lang="uk-UA" sz="2800" dirty="0"/>
              <a:t>Чому саме до дикого коня?</a:t>
            </a:r>
            <a:endParaRPr lang="ru-RU" sz="2800" dirty="0"/>
          </a:p>
          <a:p>
            <a:pPr>
              <a:buNone/>
            </a:pPr>
            <a:r>
              <a:rPr lang="uk-UA" sz="2800" dirty="0" smtClean="0"/>
              <a:t>23) </a:t>
            </a:r>
            <a:r>
              <a:rPr lang="uk-UA" sz="2800" dirty="0"/>
              <a:t>Чи був Мазепа врятований? </a:t>
            </a:r>
            <a:endParaRPr lang="ru-RU" sz="2800" dirty="0"/>
          </a:p>
          <a:p>
            <a:pPr>
              <a:buNone/>
            </a:pPr>
            <a:r>
              <a:rPr lang="uk-UA" sz="2800" dirty="0" smtClean="0"/>
              <a:t>24) </a:t>
            </a:r>
            <a:r>
              <a:rPr lang="uk-UA" sz="2800" dirty="0"/>
              <a:t>Хто врятував Мазепу? </a:t>
            </a:r>
            <a:endParaRPr lang="ru-RU" sz="2800" dirty="0"/>
          </a:p>
          <a:p>
            <a:pPr>
              <a:buNone/>
            </a:pPr>
            <a:r>
              <a:rPr lang="uk-UA" sz="2800" dirty="0" smtClean="0"/>
              <a:t>25) </a:t>
            </a:r>
            <a:r>
              <a:rPr lang="uk-UA" sz="2800" dirty="0"/>
              <a:t>Чим закінчується поема? </a:t>
            </a:r>
            <a:endParaRPr lang="ru-RU" sz="2800" dirty="0"/>
          </a:p>
          <a:p>
            <a:pPr>
              <a:buNone/>
            </a:pPr>
            <a:r>
              <a:rPr lang="uk-UA" sz="2800" dirty="0" smtClean="0"/>
              <a:t>26)  Чи </a:t>
            </a:r>
            <a:r>
              <a:rPr lang="uk-UA" sz="2800" dirty="0"/>
              <a:t>схожий Мазепа на романтичного героя? Доведіть.</a:t>
            </a:r>
            <a:endParaRPr lang="ru-RU" sz="2800" dirty="0"/>
          </a:p>
          <a:p>
            <a:endParaRPr lang="ru-RU" sz="2800" dirty="0"/>
          </a:p>
        </p:txBody>
      </p:sp>
      <p:pic>
        <p:nvPicPr>
          <p:cNvPr id="4" name="Рисунок 3" descr="3_para.png"/>
          <p:cNvPicPr>
            <a:picLocks noChangeAspect="1"/>
          </p:cNvPicPr>
          <p:nvPr/>
        </p:nvPicPr>
        <p:blipFill>
          <a:blip r:embed="rId3" cstate="print"/>
          <a:srcRect r="50000"/>
          <a:stretch>
            <a:fillRect/>
          </a:stretch>
        </p:blipFill>
        <p:spPr>
          <a:xfrm rot="21167407">
            <a:off x="2309915" y="4479813"/>
            <a:ext cx="1950343" cy="1942382"/>
          </a:xfrm>
          <a:prstGeom prst="rect">
            <a:avLst/>
          </a:prstGeom>
        </p:spPr>
      </p:pic>
      <p:pic>
        <p:nvPicPr>
          <p:cNvPr id="5" name="Рисунок 4" descr="3_para.png"/>
          <p:cNvPicPr>
            <a:picLocks noChangeAspect="1"/>
          </p:cNvPicPr>
          <p:nvPr/>
        </p:nvPicPr>
        <p:blipFill>
          <a:blip r:embed="rId3" cstate="print"/>
          <a:srcRect l="49213"/>
          <a:stretch>
            <a:fillRect/>
          </a:stretch>
        </p:blipFill>
        <p:spPr>
          <a:xfrm>
            <a:off x="6156176" y="4509120"/>
            <a:ext cx="1944216" cy="1906257"/>
          </a:xfrm>
          <a:prstGeom prst="rect">
            <a:avLst/>
          </a:prstGeom>
        </p:spPr>
      </p:pic>
    </p:spTree>
  </p:cSld>
  <p:clrMapOvr>
    <a:masterClrMapping/>
  </p:clrMapOvr>
  <p:transition>
    <p:wipe dir="d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74638"/>
            <a:ext cx="8219256" cy="1143000"/>
          </a:xfrm>
        </p:spPr>
        <p:txBody>
          <a:bodyPr>
            <a:normAutofit/>
          </a:bodyPr>
          <a:lstStyle/>
          <a:p>
            <a:r>
              <a:rPr lang="uk-UA" sz="3600" b="1" i="1" dirty="0" smtClean="0">
                <a:solidFill>
                  <a:srgbClr val="002060"/>
                </a:solidFill>
              </a:rPr>
              <a:t>Проблемне питання</a:t>
            </a:r>
            <a:endParaRPr lang="ru-RU" sz="3600" b="1" i="1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71600" y="1600201"/>
            <a:ext cx="7715200" cy="1684783"/>
          </a:xfrm>
        </p:spPr>
        <p:txBody>
          <a:bodyPr/>
          <a:lstStyle/>
          <a:p>
            <a:pPr algn="ctr"/>
            <a:r>
              <a:rPr lang="uk-UA" b="1" i="1" dirty="0"/>
              <a:t>Чому Байрон називав Мазепу титаном? </a:t>
            </a:r>
            <a:endParaRPr lang="ru-RU" dirty="0"/>
          </a:p>
        </p:txBody>
      </p:sp>
      <p:pic>
        <p:nvPicPr>
          <p:cNvPr id="5" name="Рисунок 4" descr="0b32a403dbc4cd7fdc9cb97004fdcb6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27584" y="2348880"/>
            <a:ext cx="2475149" cy="37890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59068_dzhordzh-gordon-bairon-korsar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300192" y="2492896"/>
            <a:ext cx="2304256" cy="3072341"/>
          </a:xfrm>
          <a:prstGeom prst="rect">
            <a:avLst/>
          </a:prstGeom>
        </p:spPr>
      </p:pic>
      <p:pic>
        <p:nvPicPr>
          <p:cNvPr id="7" name="Рисунок 6" descr="__20140606_1915374056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491880" y="2924944"/>
            <a:ext cx="2376264" cy="2532709"/>
          </a:xfrm>
          <a:prstGeom prst="rect">
            <a:avLst/>
          </a:prstGeom>
        </p:spPr>
      </p:pic>
      <p:pic>
        <p:nvPicPr>
          <p:cNvPr id="8" name="Рисунок 7" descr="0_17f9f6_fbc2d87f_orig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rot="20995370">
            <a:off x="701174" y="450594"/>
            <a:ext cx="1449646" cy="1152128"/>
          </a:xfrm>
          <a:prstGeom prst="rect">
            <a:avLst/>
          </a:prstGeom>
        </p:spPr>
      </p:pic>
    </p:spTree>
  </p:cSld>
  <p:clrMapOvr>
    <a:masterClrMapping/>
  </p:clrMapOvr>
  <p:transition>
    <p:wipe dir="d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274638"/>
            <a:ext cx="7715200" cy="1143000"/>
          </a:xfrm>
        </p:spPr>
        <p:txBody>
          <a:bodyPr>
            <a:normAutofit/>
          </a:bodyPr>
          <a:lstStyle/>
          <a:p>
            <a:r>
              <a:rPr lang="uk-UA" sz="3600" b="1" i="1" dirty="0">
                <a:solidFill>
                  <a:srgbClr val="002060"/>
                </a:solidFill>
              </a:rPr>
              <a:t>Діаграма «Кола Вена»</a:t>
            </a:r>
            <a:endParaRPr lang="ru-RU" sz="3600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11560" y="1340768"/>
            <a:ext cx="8208912" cy="2664296"/>
          </a:xfrm>
        </p:spPr>
        <p:txBody>
          <a:bodyPr>
            <a:normAutofit/>
          </a:bodyPr>
          <a:lstStyle/>
          <a:p>
            <a:pPr lvl="0"/>
            <a:r>
              <a:rPr lang="uk-UA" sz="2800" dirty="0"/>
              <a:t>Хто такий титан? </a:t>
            </a:r>
            <a:endParaRPr lang="ru-RU" sz="2800" dirty="0"/>
          </a:p>
          <a:p>
            <a:pPr lvl="0"/>
            <a:r>
              <a:rPr lang="uk-UA" sz="2800" dirty="0"/>
              <a:t>Звідки ми про них </a:t>
            </a:r>
            <a:r>
              <a:rPr lang="uk-UA" sz="2800" dirty="0" smtClean="0"/>
              <a:t>знаємо?</a:t>
            </a:r>
            <a:endParaRPr lang="ru-RU" sz="2800" dirty="0"/>
          </a:p>
          <a:p>
            <a:r>
              <a:rPr lang="uk-UA" sz="2800" dirty="0"/>
              <a:t>Які спільні та відмінні риси в Мазепи та Прометея можна виділити?</a:t>
            </a:r>
            <a:endParaRPr lang="ru-RU" sz="2800" dirty="0"/>
          </a:p>
        </p:txBody>
      </p:sp>
      <p:pic>
        <p:nvPicPr>
          <p:cNvPr id="22530" name="Picture 2" descr="http://docs.likenul.com/pars_docs/refs/8/7171/7171_html_638ee85f.png"/>
          <p:cNvPicPr>
            <a:picLocks noChangeAspect="1" noChangeArrowheads="1"/>
          </p:cNvPicPr>
          <p:nvPr/>
        </p:nvPicPr>
        <p:blipFill>
          <a:blip r:embed="rId3" cstate="print"/>
          <a:srcRect l="11136" t="21411" r="7203"/>
          <a:stretch>
            <a:fillRect/>
          </a:stretch>
        </p:blipFill>
        <p:spPr bwMode="auto">
          <a:xfrm>
            <a:off x="2339752" y="3212976"/>
            <a:ext cx="4752528" cy="3435871"/>
          </a:xfrm>
          <a:prstGeom prst="rect">
            <a:avLst/>
          </a:prstGeom>
          <a:noFill/>
        </p:spPr>
      </p:pic>
      <p:pic>
        <p:nvPicPr>
          <p:cNvPr id="22532" name="Picture 4" descr="http://mirror7.ru.indbooks.in/wp-content/uploads/2016/0193886/_270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356992"/>
            <a:ext cx="3381980" cy="2880320"/>
          </a:xfrm>
          <a:prstGeom prst="rect">
            <a:avLst/>
          </a:prstGeom>
          <a:noFill/>
        </p:spPr>
      </p:pic>
      <p:pic>
        <p:nvPicPr>
          <p:cNvPr id="22534" name="Picture 6" descr="http://www.playcast.ru/uploads/2017/10/22/2371337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394975">
            <a:off x="6476754" y="3830424"/>
            <a:ext cx="2090033" cy="19442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wipe dir="d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2673a97a82d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87624" y="2132856"/>
            <a:ext cx="7387761" cy="41564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274638"/>
            <a:ext cx="7787208" cy="1143000"/>
          </a:xfrm>
        </p:spPr>
        <p:txBody>
          <a:bodyPr>
            <a:normAutofit/>
          </a:bodyPr>
          <a:lstStyle/>
          <a:p>
            <a:r>
              <a:rPr lang="uk-UA" sz="3600" b="1" i="1" dirty="0">
                <a:solidFill>
                  <a:srgbClr val="002060"/>
                </a:solidFill>
              </a:rPr>
              <a:t>Тестування</a:t>
            </a:r>
            <a:endParaRPr lang="ru-RU" sz="3600" i="1" dirty="0">
              <a:solidFill>
                <a:srgbClr val="002060"/>
              </a:solidFill>
            </a:endParaRPr>
          </a:p>
        </p:txBody>
      </p:sp>
      <p:pic>
        <p:nvPicPr>
          <p:cNvPr id="4" name="Содержимое 3" descr="3560745.jpg"/>
          <p:cNvPicPr>
            <a:picLocks noGrp="1" noChangeAspect="1"/>
          </p:cNvPicPr>
          <p:nvPr>
            <p:ph idx="1"/>
          </p:nvPr>
        </p:nvPicPr>
        <p:blipFill>
          <a:blip r:embed="rId4" cstate="print"/>
          <a:stretch>
            <a:fillRect/>
          </a:stretch>
        </p:blipFill>
        <p:spPr>
          <a:xfrm rot="21278569">
            <a:off x="1000045" y="723213"/>
            <a:ext cx="2374261" cy="3805436"/>
          </a:xfrm>
        </p:spPr>
      </p:pic>
      <p:pic>
        <p:nvPicPr>
          <p:cNvPr id="21506" name="Picture 2" descr="http://www.detkin-club.ru/images/about/2_56bb77b8c44e6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56176" y="260648"/>
            <a:ext cx="2304256" cy="2240889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274638"/>
            <a:ext cx="7427168" cy="1143000"/>
          </a:xfrm>
        </p:spPr>
        <p:txBody>
          <a:bodyPr>
            <a:normAutofit/>
          </a:bodyPr>
          <a:lstStyle/>
          <a:p>
            <a:r>
              <a:rPr lang="uk-UA" sz="3600" b="1" i="1" dirty="0" smtClean="0">
                <a:solidFill>
                  <a:srgbClr val="002060"/>
                </a:solidFill>
              </a:rPr>
              <a:t>“ </a:t>
            </a:r>
            <a:r>
              <a:rPr lang="uk-UA" sz="3600" b="1" i="1" dirty="0" err="1" smtClean="0">
                <a:solidFill>
                  <a:srgbClr val="002060"/>
                </a:solidFill>
              </a:rPr>
              <a:t>Мікрофон”</a:t>
            </a:r>
            <a:endParaRPr lang="ru-RU" sz="3600" i="1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87624" y="1600201"/>
            <a:ext cx="7499176" cy="2260848"/>
          </a:xfrm>
        </p:spPr>
        <p:txBody>
          <a:bodyPr/>
          <a:lstStyle/>
          <a:p>
            <a:r>
              <a:rPr lang="uk-UA" dirty="0" smtClean="0"/>
              <a:t> </a:t>
            </a:r>
            <a:r>
              <a:rPr lang="uk-UA" dirty="0"/>
              <a:t>Мазепа – романтичний герой, тому що …</a:t>
            </a:r>
            <a:endParaRPr lang="ru-RU" dirty="0"/>
          </a:p>
          <a:p>
            <a:r>
              <a:rPr lang="uk-UA" dirty="0" smtClean="0"/>
              <a:t>Найбільше </a:t>
            </a:r>
            <a:r>
              <a:rPr lang="uk-UA" dirty="0"/>
              <a:t>мені подобаються такі риси характеру Мазепи,  як …. , тому що ….</a:t>
            </a:r>
            <a:endParaRPr lang="ru-RU" dirty="0"/>
          </a:p>
        </p:txBody>
      </p:sp>
      <p:pic>
        <p:nvPicPr>
          <p:cNvPr id="4" name="Рисунок 3" descr="17633927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9338950">
            <a:off x="1299560" y="84551"/>
            <a:ext cx="1628800" cy="1628800"/>
          </a:xfrm>
          <a:prstGeom prst="rect">
            <a:avLst/>
          </a:prstGeom>
        </p:spPr>
      </p:pic>
      <p:pic>
        <p:nvPicPr>
          <p:cNvPr id="20484" name="Picture 4" descr="https://lokachi.rayon.in.ua/upload/topics/14/2018-01/1515260449126/3_para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339752" y="3933056"/>
            <a:ext cx="5158036" cy="25684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wipe dir="d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74638"/>
            <a:ext cx="8075240" cy="1143000"/>
          </a:xfrm>
        </p:spPr>
        <p:txBody>
          <a:bodyPr>
            <a:normAutofit/>
          </a:bodyPr>
          <a:lstStyle/>
          <a:p>
            <a:r>
              <a:rPr lang="uk-UA" sz="3600" b="1" i="1" dirty="0">
                <a:solidFill>
                  <a:srgbClr val="002060"/>
                </a:solidFill>
              </a:rPr>
              <a:t>Домашнє завдання</a:t>
            </a:r>
            <a:endParaRPr lang="ru-RU" sz="3600" i="1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268760"/>
            <a:ext cx="4320480" cy="4886003"/>
          </a:xfrm>
        </p:spPr>
        <p:txBody>
          <a:bodyPr>
            <a:normAutofit fontScale="70000" lnSpcReduction="20000"/>
          </a:bodyPr>
          <a:lstStyle/>
          <a:p>
            <a:pPr marL="514350" lvl="0" indent="-514350">
              <a:buFont typeface="+mj-lt"/>
              <a:buAutoNum type="arabicPeriod"/>
            </a:pPr>
            <a:r>
              <a:rPr lang="uk-UA" sz="3400" dirty="0" smtClean="0"/>
              <a:t>** Написати </a:t>
            </a:r>
            <a:r>
              <a:rPr lang="uk-UA" sz="3400" dirty="0"/>
              <a:t>твір-мініатюру на тему: «Риси романтичного героя в образі  Мазепи за  однойменною поемою Д.Байрона» </a:t>
            </a:r>
            <a:r>
              <a:rPr lang="uk-UA" sz="3400" dirty="0" smtClean="0"/>
              <a:t>.</a:t>
            </a:r>
          </a:p>
          <a:p>
            <a:pPr marL="514350" lvl="0" indent="-514350">
              <a:buFont typeface="+mj-lt"/>
              <a:buAutoNum type="arabicPeriod"/>
            </a:pPr>
            <a:r>
              <a:rPr lang="uk-UA" sz="3400" dirty="0" smtClean="0"/>
              <a:t>*</a:t>
            </a:r>
            <a:r>
              <a:rPr lang="uk-UA" sz="3400" dirty="0"/>
              <a:t>Д</a:t>
            </a:r>
            <a:r>
              <a:rPr lang="uk-UA" sz="3400" dirty="0" smtClean="0"/>
              <a:t>ослідити </a:t>
            </a:r>
            <a:r>
              <a:rPr lang="uk-UA" sz="3400" dirty="0"/>
              <a:t>використання символів в поемі «Мазепа»</a:t>
            </a:r>
            <a:endParaRPr lang="ru-RU" sz="3400" dirty="0"/>
          </a:p>
          <a:p>
            <a:pPr marL="514350" lvl="0" indent="-514350">
              <a:buFont typeface="+mj-lt"/>
              <a:buAutoNum type="arabicPeriod"/>
            </a:pPr>
            <a:r>
              <a:rPr lang="uk-UA" sz="3400" dirty="0"/>
              <a:t>Виписати цитати з поеми, що ілюструють риси характеру </a:t>
            </a:r>
            <a:r>
              <a:rPr lang="uk-UA" sz="3400" dirty="0" smtClean="0"/>
              <a:t>І.Мазепи.</a:t>
            </a:r>
            <a:endParaRPr lang="ru-RU" sz="3400" dirty="0"/>
          </a:p>
          <a:p>
            <a:pPr marL="514350" lvl="0" indent="-514350">
              <a:buFont typeface="+mj-lt"/>
              <a:buAutoNum type="arabicPeriod"/>
            </a:pPr>
            <a:r>
              <a:rPr lang="uk-UA" sz="3400" b="1" dirty="0" smtClean="0"/>
              <a:t>ІЗ</a:t>
            </a:r>
            <a:r>
              <a:rPr lang="uk-UA" sz="3400" dirty="0" smtClean="0"/>
              <a:t>: історія написання поеми </a:t>
            </a:r>
            <a:r>
              <a:rPr lang="uk-UA" sz="3400" dirty="0" err="1" smtClean="0"/>
              <a:t>“Паломництво</a:t>
            </a:r>
            <a:r>
              <a:rPr lang="uk-UA" sz="3400" dirty="0" smtClean="0"/>
              <a:t> </a:t>
            </a:r>
            <a:r>
              <a:rPr lang="uk-UA" sz="3400" dirty="0" err="1" smtClean="0"/>
              <a:t>Чайль-Гарольда”</a:t>
            </a:r>
            <a:r>
              <a:rPr lang="uk-UA" sz="3400" dirty="0"/>
              <a:t>	</a:t>
            </a:r>
            <a:endParaRPr lang="ru-RU" sz="3400" dirty="0"/>
          </a:p>
          <a:p>
            <a:pPr marL="514350" indent="-514350">
              <a:buNone/>
            </a:pPr>
            <a:r>
              <a:rPr lang="uk-UA" sz="3400" dirty="0"/>
              <a:t> </a:t>
            </a:r>
            <a:endParaRPr lang="ru-RU" sz="3400" dirty="0"/>
          </a:p>
          <a:p>
            <a:endParaRPr lang="ru-RU" dirty="0"/>
          </a:p>
        </p:txBody>
      </p:sp>
      <p:pic>
        <p:nvPicPr>
          <p:cNvPr id="19458" name="Picture 2" descr="https://artchive.ru/res/media/img/oy800/article/c0a/27188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92080" y="1484784"/>
            <a:ext cx="3401988" cy="4174218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135</TotalTime>
  <Words>505</Words>
  <Application>Microsoft Office PowerPoint</Application>
  <PresentationFormat>Экран (4:3)</PresentationFormat>
  <Paragraphs>61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Слайд 1</vt:lpstr>
      <vt:lpstr>Слайд 2</vt:lpstr>
      <vt:lpstr>Гра «Літературна дуель» </vt:lpstr>
      <vt:lpstr>Повідомлення про життя і гетьманство Івана Мазепи </vt:lpstr>
      <vt:lpstr>Складання ОЛС “Джерела написання поеми “Мазепа”</vt:lpstr>
      <vt:lpstr>Евристична бесіда</vt:lpstr>
      <vt:lpstr>Слайд 7</vt:lpstr>
      <vt:lpstr>Слайд 8</vt:lpstr>
      <vt:lpstr>Слайд 9</vt:lpstr>
      <vt:lpstr>Проблемне питання</vt:lpstr>
      <vt:lpstr>Діаграма «Кола Вена»</vt:lpstr>
      <vt:lpstr>Тестування</vt:lpstr>
      <vt:lpstr>“ Мікрофон”</vt:lpstr>
      <vt:lpstr>Домашнє завдання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П’яте листопада Класна робота</dc:title>
  <dc:creator>User</dc:creator>
  <cp:lastModifiedBy>User</cp:lastModifiedBy>
  <cp:revision>25</cp:revision>
  <dcterms:created xsi:type="dcterms:W3CDTF">2018-11-04T10:11:24Z</dcterms:created>
  <dcterms:modified xsi:type="dcterms:W3CDTF">2018-11-04T12:26:48Z</dcterms:modified>
</cp:coreProperties>
</file>