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5" r:id="rId4"/>
    <p:sldId id="280" r:id="rId5"/>
    <p:sldId id="276" r:id="rId6"/>
    <p:sldId id="279" r:id="rId7"/>
    <p:sldId id="259" r:id="rId8"/>
    <p:sldId id="278" r:id="rId9"/>
    <p:sldId id="271" r:id="rId10"/>
    <p:sldId id="266" r:id="rId11"/>
    <p:sldId id="263" r:id="rId12"/>
    <p:sldId id="267" r:id="rId13"/>
    <p:sldId id="264" r:id="rId14"/>
    <p:sldId id="273" r:id="rId15"/>
    <p:sldId id="274" r:id="rId16"/>
    <p:sldId id="268" r:id="rId17"/>
    <p:sldId id="270" r:id="rId18"/>
    <p:sldId id="269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15.11.2019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15.11.2019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15.11.2019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15.11.2019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15.11.2019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15.11.2019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15.11.2019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15.11.2019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15.11.2019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15.11.2019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15.11.2019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15.11.2019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image" Target="../media/image22.jpg"/><Relationship Id="rId7" Type="http://schemas.openxmlformats.org/officeDocument/2006/relationships/image" Target="../media/image26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98371" y="456168"/>
            <a:ext cx="5105400" cy="2868168"/>
          </a:xfrm>
        </p:spPr>
        <p:txBody>
          <a:bodyPr/>
          <a:lstStyle/>
          <a:p>
            <a:r>
              <a:rPr lang="uk-UA" sz="3200" dirty="0" smtClean="0"/>
              <a:t>5 клас  Оскар Уайльд «Хлопчик – зірка».</a:t>
            </a:r>
            <a:br>
              <a:rPr lang="uk-UA" sz="3200" dirty="0" smtClean="0"/>
            </a:br>
            <a:r>
              <a:rPr lang="uk-UA" sz="3200" dirty="0" smtClean="0"/>
              <a:t>Еволюція образу головного героя</a:t>
            </a:r>
            <a:endParaRPr lang="uk-UA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91880" y="6093296"/>
            <a:ext cx="5400600" cy="504056"/>
          </a:xfrm>
        </p:spPr>
        <p:txBody>
          <a:bodyPr>
            <a:normAutofit fontScale="70000" lnSpcReduction="20000"/>
          </a:bodyPr>
          <a:lstStyle/>
          <a:p>
            <a:r>
              <a:rPr lang="uk-UA" dirty="0" smtClean="0"/>
              <a:t>Презентацію підготувала вчитель зарубіжної літератури </a:t>
            </a:r>
            <a:r>
              <a:rPr lang="uk-UA" dirty="0" err="1" smtClean="0"/>
              <a:t>Репинського</a:t>
            </a:r>
            <a:r>
              <a:rPr lang="uk-UA" dirty="0" smtClean="0"/>
              <a:t> НВК І-ІІІ ступенів </a:t>
            </a:r>
            <a:r>
              <a:rPr lang="uk-UA" dirty="0" err="1" smtClean="0"/>
              <a:t>Шебак</a:t>
            </a:r>
            <a:r>
              <a:rPr lang="uk-UA" dirty="0" smtClean="0"/>
              <a:t> Магдалина Федорівна</a:t>
            </a:r>
            <a:endParaRPr lang="uk-UA" dirty="0"/>
          </a:p>
        </p:txBody>
      </p:sp>
      <p:pic>
        <p:nvPicPr>
          <p:cNvPr id="1026" name="Picture 2" descr="C:\Users\Dushka\Downloads\Уайльд\портрет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5" t="4424" r="9302" b="7882"/>
          <a:stretch/>
        </p:blipFill>
        <p:spPr bwMode="auto">
          <a:xfrm>
            <a:off x="107504" y="1"/>
            <a:ext cx="3190867" cy="3356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Dushka\Downloads\Уайльд\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3501008"/>
            <a:ext cx="3190867" cy="3356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3501008"/>
            <a:ext cx="4824536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478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 </a:t>
            </a:r>
            <a:r>
              <a:rPr lang="uk-U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Мета   уроку:</a:t>
            </a:r>
            <a:endParaRPr lang="uk-UA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uk-UA" b="1" dirty="0" smtClean="0"/>
              <a:t> </a:t>
            </a:r>
            <a:r>
              <a:rPr lang="uk-UA" b="1" dirty="0"/>
              <a:t>навчальна:</a:t>
            </a:r>
            <a:r>
              <a:rPr lang="uk-UA" dirty="0"/>
              <a:t> прослідкувати за еволюцією образу Хлопчика-Зірки, з’ясувати причини зміни поведінки </a:t>
            </a:r>
            <a:r>
              <a:rPr lang="uk-UA" dirty="0" smtClean="0"/>
              <a:t>героя;</a:t>
            </a:r>
          </a:p>
          <a:p>
            <a:pPr marL="0" indent="0">
              <a:buNone/>
            </a:pPr>
            <a:r>
              <a:rPr lang="uk-UA" dirty="0" smtClean="0"/>
              <a:t> </a:t>
            </a:r>
            <a:r>
              <a:rPr lang="uk-UA" b="1" dirty="0"/>
              <a:t>розвивальна</a:t>
            </a:r>
            <a:r>
              <a:rPr lang="uk-UA" dirty="0"/>
              <a:t>: формувати навички аналізу літературної казки, характеристики образів, вміння розв’язувати проблемні питання, висловлювати свої думки та враження; </a:t>
            </a:r>
            <a:r>
              <a:rPr lang="uk-UA" b="1" dirty="0"/>
              <a:t>виховна: </a:t>
            </a:r>
            <a:r>
              <a:rPr lang="uk-UA" dirty="0"/>
              <a:t> </a:t>
            </a:r>
            <a:r>
              <a:rPr lang="uk-UA" dirty="0" smtClean="0"/>
              <a:t>виховувати  </a:t>
            </a:r>
            <a:r>
              <a:rPr lang="uk-UA" dirty="0"/>
              <a:t>любов </a:t>
            </a:r>
            <a:r>
              <a:rPr lang="uk-UA" dirty="0" smtClean="0"/>
              <a:t>до матері як визначної цінності життя, як основи духовної</a:t>
            </a:r>
          </a:p>
          <a:p>
            <a:pPr marL="0" indent="0">
              <a:buNone/>
            </a:pPr>
            <a:r>
              <a:rPr lang="uk-UA" dirty="0"/>
              <a:t>к</a:t>
            </a:r>
            <a:r>
              <a:rPr lang="uk-UA" dirty="0" smtClean="0"/>
              <a:t>раси  людини.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88620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r>
              <a:rPr lang="uk-UA" b="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Анкета письменника</a:t>
            </a:r>
            <a:endParaRPr lang="uk-UA" b="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7239000" cy="5330992"/>
          </a:xfrm>
        </p:spPr>
        <p:txBody>
          <a:bodyPr>
            <a:normAutofit fontScale="92500" lnSpcReduction="20000"/>
          </a:bodyPr>
          <a:lstStyle/>
          <a:p>
            <a:r>
              <a:rPr lang="uk-UA" dirty="0"/>
              <a:t>Народився О. Уайльд </a:t>
            </a:r>
            <a:r>
              <a:rPr lang="uk-UA" dirty="0" smtClean="0"/>
              <a:t>__ </a:t>
            </a:r>
            <a:r>
              <a:rPr lang="uk-UA" dirty="0"/>
              <a:t>жовтня ___ року в місті </a:t>
            </a:r>
            <a:r>
              <a:rPr lang="uk-UA" dirty="0" smtClean="0"/>
              <a:t>___ у </a:t>
            </a:r>
            <a:r>
              <a:rPr lang="uk-UA" dirty="0"/>
              <a:t>чудовій сім’ї. Його батько, сер Вільям був відомим ______ . Мати вільно володіла багатьма _____ . До ___ років майбутній письменник здобував освіту ____. Потім навчався в </a:t>
            </a:r>
            <a:r>
              <a:rPr lang="uk-UA" dirty="0" smtClean="0"/>
              <a:t>_______ </a:t>
            </a:r>
            <a:r>
              <a:rPr lang="uk-UA" dirty="0" err="1" smtClean="0"/>
              <a:t>Партора</a:t>
            </a:r>
            <a:r>
              <a:rPr lang="uk-UA" dirty="0"/>
              <a:t>. Середню освіту О. Уайльд здобув у _____  коледжі, який закінчив із _____ медаллю. Відзнака дала йому можливість втупити до найпрестижнішого ______ </a:t>
            </a:r>
            <a:r>
              <a:rPr lang="uk-UA" dirty="0" smtClean="0"/>
              <a:t>    університету</a:t>
            </a:r>
            <a:r>
              <a:rPr lang="uk-UA" dirty="0"/>
              <a:t>. </a:t>
            </a:r>
          </a:p>
          <a:p>
            <a:pPr marL="0" indent="0">
              <a:buNone/>
            </a:pPr>
            <a:r>
              <a:rPr lang="uk-UA" dirty="0"/>
              <a:t>Ім’я О. Уайльда назавжди увійшло до золотої ________. Уже тоді Уайльд  дивував Лондон своїм незвичайним ______(подібним до одягу казкового </a:t>
            </a:r>
            <a:r>
              <a:rPr lang="uk-UA" dirty="0" smtClean="0"/>
              <a:t>принца - </a:t>
            </a:r>
            <a:r>
              <a:rPr lang="uk-UA" dirty="0"/>
              <a:t>оксамитова куртка, вишукана краватка й обов’язково _____ </a:t>
            </a:r>
            <a:r>
              <a:rPr lang="uk-UA" dirty="0" smtClean="0"/>
              <a:t>). </a:t>
            </a:r>
            <a:endParaRPr lang="uk-UA" dirty="0"/>
          </a:p>
          <a:p>
            <a:pPr marL="0" indent="0">
              <a:buNone/>
            </a:pPr>
            <a:r>
              <a:rPr lang="uk-UA" dirty="0" smtClean="0"/>
              <a:t> У </a:t>
            </a:r>
            <a:r>
              <a:rPr lang="uk-UA" dirty="0"/>
              <a:t>1891 році вийшла друком збірка письменника « _____________».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489565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320040"/>
            <a:ext cx="7848872" cy="876712"/>
          </a:xfrm>
        </p:spPr>
        <p:txBody>
          <a:bodyPr>
            <a:noAutofit/>
          </a:bodyPr>
          <a:lstStyle/>
          <a:p>
            <a:r>
              <a:rPr lang="uk-UA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Гранат в Ірландії символ християнської віри: страждання, відродження, воскресіння.</a:t>
            </a:r>
            <a:endParaRPr lang="uk-UA" sz="24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0768"/>
            <a:ext cx="8172400" cy="5517232"/>
          </a:xfrm>
        </p:spPr>
      </p:pic>
    </p:spTree>
    <p:extLst>
      <p:ext uri="{BB962C8B-B14F-4D97-AF65-F5344CB8AC3E}">
        <p14:creationId xmlns:p14="http://schemas.microsoft.com/office/powerpoint/2010/main" val="1426229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732696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Літературний   диктант </a:t>
            </a:r>
            <a:r>
              <a:rPr lang="uk-UA" sz="1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(закінчити речення) </a:t>
            </a:r>
            <a:endParaRPr lang="uk-UA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57200" y="1268760"/>
            <a:ext cx="7239000" cy="5186976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uk-UA" dirty="0"/>
              <a:t>1.Скарб,який упав з неба</a:t>
            </a:r>
            <a:r>
              <a:rPr lang="uk-UA" dirty="0" smtClean="0"/>
              <a:t>, </a:t>
            </a:r>
            <a:r>
              <a:rPr lang="uk-UA" dirty="0"/>
              <a:t>загорнутий у плащ  </a:t>
            </a:r>
            <a:r>
              <a:rPr lang="uk-UA" dirty="0" smtClean="0"/>
              <a:t> …..</a:t>
            </a:r>
            <a:endParaRPr lang="uk-UA" dirty="0"/>
          </a:p>
          <a:p>
            <a:pPr marL="0" indent="0">
              <a:buNone/>
            </a:pPr>
            <a:r>
              <a:rPr lang="uk-UA" dirty="0"/>
              <a:t>2.Краса обернулася злом для нього, бо він ріс ….. </a:t>
            </a:r>
          </a:p>
          <a:p>
            <a:pPr marL="0" indent="0">
              <a:buNone/>
            </a:pPr>
            <a:r>
              <a:rPr lang="uk-UA" dirty="0"/>
              <a:t>3.Часто його запрошував до себе старий священик і намагався ….</a:t>
            </a:r>
          </a:p>
          <a:p>
            <a:pPr marL="0" indent="0">
              <a:buNone/>
            </a:pPr>
            <a:r>
              <a:rPr lang="uk-UA" dirty="0"/>
              <a:t>4.Ти такий гидкий ,як жаба, і бридкий, як …… </a:t>
            </a:r>
          </a:p>
          <a:p>
            <a:pPr marL="0" indent="0">
              <a:buNone/>
            </a:pPr>
            <a:r>
              <a:rPr lang="uk-UA" dirty="0"/>
              <a:t>5.Йому не дозволяли навіть  спати в корівниках, побоюючись, що …..  </a:t>
            </a:r>
          </a:p>
          <a:p>
            <a:pPr marL="0" indent="0">
              <a:buNone/>
            </a:pPr>
            <a:r>
              <a:rPr lang="uk-UA" dirty="0"/>
              <a:t>6.Ми </a:t>
            </a:r>
            <a:r>
              <a:rPr lang="uk-UA" dirty="0" err="1"/>
              <a:t>продамо</a:t>
            </a:r>
            <a:r>
              <a:rPr lang="uk-UA" dirty="0"/>
              <a:t> цю потвору як раба, його ціною буде ціна ….. </a:t>
            </a:r>
          </a:p>
          <a:p>
            <a:pPr marL="0" indent="0">
              <a:buNone/>
            </a:pPr>
            <a:r>
              <a:rPr lang="uk-UA" dirty="0"/>
              <a:t>7.Чаклун поставив перед хлопцем ….. </a:t>
            </a:r>
          </a:p>
          <a:p>
            <a:pPr marL="0" indent="0">
              <a:buNone/>
            </a:pPr>
            <a:r>
              <a:rPr lang="uk-UA" dirty="0"/>
              <a:t>8. За  послугу, яку я тобі зробив, ти відплатив мені….. </a:t>
            </a:r>
          </a:p>
          <a:p>
            <a:pPr marL="0" indent="0">
              <a:buNone/>
            </a:pPr>
            <a:r>
              <a:rPr lang="uk-UA" dirty="0"/>
              <a:t>9.Я поставився до тебе так, ……. </a:t>
            </a:r>
          </a:p>
          <a:p>
            <a:pPr marL="0" indent="0">
              <a:buNone/>
            </a:pPr>
            <a:r>
              <a:rPr lang="uk-UA" dirty="0"/>
              <a:t>10.Я не гідний цього, бо  я зрікся …..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65229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>
            <a:normAutofit fontScale="90000"/>
          </a:bodyPr>
          <a:lstStyle/>
          <a:p>
            <a:r>
              <a:rPr lang="uk-UA" b="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АСОЦІАТИВНИЙ КУЩ   </a:t>
            </a:r>
            <a:r>
              <a:rPr lang="uk-UA" b="0" dirty="0" smtClean="0">
                <a:solidFill>
                  <a:srgbClr val="00B0F0"/>
                </a:solidFill>
              </a:rPr>
              <a:t>Зірка –це:</a:t>
            </a:r>
            <a:endParaRPr lang="uk-UA" b="0" dirty="0">
              <a:solidFill>
                <a:srgbClr val="00B0F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7859216" cy="5616624"/>
          </a:xfrm>
        </p:spPr>
        <p:txBody>
          <a:bodyPr/>
          <a:lstStyle/>
          <a:p>
            <a:pPr marL="0" indent="0">
              <a:buNone/>
            </a:pPr>
            <a:r>
              <a:rPr lang="uk-UA" dirty="0" smtClean="0"/>
              <a:t>-небесне тіло ;</a:t>
            </a:r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r>
              <a:rPr lang="uk-UA" dirty="0" smtClean="0"/>
              <a:t>-морська зірка;</a:t>
            </a:r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endParaRPr lang="uk-UA" dirty="0" smtClean="0"/>
          </a:p>
          <a:p>
            <a:pPr marL="0" indent="0">
              <a:buNone/>
            </a:pPr>
            <a:r>
              <a:rPr lang="uk-UA" dirty="0" smtClean="0"/>
              <a:t>-видатна людина;</a:t>
            </a:r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r>
              <a:rPr lang="uk-UA" dirty="0" smtClean="0"/>
              <a:t>-плями на лобі у тварини;</a:t>
            </a:r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r>
              <a:rPr lang="uk-UA" dirty="0" smtClean="0"/>
              <a:t>- геометрична фігура.</a:t>
            </a:r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908720"/>
            <a:ext cx="1158240" cy="115824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5707" y="2122245"/>
            <a:ext cx="1892762" cy="141957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1" t="4445" r="21825" b="44126"/>
          <a:stretch/>
        </p:blipFill>
        <p:spPr>
          <a:xfrm>
            <a:off x="5484574" y="2609754"/>
            <a:ext cx="2053992" cy="186412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497" y="4581128"/>
            <a:ext cx="2069802" cy="168504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2782" y="5423652"/>
            <a:ext cx="1531626" cy="1389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637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Объект 3" descr="slide_5.jpg"/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l="1907" t="3397" r="3423" b="21586"/>
          <a:stretch/>
        </p:blipFill>
        <p:spPr>
          <a:xfrm>
            <a:off x="-25354" y="0"/>
            <a:ext cx="8172399" cy="6857999"/>
          </a:xfrm>
          <a:prstGeom prst="rect">
            <a:avLst/>
          </a:prstGeom>
        </p:spPr>
      </p:pic>
      <p:pic>
        <p:nvPicPr>
          <p:cNvPr id="5" name="Picture 2" descr="C:\Users\Polegka\Desktop\нарцис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2" r="6946"/>
          <a:stretch/>
        </p:blipFill>
        <p:spPr bwMode="auto">
          <a:xfrm>
            <a:off x="827584" y="3068960"/>
            <a:ext cx="1728192" cy="1264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C:\Users\Polegka\Desktop\троянда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190948"/>
            <a:ext cx="1721776" cy="1142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 descr="C:\Users\Polegka\Desktop\фиалка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94" b="19701"/>
          <a:stretch/>
        </p:blipFill>
        <p:spPr bwMode="auto">
          <a:xfrm>
            <a:off x="5724128" y="3190069"/>
            <a:ext cx="2224827" cy="1479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0707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r>
              <a:rPr lang="uk-UA" b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ПОРТРЕТ ХЛОПЧИКА-ЗІРКИ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b="1" dirty="0" smtClean="0"/>
              <a:t>Його обличчя було як  у жаби, а тіло було в лусці, як  у гадюки.</a:t>
            </a:r>
            <a:endParaRPr lang="uk-UA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95" t="5877" r="7143" b="32921"/>
          <a:stretch/>
        </p:blipFill>
        <p:spPr bwMode="auto">
          <a:xfrm>
            <a:off x="3347864" y="2645227"/>
            <a:ext cx="3178629" cy="4212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2960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732696"/>
          </a:xfrm>
        </p:spPr>
        <p:txBody>
          <a:bodyPr/>
          <a:lstStyle/>
          <a:p>
            <a:r>
              <a:rPr lang="uk-UA" b="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Караваджо</a:t>
            </a:r>
            <a:r>
              <a:rPr lang="uk-UA" b="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«Нарцис» 1596 </a:t>
            </a:r>
            <a:endParaRPr lang="uk-UA" b="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4" t="19438" r="4823" b="8348"/>
          <a:stretch/>
        </p:blipFill>
        <p:spPr>
          <a:xfrm>
            <a:off x="0" y="1196752"/>
            <a:ext cx="8172400" cy="5661248"/>
          </a:xfrm>
        </p:spPr>
      </p:pic>
    </p:spTree>
    <p:extLst>
      <p:ext uri="{BB962C8B-B14F-4D97-AF65-F5344CB8AC3E}">
        <p14:creationId xmlns:p14="http://schemas.microsoft.com/office/powerpoint/2010/main" val="3485778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16672"/>
          </a:xfrm>
        </p:spPr>
        <p:txBody>
          <a:bodyPr>
            <a:normAutofit/>
          </a:bodyPr>
          <a:lstStyle/>
          <a:p>
            <a:r>
              <a:rPr lang="uk-UA" sz="2800" b="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Прийом «Порушена послідовність»</a:t>
            </a:r>
            <a:endParaRPr lang="uk-UA" sz="2800" b="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7239000" cy="5403000"/>
          </a:xfrm>
        </p:spPr>
        <p:txBody>
          <a:bodyPr>
            <a:normAutofit fontScale="92500"/>
          </a:bodyPr>
          <a:lstStyle/>
          <a:p>
            <a:r>
              <a:rPr lang="uk-UA" dirty="0"/>
              <a:t>1.</a:t>
            </a:r>
            <a:r>
              <a:rPr lang="ru-RU" dirty="0"/>
              <a:t>  </a:t>
            </a:r>
            <a:r>
              <a:rPr lang="uk-UA" dirty="0"/>
              <a:t>Зустріч із </a:t>
            </a:r>
            <a:r>
              <a:rPr lang="uk-UA" dirty="0" smtClean="0"/>
              <a:t>жінкою-жебрачкою.</a:t>
            </a:r>
            <a:endParaRPr lang="uk-UA" dirty="0"/>
          </a:p>
          <a:p>
            <a:r>
              <a:rPr lang="uk-UA" dirty="0"/>
              <a:t>2.</a:t>
            </a:r>
            <a:r>
              <a:rPr lang="ru-RU" dirty="0"/>
              <a:t>   </a:t>
            </a:r>
            <a:r>
              <a:rPr lang="ru-RU" dirty="0" err="1"/>
              <a:t>Дроворуби</a:t>
            </a:r>
            <a:r>
              <a:rPr lang="ru-RU" dirty="0"/>
              <a:t> у </a:t>
            </a:r>
            <a:r>
              <a:rPr lang="ru-RU" dirty="0" err="1"/>
              <a:t>зимовому</a:t>
            </a:r>
            <a:r>
              <a:rPr lang="ru-RU" dirty="0"/>
              <a:t> </a:t>
            </a:r>
            <a:r>
              <a:rPr lang="ru-RU" dirty="0" err="1" smtClean="0"/>
              <a:t>лісі</a:t>
            </a:r>
            <a:r>
              <a:rPr lang="ru-RU" dirty="0" smtClean="0"/>
              <a:t>.</a:t>
            </a:r>
            <a:endParaRPr lang="uk-UA" dirty="0"/>
          </a:p>
          <a:p>
            <a:r>
              <a:rPr lang="uk-UA" dirty="0"/>
              <a:t>3.</a:t>
            </a:r>
            <a:r>
              <a:rPr lang="ru-RU" dirty="0"/>
              <a:t>   На </a:t>
            </a:r>
            <a:r>
              <a:rPr lang="ru-RU" dirty="0" err="1"/>
              <a:t>службі</a:t>
            </a:r>
            <a:r>
              <a:rPr lang="ru-RU" dirty="0"/>
              <a:t> у злого </a:t>
            </a:r>
            <a:r>
              <a:rPr lang="ru-RU" dirty="0" err="1" smtClean="0"/>
              <a:t>Чаклуна</a:t>
            </a:r>
            <a:r>
              <a:rPr lang="ru-RU" dirty="0" smtClean="0"/>
              <a:t>.</a:t>
            </a:r>
            <a:endParaRPr lang="uk-UA" dirty="0"/>
          </a:p>
          <a:p>
            <a:r>
              <a:rPr lang="uk-UA" dirty="0"/>
              <a:t>4.</a:t>
            </a:r>
            <a:r>
              <a:rPr lang="ru-RU" dirty="0"/>
              <a:t>  </a:t>
            </a:r>
            <a:r>
              <a:rPr lang="ru-RU" dirty="0" err="1"/>
              <a:t>Допомога</a:t>
            </a:r>
            <a:r>
              <a:rPr lang="ru-RU" dirty="0"/>
              <a:t> </a:t>
            </a:r>
            <a:r>
              <a:rPr lang="ru-RU" dirty="0" err="1" smtClean="0"/>
              <a:t>прокаженому</a:t>
            </a:r>
            <a:r>
              <a:rPr lang="ru-RU" dirty="0" smtClean="0"/>
              <a:t>.</a:t>
            </a:r>
            <a:endParaRPr lang="uk-UA" dirty="0"/>
          </a:p>
          <a:p>
            <a:r>
              <a:rPr lang="uk-UA" dirty="0"/>
              <a:t>5.</a:t>
            </a:r>
            <a:r>
              <a:rPr lang="ru-RU" dirty="0"/>
              <a:t>  З небес упала </a:t>
            </a:r>
            <a:r>
              <a:rPr lang="ru-RU" dirty="0" err="1" smtClean="0"/>
              <a:t>зірка</a:t>
            </a:r>
            <a:r>
              <a:rPr lang="ru-RU" dirty="0" smtClean="0"/>
              <a:t>.</a:t>
            </a:r>
            <a:endParaRPr lang="uk-UA" dirty="0"/>
          </a:p>
          <a:p>
            <a:r>
              <a:rPr lang="uk-UA" dirty="0"/>
              <a:t>6.</a:t>
            </a:r>
            <a:r>
              <a:rPr lang="ru-RU" dirty="0"/>
              <a:t>  Дроворуб </a:t>
            </a:r>
            <a:r>
              <a:rPr lang="ru-RU" dirty="0" err="1"/>
              <a:t>забирає</a:t>
            </a:r>
            <a:r>
              <a:rPr lang="ru-RU" dirty="0"/>
              <a:t> до себе </a:t>
            </a:r>
            <a:r>
              <a:rPr lang="ru-RU" dirty="0" smtClean="0"/>
              <a:t>Хлопчика-</a:t>
            </a:r>
            <a:r>
              <a:rPr lang="ru-RU" dirty="0" err="1" smtClean="0"/>
              <a:t>Зірку</a:t>
            </a:r>
            <a:r>
              <a:rPr lang="ru-RU" dirty="0" smtClean="0"/>
              <a:t>.</a:t>
            </a:r>
            <a:endParaRPr lang="uk-UA" dirty="0"/>
          </a:p>
          <a:p>
            <a:r>
              <a:rPr lang="uk-UA" dirty="0"/>
              <a:t>7.</a:t>
            </a:r>
            <a:r>
              <a:rPr lang="ru-RU" dirty="0"/>
              <a:t>  Хлопчик-</a:t>
            </a:r>
            <a:r>
              <a:rPr lang="ru-RU" dirty="0" err="1"/>
              <a:t>Зірка</a:t>
            </a:r>
            <a:r>
              <a:rPr lang="ru-RU" dirty="0"/>
              <a:t> </a:t>
            </a:r>
            <a:r>
              <a:rPr lang="ru-RU" dirty="0" err="1"/>
              <a:t>стає</a:t>
            </a:r>
            <a:r>
              <a:rPr lang="ru-RU" dirty="0"/>
              <a:t> </a:t>
            </a:r>
            <a:r>
              <a:rPr lang="ru-RU" dirty="0" err="1" smtClean="0"/>
              <a:t>потворним</a:t>
            </a:r>
            <a:r>
              <a:rPr lang="ru-RU" dirty="0" smtClean="0"/>
              <a:t>.</a:t>
            </a:r>
            <a:endParaRPr lang="uk-UA" dirty="0"/>
          </a:p>
          <a:p>
            <a:r>
              <a:rPr lang="uk-UA" dirty="0"/>
              <a:t>8</a:t>
            </a:r>
            <a:r>
              <a:rPr lang="uk-UA" dirty="0" smtClean="0"/>
              <a:t>.</a:t>
            </a:r>
            <a:r>
              <a:rPr lang="ru-RU" dirty="0"/>
              <a:t> </a:t>
            </a:r>
            <a:r>
              <a:rPr lang="ru-RU" dirty="0" err="1"/>
              <a:t>Зустріч</a:t>
            </a:r>
            <a:r>
              <a:rPr lang="ru-RU" dirty="0"/>
              <a:t> з </a:t>
            </a:r>
            <a:r>
              <a:rPr lang="ru-RU" dirty="0" err="1"/>
              <a:t>лісовими</a:t>
            </a:r>
            <a:r>
              <a:rPr lang="ru-RU" dirty="0"/>
              <a:t> </a:t>
            </a:r>
            <a:r>
              <a:rPr lang="ru-RU" dirty="0" err="1" smtClean="0"/>
              <a:t>мешканцями</a:t>
            </a:r>
            <a:r>
              <a:rPr lang="ru-RU" dirty="0" smtClean="0"/>
              <a:t>.</a:t>
            </a:r>
            <a:endParaRPr lang="uk-UA" dirty="0"/>
          </a:p>
          <a:p>
            <a:r>
              <a:rPr lang="uk-UA" dirty="0"/>
              <a:t>9.</a:t>
            </a:r>
            <a:r>
              <a:rPr lang="ru-RU" dirty="0"/>
              <a:t>  </a:t>
            </a:r>
            <a:r>
              <a:rPr lang="ru-RU" dirty="0" err="1"/>
              <a:t>Звільнення</a:t>
            </a:r>
            <a:r>
              <a:rPr lang="ru-RU" dirty="0"/>
              <a:t> </a:t>
            </a:r>
            <a:r>
              <a:rPr lang="ru-RU" dirty="0" smtClean="0"/>
              <a:t>Зайчика.</a:t>
            </a:r>
            <a:endParaRPr lang="uk-UA" dirty="0"/>
          </a:p>
          <a:p>
            <a:r>
              <a:rPr lang="uk-UA" dirty="0"/>
              <a:t>10</a:t>
            </a:r>
            <a:r>
              <a:rPr lang="uk-UA" dirty="0" smtClean="0"/>
              <a:t>.</a:t>
            </a:r>
            <a:r>
              <a:rPr lang="ru-RU" dirty="0"/>
              <a:t> Хлопчик-</a:t>
            </a:r>
            <a:r>
              <a:rPr lang="ru-RU" dirty="0" err="1"/>
              <a:t>Зірка</a:t>
            </a:r>
            <a:r>
              <a:rPr lang="ru-RU" dirty="0"/>
              <a:t> правив </a:t>
            </a:r>
            <a:r>
              <a:rPr lang="ru-RU" dirty="0" err="1" smtClean="0"/>
              <a:t>недовго</a:t>
            </a:r>
            <a:r>
              <a:rPr lang="ru-RU" dirty="0" smtClean="0"/>
              <a:t>.</a:t>
            </a:r>
            <a:endParaRPr lang="uk-UA" dirty="0"/>
          </a:p>
          <a:p>
            <a:r>
              <a:rPr lang="uk-UA" dirty="0"/>
              <a:t>11.</a:t>
            </a:r>
            <a:r>
              <a:rPr lang="ru-RU" dirty="0"/>
              <a:t>  </a:t>
            </a:r>
            <a:r>
              <a:rPr lang="ru-RU" dirty="0" err="1"/>
              <a:t>Зустріч</a:t>
            </a:r>
            <a:r>
              <a:rPr lang="ru-RU" dirty="0"/>
              <a:t> з </a:t>
            </a:r>
            <a:r>
              <a:rPr lang="ru-RU" dirty="0" err="1"/>
              <a:t>матір'ю</a:t>
            </a:r>
            <a:r>
              <a:rPr lang="ru-RU" dirty="0"/>
              <a:t> і </a:t>
            </a:r>
            <a:r>
              <a:rPr lang="ru-RU" dirty="0" err="1" smtClean="0"/>
              <a:t>батьком</a:t>
            </a:r>
            <a:r>
              <a:rPr lang="ru-RU" dirty="0" smtClean="0"/>
              <a:t>.</a:t>
            </a:r>
            <a:endParaRPr lang="uk-UA" dirty="0"/>
          </a:p>
          <a:p>
            <a:r>
              <a:rPr lang="uk-UA" dirty="0"/>
              <a:t>12.</a:t>
            </a:r>
            <a:r>
              <a:rPr lang="ru-RU" dirty="0"/>
              <a:t> </a:t>
            </a:r>
            <a:r>
              <a:rPr lang="ru-RU" dirty="0" smtClean="0"/>
              <a:t>Хлопчик-</a:t>
            </a:r>
            <a:r>
              <a:rPr lang="uk-UA" dirty="0"/>
              <a:t>З</a:t>
            </a:r>
            <a:r>
              <a:rPr lang="ru-RU" dirty="0" err="1"/>
              <a:t>ірка</a:t>
            </a:r>
            <a:r>
              <a:rPr lang="ru-RU" dirty="0"/>
              <a:t> </a:t>
            </a:r>
            <a:r>
              <a:rPr lang="ru-RU" dirty="0" err="1"/>
              <a:t>знову</a:t>
            </a:r>
            <a:r>
              <a:rPr lang="ru-RU" dirty="0"/>
              <a:t> </a:t>
            </a:r>
            <a:r>
              <a:rPr lang="ru-RU" dirty="0" err="1" smtClean="0"/>
              <a:t>гарний</a:t>
            </a:r>
            <a:r>
              <a:rPr lang="ru-RU" dirty="0" smtClean="0"/>
              <a:t>.</a:t>
            </a:r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90993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7239000" cy="1080120"/>
          </a:xfrm>
        </p:spPr>
        <p:txBody>
          <a:bodyPr>
            <a:normAutofit fontScale="90000"/>
          </a:bodyPr>
          <a:lstStyle/>
          <a:p>
            <a:r>
              <a:rPr lang="uk-UA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Інсценізація  «Зустріч  хлопчика   з жебрачкою» </a:t>
            </a:r>
            <a:endParaRPr lang="uk-UA" b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9" t="9236" r="362"/>
          <a:stretch/>
        </p:blipFill>
        <p:spPr>
          <a:xfrm>
            <a:off x="1259632" y="1268760"/>
            <a:ext cx="5400600" cy="5589240"/>
          </a:xfrm>
        </p:spPr>
      </p:pic>
    </p:spTree>
    <p:extLst>
      <p:ext uri="{BB962C8B-B14F-4D97-AF65-F5344CB8AC3E}">
        <p14:creationId xmlns:p14="http://schemas.microsoft.com/office/powerpoint/2010/main" val="301944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16672"/>
          </a:xfrm>
        </p:spPr>
        <p:txBody>
          <a:bodyPr>
            <a:normAutofit fontScale="90000"/>
          </a:bodyPr>
          <a:lstStyle/>
          <a:p>
            <a:r>
              <a:rPr lang="uk-UA" b="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Словникова  робота</a:t>
            </a:r>
            <a:endParaRPr lang="uk-UA" b="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z="4000" b="1" dirty="0"/>
              <a:t>Еволюція – </a:t>
            </a:r>
            <a:r>
              <a:rPr lang="uk-UA" sz="4000" dirty="0"/>
              <a:t>переоцінка життєвих явищ, своїх дій та вчинків. Зміна особистості на краще.</a:t>
            </a:r>
          </a:p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4149080"/>
            <a:ext cx="4104456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783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                  </a:t>
            </a:r>
            <a:r>
              <a:rPr lang="uk-UA" sz="1800" b="0" dirty="0" smtClean="0">
                <a:solidFill>
                  <a:schemeClr val="bg2">
                    <a:lumMod val="10000"/>
                  </a:schemeClr>
                </a:solidFill>
              </a:rPr>
              <a:t>Хлопчик - зірка</a:t>
            </a:r>
            <a:endParaRPr lang="uk-UA" sz="1800" b="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uk-UA" dirty="0" smtClean="0"/>
              <a:t>Був </a:t>
            </a:r>
            <a:r>
              <a:rPr lang="uk-UA" sz="1400" dirty="0" smtClean="0"/>
              <a:t>(до пошуків матері)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uk-UA" dirty="0" smtClean="0"/>
              <a:t>Став </a:t>
            </a:r>
            <a:r>
              <a:rPr lang="uk-UA" sz="1400" dirty="0" smtClean="0"/>
              <a:t>(під час пошуків матері). </a:t>
            </a:r>
            <a:endParaRPr lang="uk-UA" sz="1400" dirty="0"/>
          </a:p>
        </p:txBody>
      </p:sp>
      <p:pic>
        <p:nvPicPr>
          <p:cNvPr id="5" name="Рисунок 4" descr="-13-638.jpg"/>
          <p:cNvPicPr>
            <a:picLocks noChangeAspect="1"/>
          </p:cNvPicPr>
          <p:nvPr/>
        </p:nvPicPr>
        <p:blipFill rotWithShape="1">
          <a:blip r:embed="rId2" cstate="print"/>
          <a:srcRect l="129000" t="177612" r="-94074" b="-161522"/>
          <a:stretch/>
        </p:blipFill>
        <p:spPr>
          <a:xfrm>
            <a:off x="3668486" y="2764971"/>
            <a:ext cx="1850571" cy="1306286"/>
          </a:xfrm>
          <a:prstGeom prst="rect">
            <a:avLst/>
          </a:prstGeom>
        </p:spPr>
      </p:pic>
      <p:pic>
        <p:nvPicPr>
          <p:cNvPr id="6" name="Рисунок 5" descr="-13-638.jpg"/>
          <p:cNvPicPr>
            <a:picLocks noChangeAspect="1"/>
          </p:cNvPicPr>
          <p:nvPr/>
        </p:nvPicPr>
        <p:blipFill rotWithShape="1">
          <a:blip r:embed="rId2" cstate="print"/>
          <a:srcRect l="18229" t="7345" r="16697" b="8745"/>
          <a:stretch/>
        </p:blipFill>
        <p:spPr>
          <a:xfrm>
            <a:off x="22041" y="44624"/>
            <a:ext cx="2461727" cy="1450302"/>
          </a:xfrm>
          <a:prstGeom prst="rect">
            <a:avLst/>
          </a:prstGeom>
        </p:spPr>
      </p:pic>
      <p:pic>
        <p:nvPicPr>
          <p:cNvPr id="7" name="Рисунок 6" descr="litra-5-bondareva-14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64088" y="44624"/>
            <a:ext cx="2771800" cy="1484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88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                  </a:t>
            </a:r>
            <a:r>
              <a:rPr lang="uk-UA" sz="1800" b="0" dirty="0" smtClean="0">
                <a:solidFill>
                  <a:schemeClr val="bg2">
                    <a:lumMod val="10000"/>
                  </a:schemeClr>
                </a:solidFill>
              </a:rPr>
              <a:t>Хлопчик - зірка</a:t>
            </a:r>
            <a:endParaRPr lang="uk-UA" sz="1800" b="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1600200"/>
            <a:ext cx="3798128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uk-UA" b="1" dirty="0" smtClean="0"/>
              <a:t>Був </a:t>
            </a:r>
            <a:r>
              <a:rPr lang="uk-UA" sz="1400" dirty="0" smtClean="0"/>
              <a:t>(до пошуків матері)</a:t>
            </a:r>
          </a:p>
          <a:p>
            <a:pPr marL="0" indent="0">
              <a:buNone/>
            </a:pPr>
            <a:r>
              <a:rPr lang="uk-UA" sz="1400" dirty="0" smtClean="0"/>
              <a:t>-</a:t>
            </a:r>
            <a:r>
              <a:rPr lang="uk-UA" sz="2400" dirty="0" smtClean="0"/>
              <a:t>красивий зовні, але  з кам'яним серцем;</a:t>
            </a:r>
          </a:p>
          <a:p>
            <a:pPr marL="0" indent="0">
              <a:buNone/>
            </a:pPr>
            <a:r>
              <a:rPr lang="uk-UA" sz="2400" dirty="0" smtClean="0"/>
              <a:t>-егоїст;</a:t>
            </a:r>
          </a:p>
          <a:p>
            <a:pPr marL="0" indent="0">
              <a:buNone/>
            </a:pPr>
            <a:r>
              <a:rPr lang="uk-UA" sz="2400" dirty="0" smtClean="0"/>
              <a:t> - жорстокий, байдужий;</a:t>
            </a:r>
          </a:p>
          <a:p>
            <a:pPr>
              <a:buFontTx/>
              <a:buChar char="-"/>
            </a:pPr>
            <a:r>
              <a:rPr lang="uk-UA" sz="2400" dirty="0" smtClean="0"/>
              <a:t>самозакоханий, гордий;</a:t>
            </a:r>
          </a:p>
          <a:p>
            <a:pPr marL="0" indent="0">
              <a:buNone/>
            </a:pPr>
            <a:r>
              <a:rPr lang="uk-UA" sz="2400" dirty="0" smtClean="0"/>
              <a:t>- ображав звірів, дітей, знедолених, матір.</a:t>
            </a:r>
          </a:p>
          <a:p>
            <a:pPr marL="0" indent="0">
              <a:buNone/>
            </a:pPr>
            <a:endParaRPr lang="uk-UA" sz="2400" dirty="0" smtClean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uk-UA" b="1" dirty="0" smtClean="0"/>
              <a:t>Став </a:t>
            </a:r>
            <a:r>
              <a:rPr lang="uk-UA" sz="1400" dirty="0" smtClean="0"/>
              <a:t>(під час пошуків матері). </a:t>
            </a:r>
          </a:p>
          <a:p>
            <a:pPr marL="0" indent="0">
              <a:buNone/>
            </a:pPr>
            <a:r>
              <a:rPr lang="uk-UA" sz="2000" dirty="0" smtClean="0"/>
              <a:t>-відчувати провину, просив вибачення, став чуйним до чужої біди;</a:t>
            </a:r>
          </a:p>
          <a:p>
            <a:pPr>
              <a:buFontTx/>
              <a:buChar char="-"/>
            </a:pPr>
            <a:r>
              <a:rPr lang="uk-UA" sz="2000" dirty="0" smtClean="0"/>
              <a:t>прогнав лихого Чаклуна;</a:t>
            </a:r>
          </a:p>
          <a:p>
            <a:pPr marL="0" indent="0">
              <a:buNone/>
            </a:pPr>
            <a:r>
              <a:rPr lang="uk-UA" sz="2000" dirty="0" smtClean="0"/>
              <a:t>- Дроворубові послав багато подарунків, а їхніх дітей усіляко  вшановував;</a:t>
            </a:r>
          </a:p>
          <a:p>
            <a:pPr marL="0" indent="0">
              <a:buNone/>
            </a:pPr>
            <a:r>
              <a:rPr lang="uk-UA" sz="2000" dirty="0" smtClean="0"/>
              <a:t>- не терпів коли хтось грубо ставився до звірів чи птахів; навчав любові, доброті й милосердю , бідним  давав</a:t>
            </a:r>
          </a:p>
          <a:p>
            <a:pPr marL="0" indent="0">
              <a:buNone/>
            </a:pPr>
            <a:r>
              <a:rPr lang="uk-UA" sz="2000" dirty="0"/>
              <a:t>х</a:t>
            </a:r>
            <a:r>
              <a:rPr lang="uk-UA" sz="2000" dirty="0" smtClean="0"/>
              <a:t>ліб та одяг;</a:t>
            </a:r>
          </a:p>
          <a:p>
            <a:pPr marL="0" indent="0">
              <a:buNone/>
            </a:pPr>
            <a:r>
              <a:rPr lang="uk-UA" sz="2000" dirty="0"/>
              <a:t>-</a:t>
            </a:r>
            <a:r>
              <a:rPr lang="uk-UA" sz="2000" dirty="0" smtClean="0"/>
              <a:t> панував мир  і достаток.</a:t>
            </a:r>
            <a:endParaRPr lang="uk-UA" sz="2000" dirty="0"/>
          </a:p>
        </p:txBody>
      </p:sp>
      <p:pic>
        <p:nvPicPr>
          <p:cNvPr id="5" name="Рисунок 4" descr="-13-638.jpg"/>
          <p:cNvPicPr>
            <a:picLocks noChangeAspect="1"/>
          </p:cNvPicPr>
          <p:nvPr/>
        </p:nvPicPr>
        <p:blipFill rotWithShape="1">
          <a:blip r:embed="rId2" cstate="print"/>
          <a:srcRect l="129000" t="177612" r="-94074" b="-161522"/>
          <a:stretch/>
        </p:blipFill>
        <p:spPr>
          <a:xfrm>
            <a:off x="3668486" y="2764971"/>
            <a:ext cx="1850571" cy="1306286"/>
          </a:xfrm>
          <a:prstGeom prst="rect">
            <a:avLst/>
          </a:prstGeom>
        </p:spPr>
      </p:pic>
      <p:pic>
        <p:nvPicPr>
          <p:cNvPr id="6" name="Рисунок 5" descr="-13-638.jpg"/>
          <p:cNvPicPr>
            <a:picLocks noChangeAspect="1"/>
          </p:cNvPicPr>
          <p:nvPr/>
        </p:nvPicPr>
        <p:blipFill rotWithShape="1">
          <a:blip r:embed="rId2" cstate="print"/>
          <a:srcRect l="18229" t="7345" r="16697" b="8745"/>
          <a:stretch/>
        </p:blipFill>
        <p:spPr>
          <a:xfrm>
            <a:off x="22041" y="44624"/>
            <a:ext cx="2461727" cy="1450302"/>
          </a:xfrm>
          <a:prstGeom prst="rect">
            <a:avLst/>
          </a:prstGeom>
        </p:spPr>
      </p:pic>
      <p:pic>
        <p:nvPicPr>
          <p:cNvPr id="7" name="Рисунок 6" descr="litra-5-bondareva-14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64088" y="44624"/>
            <a:ext cx="2771800" cy="1484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630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732696"/>
          </a:xfrm>
        </p:spPr>
        <p:txBody>
          <a:bodyPr/>
          <a:lstStyle/>
          <a:p>
            <a:r>
              <a:rPr lang="uk-UA" sz="2400" b="0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solidFill>
                  <a:prstClr val="black">
                    <a:lumMod val="95000"/>
                    <a:lumOff val="5000"/>
                  </a:prstClr>
                </a:solidFill>
              </a:rPr>
              <a:t>Розташуйте ілюстрації із твору у сюжетній послідовності</a:t>
            </a:r>
            <a:endParaRPr lang="uk-UA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4348" y="4837395"/>
            <a:ext cx="2686050" cy="2012898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9" y="4331129"/>
            <a:ext cx="2628900" cy="241023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8118" y="2672857"/>
            <a:ext cx="2592280" cy="211145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980728"/>
            <a:ext cx="3079491" cy="316835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5563" y="4331129"/>
            <a:ext cx="3333750" cy="251916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8118" y="709751"/>
            <a:ext cx="2786170" cy="183354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64" y="1157486"/>
            <a:ext cx="2647443" cy="2991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675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Інтерактивна вправа «Мікрофон»</a:t>
            </a:r>
            <a:endParaRPr lang="uk-UA" b="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Чого навчила мене казка Оскара Уайльда «Хлопчик- Зірка»?</a:t>
            </a:r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708920"/>
            <a:ext cx="4248472" cy="39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85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Пам'ятка «Як не захворіти на «зіркову хворобу»</a:t>
            </a:r>
            <a:endParaRPr lang="uk-UA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z="3200" dirty="0"/>
              <a:t>Бути щирим;</a:t>
            </a:r>
          </a:p>
          <a:p>
            <a:pPr lvl="0"/>
            <a:r>
              <a:rPr lang="uk-UA" sz="3200" dirty="0"/>
              <a:t>любити і поважати інших;</a:t>
            </a:r>
          </a:p>
          <a:p>
            <a:pPr lvl="0"/>
            <a:r>
              <a:rPr lang="uk-UA" sz="3200" dirty="0"/>
              <a:t>не вважати себе вищим від інших;</a:t>
            </a:r>
          </a:p>
          <a:p>
            <a:pPr lvl="0"/>
            <a:r>
              <a:rPr lang="uk-UA" sz="3200" dirty="0"/>
              <a:t>не ставитися зверхньо до інших;</a:t>
            </a:r>
          </a:p>
          <a:p>
            <a:pPr lvl="0"/>
            <a:r>
              <a:rPr lang="uk-UA" sz="3200" dirty="0"/>
              <a:t>не бути егоїстом;</a:t>
            </a:r>
          </a:p>
          <a:p>
            <a:pPr lvl="0"/>
            <a:r>
              <a:rPr lang="uk-UA" sz="3200" dirty="0"/>
              <a:t>не заздрити;</a:t>
            </a:r>
          </a:p>
          <a:p>
            <a:pPr lvl="0"/>
            <a:r>
              <a:rPr lang="uk-UA" sz="3200" dirty="0"/>
              <a:t>не задирати носа.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10762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Домашнє завдання</a:t>
            </a:r>
            <a:endParaRPr lang="uk-UA" b="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Підготуватися до позакласного читання.</a:t>
            </a:r>
          </a:p>
          <a:p>
            <a:pPr marL="0" indent="0">
              <a:buNone/>
            </a:pPr>
            <a:r>
              <a:rPr lang="uk-UA" dirty="0" smtClean="0"/>
              <a:t>Джанні </a:t>
            </a:r>
            <a:r>
              <a:rPr lang="uk-UA" dirty="0" err="1" smtClean="0"/>
              <a:t>Родарі</a:t>
            </a:r>
            <a:r>
              <a:rPr lang="uk-UA" dirty="0" smtClean="0"/>
              <a:t> «Казки по телефону»</a:t>
            </a:r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55" y="2780928"/>
            <a:ext cx="2942029" cy="400506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8437" y="2132856"/>
            <a:ext cx="3029641" cy="465313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0" t="3380" r="5415" b="3380"/>
          <a:stretch/>
        </p:blipFill>
        <p:spPr>
          <a:xfrm>
            <a:off x="2974484" y="2656983"/>
            <a:ext cx="2958230" cy="4201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482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346</TotalTime>
  <Words>603</Words>
  <Application>Microsoft Office PowerPoint</Application>
  <PresentationFormat>Экран (4:3)</PresentationFormat>
  <Paragraphs>83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Изящная</vt:lpstr>
      <vt:lpstr>5 клас  Оскар Уайльд «Хлопчик – зірка». Еволюція образу головного героя</vt:lpstr>
      <vt:lpstr> Мета   уроку:</vt:lpstr>
      <vt:lpstr>Анкета письменника</vt:lpstr>
      <vt:lpstr>Гранат в Ірландії символ християнської віри: страждання, відродження, воскресіння.</vt:lpstr>
      <vt:lpstr>Літературний   диктант (закінчити речення) </vt:lpstr>
      <vt:lpstr>АСОЦІАТИВНИЙ КУЩ   Зірка –це:</vt:lpstr>
      <vt:lpstr>Презентация PowerPoint</vt:lpstr>
      <vt:lpstr>ПОРТРЕТ ХЛОПЧИКА-ЗІРКИ</vt:lpstr>
      <vt:lpstr>Караваджо   «Нарцис» 1596 </vt:lpstr>
      <vt:lpstr>Прийом «Порушена послідовність»</vt:lpstr>
      <vt:lpstr> Інсценізація  «Зустріч  хлопчика   з жебрачкою» </vt:lpstr>
      <vt:lpstr>Словникова  робота</vt:lpstr>
      <vt:lpstr>                  Хлопчик - зірка</vt:lpstr>
      <vt:lpstr>                  Хлопчик - зірка</vt:lpstr>
      <vt:lpstr>Розташуйте ілюстрації із твору у сюжетній послідовності</vt:lpstr>
      <vt:lpstr>Інтерактивна вправа «Мікрофон»</vt:lpstr>
      <vt:lpstr>Пам'ятка «Як не захворіти на «зіркову хворобу»</vt:lpstr>
      <vt:lpstr>Домашнє завдання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 клас  Оскар Уайльд «Хлопчик – зірка». Еволюція образу головного героя</dc:title>
  <dc:creator>Dushka</dc:creator>
  <cp:lastModifiedBy>Пользователь Windows</cp:lastModifiedBy>
  <cp:revision>53</cp:revision>
  <dcterms:created xsi:type="dcterms:W3CDTF">2019-11-03T13:02:15Z</dcterms:created>
  <dcterms:modified xsi:type="dcterms:W3CDTF">2019-11-15T07:39:30Z</dcterms:modified>
</cp:coreProperties>
</file>