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8" r:id="rId4"/>
    <p:sldId id="261" r:id="rId5"/>
    <p:sldId id="265" r:id="rId6"/>
    <p:sldId id="278" r:id="rId7"/>
    <p:sldId id="262" r:id="rId8"/>
    <p:sldId id="259" r:id="rId9"/>
    <p:sldId id="306" r:id="rId10"/>
    <p:sldId id="264" r:id="rId11"/>
    <p:sldId id="260" r:id="rId12"/>
    <p:sldId id="279" r:id="rId13"/>
    <p:sldId id="257" r:id="rId14"/>
    <p:sldId id="292" r:id="rId15"/>
    <p:sldId id="266" r:id="rId16"/>
    <p:sldId id="289" r:id="rId17"/>
    <p:sldId id="293" r:id="rId18"/>
    <p:sldId id="267" r:id="rId19"/>
    <p:sldId id="295" r:id="rId20"/>
    <p:sldId id="258" r:id="rId21"/>
    <p:sldId id="276" r:id="rId22"/>
    <p:sldId id="297" r:id="rId23"/>
    <p:sldId id="298" r:id="rId24"/>
    <p:sldId id="290" r:id="rId25"/>
    <p:sldId id="299" r:id="rId26"/>
    <p:sldId id="307" r:id="rId27"/>
    <p:sldId id="272" r:id="rId28"/>
    <p:sldId id="303" r:id="rId29"/>
    <p:sldId id="300" r:id="rId30"/>
    <p:sldId id="302" r:id="rId31"/>
    <p:sldId id="305" r:id="rId32"/>
    <p:sldId id="301" r:id="rId33"/>
    <p:sldId id="269" r:id="rId34"/>
    <p:sldId id="27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60;\666666\&#1074;&#1110;&#1076;&#1082;&#1088;&#1080;&#1090;&#1080;&#1081;%20&#1091;&#1088;&#1086;&#1082;\Vse_uchastniki_x-faktora-CSHedrik-cshedrik_cshedrvochka(vmusice.net).mp3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60;\666666\&#1074;&#1110;&#1076;&#1082;&#1088;&#1080;&#1090;&#1080;&#1081;%20&#1091;&#1088;&#1086;&#1082;\Dzhon-Uil_yams-Ost-quotOdin-doma-2quot-Rozhdestvenskiy-hor-Schedrik-koroche(muzofon.com).mp3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1.jpeg"/><Relationship Id="rId4" Type="http://schemas.openxmlformats.org/officeDocument/2006/relationships/image" Target="../media/image23.png"/><Relationship Id="rId9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Microsoft_Office_Word_97_-_20031.doc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Microsoft_Office_Word_97_-_20032.doc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rozhdestvenskaya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4348" y="214290"/>
            <a:ext cx="8135937" cy="2286016"/>
          </a:xfrm>
        </p:spPr>
        <p:txBody>
          <a:bodyPr>
            <a:noAutofit/>
          </a:bodyPr>
          <a:lstStyle/>
          <a:p>
            <a:r>
              <a:rPr lang="en-US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</a:t>
            </a:r>
            <a:r>
              <a:rPr lang="uk-UA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</a:t>
            </a:r>
            <a:r>
              <a:rPr lang="ru-RU" b="1" i="1" dirty="0" err="1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дсумковий</a:t>
            </a:r>
            <a:r>
              <a:rPr lang="ru-RU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урок </a:t>
            </a:r>
            <a:r>
              <a:rPr lang="en-US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-UA" sz="3600" b="1" i="1" dirty="0" smtClean="0">
                <a:solidFill>
                  <a:srgbClr val="E7E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Тема уроку:      </a:t>
            </a:r>
            <a:r>
              <a:rPr lang="ru-RU" b="1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Диво </a:t>
            </a:r>
            <a:r>
              <a:rPr lang="ru-RU" b="1" i="1" dirty="0" err="1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Різдва</a:t>
            </a:r>
            <a:r>
              <a:rPr lang="ru-RU" b="1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br>
              <a:rPr lang="ru-RU" b="1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b="1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(</a:t>
            </a:r>
            <a:r>
              <a:rPr lang="uk-UA" altLang="ja-JP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за повістю </a:t>
            </a:r>
            <a:r>
              <a:rPr lang="uk-UA" altLang="ja-JP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Чарльза </a:t>
            </a:r>
            <a:r>
              <a:rPr lang="uk-UA" altLang="ja-JP" i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Діккенса</a:t>
            </a:r>
            <a:r>
              <a:rPr lang="uk-UA" altLang="ja-JP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/>
            </a:r>
            <a:br>
              <a:rPr lang="uk-UA" altLang="ja-JP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uk-UA" altLang="ja-JP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“ Різдвяна пісня в прозі ”)</a:t>
            </a:r>
            <a:endParaRPr lang="ru-RU" dirty="0">
              <a:solidFill>
                <a:srgbClr val="E7E7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9e7328e0c2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3600" u="sng" dirty="0" smtClean="0"/>
              <a:t/>
            </a:r>
            <a:br>
              <a:rPr lang="uk-UA" sz="3600" u="sng" dirty="0" smtClean="0"/>
            </a:br>
            <a:r>
              <a:rPr lang="uk-UA" sz="3600" u="sng" dirty="0" smtClean="0"/>
              <a:t/>
            </a:r>
            <a:br>
              <a:rPr lang="uk-UA" sz="3600" u="sng" dirty="0" smtClean="0"/>
            </a:br>
            <a:r>
              <a:rPr lang="uk-UA" sz="3600" u="sng" dirty="0" smtClean="0"/>
              <a:t/>
            </a:r>
            <a:br>
              <a:rPr lang="uk-UA" sz="3600" u="sng" dirty="0" smtClean="0"/>
            </a:br>
            <a:r>
              <a:rPr lang="uk-UA" sz="3600" u="sng" dirty="0" smtClean="0"/>
              <a:t/>
            </a:r>
            <a:br>
              <a:rPr lang="uk-UA" sz="3600" u="sng" dirty="0" smtClean="0"/>
            </a:br>
            <a:r>
              <a:rPr lang="uk-UA" sz="3600" b="1" u="sng" dirty="0" smtClean="0"/>
              <a:t>Мета:</a:t>
            </a:r>
            <a:r>
              <a:rPr lang="uk-UA" sz="3600" b="1" dirty="0" smtClean="0"/>
              <a:t>  </a:t>
            </a:r>
            <a:r>
              <a:rPr lang="uk-UA" sz="3100" b="1" i="1" dirty="0" smtClean="0"/>
              <a:t>узагальнити</a:t>
            </a:r>
            <a:r>
              <a:rPr lang="uk-UA" sz="3100" i="1" dirty="0" smtClean="0"/>
              <a:t> </a:t>
            </a:r>
            <a:r>
              <a:rPr lang="uk-UA" sz="3100" dirty="0" smtClean="0"/>
              <a:t>знання учнів </a:t>
            </a:r>
            <a:br>
              <a:rPr lang="uk-UA" sz="3100" dirty="0" smtClean="0"/>
            </a:br>
            <a:r>
              <a:rPr lang="uk-UA" sz="3100" dirty="0" smtClean="0"/>
              <a:t>про повість Ч.Діккенса</a:t>
            </a:r>
            <a:br>
              <a:rPr lang="uk-UA" sz="3100" dirty="0" smtClean="0"/>
            </a:br>
            <a:r>
              <a:rPr lang="uk-UA" sz="3100" dirty="0" smtClean="0"/>
              <a:t> «Різдвяна пісня в прозі»;</a:t>
            </a:r>
            <a:br>
              <a:rPr lang="uk-UA" sz="3100" dirty="0" smtClean="0"/>
            </a:br>
            <a:r>
              <a:rPr lang="uk-UA" sz="3100" dirty="0" smtClean="0"/>
              <a:t> перевірити , наскільки уважно</a:t>
            </a:r>
            <a:br>
              <a:rPr lang="uk-UA" sz="3100" dirty="0" smtClean="0"/>
            </a:br>
            <a:r>
              <a:rPr lang="uk-UA" sz="3100" dirty="0" smtClean="0"/>
              <a:t> і вдумливо вони читають;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uk-UA" sz="3100" b="1" i="1" dirty="0" smtClean="0"/>
              <a:t>розвивати </a:t>
            </a:r>
            <a:r>
              <a:rPr lang="uk-UA" sz="3100" dirty="0" smtClean="0"/>
              <a:t>творчу уяву, художні</a:t>
            </a:r>
            <a:br>
              <a:rPr lang="uk-UA" sz="3100" dirty="0" smtClean="0"/>
            </a:br>
            <a:r>
              <a:rPr lang="uk-UA" sz="3100" dirty="0" smtClean="0"/>
              <a:t> здібності учнів; 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uk-UA" sz="3100" b="1" dirty="0" smtClean="0"/>
              <a:t>     </a:t>
            </a:r>
            <a:r>
              <a:rPr lang="uk-UA" sz="3100" b="1" i="1" dirty="0" smtClean="0"/>
              <a:t>виховувати </a:t>
            </a:r>
            <a:r>
              <a:rPr lang="uk-UA" sz="3100" dirty="0" smtClean="0"/>
              <a:t>старанність, інтерес  до </a:t>
            </a:r>
            <a:br>
              <a:rPr lang="uk-UA" sz="3100" dirty="0" smtClean="0"/>
            </a:br>
            <a:r>
              <a:rPr lang="uk-UA" sz="3100" dirty="0" smtClean="0"/>
              <a:t>літератури та культури різних нар</a:t>
            </a:r>
            <a:r>
              <a:rPr lang="uk-UA" sz="3600" dirty="0" smtClean="0"/>
              <a:t>одів</a:t>
            </a:r>
            <a:r>
              <a:rPr lang="uk-UA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G:\666666\Діккенс\16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436" y="0"/>
            <a:ext cx="9151436" cy="6858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ja-JP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...Нехай святиться Різдво…</a:t>
            </a:r>
            <a:endParaRPr kumimoji="0" lang="ru-RU" altLang="ja-JP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ja-JP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                                                                                                Ч.Діккенс</a:t>
            </a:r>
            <a:endParaRPr kumimoji="0" lang="uk-UA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1285860"/>
            <a:ext cx="93583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…Нехай святиться </a:t>
            </a:r>
            <a:r>
              <a:rPr lang="ru-RU" sz="5400" b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Різдво</a:t>
            </a:r>
            <a:r>
              <a:rPr lang="ru-RU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!..»</a:t>
            </a:r>
            <a:endParaRPr lang="ru-RU" sz="5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2643182"/>
            <a:ext cx="2924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</a:t>
            </a:r>
            <a:r>
              <a:rPr lang="ru-RU" sz="48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.Діккенс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666666\Діккенс\184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71480"/>
            <a:ext cx="8675687" cy="591504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ja-JP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 </a:t>
            </a:r>
            <a:r>
              <a:rPr lang="uk-UA" altLang="ja-JP" i="1" dirty="0" smtClean="0"/>
              <a:t>       </a:t>
            </a:r>
            <a:endParaRPr lang="ru-RU" i="1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14414" y="571480"/>
            <a:ext cx="764386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  вірите  ви  в  чудеса?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  ви  знаєте  про  Різдво?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uk-UA" sz="3200" dirty="0" smtClean="0"/>
              <a:t>  А ви знаєте як  святкують  Різдво  в  різних країнах?</a:t>
            </a:r>
            <a:endParaRPr lang="ru-RU" sz="3200" dirty="0" smtClean="0"/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G:\ \666666\Діккенс\0051.gif"/>
          <p:cNvPicPr>
            <a:picLocks noChangeAspect="1" noChangeArrowheads="1" noCrop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6429388" y="4643447"/>
            <a:ext cx="2664928" cy="22148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G:\666666\Діккенс\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9" y="0"/>
            <a:ext cx="9141131" cy="6858000"/>
          </a:xfrm>
          <a:prstGeom prst="rect">
            <a:avLst/>
          </a:prstGeom>
          <a:noFill/>
        </p:spPr>
      </p:pic>
      <p:pic>
        <p:nvPicPr>
          <p:cNvPr id="1026" name="Picture 2" descr="G:\666666\Діккенс\4304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57166"/>
            <a:ext cx="1666875" cy="2219325"/>
          </a:xfrm>
          <a:prstGeom prst="rect">
            <a:avLst/>
          </a:prstGeom>
          <a:noFill/>
        </p:spPr>
      </p:pic>
      <p:pic>
        <p:nvPicPr>
          <p:cNvPr id="6" name="Vse_uchastniki_x-faktora-CSHedrik-cshedrik_cshedrvochka(vmusice.net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57158" y="5643578"/>
            <a:ext cx="733428" cy="7334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57488" y="357166"/>
            <a:ext cx="5074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Різдво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в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Україні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666666\Діккенс\16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00298" y="0"/>
            <a:ext cx="46663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Різдво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в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Англії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Dzhon-Uil_yams-Ost-quotOdin-doma-2quot-Rozhdestvenskiy-hor-Schedrik-koroche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42910" y="5643578"/>
            <a:ext cx="714380" cy="7143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ама\anim\шаблоны\Zimn_sk_sla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316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571480"/>
            <a:ext cx="4471990" cy="534036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uk-UA" dirty="0" smtClean="0"/>
              <a:t>«… цей  день  найкращий  в  цілому  році;  добрий,  веселий,  ласкавий,  привітний  день!  Єдиний  з  усіх  довгих    днів,  коли  всі  вузькі  серця  ширшають,  єдиний  день, коли  всіх  бідніших  людей   вважають  за  своїх  товаришів  у  житті,  а  не  створіннями  іншої  породи…  воно  мені  дало  добро  і  буде  ще  його  давати;  я  славлю  його…»</a:t>
            </a:r>
            <a:endParaRPr lang="ru-RU" dirty="0" smtClean="0"/>
          </a:p>
          <a:p>
            <a:pPr algn="r">
              <a:buNone/>
            </a:pPr>
            <a:r>
              <a:rPr lang="uk-UA" dirty="0" smtClean="0"/>
              <a:t>                                                                     </a:t>
            </a:r>
            <a:r>
              <a:rPr lang="uk-UA" dirty="0" smtClean="0"/>
              <a:t>                                      Ч.Діккенс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&amp;CHcy;. &amp;Dcy;&amp;icy;&amp;kcy;&amp;kcy;&amp;iecy;&amp;ncy;&amp;scy; (&amp;fcy;&amp;ocy;&amp;tcy;&amp;ocy;)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00042"/>
            <a:ext cx="3429024" cy="51435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88918"/>
            <a:ext cx="9144000" cy="694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87766" y="5643578"/>
            <a:ext cx="89562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Асоціативне гроно “ Різдво ”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3527425" cy="4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85786" y="0"/>
            <a:ext cx="7825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“ Різдвяна пісня у прозі ”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361" name="Picture 1" descr="G:\ \666666\відкритий урок\загруженно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1000108"/>
            <a:ext cx="3429024" cy="432056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11" descr="7c9eb66a740f"/>
          <p:cNvPicPr>
            <a:picLocks noChangeAspect="1" noChangeArrowheads="1"/>
          </p:cNvPicPr>
          <p:nvPr/>
        </p:nvPicPr>
        <p:blipFill>
          <a:blip r:embed="rId5" cstate="print"/>
          <a:srcRect r="20195" b="11096"/>
          <a:stretch>
            <a:fillRect/>
          </a:stretch>
        </p:blipFill>
        <p:spPr bwMode="auto">
          <a:xfrm>
            <a:off x="0" y="3543300"/>
            <a:ext cx="3924300" cy="33147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72132" y="5715016"/>
            <a:ext cx="290252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uk-UA" sz="3200" b="1" dirty="0" smtClean="0"/>
              <a:t>Чарльз Діккенс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666666\Діккенс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7881"/>
            <a:ext cx="9144000" cy="6945881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dirty="0" err="1" smtClean="0"/>
              <a:t>-Назвіть</a:t>
            </a:r>
            <a:r>
              <a:rPr lang="uk-UA" dirty="0" smtClean="0"/>
              <a:t>  головних  героїв  повісті.</a:t>
            </a:r>
            <a:endParaRPr lang="ru-RU" dirty="0" smtClean="0"/>
          </a:p>
          <a:p>
            <a:r>
              <a:rPr lang="uk-UA" dirty="0" smtClean="0"/>
              <a:t>    </a:t>
            </a:r>
            <a:r>
              <a:rPr lang="uk-UA" dirty="0" err="1" smtClean="0"/>
              <a:t>-Коли</a:t>
            </a:r>
            <a:r>
              <a:rPr lang="uk-UA" dirty="0" smtClean="0"/>
              <a:t>  відбулися  описані  події? </a:t>
            </a:r>
            <a:endParaRPr lang="ru-RU" dirty="0" smtClean="0"/>
          </a:p>
          <a:p>
            <a:r>
              <a:rPr lang="uk-UA" dirty="0" smtClean="0"/>
              <a:t>    </a:t>
            </a:r>
            <a:r>
              <a:rPr lang="uk-UA" dirty="0" err="1" smtClean="0"/>
              <a:t>-Що</a:t>
            </a:r>
            <a:r>
              <a:rPr lang="uk-UA" dirty="0" smtClean="0"/>
              <a:t>  ми дізналися  про  </a:t>
            </a:r>
            <a:r>
              <a:rPr lang="uk-UA" dirty="0" err="1" smtClean="0"/>
              <a:t>Скруджа</a:t>
            </a:r>
            <a:r>
              <a:rPr lang="uk-UA" dirty="0" smtClean="0"/>
              <a:t>? </a:t>
            </a:r>
            <a:endParaRPr lang="ru-RU" dirty="0" smtClean="0"/>
          </a:p>
          <a:p>
            <a:r>
              <a:rPr lang="uk-UA" dirty="0" smtClean="0"/>
              <a:t>    </a:t>
            </a:r>
            <a:r>
              <a:rPr lang="uk-UA" dirty="0" err="1" smtClean="0"/>
              <a:t>-Що</a:t>
            </a:r>
            <a:r>
              <a:rPr lang="uk-UA" dirty="0" smtClean="0"/>
              <a:t>  його  поєднувало   з  Марлі?  </a:t>
            </a:r>
            <a:endParaRPr lang="ru-RU" dirty="0" smtClean="0"/>
          </a:p>
          <a:p>
            <a:r>
              <a:rPr lang="uk-UA" dirty="0" smtClean="0"/>
              <a:t>    </a:t>
            </a:r>
            <a:r>
              <a:rPr lang="uk-UA" dirty="0" err="1" smtClean="0"/>
              <a:t>-Про</a:t>
            </a:r>
            <a:r>
              <a:rPr lang="uk-UA" dirty="0" smtClean="0"/>
              <a:t>  що  тінь  </a:t>
            </a:r>
            <a:r>
              <a:rPr lang="uk-UA" dirty="0" err="1" smtClean="0"/>
              <a:t>Марлея</a:t>
            </a:r>
            <a:r>
              <a:rPr lang="uk-UA" dirty="0" smtClean="0"/>
              <a:t>  попереджала  </a:t>
            </a:r>
            <a:r>
              <a:rPr lang="uk-UA" dirty="0" err="1" smtClean="0"/>
              <a:t>Скруджа</a:t>
            </a:r>
            <a:r>
              <a:rPr lang="uk-UA" dirty="0" smtClean="0"/>
              <a:t>?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666666\Діккенс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7881"/>
            <a:ext cx="9144000" cy="694588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r>
              <a:rPr lang="uk-UA" dirty="0" smtClean="0"/>
              <a:t>Знайдіть  і  зачитайте  відповідну  цитату  з  тексту </a:t>
            </a:r>
            <a:r>
              <a:rPr lang="en-US" dirty="0" smtClean="0"/>
              <a:t>(</a:t>
            </a:r>
            <a:r>
              <a:rPr lang="uk-UA" dirty="0" smtClean="0"/>
              <a:t>сторінка </a:t>
            </a:r>
            <a:r>
              <a:rPr lang="en-US" dirty="0" smtClean="0"/>
              <a:t>89</a:t>
            </a:r>
            <a:r>
              <a:rPr lang="uk-UA" dirty="0" smtClean="0"/>
              <a:t>, останній абзац  (від  слів  «У  людини  душа  не  повинна  бути  замкнена…»  )</a:t>
            </a:r>
            <a:endParaRPr lang="ru-RU" dirty="0" smtClean="0"/>
          </a:p>
          <a:p>
            <a:r>
              <a:rPr lang="uk-UA" dirty="0" smtClean="0"/>
              <a:t>-  Яке  враження  справила  на  </a:t>
            </a:r>
            <a:r>
              <a:rPr lang="uk-UA" dirty="0" err="1" smtClean="0"/>
              <a:t>Скруджа</a:t>
            </a:r>
            <a:r>
              <a:rPr lang="uk-UA" dirty="0" smtClean="0"/>
              <a:t>  ця  зустріч?</a:t>
            </a:r>
            <a:endParaRPr lang="ru-RU" dirty="0" smtClean="0"/>
          </a:p>
          <a:p>
            <a:r>
              <a:rPr lang="uk-UA" dirty="0" smtClean="0"/>
              <a:t>-  Знайдіть  у  І  строфі  опис  </a:t>
            </a:r>
            <a:r>
              <a:rPr lang="uk-UA" dirty="0" err="1" smtClean="0"/>
              <a:t>Скруджа</a:t>
            </a:r>
            <a:r>
              <a:rPr lang="uk-UA" dirty="0" smtClean="0"/>
              <a:t>.  Що  можна  сказати  про  таку  людину?</a:t>
            </a:r>
            <a:endParaRPr lang="ru-RU" dirty="0" smtClean="0"/>
          </a:p>
          <a:p>
            <a:r>
              <a:rPr lang="uk-UA" dirty="0" smtClean="0"/>
              <a:t>- Порівняйте  образ  </a:t>
            </a:r>
            <a:r>
              <a:rPr lang="uk-UA" dirty="0" err="1" smtClean="0"/>
              <a:t>Скруджа</a:t>
            </a:r>
            <a:r>
              <a:rPr lang="uk-UA" dirty="0" smtClean="0"/>
              <a:t>  з  героєм  фільму  «</a:t>
            </a:r>
            <a:r>
              <a:rPr lang="uk-UA" dirty="0" err="1" smtClean="0"/>
              <a:t>Рівздвяна</a:t>
            </a:r>
            <a:r>
              <a:rPr lang="uk-UA" dirty="0" smtClean="0"/>
              <a:t>  пісня».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ама\anim\шаблоны\84171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81"/>
            <a:ext cx="9143999" cy="68434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Відеофрагмент</a:t>
            </a:r>
            <a:r>
              <a:rPr lang="uk-UA" dirty="0" smtClean="0"/>
              <a:t> фільму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9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132138" y="188913"/>
            <a:ext cx="5543550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uk-UA" sz="3200" b="1" i="1" dirty="0">
                <a:solidFill>
                  <a:schemeClr val="bg1"/>
                </a:solidFill>
                <a:latin typeface="Comic Sans MS" pitchFamily="66" charset="0"/>
              </a:rPr>
              <a:t>Дух </a:t>
            </a:r>
            <a:r>
              <a:rPr lang="uk-UA" sz="3200" b="1" i="1" dirty="0" smtClean="0">
                <a:solidFill>
                  <a:schemeClr val="bg1"/>
                </a:solidFill>
                <a:latin typeface="Comic Sans MS" pitchFamily="66" charset="0"/>
              </a:rPr>
              <a:t>Минулого Різдва</a:t>
            </a:r>
            <a:r>
              <a:rPr kumimoji="0" lang="uk-UA" sz="3200" b="1" i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kumimoji="0" lang="uk-UA" sz="3200" b="1" i="1" dirty="0" smtClean="0">
                <a:latin typeface="Comic Sans MS" pitchFamily="66" charset="0"/>
              </a:rPr>
              <a:t>Різ</a:t>
            </a:r>
            <a:endParaRPr kumimoji="0" lang="ru-RU" sz="3200" b="1" i="1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5445125"/>
            <a:ext cx="9144000" cy="1412875"/>
            <a:chOff x="0" y="3430"/>
            <a:chExt cx="5760" cy="890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0" y="3566"/>
              <a:ext cx="5760" cy="754"/>
              <a:chOff x="0" y="3566"/>
              <a:chExt cx="5760" cy="754"/>
            </a:xfrm>
          </p:grpSpPr>
          <p:pic>
            <p:nvPicPr>
              <p:cNvPr id="38921" name="Picture 9" descr="121779eb275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132" b="87755"/>
              <a:stretch>
                <a:fillRect/>
              </a:stretch>
            </p:blipFill>
            <p:spPr bwMode="auto">
              <a:xfrm>
                <a:off x="0" y="3832"/>
                <a:ext cx="4592" cy="488"/>
              </a:xfrm>
              <a:prstGeom prst="rect">
                <a:avLst/>
              </a:prstGeom>
              <a:noFill/>
            </p:spPr>
          </p:pic>
          <p:pic>
            <p:nvPicPr>
              <p:cNvPr id="38922" name="Picture 10" descr="121779eb275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132" r="21259" b="83640"/>
              <a:stretch>
                <a:fillRect/>
              </a:stretch>
            </p:blipFill>
            <p:spPr bwMode="auto">
              <a:xfrm>
                <a:off x="2279" y="3566"/>
                <a:ext cx="3481" cy="754"/>
              </a:xfrm>
              <a:prstGeom prst="rect">
                <a:avLst/>
              </a:prstGeom>
              <a:noFill/>
            </p:spPr>
          </p:pic>
          <p:pic>
            <p:nvPicPr>
              <p:cNvPr id="38923" name="Picture 11" descr="121779eb275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132" r="21259" b="83640"/>
              <a:stretch>
                <a:fillRect/>
              </a:stretch>
            </p:blipFill>
            <p:spPr bwMode="auto">
              <a:xfrm>
                <a:off x="0" y="3566"/>
                <a:ext cx="3481" cy="754"/>
              </a:xfrm>
              <a:prstGeom prst="rect">
                <a:avLst/>
              </a:prstGeom>
              <a:noFill/>
            </p:spPr>
          </p:pic>
        </p:grpSp>
        <p:pic>
          <p:nvPicPr>
            <p:cNvPr id="38924" name="Picture 12" descr="82fd1482f799==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3948844">
              <a:off x="2867" y="3625"/>
              <a:ext cx="433" cy="498"/>
            </a:xfrm>
            <a:prstGeom prst="rect">
              <a:avLst/>
            </a:prstGeom>
            <a:noFill/>
          </p:spPr>
        </p:pic>
        <p:pic>
          <p:nvPicPr>
            <p:cNvPr id="38925" name="Picture 13" descr="82fd1482f799=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-3094710">
              <a:off x="2116" y="3605"/>
              <a:ext cx="433" cy="537"/>
            </a:xfrm>
            <a:prstGeom prst="rect">
              <a:avLst/>
            </a:prstGeom>
            <a:noFill/>
          </p:spPr>
        </p:pic>
        <p:pic>
          <p:nvPicPr>
            <p:cNvPr id="38926" name="Picture 14" descr="d8e1aaec30f9="/>
            <p:cNvPicPr>
              <a:picLocks noChangeAspect="1" noChangeArrowheads="1"/>
            </p:cNvPicPr>
            <p:nvPr/>
          </p:nvPicPr>
          <p:blipFill>
            <a:blip r:embed="rId7" cstate="print"/>
            <a:srcRect t="10263"/>
            <a:stretch>
              <a:fillRect/>
            </a:stretch>
          </p:blipFill>
          <p:spPr bwMode="auto">
            <a:xfrm rot="8793441">
              <a:off x="2517" y="3838"/>
              <a:ext cx="350" cy="363"/>
            </a:xfrm>
            <a:prstGeom prst="rect">
              <a:avLst/>
            </a:prstGeom>
            <a:noFill/>
          </p:spPr>
        </p:pic>
        <p:pic>
          <p:nvPicPr>
            <p:cNvPr id="38927" name="Picture 15" descr="d8e1aaec30f9==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24" y="3566"/>
              <a:ext cx="499" cy="484"/>
            </a:xfrm>
            <a:prstGeom prst="rect">
              <a:avLst/>
            </a:prstGeom>
            <a:noFill/>
          </p:spPr>
        </p:pic>
        <p:pic>
          <p:nvPicPr>
            <p:cNvPr id="38928" name="Picture 16" descr="d8e1aaec30f9==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6" y="3566"/>
              <a:ext cx="499" cy="484"/>
            </a:xfrm>
            <a:prstGeom prst="rect">
              <a:avLst/>
            </a:prstGeom>
            <a:noFill/>
          </p:spPr>
        </p:pic>
        <p:pic>
          <p:nvPicPr>
            <p:cNvPr id="38929" name="Picture 17" descr="d8e1aaec30f9==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72" y="3430"/>
              <a:ext cx="499" cy="484"/>
            </a:xfrm>
            <a:prstGeom prst="rect">
              <a:avLst/>
            </a:prstGeom>
            <a:noFill/>
          </p:spPr>
        </p:pic>
      </p:grp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/>
              <a:t>Подорож у дитинство та юність</a:t>
            </a:r>
            <a:endParaRPr lang="ru-RU" b="1" i="1" dirty="0" smtClean="0"/>
          </a:p>
        </p:txBody>
      </p:sp>
      <p:sp>
        <p:nvSpPr>
          <p:cNvPr id="18" name="Содержимое 2"/>
          <p:cNvSpPr>
            <a:spLocks noGrp="1"/>
          </p:cNvSpPr>
          <p:nvPr>
            <p:ph sz="half" idx="1"/>
          </p:nvPr>
        </p:nvSpPr>
        <p:spPr>
          <a:xfrm>
            <a:off x="285750" y="1600200"/>
            <a:ext cx="4286250" cy="1900238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Arial" pitchFamily="34" charset="0"/>
              <a:buNone/>
            </a:pPr>
            <a:r>
              <a:rPr lang="ru-RU" b="1" i="1" dirty="0" smtClean="0"/>
              <a:t>    Ось </a:t>
            </a:r>
            <a:r>
              <a:rPr lang="ru-RU" b="1" i="1" dirty="0" err="1" smtClean="0"/>
              <a:t>він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бачить</a:t>
            </a:r>
            <a:r>
              <a:rPr lang="ru-RU" b="1" i="1" dirty="0" smtClean="0"/>
              <a:t> </a:t>
            </a:r>
            <a:r>
              <a:rPr lang="ru-RU" b="1" i="1" dirty="0" err="1" smtClean="0"/>
              <a:t>рідне</a:t>
            </a:r>
            <a:r>
              <a:rPr lang="ru-RU" b="1" i="1" dirty="0" smtClean="0"/>
              <a:t> село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себе маленьким </a:t>
            </a:r>
            <a:r>
              <a:rPr lang="ru-RU" b="1" i="1" dirty="0" err="1" smtClean="0"/>
              <a:t>самотнім</a:t>
            </a:r>
            <a:r>
              <a:rPr lang="ru-RU" b="1" i="1" dirty="0" smtClean="0"/>
              <a:t> хлопчиком, </a:t>
            </a:r>
            <a:r>
              <a:rPr lang="ru-RU" b="1" i="1" dirty="0" err="1" smtClean="0"/>
              <a:t>покинутим</a:t>
            </a:r>
            <a:r>
              <a:rPr lang="ru-RU" b="1" i="1" dirty="0" smtClean="0"/>
              <a:t> </a:t>
            </a:r>
            <a:r>
              <a:rPr lang="ru-RU" b="1" i="1" dirty="0" err="1" smtClean="0"/>
              <a:t>близькими</a:t>
            </a:r>
            <a:r>
              <a:rPr lang="ru-RU" b="1" i="1" dirty="0" smtClean="0"/>
              <a:t>.</a:t>
            </a:r>
          </a:p>
          <a:p>
            <a:pPr algn="just"/>
            <a:endParaRPr lang="ru-RU" b="1" i="1" dirty="0" smtClean="0"/>
          </a:p>
        </p:txBody>
      </p:sp>
      <p:pic>
        <p:nvPicPr>
          <p:cNvPr id="19" name="Picture 2" descr="C:\Documents and Settings\UserXP\Рабочий стол\T25ps2.jpeg"/>
          <p:cNvPicPr>
            <a:picLocks noChangeAspect="1" noChangeArrowheads="1"/>
          </p:cNvPicPr>
          <p:nvPr/>
        </p:nvPicPr>
        <p:blipFill>
          <a:blip r:embed="rId9" cstate="print"/>
          <a:srcRect l="9963" t="19697" r="11025" b="19697"/>
          <a:stretch>
            <a:fillRect/>
          </a:stretch>
        </p:blipFill>
        <p:spPr bwMode="auto">
          <a:xfrm>
            <a:off x="857224" y="3286124"/>
            <a:ext cx="307183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949825" y="1600200"/>
            <a:ext cx="3435350" cy="4525963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3357554" y="0"/>
            <a:ext cx="298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ІІ строфа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5445125"/>
            <a:ext cx="9144000" cy="1412875"/>
            <a:chOff x="0" y="3430"/>
            <a:chExt cx="5760" cy="890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0" y="3566"/>
              <a:ext cx="5760" cy="754"/>
              <a:chOff x="0" y="3566"/>
              <a:chExt cx="5760" cy="754"/>
            </a:xfrm>
          </p:grpSpPr>
          <p:pic>
            <p:nvPicPr>
              <p:cNvPr id="38921" name="Picture 9" descr="121779eb275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132" b="87755"/>
              <a:stretch>
                <a:fillRect/>
              </a:stretch>
            </p:blipFill>
            <p:spPr bwMode="auto">
              <a:xfrm>
                <a:off x="0" y="3832"/>
                <a:ext cx="4592" cy="488"/>
              </a:xfrm>
              <a:prstGeom prst="rect">
                <a:avLst/>
              </a:prstGeom>
              <a:noFill/>
            </p:spPr>
          </p:pic>
          <p:pic>
            <p:nvPicPr>
              <p:cNvPr id="38922" name="Picture 10" descr="121779eb275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132" r="21259" b="83640"/>
              <a:stretch>
                <a:fillRect/>
              </a:stretch>
            </p:blipFill>
            <p:spPr bwMode="auto">
              <a:xfrm>
                <a:off x="2279" y="3566"/>
                <a:ext cx="3481" cy="754"/>
              </a:xfrm>
              <a:prstGeom prst="rect">
                <a:avLst/>
              </a:prstGeom>
              <a:noFill/>
            </p:spPr>
          </p:pic>
          <p:pic>
            <p:nvPicPr>
              <p:cNvPr id="38923" name="Picture 11" descr="121779eb275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132" r="21259" b="83640"/>
              <a:stretch>
                <a:fillRect/>
              </a:stretch>
            </p:blipFill>
            <p:spPr bwMode="auto">
              <a:xfrm>
                <a:off x="0" y="3566"/>
                <a:ext cx="3481" cy="754"/>
              </a:xfrm>
              <a:prstGeom prst="rect">
                <a:avLst/>
              </a:prstGeom>
              <a:noFill/>
            </p:spPr>
          </p:pic>
        </p:grpSp>
        <p:pic>
          <p:nvPicPr>
            <p:cNvPr id="38924" name="Picture 12" descr="82fd1482f799==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3948844">
              <a:off x="2867" y="3625"/>
              <a:ext cx="433" cy="498"/>
            </a:xfrm>
            <a:prstGeom prst="rect">
              <a:avLst/>
            </a:prstGeom>
            <a:noFill/>
          </p:spPr>
        </p:pic>
        <p:pic>
          <p:nvPicPr>
            <p:cNvPr id="38925" name="Picture 13" descr="82fd1482f799=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-3094710">
              <a:off x="2116" y="3605"/>
              <a:ext cx="433" cy="537"/>
            </a:xfrm>
            <a:prstGeom prst="rect">
              <a:avLst/>
            </a:prstGeom>
            <a:noFill/>
          </p:spPr>
        </p:pic>
        <p:pic>
          <p:nvPicPr>
            <p:cNvPr id="38926" name="Picture 14" descr="d8e1aaec30f9="/>
            <p:cNvPicPr>
              <a:picLocks noChangeAspect="1" noChangeArrowheads="1"/>
            </p:cNvPicPr>
            <p:nvPr/>
          </p:nvPicPr>
          <p:blipFill>
            <a:blip r:embed="rId7" cstate="print"/>
            <a:srcRect t="10263"/>
            <a:stretch>
              <a:fillRect/>
            </a:stretch>
          </p:blipFill>
          <p:spPr bwMode="auto">
            <a:xfrm rot="8793441">
              <a:off x="2517" y="3838"/>
              <a:ext cx="350" cy="363"/>
            </a:xfrm>
            <a:prstGeom prst="rect">
              <a:avLst/>
            </a:prstGeom>
            <a:noFill/>
          </p:spPr>
        </p:pic>
        <p:pic>
          <p:nvPicPr>
            <p:cNvPr id="38927" name="Picture 15" descr="d8e1aaec30f9==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24" y="3566"/>
              <a:ext cx="499" cy="484"/>
            </a:xfrm>
            <a:prstGeom prst="rect">
              <a:avLst/>
            </a:prstGeom>
            <a:noFill/>
          </p:spPr>
        </p:pic>
        <p:pic>
          <p:nvPicPr>
            <p:cNvPr id="38928" name="Picture 16" descr="d8e1aaec30f9==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6" y="3566"/>
              <a:ext cx="499" cy="484"/>
            </a:xfrm>
            <a:prstGeom prst="rect">
              <a:avLst/>
            </a:prstGeom>
            <a:noFill/>
          </p:spPr>
        </p:pic>
        <p:pic>
          <p:nvPicPr>
            <p:cNvPr id="38929" name="Picture 17" descr="d8e1aaec30f9==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72" y="3430"/>
              <a:ext cx="499" cy="484"/>
            </a:xfrm>
            <a:prstGeom prst="rect">
              <a:avLst/>
            </a:prstGeom>
            <a:noFill/>
          </p:spPr>
        </p:pic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 cstate="print"/>
          <a:srcRect t="22108" b="22108"/>
          <a:stretch>
            <a:fillRect/>
          </a:stretch>
        </p:blipFill>
        <p:spPr>
          <a:xfrm>
            <a:off x="214313" y="285750"/>
            <a:ext cx="3779837" cy="3441700"/>
          </a:xfrm>
          <a:prstGeom prst="rect">
            <a:avLst/>
          </a:prstGeom>
          <a:noFill/>
        </p:spPr>
      </p:pic>
      <p:sp>
        <p:nvSpPr>
          <p:cNvPr id="17" name="Текст 6"/>
          <p:cNvSpPr txBox="1">
            <a:spLocks/>
          </p:cNvSpPr>
          <p:nvPr/>
        </p:nvSpPr>
        <p:spPr>
          <a:xfrm>
            <a:off x="285750" y="3786188"/>
            <a:ext cx="5000625" cy="19288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Дух нагадав герою про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його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самотнє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нещасне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дитинство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зачерствілу</a:t>
            </a:r>
            <a:r>
              <a:rPr lang="ru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зрілість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нездатність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любити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нікого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і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нічого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крім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грошей.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1785926"/>
            <a:ext cx="3509963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755650" y="192088"/>
            <a:ext cx="43767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uk-UA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Дух Нинішнього Різдва</a:t>
            </a:r>
            <a:endParaRPr kumimoji="0" lang="ru-RU" sz="2800" b="1" i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666666\Діккенс\20497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r>
              <a:rPr lang="uk-UA" sz="4000" b="1" i="1" dirty="0" smtClean="0"/>
              <a:t>Подорож у Сучасне</a:t>
            </a:r>
            <a:endParaRPr lang="ru-RU" sz="4000" b="1" i="1" dirty="0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3857652" cy="4525963"/>
          </a:xfrm>
        </p:spPr>
        <p:txBody>
          <a:bodyPr>
            <a:normAutofit fontScale="92500" lnSpcReduction="20000"/>
          </a:bodyPr>
          <a:lstStyle/>
          <a:p>
            <a:r>
              <a:rPr lang="uk-UA" b="1" i="1" dirty="0" err="1" smtClean="0"/>
              <a:t>Скрудж</a:t>
            </a:r>
            <a:r>
              <a:rPr lang="uk-UA" b="1" i="1" dirty="0" smtClean="0"/>
              <a:t> перенісся в домівки свого бідного писаря, племінника. Скрізь святкували Різдво, сподівалися на краще. Чув </a:t>
            </a:r>
            <a:r>
              <a:rPr lang="uk-UA" b="1" i="1" dirty="0" err="1" smtClean="0"/>
              <a:t>Скрудж</a:t>
            </a:r>
            <a:r>
              <a:rPr lang="uk-UA" b="1" i="1" dirty="0" smtClean="0"/>
              <a:t>, як в обох родинах згадали його, пожаліли і побажали щастя</a:t>
            </a:r>
            <a:r>
              <a:rPr lang="ru-RU" b="1" i="1" dirty="0" smtClean="0"/>
              <a:t>.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1500174"/>
            <a:ext cx="4038600" cy="442912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000364" y="0"/>
            <a:ext cx="31646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ІІІ строфа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шаблони\WaveMaster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749" y="0"/>
            <a:ext cx="9153749" cy="6858000"/>
          </a:xfrm>
          <a:prstGeom prst="rect">
            <a:avLst/>
          </a:prstGeom>
          <a:noFill/>
        </p:spPr>
      </p:pic>
      <p:pic>
        <p:nvPicPr>
          <p:cNvPr id="6" name="Picture 9" descr="http://s017.radikal.ru/i427/1208/fa/3dc49f7738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63" y="117475"/>
            <a:ext cx="5002212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1"/>
          <p:cNvSpPr txBox="1">
            <a:spLocks noChangeArrowheads="1"/>
          </p:cNvSpPr>
          <p:nvPr/>
        </p:nvSpPr>
        <p:spPr>
          <a:xfrm>
            <a:off x="5143504" y="620712"/>
            <a:ext cx="3786184" cy="3308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Дух </a:t>
            </a:r>
            <a:br>
              <a:rPr kumimoji="0" lang="uk-UA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uk-UA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Прийдешнього Різдва</a:t>
            </a:r>
            <a:endParaRPr kumimoji="0" lang="ru-RU" sz="3600" b="1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anim\шаблоны\NewYearBlueSliad-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/>
          <a:lstStyle/>
          <a:p>
            <a:r>
              <a:rPr lang="uk-UA" b="1" i="1" dirty="0" smtClean="0">
                <a:solidFill>
                  <a:schemeClr val="bg1"/>
                </a:solidFill>
              </a:rPr>
              <a:t>Подорож у Майбутнє</a:t>
            </a:r>
            <a:endParaRPr lang="ru-RU" b="1" i="1" dirty="0" smtClean="0">
              <a:solidFill>
                <a:schemeClr val="bg1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900486" cy="4525963"/>
          </a:xfrm>
        </p:spPr>
        <p:txBody>
          <a:bodyPr>
            <a:normAutofit fontScale="92500"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</a:rPr>
              <a:t>Останній дух показав </a:t>
            </a:r>
            <a:r>
              <a:rPr lang="uk-UA" sz="2400" b="1" i="1" dirty="0" err="1" smtClean="0">
                <a:solidFill>
                  <a:schemeClr val="bg1"/>
                </a:solidFill>
              </a:rPr>
              <a:t>Скруджу</a:t>
            </a:r>
            <a:r>
              <a:rPr lang="uk-UA" sz="2400" b="1" i="1" dirty="0" smtClean="0">
                <a:solidFill>
                  <a:schemeClr val="bg1"/>
                </a:solidFill>
              </a:rPr>
              <a:t> те, що станеться після його смерті. «Ділових людей», яких так поважав </a:t>
            </a:r>
            <a:r>
              <a:rPr lang="uk-UA" sz="2400" b="1" i="1" dirty="0" err="1" smtClean="0">
                <a:solidFill>
                  <a:schemeClr val="bg1"/>
                </a:solidFill>
              </a:rPr>
              <a:t>Скрудж</a:t>
            </a:r>
            <a:r>
              <a:rPr lang="uk-UA" sz="2400" b="1" i="1" dirty="0" smtClean="0">
                <a:solidFill>
                  <a:schemeClr val="bg1"/>
                </a:solidFill>
              </a:rPr>
              <a:t>, цікавило тільки те, кому старий скнара залишив гроші. Чужі люди були біля його мертвого тіла і розкрадали все, що можна було вкрасти. Жахнувся </a:t>
            </a:r>
            <a:r>
              <a:rPr lang="uk-UA" sz="2400" b="1" i="1" dirty="0" err="1" smtClean="0">
                <a:solidFill>
                  <a:schemeClr val="bg1"/>
                </a:solidFill>
              </a:rPr>
              <a:t>Скрудж</a:t>
            </a:r>
            <a:r>
              <a:rPr lang="uk-UA" sz="2400" b="1" i="1" dirty="0" smtClean="0">
                <a:solidFill>
                  <a:schemeClr val="bg1"/>
                </a:solidFill>
              </a:rPr>
              <a:t> і захотів змінити своє життя.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 t="18309" b="28024"/>
          <a:stretch>
            <a:fillRect/>
          </a:stretch>
        </p:blipFill>
        <p:spPr>
          <a:xfrm>
            <a:off x="5000625" y="1357313"/>
            <a:ext cx="3643313" cy="428626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86116" y="0"/>
            <a:ext cx="3047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І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V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строфа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а\anim\шаблоны\31703615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-9726" y="0"/>
            <a:ext cx="9163453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1753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Monotype Corsiva" pitchFamily="66" charset="0"/>
              </a:rPr>
              <a:t/>
            </a:r>
            <a:br>
              <a:rPr lang="uk-UA" b="1" dirty="0" smtClean="0">
                <a:latin typeface="Monotype Corsiva" pitchFamily="66" charset="0"/>
              </a:rPr>
            </a:br>
            <a:r>
              <a:rPr lang="uk-UA" b="1" dirty="0" smtClean="0">
                <a:latin typeface="Monotype Corsiva" pitchFamily="66" charset="0"/>
              </a:rPr>
              <a:t>Правила складання сенкану.</a:t>
            </a:r>
            <a:br>
              <a:rPr lang="uk-UA" b="1" dirty="0" smtClean="0">
                <a:latin typeface="Monotype Corsiva" pitchFamily="66" charset="0"/>
              </a:rPr>
            </a:br>
            <a:endParaRPr lang="ru-RU" b="1" dirty="0">
              <a:latin typeface="Monotype Corsiva" pitchFamily="66" charset="0"/>
            </a:endParaRPr>
          </a:p>
        </p:txBody>
      </p:sp>
      <p:pic>
        <p:nvPicPr>
          <p:cNvPr id="3074" name="Picture 2" descr="D:\Мама\anim\tcvet28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750233" y="3607600"/>
            <a:ext cx="1500172" cy="500062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928802"/>
            <a:ext cx="89297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3200" dirty="0" smtClean="0"/>
              <a:t>Тема ( 1 слово, іменник).</a:t>
            </a:r>
          </a:p>
          <a:p>
            <a:pPr marL="342900" indent="-342900">
              <a:buAutoNum type="arabicPeriod"/>
            </a:pPr>
            <a:r>
              <a:rPr lang="uk-UA" sz="3200" dirty="0" smtClean="0"/>
              <a:t>Опис теми ( 2 слова, прикметники).</a:t>
            </a:r>
          </a:p>
          <a:p>
            <a:pPr marL="342900" indent="-342900">
              <a:buAutoNum type="arabicPeriod"/>
            </a:pPr>
            <a:r>
              <a:rPr lang="uk-UA" sz="3200" dirty="0" smtClean="0"/>
              <a:t>Дія, пов'язана із темою (3 слова,</a:t>
            </a:r>
          </a:p>
          <a:p>
            <a:pPr marL="342900" indent="-342900"/>
            <a:r>
              <a:rPr lang="uk-UA" sz="3200" dirty="0" smtClean="0"/>
              <a:t>обов'язкове дієслово).</a:t>
            </a:r>
          </a:p>
          <a:p>
            <a:pPr marL="342900" indent="-342900"/>
            <a:r>
              <a:rPr lang="uk-UA" sz="3200" dirty="0" smtClean="0"/>
              <a:t>4.Ставлення до теми( 4 слова).</a:t>
            </a:r>
          </a:p>
          <a:p>
            <a:pPr marL="342900" indent="-342900"/>
            <a:r>
              <a:rPr lang="uk-UA" sz="3200" dirty="0" smtClean="0"/>
              <a:t>5.Синонім до теми( 1 слово).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0"/>
            <a:ext cx="4821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Робота в парах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шаблони\1657487_шаблон-зима-белый-снега-птиц-векто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86586"/>
          </a:xfrm>
          <a:prstGeom prst="rect">
            <a:avLst/>
          </a:prstGeom>
          <a:noFill/>
        </p:spPr>
      </p:pic>
      <p:sp>
        <p:nvSpPr>
          <p:cNvPr id="2" name="Овал 1"/>
          <p:cNvSpPr/>
          <p:nvPr/>
        </p:nvSpPr>
        <p:spPr>
          <a:xfrm>
            <a:off x="179388" y="476250"/>
            <a:ext cx="2392362" cy="1308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uk-UA" sz="2400" b="1" i="1" dirty="0">
                <a:solidFill>
                  <a:srgbClr val="CC3300"/>
                </a:solidFill>
                <a:latin typeface="Comic Sans MS" pitchFamily="66" charset="0"/>
              </a:rPr>
              <a:t>Любов до грошей</a:t>
            </a:r>
            <a:endParaRPr kumimoji="0" lang="ru-RU" sz="2400" b="1" i="1" dirty="0">
              <a:solidFill>
                <a:srgbClr val="CC3300"/>
              </a:solidFill>
              <a:latin typeface="Comic Sans MS" pitchFamily="66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908175" y="1412875"/>
            <a:ext cx="2303463" cy="1223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uk-UA" sz="2000" b="1" i="1" dirty="0" smtClean="0">
                <a:solidFill>
                  <a:srgbClr val="CC3300"/>
                </a:solidFill>
                <a:latin typeface="Comic Sans MS" pitchFamily="66" charset="0"/>
              </a:rPr>
              <a:t>Жадібність</a:t>
            </a:r>
            <a:endParaRPr kumimoji="0" lang="ru-RU" sz="2000" b="1" i="1" dirty="0">
              <a:solidFill>
                <a:srgbClr val="CC3300"/>
              </a:solidFill>
              <a:latin typeface="Comic Sans MS" pitchFamily="66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76600" y="2420938"/>
            <a:ext cx="2374900" cy="1217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i="1" dirty="0" smtClean="0">
                <a:solidFill>
                  <a:srgbClr val="CC3300"/>
                </a:solidFill>
                <a:latin typeface="Comic Sans MS" pitchFamily="66" charset="0"/>
              </a:rPr>
              <a:t>Байдужість до оточуючих</a:t>
            </a:r>
            <a:endParaRPr lang="ru-RU" sz="2000" b="1" i="1" dirty="0">
              <a:solidFill>
                <a:srgbClr val="CC3300"/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859338" y="3357563"/>
            <a:ext cx="2524125" cy="1285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uk-UA" sz="2000" b="1" i="1" dirty="0">
                <a:solidFill>
                  <a:srgbClr val="CC3300"/>
                </a:solidFill>
                <a:latin typeface="Comic Sans MS" pitchFamily="66" charset="0"/>
              </a:rPr>
              <a:t>Зрада в коханні, друзів</a:t>
            </a:r>
            <a:endParaRPr kumimoji="0" lang="ru-RU" sz="2000" b="1" i="1" dirty="0">
              <a:solidFill>
                <a:srgbClr val="CC3300"/>
              </a:solidFill>
              <a:latin typeface="Comic Sans MS" pitchFamily="66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143625" y="4437063"/>
            <a:ext cx="2749550" cy="1289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uk-UA" sz="2400" b="1" i="1" dirty="0">
                <a:solidFill>
                  <a:srgbClr val="CC3300"/>
                </a:solidFill>
                <a:latin typeface="Comic Sans MS" pitchFamily="66" charset="0"/>
              </a:rPr>
              <a:t>Самотність</a:t>
            </a:r>
            <a:endParaRPr kumimoji="0" lang="ru-RU" sz="2400" b="1" i="1" dirty="0">
              <a:solidFill>
                <a:srgbClr val="CC3300"/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987675" y="0"/>
            <a:ext cx="5940425" cy="1000125"/>
          </a:xfrm>
          <a:prstGeom prst="rect">
            <a:avLst/>
          </a:prstGeom>
          <a:noFill/>
          <a:ln w="42500" algn="ctr">
            <a:solidFill>
              <a:srgbClr val="B05C05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dirty="0">
              <a:solidFill>
                <a:srgbClr val="FFFFFF"/>
              </a:solidFill>
              <a:latin typeface="Verdana" pitchFamily="34" charset="0"/>
            </a:endParaRPr>
          </a:p>
          <a:p>
            <a:pPr algn="ctr"/>
            <a:r>
              <a:rPr kumimoji="0" lang="uk-UA" sz="32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Ланцюг помилок </a:t>
            </a:r>
            <a:r>
              <a:rPr kumimoji="0" lang="uk-UA" sz="3200" b="1" i="1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Скруджа</a:t>
            </a:r>
            <a:endParaRPr kumimoji="0" lang="ru-RU" sz="3200" b="1" i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49213"/>
            <a:ext cx="9144000" cy="690721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Мама\anim\шаблоны\NewYearBlueSliad-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241" name="Object 3"/>
          <p:cNvGraphicFramePr>
            <a:graphicFrameLocks noChangeAspect="1"/>
          </p:cNvGraphicFramePr>
          <p:nvPr/>
        </p:nvGraphicFramePr>
        <p:xfrm>
          <a:off x="214282" y="438986"/>
          <a:ext cx="8729575" cy="5323640"/>
        </p:xfrm>
        <a:graphic>
          <a:graphicData uri="http://schemas.openxmlformats.org/presentationml/2006/ole">
            <p:oleObj spid="_x0000_s10241" name="Документ" r:id="rId4" imgW="9143968" imgH="5576772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шаблони\3308583-7a05f08a328aab9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38242" name="Picture 2" descr="600x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0" y="4327525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ru-RU" b="1" dirty="0">
                <a:solidFill>
                  <a:schemeClr val="accent2"/>
                </a:solidFill>
                <a:latin typeface="Arial" charset="0"/>
              </a:rPr>
              <a:t>«...— </a:t>
            </a:r>
            <a:r>
              <a:rPr kumimoji="0" lang="ru-RU" sz="2000" b="1" dirty="0">
                <a:solidFill>
                  <a:schemeClr val="accent2"/>
                </a:solidFill>
                <a:latin typeface="Arial" charset="0"/>
              </a:rPr>
              <a:t>Я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шануватиму </a:t>
            </a:r>
            <a:r>
              <a:rPr lang="uk-UA" sz="2000" b="1" dirty="0" smtClean="0">
                <a:solidFill>
                  <a:schemeClr val="accent2"/>
                </a:solidFill>
                <a:latin typeface="Arial" charset="0"/>
              </a:rPr>
              <a:t>в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 своєму серці </a:t>
            </a:r>
            <a:r>
              <a:rPr lang="uk-UA" sz="2000" b="1" dirty="0" smtClean="0">
                <a:solidFill>
                  <a:schemeClr val="accent2"/>
                </a:solidFill>
                <a:latin typeface="Arial" charset="0"/>
              </a:rPr>
              <a:t>Різдво </a:t>
            </a:r>
            <a:r>
              <a:rPr lang="uk-UA" sz="2000" b="1" dirty="0" err="1" smtClean="0">
                <a:solidFill>
                  <a:schemeClr val="accent2"/>
                </a:solidFill>
                <a:latin typeface="Arial" charset="0"/>
              </a:rPr>
              <a:t>ідуматиму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про нього 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цілий 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рік.!Я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спокутую 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минуле </a:t>
            </a:r>
            <a:r>
              <a:rPr lang="uk-UA" sz="2000" b="1" dirty="0" smtClean="0">
                <a:solidFill>
                  <a:schemeClr val="accent2"/>
                </a:solidFill>
                <a:latin typeface="Arial" charset="0"/>
              </a:rPr>
              <a:t>т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еперішнім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і 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майбутнім. </a:t>
            </a:r>
            <a:r>
              <a:rPr lang="uk-UA" sz="2000" b="1" dirty="0" smtClean="0">
                <a:solidFill>
                  <a:schemeClr val="accent2"/>
                </a:solidFill>
                <a:latin typeface="Arial" charset="0"/>
              </a:rPr>
              <a:t>Усі три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Духи </a:t>
            </a:r>
            <a:r>
              <a:rPr lang="uk-UA" sz="2000" b="1" dirty="0" smtClean="0">
                <a:solidFill>
                  <a:schemeClr val="accent2"/>
                </a:solidFill>
                <a:latin typeface="Arial" charset="0"/>
              </a:rPr>
              <a:t>будуть завжди зі мною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.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Я 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не забуду </a:t>
            </a:r>
            <a:r>
              <a:rPr kumimoji="0" lang="uk-UA" sz="2000" b="1" dirty="0" smtClean="0">
                <a:solidFill>
                  <a:schemeClr val="accent2"/>
                </a:solidFill>
                <a:latin typeface="Arial" charset="0"/>
              </a:rPr>
              <a:t>їхньої науки . </a:t>
            </a:r>
            <a:endParaRPr kumimoji="0" lang="uk-UA" sz="2000" b="1" dirty="0">
              <a:solidFill>
                <a:schemeClr val="accent2"/>
              </a:solidFill>
              <a:latin typeface="Arial" charset="0"/>
            </a:endParaRPr>
          </a:p>
          <a:p>
            <a:r>
              <a:rPr kumimoji="0" lang="uk-UA" sz="2000" b="1" dirty="0">
                <a:solidFill>
                  <a:schemeClr val="accent2"/>
                </a:solidFill>
                <a:latin typeface="Arial" charset="0"/>
              </a:rPr>
              <a:t>... Він так палав бажанням швидше здійснити свої добрі наміри, був такий схвильований, що голос виходив уривчастий, хрипкий і не слухався його...»</a:t>
            </a:r>
            <a:r>
              <a:rPr kumimoji="0" lang="uk-UA" sz="2000" dirty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 descr="28f0f0c8fe07"/>
          <p:cNvPicPr>
            <a:picLocks noChangeAspect="1" noChangeArrowheads="1"/>
          </p:cNvPicPr>
          <p:nvPr/>
        </p:nvPicPr>
        <p:blipFill>
          <a:blip r:embed="rId3" cstate="print"/>
          <a:srcRect t="3796" b="3796"/>
          <a:stretch>
            <a:fillRect/>
          </a:stretch>
        </p:blipFill>
        <p:spPr bwMode="auto">
          <a:xfrm>
            <a:off x="928662" y="127000"/>
            <a:ext cx="7272338" cy="6731000"/>
          </a:xfrm>
          <a:prstGeom prst="rect">
            <a:avLst/>
          </a:prstGeom>
          <a:noFill/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643042" y="1500174"/>
            <a:ext cx="68493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00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3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214414" y="1571612"/>
            <a:ext cx="8354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00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3600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157161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Переродження</a:t>
            </a:r>
            <a:r>
              <a:rPr lang="en-US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uk-UA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оновлення,зміна</a:t>
            </a:r>
            <a:endParaRPr lang="ru-RU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3105835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Переродится - </a:t>
            </a:r>
            <a:r>
              <a:rPr lang="uk-UA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стати зовсім іншою людиною</a:t>
            </a:r>
            <a:endParaRPr lang="ru-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G:\666666\Діккенс\1325434906_whitechristm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214290"/>
            <a:ext cx="24833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Притча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G:\ \шаблони\Zimn_sk_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00090"/>
            <a:ext cx="9144000" cy="73580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428604"/>
            <a:ext cx="6572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500306"/>
            <a:ext cx="87154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0"/>
            <a:ext cx="871543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/>
              <a:t>Незвичайне і казкове переродження </a:t>
            </a:r>
            <a:r>
              <a:rPr lang="uk-UA" sz="3200" b="1" dirty="0" err="1" smtClean="0"/>
              <a:t>Скруджа</a:t>
            </a:r>
            <a:r>
              <a:rPr lang="uk-UA" sz="3200" b="1" dirty="0" smtClean="0"/>
              <a:t> ,</a:t>
            </a:r>
            <a:endParaRPr lang="en-US" sz="3200" b="1" dirty="0" smtClean="0"/>
          </a:p>
          <a:p>
            <a:r>
              <a:rPr lang="uk-UA" sz="3200" b="1" dirty="0" smtClean="0"/>
              <a:t> з одного боку, справді є Різдвяним дивом, а з другого тим, що сам Ч. Діккенс завжди вірив у людей, у те, що навіть у найзліших, найчерствіших серцях можна відшукати іскру добра, яка, розгорівшись яскравим полум’ям, розтопить їхні душі і вилікує від усього поганого.</a:t>
            </a:r>
            <a:endParaRPr lang="en-US" sz="3200" b="1" dirty="0" smtClean="0"/>
          </a:p>
          <a:p>
            <a:r>
              <a:rPr lang="uk-UA" sz="3200" b="1" dirty="0" smtClean="0"/>
              <a:t> Письменник нагадує нам, що часто у наших нещастях винні ми самі, у наших руках змінити життя на краще, він хотів показати нам, </a:t>
            </a:r>
            <a:endParaRPr lang="en-US" sz="3200" b="1" dirty="0" smtClean="0"/>
          </a:p>
          <a:p>
            <a:r>
              <a:rPr lang="uk-UA" sz="3200" b="1" dirty="0" smtClean="0"/>
              <a:t>що завжди є надія і можливість змінитися.</a:t>
            </a:r>
            <a:endParaRPr lang="en-US" sz="3200" b="1" dirty="0" smtClean="0"/>
          </a:p>
          <a:p>
            <a:r>
              <a:rPr lang="uk-UA" sz="3200" b="1" dirty="0" smtClean="0"/>
              <a:t> Варто лише захотіти.</a:t>
            </a:r>
            <a:endParaRPr lang="ru-RU" sz="3200" b="1" dirty="0" smtClean="0"/>
          </a:p>
          <a:p>
            <a:r>
              <a:rPr lang="uk-UA" sz="3200" b="1" dirty="0" smtClean="0"/>
              <a:t> 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:\шаблони\3308583-7a05f08a328aab9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22263" y="258763"/>
          <a:ext cx="8604250" cy="6162675"/>
        </p:xfrm>
        <a:graphic>
          <a:graphicData uri="http://schemas.openxmlformats.org/presentationml/2006/ole">
            <p:oleObj spid="_x0000_s4098" name="Документ" r:id="rId4" imgW="8848647" imgH="6336853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:\Мама\anim\шаблоны\NewYearBlueSliad-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928670"/>
            <a:ext cx="8229600" cy="357983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Не гроші роблять людину щасливою, а людяність!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G:\ \666666\Діккенс\2049758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00364" y="571480"/>
            <a:ext cx="3593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Рефлексія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2071678"/>
            <a:ext cx="81923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smtClean="0"/>
              <a:t> </a:t>
            </a:r>
            <a:endParaRPr lang="ru-RU" sz="3200" b="1" dirty="0" smtClean="0"/>
          </a:p>
          <a:p>
            <a:endParaRPr lang="ru-RU" b="1" dirty="0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373272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lang="en-US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lang="en-US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lang="en-US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lang="en-US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Дайте відповідь на запитання: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Що робить людину щасливою?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закінчивши речення: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вважаю, щасливою людину робить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тому, що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 переконати у цьому може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3000" algn="l"/>
              </a:tabLst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Отже, щоб бути щасливим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G:\666666\Діккенс\4375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2" y="0"/>
            <a:ext cx="9139257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14480" y="428604"/>
            <a:ext cx="6211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Домашнє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завдання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5" y="2143116"/>
            <a:ext cx="7858181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4800" b="1" cap="none" spc="150" dirty="0" err="1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Прочитати</a:t>
            </a:r>
            <a:r>
              <a:rPr lang="ru-RU" sz="4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роман</a:t>
            </a:r>
          </a:p>
          <a:p>
            <a:pPr algn="ctr"/>
            <a:r>
              <a:rPr lang="ru-RU" sz="4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4800" b="1" cap="none" spc="150" dirty="0" err="1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Даніеля</a:t>
            </a:r>
            <a:r>
              <a:rPr lang="ru-RU" sz="4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Дефо</a:t>
            </a:r>
          </a:p>
          <a:p>
            <a:pPr algn="ctr"/>
            <a:r>
              <a:rPr lang="ru-RU" sz="4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«</a:t>
            </a:r>
            <a:r>
              <a:rPr lang="ru-RU" sz="4800" b="1" cap="none" spc="150" dirty="0" err="1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Робінзон</a:t>
            </a:r>
            <a:r>
              <a:rPr lang="ru-RU" sz="4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Крузо»</a:t>
            </a:r>
            <a:endParaRPr lang="ru-RU" sz="48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G:\666666\Діккенс\S-Novim-rokom-ta-Rizdvom-Hrystovym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57290" y="2214554"/>
            <a:ext cx="62152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Веселих канікул!</a:t>
            </a:r>
            <a:endParaRPr lang="uk-UA" sz="5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5934670"/>
            <a:ext cx="4054315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8000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Оцінювання</a:t>
            </a:r>
            <a:endParaRPr lang="ru-RU" sz="5400" b="1" cap="none" spc="0" dirty="0">
              <a:ln w="18000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695</Words>
  <Application>Microsoft Office PowerPoint</Application>
  <PresentationFormat>Экран (4:3)</PresentationFormat>
  <Paragraphs>98</Paragraphs>
  <Slides>34</Slides>
  <Notes>0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Тема Office</vt:lpstr>
      <vt:lpstr>Документ</vt:lpstr>
      <vt:lpstr> Підсумковий урок   Тема уроку:      Диво Різдва  (за повістю Чарльза Діккенса “ Різдвяна пісня в прозі ”)</vt:lpstr>
      <vt:lpstr>    Мета:  узагальнити знання учнів  про повість Ч.Діккенса  «Різдвяна пісня в прозі»;  перевірити , наскільки уважно  і вдумливо вони читають;  розвивати творчу уяву, художні  здібності учнів;        виховувати старанність, інтерес  до  літератури та культури різних народів.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Відеофрагмент фільму</vt:lpstr>
      <vt:lpstr>Слайд 14</vt:lpstr>
      <vt:lpstr>Подорож у дитинство та юність</vt:lpstr>
      <vt:lpstr>Слайд 16</vt:lpstr>
      <vt:lpstr>Слайд 17</vt:lpstr>
      <vt:lpstr>Подорож у Сучасне</vt:lpstr>
      <vt:lpstr>Слайд 19</vt:lpstr>
      <vt:lpstr>Подорож у Майбутнє</vt:lpstr>
      <vt:lpstr> Правила складання сенкану. 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64</cp:revision>
  <dcterms:modified xsi:type="dcterms:W3CDTF">2013-12-23T16:33:07Z</dcterms:modified>
</cp:coreProperties>
</file>