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9" r:id="rId3"/>
    <p:sldId id="261" r:id="rId4"/>
    <p:sldId id="260" r:id="rId5"/>
    <p:sldId id="257" r:id="rId6"/>
    <p:sldId id="266" r:id="rId7"/>
    <p:sldId id="258" r:id="rId8"/>
    <p:sldId id="262" r:id="rId9"/>
    <p:sldId id="263" r:id="rId10"/>
    <p:sldId id="265" r:id="rId11"/>
    <p:sldId id="264" r:id="rId12"/>
    <p:sldId id="267" r:id="rId13"/>
    <p:sldId id="269" r:id="rId14"/>
    <p:sldId id="268" r:id="rId15"/>
    <p:sldId id="270" r:id="rId16"/>
    <p:sldId id="271" r:id="rId17"/>
    <p:sldId id="275" r:id="rId18"/>
    <p:sldId id="272" r:id="rId19"/>
    <p:sldId id="273" r:id="rId20"/>
    <p:sldId id="276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248D2-7647-4240-A611-1EDE1701E99D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D829F-8A27-46C5-B61F-A114FAA9A2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056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D829F-8A27-46C5-B61F-A114FAA9A23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quote.org/wiki/%D0%92%D0%BE%D0%BB%D1%8C%D1%82%D0%B5%D1%8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1%D1%83%D1%85%D0%B5%D0%BD%D0%B2%D0%B0%D0%BB%D1%8C%D0%B4#cite_note-autogenerated1-1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ru.wikipedia.org/wiki/%D0%90%D1%81%D1%82%D0%B5%D1%80%D0%BE%D0%B8%D0%B4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</a:t>
            </a:r>
            <a:r>
              <a:rPr lang="uk-UA" dirty="0" err="1" smtClean="0"/>
              <a:t>ітература</a:t>
            </a:r>
            <a:r>
              <a:rPr lang="uk-UA" dirty="0" smtClean="0"/>
              <a:t> проти війни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Друга світова війна у європейській поезії</a:t>
            </a:r>
            <a:endParaRPr lang="ru-RU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ownloads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088232" cy="27363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Війна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лихо та </a:t>
            </a:r>
            <a:r>
              <a:rPr lang="ru-RU" sz="2800" dirty="0" err="1" smtClean="0"/>
              <a:t>злочин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укладає</a:t>
            </a:r>
            <a:r>
              <a:rPr lang="ru-RU" sz="2800" dirty="0" smtClean="0"/>
              <a:t> в </a:t>
            </a:r>
            <a:r>
              <a:rPr lang="ru-RU" sz="2800" dirty="0" err="1" smtClean="0"/>
              <a:t>собі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лиха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</a:t>
            </a:r>
            <a:r>
              <a:rPr lang="ru-RU" sz="2800" dirty="0" err="1" smtClean="0"/>
              <a:t>злочини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smtClean="0"/>
              <a:t> — </a:t>
            </a:r>
            <a:r>
              <a:rPr lang="ru-RU" sz="2800" dirty="0" smtClean="0">
                <a:hlinkClick r:id="rId3" tooltip="Вольтер"/>
              </a:rPr>
              <a:t>Вольтер</a:t>
            </a:r>
            <a:endParaRPr lang="ru-RU" sz="2800" dirty="0"/>
          </a:p>
        </p:txBody>
      </p:sp>
      <p:pic>
        <p:nvPicPr>
          <p:cNvPr id="2051" name="Picture 3" descr="C:\Users\Dell\Downloads\96376967_245328286691503_701340913882261094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484784"/>
            <a:ext cx="3635896" cy="3888432"/>
          </a:xfrm>
          <a:prstGeom prst="rect">
            <a:avLst/>
          </a:prstGeom>
          <a:noFill/>
        </p:spPr>
      </p:pic>
      <p:pic>
        <p:nvPicPr>
          <p:cNvPr id="2052" name="Picture 4" descr="C:\Users\Dell\Downloads\unnam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2636912"/>
            <a:ext cx="3190503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Downloads\war_vs_lif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64756" y="2247900"/>
            <a:ext cx="5814487" cy="3878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Національний музей історії України у Другій світовій війні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Downloads\3c1b3f5-a-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056747" cy="3052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Між минулим і сучасним. Оригінальні </a:t>
            </a:r>
            <a:r>
              <a:rPr lang="uk-UA" sz="2800" dirty="0" err="1" smtClean="0"/>
              <a:t>фотоколажі</a:t>
            </a:r>
            <a:r>
              <a:rPr lang="uk-UA" sz="2800" dirty="0" smtClean="0"/>
              <a:t> років війни і сучасного Києва. Зйомки з одного місця</a:t>
            </a:r>
            <a:endParaRPr lang="ru-RU" sz="2800" dirty="0"/>
          </a:p>
        </p:txBody>
      </p:sp>
      <p:pic>
        <p:nvPicPr>
          <p:cNvPr id="3075" name="Picture 3" descr="C:\Users\Dell\Downloads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88840"/>
            <a:ext cx="3600400" cy="3096344"/>
          </a:xfrm>
          <a:prstGeom prst="rect">
            <a:avLst/>
          </a:prstGeom>
          <a:noFill/>
        </p:spPr>
      </p:pic>
      <p:pic>
        <p:nvPicPr>
          <p:cNvPr id="3076" name="Picture 4" descr="C:\Users\Dell\Downloads\image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653136"/>
            <a:ext cx="3024336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Alfred_Margul_Sperb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7"/>
            <a:ext cx="1800200" cy="23762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За допомогою підручника встановіть відповідності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378904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Альфред </a:t>
            </a:r>
            <a:r>
              <a:rPr lang="uk-UA" b="1" dirty="0" err="1" smtClean="0"/>
              <a:t>Маргул-Шпербер</a:t>
            </a:r>
            <a:endParaRPr lang="ru-RU" b="1" dirty="0"/>
          </a:p>
        </p:txBody>
      </p:sp>
      <p:pic>
        <p:nvPicPr>
          <p:cNvPr id="1027" name="Picture 3" descr="C:\Users\Dell\Downloads\KonstantyIldefonsGalczynski19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3" y="1628800"/>
            <a:ext cx="1872208" cy="22322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699792" y="3861048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Константи </a:t>
            </a:r>
            <a:r>
              <a:rPr lang="uk-UA" b="1" dirty="0" err="1" smtClean="0"/>
              <a:t>Ільдефонс</a:t>
            </a:r>
            <a:r>
              <a:rPr lang="uk-UA" b="1" dirty="0" smtClean="0"/>
              <a:t> </a:t>
            </a:r>
            <a:r>
              <a:rPr lang="uk-UA" b="1" dirty="0" err="1" smtClean="0"/>
              <a:t>Галчинський</a:t>
            </a:r>
            <a:endParaRPr lang="ru-RU" b="1" dirty="0"/>
          </a:p>
        </p:txBody>
      </p:sp>
      <p:pic>
        <p:nvPicPr>
          <p:cNvPr id="1029" name="Picture 5" descr="C:\Users\Dell\Downloads\Без названия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00808"/>
            <a:ext cx="2619375" cy="18722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5508104" y="3789040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Булат Шалвович Окуджава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520" y="5157192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Пісня про солдатів з </a:t>
            </a:r>
            <a:r>
              <a:rPr lang="uk-UA" b="1" dirty="0" err="1" smtClean="0"/>
              <a:t>Вестерплятте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55776" y="5157192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До побачення, хлопчики…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16016" y="5085184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Про назву концтабору </a:t>
            </a:r>
            <a:r>
              <a:rPr lang="uk-UA" b="1" dirty="0" err="1" smtClean="0"/>
              <a:t>Бухенвальд</a:t>
            </a:r>
            <a:endParaRPr lang="ru-RU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48264" y="3501008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Румунія </a:t>
            </a:r>
            <a:endParaRPr lang="ru-RU" sz="28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27776" y="1052736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Польща</a:t>
            </a:r>
            <a:endParaRPr lang="ru-RU" sz="28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127776" y="5157192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Росія</a:t>
            </a:r>
            <a:endParaRPr lang="ru-RU" sz="3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Зможу назвати авторів і їх твори</a:t>
            </a:r>
          </a:p>
          <a:p>
            <a:r>
              <a:rPr lang="uk-UA" dirty="0" smtClean="0"/>
              <a:t>Зможу визначити тему і ідею творів</a:t>
            </a:r>
          </a:p>
          <a:p>
            <a:r>
              <a:rPr lang="uk-UA" dirty="0" smtClean="0"/>
              <a:t>Зможу назвати основні художні прийоми, за допомогою яких автори створюють картини життя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Я досягну успіху, якщо…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Румунський німецькомовний поет і перекладач</a:t>
            </a:r>
          </a:p>
          <a:p>
            <a:endParaRPr lang="uk-UA" dirty="0" smtClean="0"/>
          </a:p>
          <a:p>
            <a:r>
              <a:rPr lang="uk-UA" dirty="0" smtClean="0"/>
              <a:t>Завдання за підручником:</a:t>
            </a:r>
          </a:p>
          <a:p>
            <a:r>
              <a:rPr lang="uk-UA" dirty="0" smtClean="0"/>
              <a:t>встановіть зв'язки з Україною </a:t>
            </a:r>
          </a:p>
          <a:p>
            <a:r>
              <a:rPr lang="uk-UA" dirty="0" smtClean="0"/>
              <a:t>Створіть географічну карту життя поета</a:t>
            </a:r>
          </a:p>
          <a:p>
            <a:r>
              <a:rPr lang="uk-UA" dirty="0" smtClean="0"/>
              <a:t>Завдання для роздумів:</a:t>
            </a:r>
          </a:p>
          <a:p>
            <a:r>
              <a:rPr lang="uk-UA" dirty="0" smtClean="0"/>
              <a:t>Чому поета так зацікавила проблема </a:t>
            </a:r>
            <a:r>
              <a:rPr lang="uk-UA" dirty="0" err="1" smtClean="0"/>
              <a:t>Бухенвальду</a:t>
            </a:r>
            <a:r>
              <a:rPr lang="uk-UA" dirty="0" smtClean="0"/>
              <a:t>? (особисті передбачення (біографія)+ підручник)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Альфред </a:t>
            </a:r>
            <a:r>
              <a:rPr lang="uk-UA" dirty="0" err="1" smtClean="0"/>
              <a:t>Маргул-Шпербер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“Про</a:t>
            </a:r>
            <a:r>
              <a:rPr lang="uk-UA" dirty="0" smtClean="0"/>
              <a:t> назву концтабору </a:t>
            </a:r>
            <a:r>
              <a:rPr lang="uk-UA" dirty="0" err="1" smtClean="0"/>
              <a:t>Бухенвальд”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400" dirty="0" smtClean="0"/>
              <a:t>Поезія контрастів (знайдіть їх)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b="1" dirty="0" err="1" smtClean="0">
                <a:solidFill>
                  <a:srgbClr val="FF0000"/>
                </a:solidFill>
              </a:rPr>
              <a:t>Веймар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– місто в Німеччині, </a:t>
            </a:r>
            <a:r>
              <a:rPr lang="uk-UA" dirty="0" err="1" smtClean="0"/>
              <a:t>“культурна</a:t>
            </a:r>
            <a:r>
              <a:rPr lang="uk-UA" dirty="0" smtClean="0"/>
              <a:t> </a:t>
            </a:r>
            <a:r>
              <a:rPr lang="uk-UA" dirty="0" err="1" smtClean="0"/>
              <a:t>столиця”</a:t>
            </a:r>
            <a:r>
              <a:rPr lang="uk-UA" dirty="0" smtClean="0"/>
              <a:t>.</a:t>
            </a:r>
          </a:p>
          <a:p>
            <a:r>
              <a:rPr lang="uk-UA" dirty="0" smtClean="0"/>
              <a:t>Центр німецького Просвітництва. В місті проживали такі відомі поети, як Гете, Шиллер, відомий філософ Ніцше</a:t>
            </a:r>
          </a:p>
          <a:p>
            <a:endParaRPr lang="uk-UA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3" name="Picture 3" descr="C:\Users\Dell\Downloads\Без названия (2)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84784"/>
            <a:ext cx="2619375" cy="1743075"/>
          </a:xfrm>
          <a:prstGeom prst="rect">
            <a:avLst/>
          </a:prstGeom>
          <a:noFill/>
        </p:spPr>
      </p:pic>
      <p:pic>
        <p:nvPicPr>
          <p:cNvPr id="5122" name="Picture 2" descr="C:\Users\Dell\Downloads\290px-Weimar_-_Blick_zu_Herderkirche_&amp;_Stadtschlo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772816"/>
            <a:ext cx="3024336" cy="1368152"/>
          </a:xfrm>
          <a:prstGeom prst="rect">
            <a:avLst/>
          </a:prstGeom>
          <a:noFill/>
        </p:spPr>
      </p:pic>
      <p:pic>
        <p:nvPicPr>
          <p:cNvPr id="5124" name="Picture 4" descr="C:\Users\Dell\Downloads\Без названия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3526438"/>
            <a:ext cx="2667000" cy="1714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463988" y="3670920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rgbClr val="FF0000"/>
                </a:solidFill>
              </a:rPr>
              <a:t>Бухенвальд</a:t>
            </a:r>
            <a:r>
              <a:rPr lang="uk-UA" b="1" dirty="0" smtClean="0"/>
              <a:t> – один із найкрупніших  концтаборів смерті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64088" y="551723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chemeClr val="tx2"/>
                </a:solidFill>
              </a:rPr>
              <a:t>“Бухенвальд”</a:t>
            </a:r>
            <a:r>
              <a:rPr lang="uk-UA" b="1" dirty="0" smtClean="0">
                <a:solidFill>
                  <a:schemeClr val="tx2"/>
                </a:solidFill>
              </a:rPr>
              <a:t> у перекладі означає </a:t>
            </a:r>
            <a:r>
              <a:rPr lang="uk-UA" b="1" dirty="0" err="1" smtClean="0">
                <a:solidFill>
                  <a:schemeClr val="tx2"/>
                </a:solidFill>
              </a:rPr>
              <a:t>“буковий</a:t>
            </a:r>
            <a:r>
              <a:rPr lang="uk-UA" b="1" dirty="0" smtClean="0">
                <a:solidFill>
                  <a:schemeClr val="tx2"/>
                </a:solidFill>
              </a:rPr>
              <a:t> </a:t>
            </a:r>
            <a:r>
              <a:rPr lang="uk-UA" b="1" dirty="0" err="1" smtClean="0">
                <a:solidFill>
                  <a:schemeClr val="tx2"/>
                </a:solidFill>
              </a:rPr>
              <a:t>ліс”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660251"/>
              </p:ext>
            </p:extLst>
          </p:nvPr>
        </p:nvGraphicFramePr>
        <p:xfrm>
          <a:off x="6876256" y="1785570"/>
          <a:ext cx="2160240" cy="1554480"/>
        </p:xfrm>
        <a:graphic>
          <a:graphicData uri="http://schemas.openxmlformats.org/drawingml/2006/table">
            <a:tbl>
              <a:tblPr/>
              <a:tblGrid>
                <a:gridCol w="1123325"/>
                <a:gridCol w="1036915"/>
              </a:tblGrid>
              <a:tr h="576064">
                <a:tc>
                  <a:txBody>
                    <a:bodyPr/>
                    <a:lstStyle/>
                    <a:p>
                      <a:pPr fontAlgn="t"/>
                      <a:r>
                        <a:rPr lang="ru-RU" dirty="0"/>
                        <a:t>Число 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увязнених</a:t>
                      </a:r>
                      <a:endParaRPr lang="ru-RU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 smtClean="0"/>
                        <a:t>Більш</a:t>
                      </a:r>
                      <a:endParaRPr lang="ru-RU" dirty="0" smtClean="0"/>
                    </a:p>
                    <a:p>
                      <a:pPr fontAlgn="t"/>
                      <a:r>
                        <a:rPr lang="ru-RU" dirty="0" smtClean="0"/>
                        <a:t>250 </a:t>
                      </a:r>
                      <a:r>
                        <a:rPr lang="ru-RU" dirty="0"/>
                        <a:t>000</a:t>
                      </a:r>
                      <a:r>
                        <a:rPr lang="ru-RU" b="0" i="0" u="none" strike="noStrike" baseline="30000" dirty="0">
                          <a:solidFill>
                            <a:srgbClr val="0B0080"/>
                          </a:solidFill>
                          <a:hlinkClick r:id="rId6"/>
                        </a:rPr>
                        <a:t>[1]</a:t>
                      </a:r>
                      <a:endParaRPr lang="ru-RU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fontAlgn="t"/>
                      <a:r>
                        <a:rPr lang="ru-RU" dirty="0" smtClean="0"/>
                        <a:t>Число</a:t>
                      </a:r>
                    </a:p>
                    <a:p>
                      <a:pPr fontAlgn="t"/>
                      <a:r>
                        <a:rPr lang="ru-RU" dirty="0" err="1" smtClean="0"/>
                        <a:t>загиблих</a:t>
                      </a:r>
                      <a:endParaRPr lang="ru-RU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 </a:t>
                      </a:r>
                      <a:r>
                        <a:rPr lang="ru-RU" dirty="0"/>
                        <a:t>56 000</a:t>
                      </a:r>
                      <a:r>
                        <a:rPr lang="ru-RU" b="0" i="0" u="none" strike="noStrike" baseline="30000" dirty="0">
                          <a:solidFill>
                            <a:srgbClr val="0B0080"/>
                          </a:solidFill>
                          <a:hlinkClick r:id="rId6"/>
                        </a:rPr>
                        <a:t>[1]</a:t>
                      </a:r>
                      <a:endParaRPr lang="ru-RU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000" dirty="0" err="1" smtClean="0"/>
              <a:t>Визначіть</a:t>
            </a:r>
            <a:r>
              <a:rPr lang="uk-UA" sz="2000" dirty="0" smtClean="0"/>
              <a:t> контрасти у творі</a:t>
            </a:r>
            <a:br>
              <a:rPr lang="uk-UA" sz="2000" dirty="0" smtClean="0"/>
            </a:br>
            <a:r>
              <a:rPr lang="uk-UA" sz="2000" dirty="0" smtClean="0"/>
              <a:t> (читання тексту). Чому ліричний герой не може  згадувати свою юність?</a:t>
            </a:r>
            <a:endParaRPr lang="ru-RU" sz="2000" dirty="0"/>
          </a:p>
        </p:txBody>
      </p:sp>
      <p:pic>
        <p:nvPicPr>
          <p:cNvPr id="6146" name="Picture 2" descr="C:\Users\Dell\Downloads\300px-Buchenwald_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35696" y="3789040"/>
            <a:ext cx="1524000" cy="2032000"/>
          </a:xfrm>
          <a:prstGeom prst="rect">
            <a:avLst/>
          </a:prstGeom>
          <a:noFill/>
        </p:spPr>
      </p:pic>
      <p:pic>
        <p:nvPicPr>
          <p:cNvPr id="6145" name="Picture 1" descr="C:\Users\Dell\Downloads\5f5418514e99bd72f100efbb179b31b5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80112" y="4005064"/>
            <a:ext cx="2857500" cy="2085975"/>
          </a:xfrm>
          <a:prstGeom prst="rect">
            <a:avLst/>
          </a:prstGeom>
          <a:noFill/>
        </p:spPr>
      </p:pic>
      <p:pic>
        <p:nvPicPr>
          <p:cNvPr id="6147" name="Picture 3" descr="C:\Users\Dell\Downloads\b077490ffa5b4ccf09ad249b9da967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844824"/>
            <a:ext cx="3124287" cy="19442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8" name="Picture 4" descr="C:\Users\Dell\Downloads\Без названия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988840"/>
            <a:ext cx="2409825" cy="1895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Запам'ятав, що ______________</a:t>
            </a:r>
          </a:p>
          <a:p>
            <a:r>
              <a:rPr lang="uk-UA" dirty="0" smtClean="0"/>
              <a:t>Визначаю основну ідею твору:_________</a:t>
            </a:r>
          </a:p>
          <a:p>
            <a:r>
              <a:rPr lang="uk-UA" dirty="0" smtClean="0"/>
              <a:t>Розумію, </a:t>
            </a:r>
            <a:r>
              <a:rPr lang="uk-UA" dirty="0" err="1" smtClean="0"/>
              <a:t>що__________</a:t>
            </a:r>
            <a:r>
              <a:rPr lang="uk-UA" dirty="0" smtClean="0"/>
              <a:t>___</a:t>
            </a:r>
          </a:p>
          <a:p>
            <a:r>
              <a:rPr lang="uk-UA" dirty="0" smtClean="0"/>
              <a:t>Раджу _____________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я вже знаю і можу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95936" y="4509120"/>
            <a:ext cx="4752528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Я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визначив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художні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прийоми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, за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допомогою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яких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автор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виражає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ідею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</a:rPr>
              <a:t>твору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Видатний польський поет</a:t>
            </a:r>
          </a:p>
          <a:p>
            <a:endParaRPr lang="uk-UA" dirty="0" smtClean="0"/>
          </a:p>
          <a:p>
            <a:r>
              <a:rPr lang="uk-UA" dirty="0" smtClean="0"/>
              <a:t>Завдання:</a:t>
            </a:r>
          </a:p>
          <a:p>
            <a:r>
              <a:rPr lang="uk-UA" dirty="0" smtClean="0"/>
              <a:t>Чи можна долю поета </a:t>
            </a:r>
            <a:r>
              <a:rPr lang="uk-UA" dirty="0" err="1" smtClean="0"/>
              <a:t>співставити</a:t>
            </a:r>
            <a:r>
              <a:rPr lang="uk-UA" dirty="0" smtClean="0"/>
              <a:t> зі змістом попереднього твору (знайдіть доказ)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Константи </a:t>
            </a:r>
            <a:r>
              <a:rPr lang="uk-UA" dirty="0" err="1" smtClean="0"/>
              <a:t>Ільдефонс</a:t>
            </a:r>
            <a:r>
              <a:rPr lang="uk-UA" dirty="0" smtClean="0"/>
              <a:t> </a:t>
            </a:r>
            <a:r>
              <a:rPr lang="uk-UA" dirty="0" err="1" smtClean="0"/>
              <a:t>Галчинський</a:t>
            </a:r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Пісня про солдатів з </a:t>
            </a:r>
            <a:r>
              <a:rPr lang="uk-UA" dirty="0" err="1" smtClean="0"/>
              <a:t>Вестерплятте</a:t>
            </a:r>
            <a:endParaRPr lang="ru-RU" dirty="0"/>
          </a:p>
        </p:txBody>
      </p:sp>
      <p:pic>
        <p:nvPicPr>
          <p:cNvPr id="23554" name="Picture 2" descr="C:\Users\Dell\Downloads\300px-Memor_Westerplatte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289548" cy="367240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Вестерплятте</a:t>
            </a:r>
            <a:r>
              <a:rPr lang="uk-UA" dirty="0" smtClean="0"/>
              <a:t> – півострів неподалік від </a:t>
            </a:r>
            <a:r>
              <a:rPr lang="uk-UA" dirty="0" err="1" smtClean="0"/>
              <a:t>Гданьську</a:t>
            </a:r>
            <a:r>
              <a:rPr lang="uk-UA" dirty="0" smtClean="0"/>
              <a:t> </a:t>
            </a:r>
          </a:p>
          <a:p>
            <a:r>
              <a:rPr lang="uk-UA" dirty="0" smtClean="0"/>
              <a:t>Упродовж першого тижня війни польський гарнізон стримував натиск фашистів, які за кількістю значно перевищували захисників.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Пам</a:t>
            </a:r>
            <a:r>
              <a:rPr lang="en-US" dirty="0" smtClean="0"/>
              <a:t>’</a:t>
            </a:r>
            <a:r>
              <a:rPr lang="ru-RU" dirty="0" err="1" smtClean="0"/>
              <a:t>ятник</a:t>
            </a:r>
            <a:r>
              <a:rPr lang="ru-RU" dirty="0" smtClean="0"/>
              <a:t> за</a:t>
            </a:r>
            <a:r>
              <a:rPr lang="uk-UA" dirty="0" err="1" smtClean="0"/>
              <a:t>хисникам</a:t>
            </a:r>
            <a:r>
              <a:rPr lang="uk-UA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Вестерплятте</a:t>
            </a:r>
            <a:r>
              <a:rPr lang="ru-RU" dirty="0" smtClean="0"/>
              <a:t> </a:t>
            </a:r>
          </a:p>
          <a:p>
            <a:r>
              <a:rPr lang="uk-UA" dirty="0" smtClean="0"/>
              <a:t>У </a:t>
            </a:r>
            <a:r>
              <a:rPr lang="uk-UA" dirty="0" err="1" smtClean="0"/>
              <a:t>Гданьську</a:t>
            </a:r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Завдання до читання тексту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 smtClean="0"/>
              <a:t>Як у вірші описується подвиг солдат (процитуйте)?</a:t>
            </a:r>
          </a:p>
          <a:p>
            <a:r>
              <a:rPr lang="uk-UA" dirty="0" smtClean="0"/>
              <a:t>Як самі солдати відносяться до свого подвигу? Про що це свідчить?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P255\Downloads\Без названия (3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4917"/>
            <a:ext cx="3196952" cy="437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441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 smtClean="0"/>
              <a:t>Яке відношення до вірша мають ці природні явища? Зробіть висновок про зв’язок людини, природи, вічності</a:t>
            </a:r>
            <a:endParaRPr lang="ru-RU" sz="2400" b="1" dirty="0"/>
          </a:p>
        </p:txBody>
      </p:sp>
      <p:pic>
        <p:nvPicPr>
          <p:cNvPr id="1026" name="Picture 2" descr="C:\Users\HP255\Downloads\Без названия (2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690255"/>
            <a:ext cx="2733675" cy="16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255\Downloads\depositphotos_9878220-stock-photo-wood-glade-and-riv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38105"/>
            <a:ext cx="3095030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255\Downloads\Без названия (30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2" y="1703009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P255\Downloads\vere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8"/>
            <a:ext cx="3334891" cy="2219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P255\Downloads\7321922304108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5"/>
            <a:ext cx="3079229" cy="2360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Запам'ятав, що ______________</a:t>
            </a:r>
          </a:p>
          <a:p>
            <a:r>
              <a:rPr lang="uk-UA" dirty="0" smtClean="0"/>
              <a:t>Визначаю основну ідею твору:_________</a:t>
            </a:r>
          </a:p>
          <a:p>
            <a:r>
              <a:rPr lang="uk-UA" dirty="0" smtClean="0"/>
              <a:t>Розумію, </a:t>
            </a:r>
            <a:r>
              <a:rPr lang="uk-UA" dirty="0" err="1" smtClean="0"/>
              <a:t>що__________</a:t>
            </a:r>
            <a:r>
              <a:rPr lang="uk-UA" dirty="0" smtClean="0"/>
              <a:t>___</a:t>
            </a:r>
          </a:p>
          <a:p>
            <a:r>
              <a:rPr lang="uk-UA" dirty="0" smtClean="0"/>
              <a:t>Раджу _____________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я вже знаю і можу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4941168"/>
            <a:ext cx="4572000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Я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визначив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художні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прийоми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, за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допомогою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яких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автор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виражає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ідею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твору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85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Підготувати коротку інформацію про Булата Шалвовича Окуджаву (Хто? Звідки? Коли? Про що? ). Чому тема війни посідає значне місце у творчості  поета?</a:t>
            </a:r>
          </a:p>
          <a:p>
            <a:r>
              <a:rPr lang="uk-UA" dirty="0" smtClean="0"/>
              <a:t>2. Мати при собі текст вірша «До побачення, хлопчики» (</a:t>
            </a:r>
            <a:r>
              <a:rPr lang="uk-UA" dirty="0" err="1" smtClean="0"/>
              <a:t>“До</a:t>
            </a:r>
            <a:r>
              <a:rPr lang="uk-UA" dirty="0" smtClean="0"/>
              <a:t> </a:t>
            </a:r>
            <a:r>
              <a:rPr lang="uk-UA" dirty="0" err="1" smtClean="0"/>
              <a:t>свидания</a:t>
            </a:r>
            <a:r>
              <a:rPr lang="uk-UA" dirty="0" smtClean="0"/>
              <a:t>, </a:t>
            </a:r>
            <a:r>
              <a:rPr lang="uk-UA" smtClean="0"/>
              <a:t>мальчики”)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94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dirty="0" smtClean="0"/>
              <a:t>Булат Шалвович Окуджава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Хто?</a:t>
            </a:r>
          </a:p>
          <a:p>
            <a:r>
              <a:rPr lang="uk-UA" dirty="0" smtClean="0"/>
              <a:t>Де?</a:t>
            </a:r>
          </a:p>
          <a:p>
            <a:r>
              <a:rPr lang="uk-UA" dirty="0" smtClean="0"/>
              <a:t>Коли?</a:t>
            </a:r>
          </a:p>
          <a:p>
            <a:r>
              <a:rPr lang="uk-UA" dirty="0" smtClean="0"/>
              <a:t>Про що?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ru-RU" dirty="0" smtClean="0"/>
              <a:t>Им</a:t>
            </a:r>
            <a:r>
              <a:rPr lang="en-US" dirty="0" smtClean="0"/>
              <a:t>’</a:t>
            </a:r>
            <a:r>
              <a:rPr lang="ru-RU" dirty="0" smtClean="0"/>
              <a:t>я Окуджав</a:t>
            </a:r>
            <a:r>
              <a:rPr lang="uk-UA" dirty="0" smtClean="0"/>
              <a:t>и </a:t>
            </a:r>
            <a:r>
              <a:rPr lang="ru-RU" dirty="0" err="1" smtClean="0"/>
              <a:t>присвоєно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Астероид"/>
              </a:rPr>
              <a:t>астероїду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№ 3149</a:t>
            </a:r>
            <a:r>
              <a:rPr lang="ru-RU" baseline="30000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Dell\Downloads\220px-Okudzhava_194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0625" y="2311400"/>
            <a:ext cx="27940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255\Downloads\cover.1200x1200-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6632"/>
            <a:ext cx="6858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81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Історія вірша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uk-UA" sz="1400" b="1" dirty="0" smtClean="0"/>
              <a:t>У фотоальбомі Булата Окуджави – шкільний випуск 1941 року. Сидять на садових лавках, сміються,  гримасують в об'єктив… </a:t>
            </a:r>
            <a:endParaRPr lang="ru-RU" sz="1400" b="1" dirty="0" smtClean="0"/>
          </a:p>
          <a:p>
            <a:r>
              <a:rPr lang="uk-UA" sz="1400" b="1" dirty="0" smtClean="0"/>
              <a:t>До чого ж красиві парні! Як на підбір. </a:t>
            </a:r>
          </a:p>
          <a:p>
            <a:r>
              <a:rPr lang="uk-UA" sz="1400" b="1" dirty="0" smtClean="0"/>
              <a:t>Потім вони пішли на війну. І загинули всі. Весь випуск.</a:t>
            </a:r>
          </a:p>
          <a:p>
            <a:r>
              <a:rPr lang="uk-UA" sz="1400" b="1" dirty="0" smtClean="0"/>
              <a:t>Тільки в 1958 році Булат Шалвович зміг написати пісню про своїх друзів.</a:t>
            </a:r>
          </a:p>
          <a:p>
            <a:r>
              <a:rPr lang="uk-UA" sz="1400" b="1" dirty="0" smtClean="0"/>
              <a:t>Минулий  мінометник Булат Шалвович Окуджава дуже довго не вважав себе готовим до створення цієї пісні..</a:t>
            </a:r>
          </a:p>
          <a:p>
            <a:r>
              <a:rPr lang="uk-UA" sz="1400" b="1" dirty="0" smtClean="0"/>
              <a:t>Ця пісня присвячена тім молодим людям, з якими він виріс в одному дворі і які не повернулися з війни</a:t>
            </a:r>
            <a:endParaRPr lang="ru-RU" sz="1400" b="1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uk-UA" dirty="0" smtClean="0"/>
              <a:t>І які не </a:t>
            </a:r>
            <a:r>
              <a:rPr lang="uk-UA" dirty="0" err="1" smtClean="0"/>
              <a:t>пов</a:t>
            </a:r>
            <a:endParaRPr lang="ru-RU" dirty="0"/>
          </a:p>
        </p:txBody>
      </p:sp>
      <p:pic>
        <p:nvPicPr>
          <p:cNvPr id="3075" name="Picture 3" descr="C:\Users\HP255\Downloads\images (2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293521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610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 smtClean="0"/>
              <a:t>Це теж поезія контрастів(чому???)</a:t>
            </a:r>
            <a:endParaRPr lang="ru-RU" sz="4000" dirty="0"/>
          </a:p>
        </p:txBody>
      </p:sp>
      <p:pic>
        <p:nvPicPr>
          <p:cNvPr id="2050" name="Picture 2" descr="C:\Users\Dell\Downloads\146029382012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204865"/>
            <a:ext cx="3803650" cy="2952328"/>
          </a:xfrm>
          <a:prstGeom prst="rect">
            <a:avLst/>
          </a:prstGeom>
          <a:noFill/>
        </p:spPr>
      </p:pic>
      <p:pic>
        <p:nvPicPr>
          <p:cNvPr id="2052" name="Picture 4" descr="C:\Users\Dell\Downloads\1851677_original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20888"/>
            <a:ext cx="4021906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/>
              <a:t>Як поет доводить, що “</a:t>
            </a:r>
            <a:r>
              <a:rPr lang="ru-RU" sz="2800" b="1" dirty="0" err="1" smtClean="0"/>
              <a:t>війна</a:t>
            </a:r>
            <a:r>
              <a:rPr lang="ru-RU" sz="2800" b="1" dirty="0" smtClean="0"/>
              <a:t> є лихо та </a:t>
            </a:r>
            <a:r>
              <a:rPr lang="ru-RU" sz="2800" b="1" dirty="0" err="1" smtClean="0"/>
              <a:t>злочин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укладає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собі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всі</a:t>
            </a:r>
            <a:r>
              <a:rPr lang="ru-RU" sz="2800" b="1" dirty="0" smtClean="0"/>
              <a:t> лиха і </a:t>
            </a:r>
            <a:r>
              <a:rPr lang="ru-RU" sz="2800" b="1" dirty="0" err="1" smtClean="0"/>
              <a:t>всі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злочини</a:t>
            </a:r>
            <a:r>
              <a:rPr lang="ru-RU" sz="2800" b="1" dirty="0" smtClean="0"/>
              <a:t>» (робота з текстом)</a:t>
            </a:r>
            <a:endParaRPr lang="ru-RU" sz="2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Ах, война, что ж ты сделала, подлая:</a:t>
            </a:r>
            <a:br>
              <a:rPr lang="ru-RU" dirty="0" smtClean="0"/>
            </a:br>
            <a:r>
              <a:rPr lang="ru-RU" dirty="0" smtClean="0"/>
              <a:t>Стали тихими наши дворы,</a:t>
            </a:r>
            <a:br>
              <a:rPr lang="ru-RU" dirty="0" smtClean="0"/>
            </a:br>
            <a:r>
              <a:rPr lang="ru-RU" dirty="0" smtClean="0"/>
              <a:t>Наши мальчики головы подняли -</a:t>
            </a:r>
            <a:br>
              <a:rPr lang="ru-RU" dirty="0" smtClean="0"/>
            </a:br>
            <a:r>
              <a:rPr lang="ru-RU" dirty="0" smtClean="0"/>
              <a:t>Повзрослели они до поры,</a:t>
            </a:r>
            <a:br>
              <a:rPr lang="ru-RU" dirty="0" smtClean="0"/>
            </a:br>
            <a:r>
              <a:rPr lang="ru-RU" dirty="0" smtClean="0"/>
              <a:t>На пороге едва помаячили</a:t>
            </a:r>
            <a:br>
              <a:rPr lang="ru-RU" dirty="0" smtClean="0"/>
            </a:br>
            <a:r>
              <a:rPr lang="ru-RU" dirty="0" smtClean="0"/>
              <a:t>И ушли, за солдатом - солдат...</a:t>
            </a:r>
            <a:br>
              <a:rPr lang="ru-RU" dirty="0" smtClean="0"/>
            </a:br>
            <a:r>
              <a:rPr lang="ru-RU" dirty="0" smtClean="0"/>
              <a:t>До свидания, мальчики!</a:t>
            </a:r>
            <a:br>
              <a:rPr lang="ru-RU" dirty="0" smtClean="0"/>
            </a:br>
            <a:r>
              <a:rPr lang="ru-RU" dirty="0" smtClean="0"/>
              <a:t>Мальчики,</a:t>
            </a:r>
            <a:br>
              <a:rPr lang="ru-RU" dirty="0" smtClean="0"/>
            </a:br>
            <a:r>
              <a:rPr lang="ru-RU" dirty="0" smtClean="0"/>
              <a:t>Постарайтесь вернуться назад.</a:t>
            </a:r>
            <a:br>
              <a:rPr lang="ru-RU" dirty="0" smtClean="0"/>
            </a:br>
            <a:r>
              <a:rPr lang="ru-RU" dirty="0" smtClean="0"/>
              <a:t>Нет, не прячьтесь вы, будьте высокими,</a:t>
            </a:r>
            <a:br>
              <a:rPr lang="ru-RU" dirty="0" smtClean="0"/>
            </a:br>
            <a:r>
              <a:rPr lang="ru-RU" dirty="0" smtClean="0"/>
              <a:t>Не жалейте ни пуль, ни гранат</a:t>
            </a:r>
            <a:br>
              <a:rPr lang="ru-RU" dirty="0" smtClean="0"/>
            </a:br>
            <a:r>
              <a:rPr lang="ru-RU" dirty="0" smtClean="0"/>
              <a:t>И себя не щадите вы,</a:t>
            </a:r>
            <a:br>
              <a:rPr lang="ru-RU" dirty="0" smtClean="0"/>
            </a:br>
            <a:r>
              <a:rPr lang="ru-RU" dirty="0" smtClean="0"/>
              <a:t>И все-таки</a:t>
            </a:r>
            <a:br>
              <a:rPr lang="ru-RU" dirty="0" smtClean="0"/>
            </a:br>
            <a:r>
              <a:rPr lang="ru-RU" dirty="0" smtClean="0"/>
              <a:t>Постарайтесь вернуться назад.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Ах, война, что ж ты, подлая, сделала:</a:t>
            </a:r>
            <a:br>
              <a:rPr lang="ru-RU" dirty="0" smtClean="0"/>
            </a:br>
            <a:r>
              <a:rPr lang="ru-RU" dirty="0" smtClean="0"/>
              <a:t>Вместо свадеб - разлуки и дым,</a:t>
            </a:r>
            <a:br>
              <a:rPr lang="ru-RU" dirty="0" smtClean="0"/>
            </a:br>
            <a:r>
              <a:rPr lang="ru-RU" dirty="0" smtClean="0"/>
              <a:t>Наши девочки платьица белые</a:t>
            </a:r>
            <a:br>
              <a:rPr lang="ru-RU" dirty="0" smtClean="0"/>
            </a:br>
            <a:r>
              <a:rPr lang="ru-RU" dirty="0" smtClean="0"/>
              <a:t>Раздарили сестренкам своим.</a:t>
            </a:r>
            <a:br>
              <a:rPr lang="ru-RU" dirty="0" smtClean="0"/>
            </a:br>
            <a:r>
              <a:rPr lang="ru-RU" dirty="0" smtClean="0"/>
              <a:t>Сапоги - ну куда от них денешься?</a:t>
            </a:r>
            <a:br>
              <a:rPr lang="ru-RU" dirty="0" smtClean="0"/>
            </a:br>
            <a:r>
              <a:rPr lang="ru-RU" dirty="0" smtClean="0"/>
              <a:t>Да зеленые крылья погон...</a:t>
            </a:r>
            <a:br>
              <a:rPr lang="ru-RU" dirty="0" smtClean="0"/>
            </a:br>
            <a:r>
              <a:rPr lang="ru-RU" dirty="0" smtClean="0"/>
              <a:t>Вы наплюйте на сплетников, девочки.</a:t>
            </a:r>
            <a:br>
              <a:rPr lang="ru-RU" dirty="0" smtClean="0"/>
            </a:br>
            <a:r>
              <a:rPr lang="ru-RU" dirty="0" smtClean="0"/>
              <a:t>Мы сведем с ними счеты потом.</a:t>
            </a:r>
            <a:br>
              <a:rPr lang="ru-RU" dirty="0" smtClean="0"/>
            </a:br>
            <a:r>
              <a:rPr lang="ru-RU" dirty="0" smtClean="0"/>
              <a:t>Пусть болтают, что верить вам не во что,</a:t>
            </a:r>
            <a:br>
              <a:rPr lang="ru-RU" dirty="0" smtClean="0"/>
            </a:br>
            <a:r>
              <a:rPr lang="ru-RU" dirty="0" smtClean="0"/>
              <a:t>Что идете войной наугад...</a:t>
            </a:r>
            <a:br>
              <a:rPr lang="ru-RU" dirty="0" smtClean="0"/>
            </a:br>
            <a:r>
              <a:rPr lang="ru-RU" dirty="0" smtClean="0"/>
              <a:t>До свидания, девочки!</a:t>
            </a:r>
            <a:br>
              <a:rPr lang="ru-RU" dirty="0" smtClean="0"/>
            </a:br>
            <a:r>
              <a:rPr lang="ru-RU" dirty="0" smtClean="0"/>
              <a:t>Девочки,</a:t>
            </a:r>
            <a:br>
              <a:rPr lang="ru-RU" dirty="0" smtClean="0"/>
            </a:br>
            <a:r>
              <a:rPr lang="ru-RU" dirty="0" smtClean="0"/>
              <a:t>Постарайтесь вернуться назад.</a:t>
            </a:r>
            <a:br>
              <a:rPr lang="ru-RU" dirty="0" smtClean="0"/>
            </a:br>
            <a:r>
              <a:rPr lang="ru-RU" dirty="0" smtClean="0"/>
              <a:t>До свидания, девочки!</a:t>
            </a:r>
            <a:br>
              <a:rPr lang="ru-RU" dirty="0" smtClean="0"/>
            </a:br>
            <a:r>
              <a:rPr lang="ru-RU" dirty="0" smtClean="0"/>
              <a:t>Девочки,</a:t>
            </a:r>
            <a:br>
              <a:rPr lang="ru-RU" dirty="0" smtClean="0"/>
            </a:br>
            <a:r>
              <a:rPr lang="ru-RU" dirty="0" smtClean="0"/>
              <a:t>Постарайтесь вернуться назад.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933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425</TotalTime>
  <Words>609</Words>
  <Application>Microsoft Office PowerPoint</Application>
  <PresentationFormat>Экран (4:3)</PresentationFormat>
  <Paragraphs>96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Твердый переплет</vt:lpstr>
      <vt:lpstr>Література проти війни</vt:lpstr>
      <vt:lpstr>Війна є лихо та злочин, що укладає в собі всі лиха і всі злочини.  — Вольтер</vt:lpstr>
      <vt:lpstr>Національний музей історії України у Другій світовій війні</vt:lpstr>
      <vt:lpstr>Між минулим і сучасним. Оригінальні фотоколажі років війни і сучасного Києва. Зйомки з одного місця</vt:lpstr>
      <vt:lpstr>За допомогою підручника встановіть відповідності</vt:lpstr>
      <vt:lpstr>Я досягну успіху, якщо…</vt:lpstr>
      <vt:lpstr>Альфред Маргул-Шпербер “Про назву концтабору Бухенвальд”</vt:lpstr>
      <vt:lpstr>Поезія контрастів (знайдіть їх)</vt:lpstr>
      <vt:lpstr>Визначіть контрасти у творі  (читання тексту). Чому ліричний герой не може  згадувати свою юність?</vt:lpstr>
      <vt:lpstr>Що я вже знаю і можу</vt:lpstr>
      <vt:lpstr>Константи Ільдефонс Галчинський </vt:lpstr>
      <vt:lpstr>Пісня про солдатів з Вестерплятте</vt:lpstr>
      <vt:lpstr>Завдання до читання тексту</vt:lpstr>
      <vt:lpstr>Яке відношення до вірша мають ці природні явища? Зробіть висновок про зв’язок людини, природи, вічності</vt:lpstr>
      <vt:lpstr>Що я вже знаю і можу</vt:lpstr>
      <vt:lpstr>Домашнє завдання</vt:lpstr>
      <vt:lpstr>Булат Шалвович Окуджава</vt:lpstr>
      <vt:lpstr>Презентация PowerPoint</vt:lpstr>
      <vt:lpstr>Історія вірша </vt:lpstr>
      <vt:lpstr>Це теж поезія контрастів(чому???)</vt:lpstr>
      <vt:lpstr>Як поет доводить, що “війна є лихо та злочин, що укладає в собі всі лиха і всі злочини» (робота з текстом)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Література проти війни</dc:title>
  <dc:creator>Dell</dc:creator>
  <cp:lastModifiedBy>RePack by SPecialiST</cp:lastModifiedBy>
  <cp:revision>51</cp:revision>
  <dcterms:created xsi:type="dcterms:W3CDTF">2020-11-13T09:37:46Z</dcterms:created>
  <dcterms:modified xsi:type="dcterms:W3CDTF">2021-03-30T10:37:19Z</dcterms:modified>
</cp:coreProperties>
</file>